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2" r:id="rId2"/>
    <p:sldId id="457" r:id="rId3"/>
    <p:sldId id="454" r:id="rId4"/>
    <p:sldId id="461" r:id="rId5"/>
    <p:sldId id="256" r:id="rId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10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9933FF"/>
    <a:srgbClr val="D60093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0" y="330"/>
      </p:cViewPr>
      <p:guideLst>
        <p:guide orient="horz" pos="2183"/>
        <p:guide pos="3840"/>
        <p:guide orient="horz" pos="211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154D2C-416C-49B2-8C7D-83B0C76DDE26}"/>
              </a:ext>
            </a:extLst>
          </p:cNvPr>
          <p:cNvSpPr/>
          <p:nvPr/>
        </p:nvSpPr>
        <p:spPr>
          <a:xfrm flipH="1">
            <a:off x="-1" y="1273127"/>
            <a:ext cx="12192000" cy="4459459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solidFill>
            <a:srgbClr val="FEE35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06A04C-4C4E-4CE5-8A7F-02823E83D7AA}"/>
              </a:ext>
            </a:extLst>
          </p:cNvPr>
          <p:cNvSpPr/>
          <p:nvPr/>
        </p:nvSpPr>
        <p:spPr>
          <a:xfrm flipH="1">
            <a:off x="0" y="1125416"/>
            <a:ext cx="12192000" cy="4459459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B83F3E-B194-4E1E-BA06-53C567EEEE23}"/>
              </a:ext>
            </a:extLst>
          </p:cNvPr>
          <p:cNvSpPr/>
          <p:nvPr/>
        </p:nvSpPr>
        <p:spPr>
          <a:xfrm flipH="1">
            <a:off x="0" y="1444935"/>
            <a:ext cx="12192000" cy="3450622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FD6D0C"/>
              </a:gs>
              <a:gs pos="73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E81BF-5193-481B-915D-7E7AF518E87F}"/>
              </a:ext>
            </a:extLst>
          </p:cNvPr>
          <p:cNvSpPr txBox="1"/>
          <p:nvPr/>
        </p:nvSpPr>
        <p:spPr>
          <a:xfrm>
            <a:off x="0" y="267287"/>
            <a:ext cx="12192000" cy="769441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  <a:latin typeface="Oswald" panose="02000503000000000000" pitchFamily="2" charset="0"/>
              </a:rPr>
              <a:t>تقرير عن ..........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01511-E0E3-4F0C-85B3-2D6C1A1EE0AD}"/>
              </a:ext>
            </a:extLst>
          </p:cNvPr>
          <p:cNvSpPr txBox="1"/>
          <p:nvPr/>
        </p:nvSpPr>
        <p:spPr>
          <a:xfrm>
            <a:off x="138513" y="2222698"/>
            <a:ext cx="12053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 Of Sean" panose="02000500000000000000" pitchFamily="2" charset="-128"/>
                <a:ea typeface="Hand Of Sean" panose="02000500000000000000" pitchFamily="2" charset="-128"/>
              </a:rPr>
              <a:t>اسم الطالب .......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22F78-6DE0-4C6D-A5A5-5FC36E419FC4}"/>
              </a:ext>
            </a:extLst>
          </p:cNvPr>
          <p:cNvSpPr txBox="1"/>
          <p:nvPr/>
        </p:nvSpPr>
        <p:spPr>
          <a:xfrm>
            <a:off x="2388296" y="3355145"/>
            <a:ext cx="8345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</a:rPr>
              <a:t>الصف .........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6FC83B-27A7-4BBF-AD96-DFD188261464}"/>
              </a:ext>
            </a:extLst>
          </p:cNvPr>
          <p:cNvCxnSpPr/>
          <p:nvPr/>
        </p:nvCxnSpPr>
        <p:spPr>
          <a:xfrm>
            <a:off x="2536513" y="3137096"/>
            <a:ext cx="7566255" cy="0"/>
          </a:xfrm>
          <a:prstGeom prst="line">
            <a:avLst/>
          </a:prstGeom>
          <a:ln w="28575">
            <a:solidFill>
              <a:schemeClr val="bg1"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903B56-B7D8-4BD5-9DA2-1E89B6E73A68}"/>
              </a:ext>
            </a:extLst>
          </p:cNvPr>
          <p:cNvCxnSpPr/>
          <p:nvPr/>
        </p:nvCxnSpPr>
        <p:spPr>
          <a:xfrm>
            <a:off x="1662151" y="6189784"/>
            <a:ext cx="2043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AA490A-412C-47BC-86F4-93BFC40CE91E}"/>
              </a:ext>
            </a:extLst>
          </p:cNvPr>
          <p:cNvCxnSpPr/>
          <p:nvPr/>
        </p:nvCxnSpPr>
        <p:spPr>
          <a:xfrm>
            <a:off x="8486789" y="6189784"/>
            <a:ext cx="2043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418E7D88-FD62-487E-86EB-5A40B250EA99}"/>
              </a:ext>
            </a:extLst>
          </p:cNvPr>
          <p:cNvSpPr/>
          <p:nvPr/>
        </p:nvSpPr>
        <p:spPr>
          <a:xfrm rot="18293417">
            <a:off x="5409691" y="6043479"/>
            <a:ext cx="1027717" cy="464457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C19F1912-571A-4D99-8AD3-777FA1B683FE}"/>
              </a:ext>
            </a:extLst>
          </p:cNvPr>
          <p:cNvSpPr/>
          <p:nvPr/>
        </p:nvSpPr>
        <p:spPr>
          <a:xfrm rot="14228355">
            <a:off x="5697222" y="6056803"/>
            <a:ext cx="1027717" cy="45336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58C1B6-1E3F-4DBC-8350-75A0836CF3CD}"/>
              </a:ext>
            </a:extLst>
          </p:cNvPr>
          <p:cNvGrpSpPr/>
          <p:nvPr/>
        </p:nvGrpSpPr>
        <p:grpSpPr>
          <a:xfrm>
            <a:off x="5322342" y="5205048"/>
            <a:ext cx="1449397" cy="1177635"/>
            <a:chOff x="4420453" y="5315576"/>
            <a:chExt cx="1177635" cy="1177635"/>
          </a:xfrm>
        </p:grpSpPr>
        <p:sp>
          <p:nvSpPr>
            <p:cNvPr id="20" name="Star: 24 Points 19">
              <a:extLst>
                <a:ext uri="{FF2B5EF4-FFF2-40B4-BE49-F238E27FC236}">
                  <a16:creationId xmlns:a16="http://schemas.microsoft.com/office/drawing/2014/main" id="{A3E8C6E3-0F17-4D84-B7ED-CB4D2E5A3A71}"/>
                </a:ext>
              </a:extLst>
            </p:cNvPr>
            <p:cNvSpPr/>
            <p:nvPr/>
          </p:nvSpPr>
          <p:spPr>
            <a:xfrm>
              <a:off x="4420453" y="5315576"/>
              <a:ext cx="1177635" cy="1177635"/>
            </a:xfrm>
            <a:prstGeom prst="star24">
              <a:avLst>
                <a:gd name="adj" fmla="val 45862"/>
              </a:avLst>
            </a:prstGeom>
            <a:solidFill>
              <a:srgbClr val="CC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864DB6E-D61B-4598-AA68-CBAB00432309}"/>
                </a:ext>
              </a:extLst>
            </p:cNvPr>
            <p:cNvSpPr/>
            <p:nvPr/>
          </p:nvSpPr>
          <p:spPr>
            <a:xfrm>
              <a:off x="4591687" y="5486810"/>
              <a:ext cx="835167" cy="8351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5424DF7B-47B0-481A-A57D-00CDFFCB0BA2}"/>
              </a:ext>
            </a:extLst>
          </p:cNvPr>
          <p:cNvSpPr/>
          <p:nvPr/>
        </p:nvSpPr>
        <p:spPr>
          <a:xfrm>
            <a:off x="5782573" y="5575681"/>
            <a:ext cx="537066" cy="43636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6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98" y="2839744"/>
            <a:ext cx="1333927" cy="769334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13434"/>
            <a:chOff x="433987" y="1526310"/>
            <a:chExt cx="2748179" cy="131343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103923" y="1689811"/>
              <a:ext cx="1461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الوراثة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90425" y="2195561"/>
              <a:ext cx="1460638" cy="644183"/>
              <a:chOff x="3602064" y="5653352"/>
              <a:chExt cx="1460638" cy="64418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629959" y="5897425"/>
                <a:ext cx="14327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الكروموسومات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DC715143-7334-470B-A014-DCB2A29EA980}"/>
              </a:ext>
            </a:extLst>
          </p:cNvPr>
          <p:cNvSpPr/>
          <p:nvPr/>
        </p:nvSpPr>
        <p:spPr>
          <a:xfrm rot="21082034">
            <a:off x="5504040" y="1570026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id="{0A29B1CB-0A61-4957-8A39-3368BF16DD12}"/>
              </a:ext>
            </a:extLst>
          </p:cNvPr>
          <p:cNvSpPr/>
          <p:nvPr/>
        </p:nvSpPr>
        <p:spPr>
          <a:xfrm>
            <a:off x="5465495" y="1211369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59">
            <a:extLst>
              <a:ext uri="{FF2B5EF4-FFF2-40B4-BE49-F238E27FC236}">
                <a16:creationId xmlns:a16="http://schemas.microsoft.com/office/drawing/2014/main" id="{4EA138CA-3174-4A1E-B29D-AB97F593DFA7}"/>
              </a:ext>
            </a:extLst>
          </p:cNvPr>
          <p:cNvGrpSpPr/>
          <p:nvPr/>
        </p:nvGrpSpPr>
        <p:grpSpPr>
          <a:xfrm>
            <a:off x="6052457" y="1211369"/>
            <a:ext cx="3723781" cy="801608"/>
            <a:chOff x="3823646" y="754743"/>
            <a:chExt cx="3723781" cy="801608"/>
          </a:xfrm>
        </p:grpSpPr>
        <p:sp>
          <p:nvSpPr>
            <p:cNvPr id="47" name="TextBox 7">
              <a:extLst>
                <a:ext uri="{FF2B5EF4-FFF2-40B4-BE49-F238E27FC236}">
                  <a16:creationId xmlns:a16="http://schemas.microsoft.com/office/drawing/2014/main" id="{AD477DF3-888F-41F5-9B7C-6DE0F2181350}"/>
                </a:ext>
              </a:extLst>
            </p:cNvPr>
            <p:cNvSpPr txBox="1"/>
            <p:nvPr/>
          </p:nvSpPr>
          <p:spPr>
            <a:xfrm>
              <a:off x="5370761" y="754743"/>
              <a:ext cx="1979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E23CA44F-3E8E-4AD3-B2C9-F0F26A5D32E6}"/>
                </a:ext>
              </a:extLst>
            </p:cNvPr>
            <p:cNvSpPr txBox="1"/>
            <p:nvPr/>
          </p:nvSpPr>
          <p:spPr>
            <a:xfrm>
              <a:off x="3823646" y="848465"/>
              <a:ext cx="37237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الكروموسومات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لها دور في ظهور الصفات الوراثية في جميع الكائنات الحية.</a:t>
              </a:r>
            </a:p>
          </p:txBody>
        </p:sp>
      </p:grpSp>
      <p:sp>
        <p:nvSpPr>
          <p:cNvPr id="52" name="Rectangle 11">
            <a:extLst>
              <a:ext uri="{FF2B5EF4-FFF2-40B4-BE49-F238E27FC236}">
                <a16:creationId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5504040" y="2724232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5465495" y="2365575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60">
            <a:extLst>
              <a:ext uri="{FF2B5EF4-FFF2-40B4-BE49-F238E27FC236}">
                <a16:creationId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5391108" y="2428156"/>
            <a:ext cx="4329319" cy="735705"/>
            <a:chOff x="3162297" y="1971530"/>
            <a:chExt cx="4329319" cy="735705"/>
          </a:xfrm>
        </p:grpSpPr>
        <p:sp>
          <p:nvSpPr>
            <p:cNvPr id="55" name="TextBox 13">
              <a:extLst>
                <a:ext uri="{FF2B5EF4-FFF2-40B4-BE49-F238E27FC236}">
                  <a16:creationId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6" name="TextBox 14">
              <a:extLst>
                <a:ext uri="{FF2B5EF4-FFF2-40B4-BE49-F238E27FC236}">
                  <a16:creationId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162297" y="1999349"/>
              <a:ext cx="4329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يتكون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الكروموسوم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من خيطين رفيعين متشابهين تماماً وملتصقين عند نقطة في المركز(ا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لسنترومير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)</a:t>
              </a:r>
            </a:p>
          </p:txBody>
        </p:sp>
      </p:grpSp>
      <p:sp>
        <p:nvSpPr>
          <p:cNvPr id="57" name="Rectangle 16">
            <a:extLst>
              <a:ext uri="{FF2B5EF4-FFF2-40B4-BE49-F238E27FC236}">
                <a16:creationId xmlns:a16="http://schemas.microsoft.com/office/drawing/2014/main" id="{6C6C2728-C084-4615-B21B-DBBE26CA6A30}"/>
              </a:ext>
            </a:extLst>
          </p:cNvPr>
          <p:cNvSpPr/>
          <p:nvPr/>
        </p:nvSpPr>
        <p:spPr>
          <a:xfrm rot="21082034">
            <a:off x="5504040" y="3878438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17">
            <a:extLst>
              <a:ext uri="{FF2B5EF4-FFF2-40B4-BE49-F238E27FC236}">
                <a16:creationId xmlns:a16="http://schemas.microsoft.com/office/drawing/2014/main" id="{710881B9-4B7B-476E-A7EF-0C95EC8A57AB}"/>
              </a:ext>
            </a:extLst>
          </p:cNvPr>
          <p:cNvSpPr/>
          <p:nvPr/>
        </p:nvSpPr>
        <p:spPr>
          <a:xfrm>
            <a:off x="5465495" y="3519781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1">
            <a:extLst>
              <a:ext uri="{FF2B5EF4-FFF2-40B4-BE49-F238E27FC236}">
                <a16:creationId xmlns:a16="http://schemas.microsoft.com/office/drawing/2014/main" id="{75F3C733-71E4-4E72-BE62-9EFF13C79B13}"/>
              </a:ext>
            </a:extLst>
          </p:cNvPr>
          <p:cNvGrpSpPr/>
          <p:nvPr/>
        </p:nvGrpSpPr>
        <p:grpSpPr>
          <a:xfrm>
            <a:off x="5465495" y="3528155"/>
            <a:ext cx="4395067" cy="606313"/>
            <a:chOff x="3236684" y="3071529"/>
            <a:chExt cx="4395067" cy="606313"/>
          </a:xfrm>
        </p:grpSpPr>
        <p:sp>
          <p:nvSpPr>
            <p:cNvPr id="64" name="TextBox 18">
              <a:extLst>
                <a:ext uri="{FF2B5EF4-FFF2-40B4-BE49-F238E27FC236}">
                  <a16:creationId xmlns:a16="http://schemas.microsoft.com/office/drawing/2014/main" id="{81D17D86-7F05-4460-9CAB-C152328013D4}"/>
                </a:ext>
              </a:extLst>
            </p:cNvPr>
            <p:cNvSpPr txBox="1"/>
            <p:nvPr/>
          </p:nvSpPr>
          <p:spPr>
            <a:xfrm>
              <a:off x="4788843" y="3071529"/>
              <a:ext cx="2700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5" name="TextBox 19">
              <a:extLst>
                <a:ext uri="{FF2B5EF4-FFF2-40B4-BE49-F238E27FC236}">
                  <a16:creationId xmlns:a16="http://schemas.microsoft.com/office/drawing/2014/main" id="{0EA783C4-D918-40E1-A98A-483B161B04D2}"/>
                </a:ext>
              </a:extLst>
            </p:cNvPr>
            <p:cNvSpPr txBox="1"/>
            <p:nvPr/>
          </p:nvSpPr>
          <p:spPr>
            <a:xfrm>
              <a:off x="3236684" y="3277732"/>
              <a:ext cx="4395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وكل خيط رفيع من الكروموسوم ُ يسمى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( كروماتيد )</a:t>
              </a:r>
            </a:p>
          </p:txBody>
        </p:sp>
      </p:grpSp>
      <p:sp>
        <p:nvSpPr>
          <p:cNvPr id="75" name="Rectangle 26">
            <a:extLst>
              <a:ext uri="{FF2B5EF4-FFF2-40B4-BE49-F238E27FC236}">
                <a16:creationId xmlns:a16="http://schemas.microsoft.com/office/drawing/2014/main" id="{89D6F0CF-CCEB-45FE-9333-E8F2650899FF}"/>
              </a:ext>
            </a:extLst>
          </p:cNvPr>
          <p:cNvSpPr/>
          <p:nvPr/>
        </p:nvSpPr>
        <p:spPr>
          <a:xfrm rot="21082034">
            <a:off x="5552384" y="5012750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27">
            <a:extLst>
              <a:ext uri="{FF2B5EF4-FFF2-40B4-BE49-F238E27FC236}">
                <a16:creationId xmlns:a16="http://schemas.microsoft.com/office/drawing/2014/main" id="{BAE10F31-B448-4A5E-A6C6-9BBD02CFDF59}"/>
              </a:ext>
            </a:extLst>
          </p:cNvPr>
          <p:cNvSpPr/>
          <p:nvPr/>
        </p:nvSpPr>
        <p:spPr>
          <a:xfrm>
            <a:off x="5273577" y="4681590"/>
            <a:ext cx="4961428" cy="918783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63">
            <a:extLst>
              <a:ext uri="{FF2B5EF4-FFF2-40B4-BE49-F238E27FC236}">
                <a16:creationId xmlns:a16="http://schemas.microsoft.com/office/drawing/2014/main" id="{74828066-0E60-4204-A73C-28C03E20C82D}"/>
              </a:ext>
            </a:extLst>
          </p:cNvPr>
          <p:cNvGrpSpPr/>
          <p:nvPr/>
        </p:nvGrpSpPr>
        <p:grpSpPr>
          <a:xfrm>
            <a:off x="4996271" y="4716674"/>
            <a:ext cx="5206602" cy="1065248"/>
            <a:chOff x="3395473" y="5434148"/>
            <a:chExt cx="4530246" cy="1065248"/>
          </a:xfrm>
        </p:grpSpPr>
        <p:sp>
          <p:nvSpPr>
            <p:cNvPr id="78" name="TextBox 28">
              <a:extLst>
                <a:ext uri="{FF2B5EF4-FFF2-40B4-BE49-F238E27FC236}">
                  <a16:creationId xmlns:a16="http://schemas.microsoft.com/office/drawing/2014/main" id="{BBC6C308-D656-430F-8324-237C13CF4897}"/>
                </a:ext>
              </a:extLst>
            </p:cNvPr>
            <p:cNvSpPr txBox="1"/>
            <p:nvPr/>
          </p:nvSpPr>
          <p:spPr>
            <a:xfrm>
              <a:off x="3395473" y="5434148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9" name="TextBox 29">
              <a:extLst>
                <a:ext uri="{FF2B5EF4-FFF2-40B4-BE49-F238E27FC236}">
                  <a16:creationId xmlns:a16="http://schemas.microsoft.com/office/drawing/2014/main" id="{C2C26655-178B-40B6-895B-B22084E78511}"/>
                </a:ext>
              </a:extLst>
            </p:cNvPr>
            <p:cNvSpPr txBox="1"/>
            <p:nvPr/>
          </p:nvSpPr>
          <p:spPr>
            <a:xfrm>
              <a:off x="3664714" y="5483733"/>
              <a:ext cx="4261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يختلف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عدد الكروموسومات في الكائنات الحية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من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نوع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إلى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آخر، إلا أنه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ثابت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في النوع الواحد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ليحافظ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على نوعها</a:t>
              </a:r>
            </a:p>
            <a:p>
              <a:pPr algn="r"/>
              <a:endParaRPr lang="ar-SY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80" name="Group 32">
            <a:extLst>
              <a:ext uri="{FF2B5EF4-FFF2-40B4-BE49-F238E27FC236}">
                <a16:creationId xmlns:a16="http://schemas.microsoft.com/office/drawing/2014/main" id="{1FC0A8A5-B5CE-44FA-BFF9-C176E9D00C49}"/>
              </a:ext>
            </a:extLst>
          </p:cNvPr>
          <p:cNvGrpSpPr/>
          <p:nvPr/>
        </p:nvGrpSpPr>
        <p:grpSpPr>
          <a:xfrm>
            <a:off x="4431980" y="1460580"/>
            <a:ext cx="275287" cy="275287"/>
            <a:chOff x="1750422" y="1134799"/>
            <a:chExt cx="275287" cy="275287"/>
          </a:xfrm>
        </p:grpSpPr>
        <p:sp>
          <p:nvSpPr>
            <p:cNvPr id="81" name="Oval 30">
              <a:extLst>
                <a:ext uri="{FF2B5EF4-FFF2-40B4-BE49-F238E27FC236}">
                  <a16:creationId xmlns:a16="http://schemas.microsoft.com/office/drawing/2014/main" id="{FBA3B2A6-7FC0-4C79-8FF6-56A5E5556C76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31">
              <a:extLst>
                <a:ext uri="{FF2B5EF4-FFF2-40B4-BE49-F238E27FC236}">
                  <a16:creationId xmlns:a16="http://schemas.microsoft.com/office/drawing/2014/main" id="{63388099-2CE8-49D4-8A16-3A94579D2B40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33">
            <a:extLst>
              <a:ext uri="{FF2B5EF4-FFF2-40B4-BE49-F238E27FC236}">
                <a16:creationId xmlns:a16="http://schemas.microsoft.com/office/drawing/2014/main" id="{7DB14193-FCC9-43A1-B3D6-2F84858EB3B1}"/>
              </a:ext>
            </a:extLst>
          </p:cNvPr>
          <p:cNvGrpSpPr/>
          <p:nvPr/>
        </p:nvGrpSpPr>
        <p:grpSpPr>
          <a:xfrm>
            <a:off x="4431980" y="2579734"/>
            <a:ext cx="275287" cy="275287"/>
            <a:chOff x="1750422" y="1134799"/>
            <a:chExt cx="275287" cy="275287"/>
          </a:xfrm>
        </p:grpSpPr>
        <p:sp>
          <p:nvSpPr>
            <p:cNvPr id="87" name="Oval 34">
              <a:extLst>
                <a:ext uri="{FF2B5EF4-FFF2-40B4-BE49-F238E27FC236}">
                  <a16:creationId xmlns:a16="http://schemas.microsoft.com/office/drawing/2014/main" id="{B21CD665-28B0-41DF-A169-12C781F0433C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35">
              <a:extLst>
                <a:ext uri="{FF2B5EF4-FFF2-40B4-BE49-F238E27FC236}">
                  <a16:creationId xmlns:a16="http://schemas.microsoft.com/office/drawing/2014/main" id="{E923EFB7-3D39-4874-B977-8ED87EFC8D1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36">
            <a:extLst>
              <a:ext uri="{FF2B5EF4-FFF2-40B4-BE49-F238E27FC236}">
                <a16:creationId xmlns:a16="http://schemas.microsoft.com/office/drawing/2014/main" id="{B6DE5B81-76B7-4B14-81AD-FE7EC99A418B}"/>
              </a:ext>
            </a:extLst>
          </p:cNvPr>
          <p:cNvGrpSpPr/>
          <p:nvPr/>
        </p:nvGrpSpPr>
        <p:grpSpPr>
          <a:xfrm>
            <a:off x="4431980" y="3714394"/>
            <a:ext cx="275287" cy="275287"/>
            <a:chOff x="1750422" y="1134799"/>
            <a:chExt cx="275287" cy="275287"/>
          </a:xfrm>
        </p:grpSpPr>
        <p:sp>
          <p:nvSpPr>
            <p:cNvPr id="113" name="Oval 37">
              <a:extLst>
                <a:ext uri="{FF2B5EF4-FFF2-40B4-BE49-F238E27FC236}">
                  <a16:creationId xmlns:a16="http://schemas.microsoft.com/office/drawing/2014/main" id="{F6F5A17C-472E-4DF3-B344-461A06558F64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38">
              <a:extLst>
                <a:ext uri="{FF2B5EF4-FFF2-40B4-BE49-F238E27FC236}">
                  <a16:creationId xmlns:a16="http://schemas.microsoft.com/office/drawing/2014/main" id="{19CDC400-11F5-463A-98F6-D8F5B32080C8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39">
            <a:extLst>
              <a:ext uri="{FF2B5EF4-FFF2-40B4-BE49-F238E27FC236}">
                <a16:creationId xmlns:a16="http://schemas.microsoft.com/office/drawing/2014/main" id="{AD33F852-BBFD-4753-BCBB-F80FA9D4880B}"/>
              </a:ext>
            </a:extLst>
          </p:cNvPr>
          <p:cNvGrpSpPr/>
          <p:nvPr/>
        </p:nvGrpSpPr>
        <p:grpSpPr>
          <a:xfrm>
            <a:off x="4431980" y="4843428"/>
            <a:ext cx="275287" cy="275287"/>
            <a:chOff x="1750422" y="1134799"/>
            <a:chExt cx="275287" cy="275287"/>
          </a:xfrm>
        </p:grpSpPr>
        <p:sp>
          <p:nvSpPr>
            <p:cNvPr id="116" name="Oval 40">
              <a:extLst>
                <a:ext uri="{FF2B5EF4-FFF2-40B4-BE49-F238E27FC236}">
                  <a16:creationId xmlns:a16="http://schemas.microsoft.com/office/drawing/2014/main" id="{1913D530-F2F6-43C3-A590-FC63E84811FA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41">
              <a:extLst>
                <a:ext uri="{FF2B5EF4-FFF2-40B4-BE49-F238E27FC236}">
                  <a16:creationId xmlns:a16="http://schemas.microsoft.com/office/drawing/2014/main" id="{EA16E23F-6B92-4F79-A9B3-26ADB80FBDB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2" name="Straight Connector 46">
            <a:extLst>
              <a:ext uri="{FF2B5EF4-FFF2-40B4-BE49-F238E27FC236}">
                <a16:creationId xmlns:a16="http://schemas.microsoft.com/office/drawing/2014/main" id="{AE8AEA5B-8F79-4B4F-B12A-9CD54C2A6126}"/>
              </a:ext>
            </a:extLst>
          </p:cNvPr>
          <p:cNvCxnSpPr>
            <a:cxnSpLocks/>
          </p:cNvCxnSpPr>
          <p:nvPr/>
        </p:nvCxnSpPr>
        <p:spPr>
          <a:xfrm>
            <a:off x="4569623" y="908228"/>
            <a:ext cx="0" cy="5523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48">
            <a:extLst>
              <a:ext uri="{FF2B5EF4-FFF2-40B4-BE49-F238E27FC236}">
                <a16:creationId xmlns:a16="http://schemas.microsoft.com/office/drawing/2014/main" id="{1BD9EF04-9200-443F-B8C9-35702A445A05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4569623" y="1733479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50">
            <a:extLst>
              <a:ext uri="{FF2B5EF4-FFF2-40B4-BE49-F238E27FC236}">
                <a16:creationId xmlns:a16="http://schemas.microsoft.com/office/drawing/2014/main" id="{0A3BCD9A-447A-4827-A42F-3540D613752C}"/>
              </a:ext>
            </a:extLst>
          </p:cNvPr>
          <p:cNvCxnSpPr>
            <a:cxnSpLocks/>
          </p:cNvCxnSpPr>
          <p:nvPr/>
        </p:nvCxnSpPr>
        <p:spPr>
          <a:xfrm>
            <a:off x="4569622" y="2862512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51">
            <a:extLst>
              <a:ext uri="{FF2B5EF4-FFF2-40B4-BE49-F238E27FC236}">
                <a16:creationId xmlns:a16="http://schemas.microsoft.com/office/drawing/2014/main" id="{92AAF67E-132D-41A8-82B8-54432ED4099D}"/>
              </a:ext>
            </a:extLst>
          </p:cNvPr>
          <p:cNvCxnSpPr>
            <a:cxnSpLocks/>
          </p:cNvCxnSpPr>
          <p:nvPr/>
        </p:nvCxnSpPr>
        <p:spPr>
          <a:xfrm>
            <a:off x="4569621" y="3999409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52">
            <a:extLst>
              <a:ext uri="{FF2B5EF4-FFF2-40B4-BE49-F238E27FC236}">
                <a16:creationId xmlns:a16="http://schemas.microsoft.com/office/drawing/2014/main" id="{5E7A645E-E549-40BF-BC35-1EA95147757A}"/>
              </a:ext>
            </a:extLst>
          </p:cNvPr>
          <p:cNvCxnSpPr>
            <a:cxnSpLocks/>
          </p:cNvCxnSpPr>
          <p:nvPr/>
        </p:nvCxnSpPr>
        <p:spPr>
          <a:xfrm>
            <a:off x="4569621" y="5119523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54">
            <a:extLst>
              <a:ext uri="{FF2B5EF4-FFF2-40B4-BE49-F238E27FC236}">
                <a16:creationId xmlns:a16="http://schemas.microsoft.com/office/drawing/2014/main" id="{C031822E-D09B-4311-A1E0-A9A1D440B8AB}"/>
              </a:ext>
            </a:extLst>
          </p:cNvPr>
          <p:cNvSpPr txBox="1"/>
          <p:nvPr/>
        </p:nvSpPr>
        <p:spPr>
          <a:xfrm>
            <a:off x="3382719" y="1422981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29" name="TextBox 55">
            <a:extLst>
              <a:ext uri="{FF2B5EF4-FFF2-40B4-BE49-F238E27FC236}">
                <a16:creationId xmlns:a16="http://schemas.microsoft.com/office/drawing/2014/main" id="{8D715F9C-36DF-42AE-9DA0-4C9FEB66591E}"/>
              </a:ext>
            </a:extLst>
          </p:cNvPr>
          <p:cNvSpPr txBox="1"/>
          <p:nvPr/>
        </p:nvSpPr>
        <p:spPr>
          <a:xfrm>
            <a:off x="3382719" y="2566655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30" name="TextBox 56">
            <a:extLst>
              <a:ext uri="{FF2B5EF4-FFF2-40B4-BE49-F238E27FC236}">
                <a16:creationId xmlns:a16="http://schemas.microsoft.com/office/drawing/2014/main" id="{3980D961-55D5-4430-9D91-42E44620DBEA}"/>
              </a:ext>
            </a:extLst>
          </p:cNvPr>
          <p:cNvSpPr txBox="1"/>
          <p:nvPr/>
        </p:nvSpPr>
        <p:spPr>
          <a:xfrm>
            <a:off x="3425998" y="3667371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131" name="TextBox 57">
            <a:extLst>
              <a:ext uri="{FF2B5EF4-FFF2-40B4-BE49-F238E27FC236}">
                <a16:creationId xmlns:a16="http://schemas.microsoft.com/office/drawing/2014/main" id="{4DE0E6F3-BD21-49AC-9312-177BAE80527E}"/>
              </a:ext>
            </a:extLst>
          </p:cNvPr>
          <p:cNvSpPr txBox="1"/>
          <p:nvPr/>
        </p:nvSpPr>
        <p:spPr>
          <a:xfrm>
            <a:off x="3382719" y="4811763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en-US" sz="16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TextBox 32">
            <a:extLst>
              <a:ext uri="{FF2B5EF4-FFF2-40B4-BE49-F238E27FC236}">
                <a16:creationId xmlns:a16="http://schemas.microsoft.com/office/drawing/2014/main" id="{B8B5F498-4C07-407C-B448-BE3DF0A42769}"/>
              </a:ext>
            </a:extLst>
          </p:cNvPr>
          <p:cNvSpPr txBox="1"/>
          <p:nvPr/>
        </p:nvSpPr>
        <p:spPr>
          <a:xfrm>
            <a:off x="3541039" y="122476"/>
            <a:ext cx="729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solidFill>
                  <a:srgbClr val="5E5750"/>
                </a:solidFill>
                <a:latin typeface="Oswald" panose="02000503000000000000" pitchFamily="2" charset="0"/>
              </a:rPr>
              <a:t>الكروموسومات</a:t>
            </a:r>
          </a:p>
        </p:txBody>
      </p:sp>
      <p:grpSp>
        <p:nvGrpSpPr>
          <p:cNvPr id="9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090425" y="-87947"/>
            <a:ext cx="2706562" cy="6085120"/>
            <a:chOff x="7774691" y="-3254975"/>
            <a:chExt cx="5029652" cy="6459880"/>
          </a:xfrm>
          <a:solidFill>
            <a:srgbClr val="7030A0"/>
          </a:solidFill>
        </p:grpSpPr>
        <p:grpSp>
          <p:nvGrpSpPr>
            <p:cNvPr id="9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254975"/>
              <a:ext cx="5029652" cy="6459880"/>
              <a:chOff x="2000433" y="-5383479"/>
              <a:chExt cx="8318662" cy="10684147"/>
            </a:xfrm>
            <a:grpFill/>
          </p:grpSpPr>
          <p:sp>
            <p:nvSpPr>
              <p:cNvPr id="9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5"/>
                <a:ext cx="8318662" cy="310737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99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98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383479"/>
                <a:ext cx="108313" cy="72011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0831" y="1497847"/>
              <a:ext cx="4659966" cy="153532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08799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2" grpId="0" animBg="1"/>
      <p:bldP spid="53" grpId="0" animBg="1"/>
      <p:bldP spid="57" grpId="0" animBg="1"/>
      <p:bldP spid="61" grpId="0" animBg="1"/>
      <p:bldP spid="75" grpId="0" animBg="1"/>
      <p:bldP spid="76" grpId="0" animBg="1"/>
      <p:bldP spid="128" grpId="0"/>
      <p:bldP spid="129" grpId="0"/>
      <p:bldP spid="130" grpId="0"/>
      <p:bldP spid="1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25" y="2788237"/>
            <a:ext cx="1050593" cy="605922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69730" y="661526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17471" y="139570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85199" y="1167977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26623" y="1492272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118320" y="1675562"/>
              <a:ext cx="1461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الوراثة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15451" y="2195561"/>
              <a:ext cx="2385250" cy="569682"/>
              <a:chOff x="3127090" y="5653352"/>
              <a:chExt cx="2385250" cy="56968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27090" y="5822924"/>
                <a:ext cx="2385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الكروموسومات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17471" y="1145410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ight Triangle 6">
            <a:extLst>
              <a:ext uri="{FF2B5EF4-FFF2-40B4-BE49-F238E27FC236}">
                <a16:creationId xmlns:a16="http://schemas.microsoft.com/office/drawing/2014/main" id="{5FF138E5-128B-4302-A661-29D95A2C3243}"/>
              </a:ext>
            </a:extLst>
          </p:cNvPr>
          <p:cNvSpPr/>
          <p:nvPr/>
        </p:nvSpPr>
        <p:spPr>
          <a:xfrm flipH="1">
            <a:off x="1095579" y="5251488"/>
            <a:ext cx="637229" cy="385186"/>
          </a:xfrm>
          <a:prstGeom prst="rtTriangl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7">
            <a:extLst>
              <a:ext uri="{FF2B5EF4-FFF2-40B4-BE49-F238E27FC236}">
                <a16:creationId xmlns:a16="http://schemas.microsoft.com/office/drawing/2014/main" id="{0CDD4F11-BCC9-47CA-8581-8FC72A64AB75}"/>
              </a:ext>
            </a:extLst>
          </p:cNvPr>
          <p:cNvSpPr/>
          <p:nvPr/>
        </p:nvSpPr>
        <p:spPr>
          <a:xfrm>
            <a:off x="3920305" y="5251488"/>
            <a:ext cx="637229" cy="385186"/>
          </a:xfrm>
          <a:prstGeom prst="rtTriangl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1">
            <a:extLst>
              <a:ext uri="{FF2B5EF4-FFF2-40B4-BE49-F238E27FC236}">
                <a16:creationId xmlns:a16="http://schemas.microsoft.com/office/drawing/2014/main" id="{592F831B-AB1A-4A43-A4A0-1514CA79B40B}"/>
              </a:ext>
            </a:extLst>
          </p:cNvPr>
          <p:cNvSpPr/>
          <p:nvPr/>
        </p:nvSpPr>
        <p:spPr>
          <a:xfrm>
            <a:off x="1588180" y="6528321"/>
            <a:ext cx="2476754" cy="3851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45">
            <a:extLst>
              <a:ext uri="{FF2B5EF4-FFF2-40B4-BE49-F238E27FC236}">
                <a16:creationId xmlns:a16="http://schemas.microsoft.com/office/drawing/2014/main" id="{477CD8C0-E23D-439D-8A91-2879F5FBCD97}"/>
              </a:ext>
            </a:extLst>
          </p:cNvPr>
          <p:cNvGrpSpPr/>
          <p:nvPr/>
        </p:nvGrpSpPr>
        <p:grpSpPr>
          <a:xfrm>
            <a:off x="1649747" y="3110765"/>
            <a:ext cx="2353619" cy="2677313"/>
            <a:chOff x="1576791" y="2448307"/>
            <a:chExt cx="2353619" cy="2677313"/>
          </a:xfrm>
        </p:grpSpPr>
        <p:sp>
          <p:nvSpPr>
            <p:cNvPr id="35" name="Flowchart: Document 4">
              <a:extLst>
                <a:ext uri="{FF2B5EF4-FFF2-40B4-BE49-F238E27FC236}">
                  <a16:creationId xmlns:a16="http://schemas.microsoft.com/office/drawing/2014/main" id="{5762C8E9-96E3-4DFF-A6DA-6939394FD6F7}"/>
                </a:ext>
              </a:extLst>
            </p:cNvPr>
            <p:cNvSpPr/>
            <p:nvPr/>
          </p:nvSpPr>
          <p:spPr>
            <a:xfrm flipH="1" flipV="1">
              <a:off x="1659852" y="2448307"/>
              <a:ext cx="2187502" cy="2677313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565417D6-1123-4808-B1EE-80D759AD0682}"/>
                </a:ext>
              </a:extLst>
            </p:cNvPr>
            <p:cNvSpPr txBox="1"/>
            <p:nvPr/>
          </p:nvSpPr>
          <p:spPr>
            <a:xfrm>
              <a:off x="1659852" y="3324398"/>
              <a:ext cx="2187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8" name="TextBox 10">
              <a:extLst>
                <a:ext uri="{FF2B5EF4-FFF2-40B4-BE49-F238E27FC236}">
                  <a16:creationId xmlns:a16="http://schemas.microsoft.com/office/drawing/2014/main" id="{1B90156B-6010-493C-9212-F686964301F0}"/>
                </a:ext>
              </a:extLst>
            </p:cNvPr>
            <p:cNvSpPr txBox="1"/>
            <p:nvPr/>
          </p:nvSpPr>
          <p:spPr>
            <a:xfrm>
              <a:off x="1576791" y="3020860"/>
              <a:ext cx="23536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يتكون الكروموسوم من الحمض النووي</a:t>
              </a:r>
            </a:p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)  </a:t>
              </a:r>
              <a:r>
                <a:rPr lang="en-US" b="1" dirty="0">
                  <a:latin typeface="Century Gothic" panose="020B0502020202020204" pitchFamily="34" charset="0"/>
                </a:rPr>
                <a:t>DNA)</a:t>
              </a:r>
            </a:p>
          </p:txBody>
        </p:sp>
      </p:grpSp>
      <p:sp>
        <p:nvSpPr>
          <p:cNvPr id="39" name="Oval 35">
            <a:extLst>
              <a:ext uri="{FF2B5EF4-FFF2-40B4-BE49-F238E27FC236}">
                <a16:creationId xmlns:a16="http://schemas.microsoft.com/office/drawing/2014/main" id="{930C9D46-7A68-4749-BA08-B9F1DE1A3F7D}"/>
              </a:ext>
            </a:extLst>
          </p:cNvPr>
          <p:cNvSpPr/>
          <p:nvPr/>
        </p:nvSpPr>
        <p:spPr>
          <a:xfrm>
            <a:off x="1218621" y="5372808"/>
            <a:ext cx="3171429" cy="770328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5">
            <a:extLst>
              <a:ext uri="{FF2B5EF4-FFF2-40B4-BE49-F238E27FC236}">
                <a16:creationId xmlns:a16="http://schemas.microsoft.com/office/drawing/2014/main" id="{AD6C650D-8FEB-45EA-973D-2FE930501234}"/>
              </a:ext>
            </a:extLst>
          </p:cNvPr>
          <p:cNvSpPr/>
          <p:nvPr/>
        </p:nvSpPr>
        <p:spPr>
          <a:xfrm flipV="1">
            <a:off x="1095579" y="5636674"/>
            <a:ext cx="3461959" cy="1084241"/>
          </a:xfrm>
          <a:prstGeom prst="triangle">
            <a:avLst/>
          </a:prstGeom>
          <a:gradFill>
            <a:gsLst>
              <a:gs pos="0">
                <a:srgbClr val="99FF33"/>
              </a:gs>
              <a:gs pos="100000">
                <a:srgbClr val="00CC00"/>
              </a:gs>
            </a:gsLst>
            <a:lin ang="5400000" scaled="1"/>
          </a:gra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39">
            <a:extLst>
              <a:ext uri="{FF2B5EF4-FFF2-40B4-BE49-F238E27FC236}">
                <a16:creationId xmlns:a16="http://schemas.microsoft.com/office/drawing/2014/main" id="{D1B2F9E9-B493-43E6-AB1A-75C5C745F367}"/>
              </a:ext>
            </a:extLst>
          </p:cNvPr>
          <p:cNvSpPr txBox="1"/>
          <p:nvPr/>
        </p:nvSpPr>
        <p:spPr>
          <a:xfrm>
            <a:off x="2142592" y="5875212"/>
            <a:ext cx="140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2" name="Right Triangle 23">
            <a:extLst>
              <a:ext uri="{FF2B5EF4-FFF2-40B4-BE49-F238E27FC236}">
                <a16:creationId xmlns:a16="http://schemas.microsoft.com/office/drawing/2014/main" id="{9F1134F9-E052-42B1-A611-2A8F992588A0}"/>
              </a:ext>
            </a:extLst>
          </p:cNvPr>
          <p:cNvSpPr/>
          <p:nvPr/>
        </p:nvSpPr>
        <p:spPr>
          <a:xfrm>
            <a:off x="7649076" y="4221544"/>
            <a:ext cx="637229" cy="385186"/>
          </a:xfrm>
          <a:prstGeom prst="rtTriangle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22">
            <a:extLst>
              <a:ext uri="{FF2B5EF4-FFF2-40B4-BE49-F238E27FC236}">
                <a16:creationId xmlns:a16="http://schemas.microsoft.com/office/drawing/2014/main" id="{ED8A462D-A5E7-45C2-9A2D-AD40815F13AA}"/>
              </a:ext>
            </a:extLst>
          </p:cNvPr>
          <p:cNvSpPr/>
          <p:nvPr/>
        </p:nvSpPr>
        <p:spPr>
          <a:xfrm flipH="1">
            <a:off x="4824350" y="4221544"/>
            <a:ext cx="637229" cy="385186"/>
          </a:xfrm>
          <a:prstGeom prst="rtTriangle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19">
            <a:extLst>
              <a:ext uri="{FF2B5EF4-FFF2-40B4-BE49-F238E27FC236}">
                <a16:creationId xmlns:a16="http://schemas.microsoft.com/office/drawing/2014/main" id="{127969AC-8D2C-4D92-883C-814A87135309}"/>
              </a:ext>
            </a:extLst>
          </p:cNvPr>
          <p:cNvSpPr/>
          <p:nvPr/>
        </p:nvSpPr>
        <p:spPr>
          <a:xfrm>
            <a:off x="5316951" y="5498377"/>
            <a:ext cx="2476754" cy="3851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6">
            <a:extLst>
              <a:ext uri="{FF2B5EF4-FFF2-40B4-BE49-F238E27FC236}">
                <a16:creationId xmlns:a16="http://schemas.microsoft.com/office/drawing/2014/main" id="{3E3F9E2D-F2EF-4F35-9458-70ACB1B94819}"/>
              </a:ext>
            </a:extLst>
          </p:cNvPr>
          <p:cNvGrpSpPr/>
          <p:nvPr/>
        </p:nvGrpSpPr>
        <p:grpSpPr>
          <a:xfrm>
            <a:off x="5194138" y="2080821"/>
            <a:ext cx="2454943" cy="2677313"/>
            <a:chOff x="4986824" y="475931"/>
            <a:chExt cx="2454943" cy="2677313"/>
          </a:xfrm>
        </p:grpSpPr>
        <p:sp>
          <p:nvSpPr>
            <p:cNvPr id="46" name="Flowchart: Document 20">
              <a:extLst>
                <a:ext uri="{FF2B5EF4-FFF2-40B4-BE49-F238E27FC236}">
                  <a16:creationId xmlns:a16="http://schemas.microsoft.com/office/drawing/2014/main" id="{4F5026C4-4837-48D3-B1F7-BF0AF5D0FFDC}"/>
                </a:ext>
              </a:extLst>
            </p:cNvPr>
            <p:cNvSpPr/>
            <p:nvPr/>
          </p:nvSpPr>
          <p:spPr>
            <a:xfrm flipH="1" flipV="1">
              <a:off x="5254265" y="475931"/>
              <a:ext cx="2187502" cy="2677313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Graphic 24" descr="Stopwatch">
              <a:extLst>
                <a:ext uri="{FF2B5EF4-FFF2-40B4-BE49-F238E27FC236}">
                  <a16:creationId xmlns:a16="http://schemas.microsoft.com/office/drawing/2014/main" id="{C0CDFAA6-9B45-4103-ABD5-4FFFB4918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559671" y="644278"/>
              <a:ext cx="618207" cy="618207"/>
            </a:xfrm>
            <a:prstGeom prst="rect">
              <a:avLst/>
            </a:prstGeom>
          </p:spPr>
        </p:pic>
        <p:sp>
          <p:nvSpPr>
            <p:cNvPr id="48" name="TextBox 25">
              <a:extLst>
                <a:ext uri="{FF2B5EF4-FFF2-40B4-BE49-F238E27FC236}">
                  <a16:creationId xmlns:a16="http://schemas.microsoft.com/office/drawing/2014/main" id="{5CADCD78-1BBF-4810-B357-DF1B51F2102F}"/>
                </a:ext>
              </a:extLst>
            </p:cNvPr>
            <p:cNvSpPr txBox="1"/>
            <p:nvPr/>
          </p:nvSpPr>
          <p:spPr>
            <a:xfrm>
              <a:off x="5254265" y="1352022"/>
              <a:ext cx="2187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2" name="TextBox 26">
              <a:extLst>
                <a:ext uri="{FF2B5EF4-FFF2-40B4-BE49-F238E27FC236}">
                  <a16:creationId xmlns:a16="http://schemas.microsoft.com/office/drawing/2014/main" id="{19410B7C-51E6-458B-BDC5-63F187C33FE8}"/>
                </a:ext>
              </a:extLst>
            </p:cNvPr>
            <p:cNvSpPr txBox="1"/>
            <p:nvPr/>
          </p:nvSpPr>
          <p:spPr>
            <a:xfrm>
              <a:off x="4986824" y="1249127"/>
              <a:ext cx="24034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Century Gothic" panose="020B0502020202020204" pitchFamily="34" charset="0"/>
                </a:rPr>
                <a:t>عبارة عن شريطين من الوحدات </a:t>
              </a:r>
              <a:r>
                <a:rPr lang="ar-SY" sz="2000" b="1" dirty="0"/>
                <a:t>البنائية من النيوكليوتيدات على هيئة سلم ملتف لولبياً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3" name="Oval 37">
            <a:extLst>
              <a:ext uri="{FF2B5EF4-FFF2-40B4-BE49-F238E27FC236}">
                <a16:creationId xmlns:a16="http://schemas.microsoft.com/office/drawing/2014/main" id="{AA430E0A-ECF5-4A93-8F49-19DF7E4B607D}"/>
              </a:ext>
            </a:extLst>
          </p:cNvPr>
          <p:cNvSpPr/>
          <p:nvPr/>
        </p:nvSpPr>
        <p:spPr>
          <a:xfrm>
            <a:off x="5059134" y="4328852"/>
            <a:ext cx="2992387" cy="770328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21">
            <a:extLst>
              <a:ext uri="{FF2B5EF4-FFF2-40B4-BE49-F238E27FC236}">
                <a16:creationId xmlns:a16="http://schemas.microsoft.com/office/drawing/2014/main" id="{BBF49FD1-6D2A-48C7-8A66-0DC40745FC29}"/>
              </a:ext>
            </a:extLst>
          </p:cNvPr>
          <p:cNvSpPr/>
          <p:nvPr/>
        </p:nvSpPr>
        <p:spPr>
          <a:xfrm flipV="1">
            <a:off x="4824350" y="4606730"/>
            <a:ext cx="3461959" cy="1084241"/>
          </a:xfrm>
          <a:prstGeom prst="triangle">
            <a:avLst/>
          </a:prstGeom>
          <a:gradFill>
            <a:gsLst>
              <a:gs pos="0">
                <a:srgbClr val="FF9933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41">
            <a:extLst>
              <a:ext uri="{FF2B5EF4-FFF2-40B4-BE49-F238E27FC236}">
                <a16:creationId xmlns:a16="http://schemas.microsoft.com/office/drawing/2014/main" id="{7B77C665-4050-4554-993F-DD60C016FDA1}"/>
              </a:ext>
            </a:extLst>
          </p:cNvPr>
          <p:cNvSpPr txBox="1"/>
          <p:nvPr/>
        </p:nvSpPr>
        <p:spPr>
          <a:xfrm>
            <a:off x="5901115" y="4847671"/>
            <a:ext cx="1405052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6" name="Right Triangle 30">
            <a:extLst>
              <a:ext uri="{FF2B5EF4-FFF2-40B4-BE49-F238E27FC236}">
                <a16:creationId xmlns:a16="http://schemas.microsoft.com/office/drawing/2014/main" id="{2706BE48-135F-4017-AFC4-D44371E7A03F}"/>
              </a:ext>
            </a:extLst>
          </p:cNvPr>
          <p:cNvSpPr/>
          <p:nvPr/>
        </p:nvSpPr>
        <p:spPr>
          <a:xfrm flipH="1">
            <a:off x="8345514" y="5251488"/>
            <a:ext cx="637229" cy="385186"/>
          </a:xfrm>
          <a:prstGeom prst="rtTriangle">
            <a:avLst/>
          </a:prstGeom>
          <a:solidFill>
            <a:srgbClr val="001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Triangle 31">
            <a:extLst>
              <a:ext uri="{FF2B5EF4-FFF2-40B4-BE49-F238E27FC236}">
                <a16:creationId xmlns:a16="http://schemas.microsoft.com/office/drawing/2014/main" id="{968065C5-3EB6-4790-AA4F-6FC1EE8FFB46}"/>
              </a:ext>
            </a:extLst>
          </p:cNvPr>
          <p:cNvSpPr/>
          <p:nvPr/>
        </p:nvSpPr>
        <p:spPr>
          <a:xfrm>
            <a:off x="11170240" y="5251488"/>
            <a:ext cx="637229" cy="385186"/>
          </a:xfrm>
          <a:prstGeom prst="rtTriangle">
            <a:avLst/>
          </a:prstGeom>
          <a:solidFill>
            <a:srgbClr val="001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27">
            <a:extLst>
              <a:ext uri="{FF2B5EF4-FFF2-40B4-BE49-F238E27FC236}">
                <a16:creationId xmlns:a16="http://schemas.microsoft.com/office/drawing/2014/main" id="{5A3D89C3-C38D-4048-AFCA-F9C077CF233F}"/>
              </a:ext>
            </a:extLst>
          </p:cNvPr>
          <p:cNvSpPr/>
          <p:nvPr/>
        </p:nvSpPr>
        <p:spPr>
          <a:xfrm>
            <a:off x="8838115" y="6528321"/>
            <a:ext cx="2476754" cy="3851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47">
            <a:extLst>
              <a:ext uri="{FF2B5EF4-FFF2-40B4-BE49-F238E27FC236}">
                <a16:creationId xmlns:a16="http://schemas.microsoft.com/office/drawing/2014/main" id="{EFFD51E7-888C-4882-89A6-FA4B129F0A45}"/>
              </a:ext>
            </a:extLst>
          </p:cNvPr>
          <p:cNvGrpSpPr/>
          <p:nvPr/>
        </p:nvGrpSpPr>
        <p:grpSpPr>
          <a:xfrm>
            <a:off x="8982742" y="3110765"/>
            <a:ext cx="2332127" cy="2677313"/>
            <a:chOff x="8909786" y="2448307"/>
            <a:chExt cx="2332127" cy="2677313"/>
          </a:xfrm>
        </p:grpSpPr>
        <p:sp>
          <p:nvSpPr>
            <p:cNvPr id="63" name="Flowchart: Document 28">
              <a:extLst>
                <a:ext uri="{FF2B5EF4-FFF2-40B4-BE49-F238E27FC236}">
                  <a16:creationId xmlns:a16="http://schemas.microsoft.com/office/drawing/2014/main" id="{B3D7E8F0-9F70-4C2A-95E9-26296953AD5D}"/>
                </a:ext>
              </a:extLst>
            </p:cNvPr>
            <p:cNvSpPr/>
            <p:nvPr/>
          </p:nvSpPr>
          <p:spPr>
            <a:xfrm flipH="1" flipV="1">
              <a:off x="8909787" y="2448307"/>
              <a:ext cx="2187502" cy="2677313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Graphic 32" descr="Crown">
              <a:extLst>
                <a:ext uri="{FF2B5EF4-FFF2-40B4-BE49-F238E27FC236}">
                  <a16:creationId xmlns:a16="http://schemas.microsoft.com/office/drawing/2014/main" id="{DC8B1E7A-E660-40BE-99E7-552F20F9E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0526119" y="2479713"/>
              <a:ext cx="618207" cy="618207"/>
            </a:xfrm>
            <a:prstGeom prst="rect">
              <a:avLst/>
            </a:prstGeom>
          </p:spPr>
        </p:pic>
        <p:sp>
          <p:nvSpPr>
            <p:cNvPr id="65" name="TextBox 33">
              <a:extLst>
                <a:ext uri="{FF2B5EF4-FFF2-40B4-BE49-F238E27FC236}">
                  <a16:creationId xmlns:a16="http://schemas.microsoft.com/office/drawing/2014/main" id="{1E35EDE1-A0D2-4680-A4F8-C73F55A1C7A8}"/>
                </a:ext>
              </a:extLst>
            </p:cNvPr>
            <p:cNvSpPr txBox="1"/>
            <p:nvPr/>
          </p:nvSpPr>
          <p:spPr>
            <a:xfrm>
              <a:off x="8909787" y="3324398"/>
              <a:ext cx="2187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9" name="TextBox 34">
              <a:extLst>
                <a:ext uri="{FF2B5EF4-FFF2-40B4-BE49-F238E27FC236}">
                  <a16:creationId xmlns:a16="http://schemas.microsoft.com/office/drawing/2014/main" id="{7F62AA50-6E89-4A89-A127-CB3A2B1C7E81}"/>
                </a:ext>
              </a:extLst>
            </p:cNvPr>
            <p:cNvSpPr txBox="1"/>
            <p:nvPr/>
          </p:nvSpPr>
          <p:spPr>
            <a:xfrm>
              <a:off x="8909786" y="3123383"/>
              <a:ext cx="23321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ويتكون من جزيء سكر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خماسي وقاعدة نيتروجينية ومجموعة </a:t>
              </a:r>
              <a:r>
                <a:rPr lang="ar-SY" sz="2000" b="1" dirty="0"/>
                <a:t>فوسفات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1" name="Oval 38">
            <a:extLst>
              <a:ext uri="{FF2B5EF4-FFF2-40B4-BE49-F238E27FC236}">
                <a16:creationId xmlns:a16="http://schemas.microsoft.com/office/drawing/2014/main" id="{09A74B01-0A17-421E-9982-60419B94A20F}"/>
              </a:ext>
            </a:extLst>
          </p:cNvPr>
          <p:cNvSpPr/>
          <p:nvPr/>
        </p:nvSpPr>
        <p:spPr>
          <a:xfrm>
            <a:off x="8640556" y="5392890"/>
            <a:ext cx="2888343" cy="770328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29">
            <a:extLst>
              <a:ext uri="{FF2B5EF4-FFF2-40B4-BE49-F238E27FC236}">
                <a16:creationId xmlns:a16="http://schemas.microsoft.com/office/drawing/2014/main" id="{8093F1AA-559F-4FD7-A797-BA61F9B85279}"/>
              </a:ext>
            </a:extLst>
          </p:cNvPr>
          <p:cNvSpPr/>
          <p:nvPr/>
        </p:nvSpPr>
        <p:spPr>
          <a:xfrm flipV="1">
            <a:off x="8345514" y="5636674"/>
            <a:ext cx="3461959" cy="1084241"/>
          </a:xfrm>
          <a:prstGeom prst="triangle">
            <a:avLst/>
          </a:prstGeom>
          <a:gradFill>
            <a:gsLst>
              <a:gs pos="0">
                <a:srgbClr val="009999"/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42">
            <a:extLst>
              <a:ext uri="{FF2B5EF4-FFF2-40B4-BE49-F238E27FC236}">
                <a16:creationId xmlns:a16="http://schemas.microsoft.com/office/drawing/2014/main" id="{B2DB7D1D-2B37-4540-862B-BC9725D57459}"/>
              </a:ext>
            </a:extLst>
          </p:cNvPr>
          <p:cNvSpPr txBox="1"/>
          <p:nvPr/>
        </p:nvSpPr>
        <p:spPr>
          <a:xfrm>
            <a:off x="9417043" y="5883563"/>
            <a:ext cx="140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76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8992470" y="253927"/>
            <a:ext cx="2849052" cy="2517588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-9000" t="2000" r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7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10227471" y="242108"/>
            <a:ext cx="379049" cy="463548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8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4557537" y="-1493509"/>
            <a:ext cx="1743049" cy="3890308"/>
            <a:chOff x="7774691" y="-319578"/>
            <a:chExt cx="5029652" cy="4129898"/>
          </a:xfrm>
          <a:solidFill>
            <a:srgbClr val="7030A0"/>
          </a:solidFill>
        </p:grpSpPr>
        <p:grpSp>
          <p:nvGrpSpPr>
            <p:cNvPr id="7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19578"/>
              <a:ext cx="5029652" cy="4129898"/>
              <a:chOff x="2000433" y="-528558"/>
              <a:chExt cx="8318662" cy="6830535"/>
            </a:xfrm>
            <a:grpFill/>
          </p:grpSpPr>
          <p:sp>
            <p:nvSpPr>
              <p:cNvPr id="82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8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8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528558"/>
                <a:ext cx="35290" cy="234627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295" y="1465362"/>
              <a:ext cx="3875548" cy="220570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29073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"/>
                            </p:stCondLst>
                            <p:childTnLst>
                              <p:par>
                                <p:cTn id="6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"/>
                            </p:stCondLst>
                            <p:childTnLst>
                              <p:par>
                                <p:cTn id="9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8" dur="200" fill="hold"/>
                                        <p:tgtEl>
                                          <p:spTgt spid="7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53" grpId="0" animBg="1"/>
      <p:bldP spid="54" grpId="0" animBg="1"/>
      <p:bldP spid="55" grpId="0"/>
      <p:bldP spid="56" grpId="0" animBg="1"/>
      <p:bldP spid="57" grpId="0" animBg="1"/>
      <p:bldP spid="59" grpId="0" animBg="1"/>
      <p:bldP spid="71" grpId="0" animBg="1"/>
      <p:bldP spid="72" grpId="0" animBg="1"/>
      <p:bldP spid="73" grpId="0"/>
      <p:bldP spid="76" grpId="0" animBg="1"/>
      <p:bldP spid="7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45" y="2779270"/>
            <a:ext cx="1342097" cy="774046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69448" y="660007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17189" y="118272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84917" y="1146679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26341" y="1470974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9872" y="1652107"/>
              <a:ext cx="1461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الوراثة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32594" y="2195561"/>
              <a:ext cx="2316091" cy="569387"/>
              <a:chOff x="3144233" y="5653352"/>
              <a:chExt cx="2316091" cy="56938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44233" y="5822629"/>
                <a:ext cx="23160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الكروموسومات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17189" y="1124112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9" name="Group 29">
            <a:extLst>
              <a:ext uri="{FF2B5EF4-FFF2-40B4-BE49-F238E27FC236}">
                <a16:creationId xmlns:a16="http://schemas.microsoft.com/office/drawing/2014/main" id="{F52839E7-0F26-477F-AAE7-205BF6A2E833}"/>
              </a:ext>
            </a:extLst>
          </p:cNvPr>
          <p:cNvGrpSpPr/>
          <p:nvPr/>
        </p:nvGrpSpPr>
        <p:grpSpPr>
          <a:xfrm>
            <a:off x="5877204" y="2986895"/>
            <a:ext cx="4307911" cy="4348702"/>
            <a:chOff x="4334794" y="2841504"/>
            <a:chExt cx="4307911" cy="4348702"/>
          </a:xfrm>
        </p:grpSpPr>
        <p:pic>
          <p:nvPicPr>
            <p:cNvPr id="69" name="Picture 27" descr="A close up of a persons hand&#10;&#10;Description automatically generated">
              <a:extLst>
                <a:ext uri="{FF2B5EF4-FFF2-40B4-BE49-F238E27FC236}">
                  <a16:creationId xmlns:a16="http://schemas.microsoft.com/office/drawing/2014/main" id="{21D8EE80-EB44-464B-8DDE-93D2209E7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10" b="99838" l="9984" r="89976">
                          <a14:foregroundMark x1="49717" y1="6710" x2="50121" y2="13298"/>
                          <a14:foregroundMark x1="48868" y1="86742" x2="49717" y2="99838"/>
                          <a14:backgroundMark x1="60307" y1="77405" x2="60428" y2="78941"/>
                          <a14:backgroundMark x1="60509" y1="83306" x2="60671" y2="86823"/>
                          <a14:backgroundMark x1="60388" y1="86823" x2="60267" y2="89208"/>
                        </a14:backgroundRemoval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0"/>
            <a:stretch>
              <a:fillRect/>
            </a:stretch>
          </p:blipFill>
          <p:spPr>
            <a:xfrm flipH="1">
              <a:off x="4334794" y="2941763"/>
              <a:ext cx="3906847" cy="4248443"/>
            </a:xfrm>
            <a:custGeom>
              <a:avLst/>
              <a:gdLst>
                <a:gd name="connsiteX0" fmla="*/ 3906847 w 3906847"/>
                <a:gd name="connsiteY0" fmla="*/ 0 h 4248443"/>
                <a:gd name="connsiteX1" fmla="*/ 0 w 3906847"/>
                <a:gd name="connsiteY1" fmla="*/ 0 h 4248443"/>
                <a:gd name="connsiteX2" fmla="*/ 0 w 3906847"/>
                <a:gd name="connsiteY2" fmla="*/ 4248443 h 4248443"/>
                <a:gd name="connsiteX3" fmla="*/ 3906847 w 3906847"/>
                <a:gd name="connsiteY3" fmla="*/ 4248443 h 424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6847" h="4248443">
                  <a:moveTo>
                    <a:pt x="3906847" y="0"/>
                  </a:moveTo>
                  <a:lnTo>
                    <a:pt x="0" y="0"/>
                  </a:lnTo>
                  <a:lnTo>
                    <a:pt x="0" y="4248443"/>
                  </a:lnTo>
                  <a:lnTo>
                    <a:pt x="3906847" y="4248443"/>
                  </a:lnTo>
                  <a:close/>
                </a:path>
              </a:pathLst>
            </a:custGeom>
          </p:spPr>
        </p:pic>
        <p:pic>
          <p:nvPicPr>
            <p:cNvPr id="71" name="Picture 28" descr="A close up of a persons hand&#10;&#10;Description automatically generated">
              <a:extLst>
                <a:ext uri="{FF2B5EF4-FFF2-40B4-BE49-F238E27FC236}">
                  <a16:creationId xmlns:a16="http://schemas.microsoft.com/office/drawing/2014/main" id="{20489059-9D7E-41A1-AA29-4E46EB34E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10" b="99838" l="9984" r="89976">
                          <a14:foregroundMark x1="49717" y1="6710" x2="50121" y2="13298"/>
                          <a14:foregroundMark x1="48868" y1="86742" x2="49717" y2="99838"/>
                          <a14:backgroundMark x1="60307" y1="77405" x2="60428" y2="78941"/>
                          <a14:backgroundMark x1="60509" y1="83306" x2="60671" y2="86823"/>
                          <a14:backgroundMark x1="60388" y1="86823" x2="60267" y2="89208"/>
                        </a14:backgroundRemoval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0"/>
            <a:stretch>
              <a:fillRect/>
            </a:stretch>
          </p:blipFill>
          <p:spPr>
            <a:xfrm flipH="1">
              <a:off x="4334794" y="2866426"/>
              <a:ext cx="3906847" cy="4248443"/>
            </a:xfrm>
            <a:custGeom>
              <a:avLst/>
              <a:gdLst>
                <a:gd name="connsiteX0" fmla="*/ 3906847 w 3906847"/>
                <a:gd name="connsiteY0" fmla="*/ 0 h 4248443"/>
                <a:gd name="connsiteX1" fmla="*/ 0 w 3906847"/>
                <a:gd name="connsiteY1" fmla="*/ 0 h 4248443"/>
                <a:gd name="connsiteX2" fmla="*/ 0 w 3906847"/>
                <a:gd name="connsiteY2" fmla="*/ 4248443 h 4248443"/>
                <a:gd name="connsiteX3" fmla="*/ 3906847 w 3906847"/>
                <a:gd name="connsiteY3" fmla="*/ 4248443 h 424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6847" h="4248443">
                  <a:moveTo>
                    <a:pt x="3906847" y="0"/>
                  </a:moveTo>
                  <a:lnTo>
                    <a:pt x="0" y="0"/>
                  </a:lnTo>
                  <a:lnTo>
                    <a:pt x="0" y="4248443"/>
                  </a:lnTo>
                  <a:lnTo>
                    <a:pt x="3906847" y="4248443"/>
                  </a:lnTo>
                  <a:close/>
                </a:path>
              </a:pathLst>
            </a:custGeom>
          </p:spPr>
        </p:pic>
        <p:pic>
          <p:nvPicPr>
            <p:cNvPr id="72" name="Picture 8" descr="A close up of a persons hand&#10;&#10;Description automatically generated">
              <a:extLst>
                <a:ext uri="{FF2B5EF4-FFF2-40B4-BE49-F238E27FC236}">
                  <a16:creationId xmlns:a16="http://schemas.microsoft.com/office/drawing/2014/main" id="{FA317097-8129-4BD7-9FF5-FE10CC4F9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10" b="99838" l="9984" r="89976">
                          <a14:foregroundMark x1="49717" y1="6710" x2="50121" y2="13298"/>
                          <a14:foregroundMark x1="48868" y1="86742" x2="49717" y2="99838"/>
                          <a14:backgroundMark x1="60307" y1="77405" x2="60428" y2="78941"/>
                          <a14:backgroundMark x1="60509" y1="83306" x2="60671" y2="86823"/>
                          <a14:backgroundMark x1="60388" y1="86823" x2="60267" y2="89208"/>
                        </a14:backgroundRemoval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94262" y="2841504"/>
              <a:ext cx="4248443" cy="4248443"/>
            </a:xfrm>
            <a:prstGeom prst="rect">
              <a:avLst/>
            </a:prstGeom>
          </p:spPr>
        </p:pic>
      </p:grpSp>
      <p:grpSp>
        <p:nvGrpSpPr>
          <p:cNvPr id="73" name="Group 3">
            <a:extLst>
              <a:ext uri="{FF2B5EF4-FFF2-40B4-BE49-F238E27FC236}">
                <a16:creationId xmlns:a16="http://schemas.microsoft.com/office/drawing/2014/main" id="{13914B7F-86BB-494E-A6F3-8F3E0DBA7BC9}"/>
              </a:ext>
            </a:extLst>
          </p:cNvPr>
          <p:cNvGrpSpPr/>
          <p:nvPr/>
        </p:nvGrpSpPr>
        <p:grpSpPr>
          <a:xfrm>
            <a:off x="3712091" y="3476248"/>
            <a:ext cx="2558043" cy="2060046"/>
            <a:chOff x="2169681" y="3330857"/>
            <a:chExt cx="2558043" cy="2060046"/>
          </a:xfrm>
        </p:grpSpPr>
        <p:sp>
          <p:nvSpPr>
            <p:cNvPr id="74" name="Speech Bubble: Oval 1">
              <a:extLst>
                <a:ext uri="{FF2B5EF4-FFF2-40B4-BE49-F238E27FC236}">
                  <a16:creationId xmlns:a16="http://schemas.microsoft.com/office/drawing/2014/main" id="{4E111D1B-2531-4B57-B97E-6DE3EB7A03C9}"/>
                </a:ext>
              </a:extLst>
            </p:cNvPr>
            <p:cNvSpPr/>
            <p:nvPr/>
          </p:nvSpPr>
          <p:spPr>
            <a:xfrm rot="20327336">
              <a:off x="2169681" y="3330857"/>
              <a:ext cx="2558043" cy="2060046"/>
            </a:xfrm>
            <a:custGeom>
              <a:avLst/>
              <a:gdLst>
                <a:gd name="connsiteX0" fmla="*/ 1317682 w 1913206"/>
                <a:gd name="connsiteY0" fmla="*/ 1684606 h 1434904"/>
                <a:gd name="connsiteX1" fmla="*/ 1034030 w 1913206"/>
                <a:gd name="connsiteY1" fmla="*/ 1432550 h 1434904"/>
                <a:gd name="connsiteX2" fmla="*/ 42838 w 1913206"/>
                <a:gd name="connsiteY2" fmla="*/ 929749 h 1434904"/>
                <a:gd name="connsiteX3" fmla="*/ 704948 w 1913206"/>
                <a:gd name="connsiteY3" fmla="*/ 25271 h 1434904"/>
                <a:gd name="connsiteX4" fmla="*/ 1749172 w 1913206"/>
                <a:gd name="connsiteY4" fmla="*/ 315714 h 1434904"/>
                <a:gd name="connsiteX5" fmla="*/ 1385565 w 1913206"/>
                <a:gd name="connsiteY5" fmla="*/ 1358726 h 1434904"/>
                <a:gd name="connsiteX6" fmla="*/ 1317682 w 1913206"/>
                <a:gd name="connsiteY6" fmla="*/ 1684606 h 1434904"/>
                <a:gd name="connsiteX0" fmla="*/ 1613391 w 1913714"/>
                <a:gd name="connsiteY0" fmla="*/ 1839397 h 1839397"/>
                <a:gd name="connsiteX1" fmla="*/ 1034318 w 1913714"/>
                <a:gd name="connsiteY1" fmla="*/ 1432597 h 1839397"/>
                <a:gd name="connsiteX2" fmla="*/ 43126 w 1913714"/>
                <a:gd name="connsiteY2" fmla="*/ 929796 h 1839397"/>
                <a:gd name="connsiteX3" fmla="*/ 705236 w 1913714"/>
                <a:gd name="connsiteY3" fmla="*/ 25318 h 1839397"/>
                <a:gd name="connsiteX4" fmla="*/ 1749460 w 1913714"/>
                <a:gd name="connsiteY4" fmla="*/ 315761 h 1839397"/>
                <a:gd name="connsiteX5" fmla="*/ 1385853 w 1913714"/>
                <a:gd name="connsiteY5" fmla="*/ 1358773 h 1839397"/>
                <a:gd name="connsiteX6" fmla="*/ 1613391 w 1913714"/>
                <a:gd name="connsiteY6" fmla="*/ 1839397 h 1839397"/>
                <a:gd name="connsiteX0" fmla="*/ 1827195 w 1913714"/>
                <a:gd name="connsiteY0" fmla="*/ 1604130 h 1604130"/>
                <a:gd name="connsiteX1" fmla="*/ 1034318 w 1913714"/>
                <a:gd name="connsiteY1" fmla="*/ 1432597 h 1604130"/>
                <a:gd name="connsiteX2" fmla="*/ 43126 w 1913714"/>
                <a:gd name="connsiteY2" fmla="*/ 929796 h 1604130"/>
                <a:gd name="connsiteX3" fmla="*/ 705236 w 1913714"/>
                <a:gd name="connsiteY3" fmla="*/ 25318 h 1604130"/>
                <a:gd name="connsiteX4" fmla="*/ 1749460 w 1913714"/>
                <a:gd name="connsiteY4" fmla="*/ 315761 h 1604130"/>
                <a:gd name="connsiteX5" fmla="*/ 1385853 w 1913714"/>
                <a:gd name="connsiteY5" fmla="*/ 1358773 h 1604130"/>
                <a:gd name="connsiteX6" fmla="*/ 1827195 w 1913714"/>
                <a:gd name="connsiteY6" fmla="*/ 1604130 h 1604130"/>
                <a:gd name="connsiteX0" fmla="*/ 1827195 w 1947376"/>
                <a:gd name="connsiteY0" fmla="*/ 1604130 h 1604130"/>
                <a:gd name="connsiteX1" fmla="*/ 1034318 w 1947376"/>
                <a:gd name="connsiteY1" fmla="*/ 1432597 h 1604130"/>
                <a:gd name="connsiteX2" fmla="*/ 43126 w 1947376"/>
                <a:gd name="connsiteY2" fmla="*/ 929796 h 1604130"/>
                <a:gd name="connsiteX3" fmla="*/ 705236 w 1947376"/>
                <a:gd name="connsiteY3" fmla="*/ 25318 h 1604130"/>
                <a:gd name="connsiteX4" fmla="*/ 1749460 w 1947376"/>
                <a:gd name="connsiteY4" fmla="*/ 315761 h 1604130"/>
                <a:gd name="connsiteX5" fmla="*/ 1492755 w 1947376"/>
                <a:gd name="connsiteY5" fmla="*/ 1262528 h 1604130"/>
                <a:gd name="connsiteX6" fmla="*/ 1827195 w 1947376"/>
                <a:gd name="connsiteY6" fmla="*/ 1604130 h 160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376" h="1604130">
                  <a:moveTo>
                    <a:pt x="1827195" y="1604130"/>
                  </a:moveTo>
                  <a:cubicBezTo>
                    <a:pt x="1732644" y="1520111"/>
                    <a:pt x="1128869" y="1516616"/>
                    <a:pt x="1034318" y="1432597"/>
                  </a:cubicBezTo>
                  <a:cubicBezTo>
                    <a:pt x="587682" y="1459799"/>
                    <a:pt x="175723" y="1250825"/>
                    <a:pt x="43126" y="929796"/>
                  </a:cubicBezTo>
                  <a:cubicBezTo>
                    <a:pt x="-116999" y="542117"/>
                    <a:pt x="183159" y="132086"/>
                    <a:pt x="705236" y="25318"/>
                  </a:cubicBezTo>
                  <a:cubicBezTo>
                    <a:pt x="1100320" y="-55479"/>
                    <a:pt x="1520155" y="61295"/>
                    <a:pt x="1749460" y="315761"/>
                  </a:cubicBezTo>
                  <a:cubicBezTo>
                    <a:pt x="2072722" y="674494"/>
                    <a:pt x="2008761" y="1068371"/>
                    <a:pt x="1492755" y="1262528"/>
                  </a:cubicBezTo>
                  <a:lnTo>
                    <a:pt x="1827195" y="1604130"/>
                  </a:lnTo>
                  <a:close/>
                </a:path>
              </a:pathLst>
            </a:custGeom>
            <a:solidFill>
              <a:srgbClr val="2098A9">
                <a:alpha val="68000"/>
              </a:srgbClr>
            </a:solidFill>
            <a:ln>
              <a:solidFill>
                <a:srgbClr val="2098A9"/>
              </a:solidFill>
              <a:extLst>
                <a:ext uri="{C807C97D-BFC1-408E-A445-0C87EB9F89A2}">
                  <ask:lineSketchStyleProps xmlns:ask="http://schemas.microsoft.com/office/drawing/2018/sketchyshapes" sd="44491753">
                    <a:custGeom>
                      <a:avLst/>
                      <a:gdLst>
                        <a:gd name="connsiteX0" fmla="*/ 2550514 w 2718271"/>
                        <a:gd name="connsiteY0" fmla="*/ 2128782 h 2128782"/>
                        <a:gd name="connsiteX1" fmla="*/ 1443766 w 2718271"/>
                        <a:gd name="connsiteY1" fmla="*/ 1901146 h 2128782"/>
                        <a:gd name="connsiteX2" fmla="*/ 60198 w 2718271"/>
                        <a:gd name="connsiteY2" fmla="*/ 1233898 h 2128782"/>
                        <a:gd name="connsiteX3" fmla="*/ 984413 w 2718271"/>
                        <a:gd name="connsiteY3" fmla="*/ 33598 h 2128782"/>
                        <a:gd name="connsiteX4" fmla="*/ 2442007 w 2718271"/>
                        <a:gd name="connsiteY4" fmla="*/ 419034 h 2128782"/>
                        <a:gd name="connsiteX5" fmla="*/ 2083682 w 2718271"/>
                        <a:gd name="connsiteY5" fmla="*/ 1675454 h 2128782"/>
                        <a:gd name="connsiteX6" fmla="*/ 2312430 w 2718271"/>
                        <a:gd name="connsiteY6" fmla="*/ 1897585 h 2128782"/>
                        <a:gd name="connsiteX7" fmla="*/ 2550514 w 2718271"/>
                        <a:gd name="connsiteY7" fmla="*/ 2128782 h 21287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18271" h="2128782" fill="none" extrusionOk="0">
                          <a:moveTo>
                            <a:pt x="2550514" y="2128782"/>
                          </a:moveTo>
                          <a:cubicBezTo>
                            <a:pt x="2384032" y="2024037"/>
                            <a:pt x="1529919" y="2004670"/>
                            <a:pt x="1443766" y="1901146"/>
                          </a:cubicBezTo>
                          <a:cubicBezTo>
                            <a:pt x="897358" y="2012585"/>
                            <a:pt x="207230" y="1721052"/>
                            <a:pt x="60198" y="1233898"/>
                          </a:cubicBezTo>
                          <a:cubicBezTo>
                            <a:pt x="-175325" y="785048"/>
                            <a:pt x="264412" y="198431"/>
                            <a:pt x="984413" y="33598"/>
                          </a:cubicBezTo>
                          <a:cubicBezTo>
                            <a:pt x="1512110" y="-48588"/>
                            <a:pt x="2131583" y="99850"/>
                            <a:pt x="2442007" y="419034"/>
                          </a:cubicBezTo>
                          <a:cubicBezTo>
                            <a:pt x="2963540" y="965038"/>
                            <a:pt x="2871691" y="1418123"/>
                            <a:pt x="2083682" y="1675454"/>
                          </a:cubicBezTo>
                          <a:cubicBezTo>
                            <a:pt x="2167518" y="1709762"/>
                            <a:pt x="2229256" y="1835781"/>
                            <a:pt x="2312430" y="1897585"/>
                          </a:cubicBezTo>
                          <a:cubicBezTo>
                            <a:pt x="2395604" y="1959389"/>
                            <a:pt x="2432188" y="2017241"/>
                            <a:pt x="2550514" y="2128782"/>
                          </a:cubicBezTo>
                          <a:close/>
                        </a:path>
                        <a:path w="2718271" h="2128782" stroke="0" extrusionOk="0">
                          <a:moveTo>
                            <a:pt x="2550514" y="2128782"/>
                          </a:moveTo>
                          <a:cubicBezTo>
                            <a:pt x="2435383" y="1992353"/>
                            <a:pt x="1592019" y="2019902"/>
                            <a:pt x="1443766" y="1901146"/>
                          </a:cubicBezTo>
                          <a:cubicBezTo>
                            <a:pt x="875219" y="1967299"/>
                            <a:pt x="352574" y="1668122"/>
                            <a:pt x="60198" y="1233898"/>
                          </a:cubicBezTo>
                          <a:cubicBezTo>
                            <a:pt x="31475" y="681362"/>
                            <a:pt x="437506" y="137210"/>
                            <a:pt x="984413" y="33598"/>
                          </a:cubicBezTo>
                          <a:cubicBezTo>
                            <a:pt x="1491545" y="17589"/>
                            <a:pt x="2227104" y="51635"/>
                            <a:pt x="2442007" y="419034"/>
                          </a:cubicBezTo>
                          <a:cubicBezTo>
                            <a:pt x="2864866" y="944540"/>
                            <a:pt x="2798958" y="1470146"/>
                            <a:pt x="2083682" y="1675454"/>
                          </a:cubicBezTo>
                          <a:cubicBezTo>
                            <a:pt x="2142375" y="1713677"/>
                            <a:pt x="2191928" y="1819460"/>
                            <a:pt x="2303093" y="1888518"/>
                          </a:cubicBezTo>
                          <a:cubicBezTo>
                            <a:pt x="2414258" y="1957576"/>
                            <a:pt x="2415470" y="2043014"/>
                            <a:pt x="2550514" y="212878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10">
              <a:extLst>
                <a:ext uri="{FF2B5EF4-FFF2-40B4-BE49-F238E27FC236}">
                  <a16:creationId xmlns:a16="http://schemas.microsoft.com/office/drawing/2014/main" id="{DE0B248E-6738-4C7F-AC80-3D78933D61DE}"/>
                </a:ext>
              </a:extLst>
            </p:cNvPr>
            <p:cNvSpPr txBox="1"/>
            <p:nvPr/>
          </p:nvSpPr>
          <p:spPr>
            <a:xfrm>
              <a:off x="2598410" y="3476265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76" name="TextBox 11">
              <a:extLst>
                <a:ext uri="{FF2B5EF4-FFF2-40B4-BE49-F238E27FC236}">
                  <a16:creationId xmlns:a16="http://schemas.microsoft.com/office/drawing/2014/main" id="{17979A33-7629-4B5C-ADF3-9CBCF733B498}"/>
                </a:ext>
              </a:extLst>
            </p:cNvPr>
            <p:cNvSpPr txBox="1"/>
            <p:nvPr/>
          </p:nvSpPr>
          <p:spPr>
            <a:xfrm>
              <a:off x="2568982" y="4037349"/>
              <a:ext cx="2005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77" name="TextBox 12">
              <a:extLst>
                <a:ext uri="{FF2B5EF4-FFF2-40B4-BE49-F238E27FC236}">
                  <a16:creationId xmlns:a16="http://schemas.microsoft.com/office/drawing/2014/main" id="{91C1399A-2C7B-4259-B5D8-816554DB871D}"/>
                </a:ext>
              </a:extLst>
            </p:cNvPr>
            <p:cNvSpPr txBox="1"/>
            <p:nvPr/>
          </p:nvSpPr>
          <p:spPr>
            <a:xfrm>
              <a:off x="2188437" y="3868071"/>
              <a:ext cx="23309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كميته ثابتة </a:t>
              </a:r>
              <a:r>
                <a:rPr lang="ar-SY" sz="2000" b="1" dirty="0">
                  <a:solidFill>
                    <a:schemeClr val="bg1"/>
                  </a:solidFill>
                </a:rPr>
                <a:t>في النوع الواحد في الكائنات الحية</a:t>
              </a:r>
              <a:endParaRPr lang="en-US" sz="20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78" name="Group 4">
            <a:extLst>
              <a:ext uri="{FF2B5EF4-FFF2-40B4-BE49-F238E27FC236}">
                <a16:creationId xmlns:a16="http://schemas.microsoft.com/office/drawing/2014/main" id="{C2F642D4-B294-48F1-ADDA-97D03A22CD53}"/>
              </a:ext>
            </a:extLst>
          </p:cNvPr>
          <p:cNvGrpSpPr/>
          <p:nvPr/>
        </p:nvGrpSpPr>
        <p:grpSpPr>
          <a:xfrm>
            <a:off x="4627554" y="1166939"/>
            <a:ext cx="3079766" cy="2817252"/>
            <a:chOff x="3085144" y="1021548"/>
            <a:chExt cx="3079766" cy="2817252"/>
          </a:xfrm>
        </p:grpSpPr>
        <p:sp>
          <p:nvSpPr>
            <p:cNvPr id="79" name="Speech Bubble: Oval 2">
              <a:extLst>
                <a:ext uri="{FF2B5EF4-FFF2-40B4-BE49-F238E27FC236}">
                  <a16:creationId xmlns:a16="http://schemas.microsoft.com/office/drawing/2014/main" id="{7889219C-F1A4-4E4A-96FA-C87FB3FBC8DE}"/>
                </a:ext>
              </a:extLst>
            </p:cNvPr>
            <p:cNvSpPr/>
            <p:nvPr/>
          </p:nvSpPr>
          <p:spPr>
            <a:xfrm rot="19298708">
              <a:off x="3089061" y="1151520"/>
              <a:ext cx="3075849" cy="2687280"/>
            </a:xfrm>
            <a:custGeom>
              <a:avLst/>
              <a:gdLst>
                <a:gd name="connsiteX0" fmla="*/ 1591330 w 2868295"/>
                <a:gd name="connsiteY0" fmla="*/ 2890509 h 2259693"/>
                <a:gd name="connsiteX1" fmla="*/ 1259943 w 2868295"/>
                <a:gd name="connsiteY1" fmla="*/ 2251327 h 2259693"/>
                <a:gd name="connsiteX2" fmla="*/ 1295 w 2868295"/>
                <a:gd name="connsiteY2" fmla="*/ 1081837 h 2259693"/>
                <a:gd name="connsiteX3" fmla="*/ 1335703 w 2868295"/>
                <a:gd name="connsiteY3" fmla="*/ 2664 h 2259693"/>
                <a:gd name="connsiteX4" fmla="*/ 2819573 w 2868295"/>
                <a:gd name="connsiteY4" fmla="*/ 837846 h 2259693"/>
                <a:gd name="connsiteX5" fmla="*/ 1805891 w 2868295"/>
                <a:gd name="connsiteY5" fmla="*/ 2221076 h 2259693"/>
                <a:gd name="connsiteX6" fmla="*/ 1591330 w 2868295"/>
                <a:gd name="connsiteY6" fmla="*/ 2890509 h 2259693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670" h="2890536">
                  <a:moveTo>
                    <a:pt x="1591350" y="2890536"/>
                  </a:moveTo>
                  <a:cubicBezTo>
                    <a:pt x="1538945" y="2546846"/>
                    <a:pt x="1530082" y="2377329"/>
                    <a:pt x="1259963" y="2251354"/>
                  </a:cubicBezTo>
                  <a:cubicBezTo>
                    <a:pt x="517482" y="2179772"/>
                    <a:pt x="-30470" y="1670635"/>
                    <a:pt x="1315" y="1081864"/>
                  </a:cubicBezTo>
                  <a:cubicBezTo>
                    <a:pt x="32354" y="506906"/>
                    <a:pt x="606975" y="42194"/>
                    <a:pt x="1335723" y="2691"/>
                  </a:cubicBezTo>
                  <a:cubicBezTo>
                    <a:pt x="2020262" y="-34415"/>
                    <a:pt x="2642261" y="315671"/>
                    <a:pt x="2819593" y="837873"/>
                  </a:cubicBezTo>
                  <a:cubicBezTo>
                    <a:pt x="3024179" y="1440333"/>
                    <a:pt x="2570468" y="2059448"/>
                    <a:pt x="1805911" y="2221103"/>
                  </a:cubicBezTo>
                  <a:cubicBezTo>
                    <a:pt x="1734391" y="2444247"/>
                    <a:pt x="1749956" y="2667392"/>
                    <a:pt x="1591350" y="2890536"/>
                  </a:cubicBezTo>
                  <a:close/>
                </a:path>
              </a:pathLst>
            </a:custGeom>
            <a:solidFill>
              <a:srgbClr val="F9382F">
                <a:alpha val="66000"/>
              </a:srgbClr>
            </a:solidFill>
            <a:ln>
              <a:solidFill>
                <a:srgbClr val="F93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13">
              <a:extLst>
                <a:ext uri="{FF2B5EF4-FFF2-40B4-BE49-F238E27FC236}">
                  <a16:creationId xmlns:a16="http://schemas.microsoft.com/office/drawing/2014/main" id="{CBC34687-687D-4B2D-92A0-ADC6F7C3A9C8}"/>
                </a:ext>
              </a:extLst>
            </p:cNvPr>
            <p:cNvSpPr txBox="1"/>
            <p:nvPr/>
          </p:nvSpPr>
          <p:spPr>
            <a:xfrm>
              <a:off x="4082481" y="1021548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  <p:sp>
          <p:nvSpPr>
            <p:cNvPr id="97" name="TextBox 14">
              <a:extLst>
                <a:ext uri="{FF2B5EF4-FFF2-40B4-BE49-F238E27FC236}">
                  <a16:creationId xmlns:a16="http://schemas.microsoft.com/office/drawing/2014/main" id="{8D91FD04-AFB9-48BA-8214-45211DA8F417}"/>
                </a:ext>
              </a:extLst>
            </p:cNvPr>
            <p:cNvSpPr txBox="1"/>
            <p:nvPr/>
          </p:nvSpPr>
          <p:spPr>
            <a:xfrm>
              <a:off x="3418328" y="2098186"/>
              <a:ext cx="2005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8" name="TextBox 15">
              <a:extLst>
                <a:ext uri="{FF2B5EF4-FFF2-40B4-BE49-F238E27FC236}">
                  <a16:creationId xmlns:a16="http://schemas.microsoft.com/office/drawing/2014/main" id="{88A5B93C-4888-4AF2-8718-DD29C9665E4B}"/>
                </a:ext>
              </a:extLst>
            </p:cNvPr>
            <p:cNvSpPr txBox="1"/>
            <p:nvPr/>
          </p:nvSpPr>
          <p:spPr>
            <a:xfrm>
              <a:off x="3085144" y="1451855"/>
              <a:ext cx="241081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يشكّل كل جزيء من الحمض النووي صفة وراثية تسمى الجينات وتوجد مرتَّبة على شريطي               </a:t>
              </a:r>
              <a:r>
                <a:rPr lang="en-US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(DNA</a:t>
              </a:r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 ( </a:t>
              </a:r>
            </a:p>
          </p:txBody>
        </p:sp>
      </p:grpSp>
      <p:grpSp>
        <p:nvGrpSpPr>
          <p:cNvPr id="99" name="Group 5">
            <a:extLst>
              <a:ext uri="{FF2B5EF4-FFF2-40B4-BE49-F238E27FC236}">
                <a16:creationId xmlns:a16="http://schemas.microsoft.com/office/drawing/2014/main" id="{96E169B1-EBF6-475C-9F3E-84E5100B6086}"/>
              </a:ext>
            </a:extLst>
          </p:cNvPr>
          <p:cNvGrpSpPr/>
          <p:nvPr/>
        </p:nvGrpSpPr>
        <p:grpSpPr>
          <a:xfrm>
            <a:off x="6835258" y="175459"/>
            <a:ext cx="3068313" cy="3027198"/>
            <a:chOff x="5292848" y="30068"/>
            <a:chExt cx="3068313" cy="3027198"/>
          </a:xfrm>
        </p:grpSpPr>
        <p:sp>
          <p:nvSpPr>
            <p:cNvPr id="100" name="Speech Bubble: Oval 2">
              <a:extLst>
                <a:ext uri="{FF2B5EF4-FFF2-40B4-BE49-F238E27FC236}">
                  <a16:creationId xmlns:a16="http://schemas.microsoft.com/office/drawing/2014/main" id="{16A3AC24-A077-4458-B12B-B76C42B7E9E8}"/>
                </a:ext>
              </a:extLst>
            </p:cNvPr>
            <p:cNvSpPr/>
            <p:nvPr/>
          </p:nvSpPr>
          <p:spPr>
            <a:xfrm rot="920002">
              <a:off x="5303318" y="43378"/>
              <a:ext cx="3057843" cy="3013888"/>
            </a:xfrm>
            <a:custGeom>
              <a:avLst/>
              <a:gdLst>
                <a:gd name="connsiteX0" fmla="*/ 1591330 w 2868295"/>
                <a:gd name="connsiteY0" fmla="*/ 2890509 h 2259693"/>
                <a:gd name="connsiteX1" fmla="*/ 1259943 w 2868295"/>
                <a:gd name="connsiteY1" fmla="*/ 2251327 h 2259693"/>
                <a:gd name="connsiteX2" fmla="*/ 1295 w 2868295"/>
                <a:gd name="connsiteY2" fmla="*/ 1081837 h 2259693"/>
                <a:gd name="connsiteX3" fmla="*/ 1335703 w 2868295"/>
                <a:gd name="connsiteY3" fmla="*/ 2664 h 2259693"/>
                <a:gd name="connsiteX4" fmla="*/ 2819573 w 2868295"/>
                <a:gd name="connsiteY4" fmla="*/ 837846 h 2259693"/>
                <a:gd name="connsiteX5" fmla="*/ 1805891 w 2868295"/>
                <a:gd name="connsiteY5" fmla="*/ 2221076 h 2259693"/>
                <a:gd name="connsiteX6" fmla="*/ 1591330 w 2868295"/>
                <a:gd name="connsiteY6" fmla="*/ 2890509 h 2259693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670" h="2890536">
                  <a:moveTo>
                    <a:pt x="1591350" y="2890536"/>
                  </a:moveTo>
                  <a:cubicBezTo>
                    <a:pt x="1538945" y="2546846"/>
                    <a:pt x="1530082" y="2377329"/>
                    <a:pt x="1259963" y="2251354"/>
                  </a:cubicBezTo>
                  <a:cubicBezTo>
                    <a:pt x="517482" y="2179772"/>
                    <a:pt x="-30470" y="1670635"/>
                    <a:pt x="1315" y="1081864"/>
                  </a:cubicBezTo>
                  <a:cubicBezTo>
                    <a:pt x="32354" y="506906"/>
                    <a:pt x="606975" y="42194"/>
                    <a:pt x="1335723" y="2691"/>
                  </a:cubicBezTo>
                  <a:cubicBezTo>
                    <a:pt x="2020262" y="-34415"/>
                    <a:pt x="2642261" y="315671"/>
                    <a:pt x="2819593" y="837873"/>
                  </a:cubicBezTo>
                  <a:cubicBezTo>
                    <a:pt x="3024179" y="1440333"/>
                    <a:pt x="2570468" y="2059448"/>
                    <a:pt x="1805911" y="2221103"/>
                  </a:cubicBezTo>
                  <a:cubicBezTo>
                    <a:pt x="1734391" y="2444247"/>
                    <a:pt x="1749956" y="2667392"/>
                    <a:pt x="1591350" y="2890536"/>
                  </a:cubicBezTo>
                  <a:close/>
                </a:path>
              </a:pathLst>
            </a:custGeom>
            <a:solidFill>
              <a:srgbClr val="3FC295">
                <a:alpha val="74000"/>
              </a:srgbClr>
            </a:solidFill>
            <a:ln>
              <a:solidFill>
                <a:srgbClr val="3FC2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6">
              <a:extLst>
                <a:ext uri="{FF2B5EF4-FFF2-40B4-BE49-F238E27FC236}">
                  <a16:creationId xmlns:a16="http://schemas.microsoft.com/office/drawing/2014/main" id="{622DFE07-5B33-45FC-93B2-F10A52320DF2}"/>
                </a:ext>
              </a:extLst>
            </p:cNvPr>
            <p:cNvSpPr txBox="1"/>
            <p:nvPr/>
          </p:nvSpPr>
          <p:spPr>
            <a:xfrm>
              <a:off x="6485622" y="30068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</a:p>
          </p:txBody>
        </p:sp>
        <p:sp>
          <p:nvSpPr>
            <p:cNvPr id="102" name="TextBox 17">
              <a:extLst>
                <a:ext uri="{FF2B5EF4-FFF2-40B4-BE49-F238E27FC236}">
                  <a16:creationId xmlns:a16="http://schemas.microsoft.com/office/drawing/2014/main" id="{B3CA0DE1-F804-429A-8C64-64CA2F8EC73F}"/>
                </a:ext>
              </a:extLst>
            </p:cNvPr>
            <p:cNvSpPr txBox="1"/>
            <p:nvPr/>
          </p:nvSpPr>
          <p:spPr>
            <a:xfrm>
              <a:off x="5655813" y="651165"/>
              <a:ext cx="2005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103" name="TextBox 18">
              <a:extLst>
                <a:ext uri="{FF2B5EF4-FFF2-40B4-BE49-F238E27FC236}">
                  <a16:creationId xmlns:a16="http://schemas.microsoft.com/office/drawing/2014/main" id="{5E093C51-5F40-4FDC-ACFB-7AB137E07CC0}"/>
                </a:ext>
              </a:extLst>
            </p:cNvPr>
            <p:cNvSpPr txBox="1"/>
            <p:nvPr/>
          </p:nvSpPr>
          <p:spPr>
            <a:xfrm>
              <a:off x="5292848" y="391264"/>
              <a:ext cx="27317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يحمل الكروموسوم الواحد</a:t>
              </a:r>
              <a:endParaRPr lang="en-US" sz="20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عدداً كبيراً من الجينات التي تتحكم بظهور الصفات الوراثية</a:t>
              </a:r>
            </a:p>
          </p:txBody>
        </p:sp>
      </p:grpSp>
      <p:grpSp>
        <p:nvGrpSpPr>
          <p:cNvPr id="104" name="Group 25">
            <a:extLst>
              <a:ext uri="{FF2B5EF4-FFF2-40B4-BE49-F238E27FC236}">
                <a16:creationId xmlns:a16="http://schemas.microsoft.com/office/drawing/2014/main" id="{44844D4F-37C5-48E9-8647-939B33B03279}"/>
              </a:ext>
            </a:extLst>
          </p:cNvPr>
          <p:cNvGrpSpPr/>
          <p:nvPr/>
        </p:nvGrpSpPr>
        <p:grpSpPr>
          <a:xfrm>
            <a:off x="8476354" y="1044487"/>
            <a:ext cx="3047790" cy="3000046"/>
            <a:chOff x="6933943" y="1486574"/>
            <a:chExt cx="2450962" cy="2412568"/>
          </a:xfrm>
        </p:grpSpPr>
        <p:sp>
          <p:nvSpPr>
            <p:cNvPr id="105" name="Speech Bubble: Oval 2">
              <a:extLst>
                <a:ext uri="{FF2B5EF4-FFF2-40B4-BE49-F238E27FC236}">
                  <a16:creationId xmlns:a16="http://schemas.microsoft.com/office/drawing/2014/main" id="{0C97623C-B2AF-42D1-BF45-8821609C4503}"/>
                </a:ext>
              </a:extLst>
            </p:cNvPr>
            <p:cNvSpPr/>
            <p:nvPr/>
          </p:nvSpPr>
          <p:spPr>
            <a:xfrm rot="3675088">
              <a:off x="6999199" y="1522156"/>
              <a:ext cx="2311730" cy="2442241"/>
            </a:xfrm>
            <a:custGeom>
              <a:avLst/>
              <a:gdLst>
                <a:gd name="connsiteX0" fmla="*/ 1591330 w 2868295"/>
                <a:gd name="connsiteY0" fmla="*/ 2890509 h 2259693"/>
                <a:gd name="connsiteX1" fmla="*/ 1259943 w 2868295"/>
                <a:gd name="connsiteY1" fmla="*/ 2251327 h 2259693"/>
                <a:gd name="connsiteX2" fmla="*/ 1295 w 2868295"/>
                <a:gd name="connsiteY2" fmla="*/ 1081837 h 2259693"/>
                <a:gd name="connsiteX3" fmla="*/ 1335703 w 2868295"/>
                <a:gd name="connsiteY3" fmla="*/ 2664 h 2259693"/>
                <a:gd name="connsiteX4" fmla="*/ 2819573 w 2868295"/>
                <a:gd name="connsiteY4" fmla="*/ 837846 h 2259693"/>
                <a:gd name="connsiteX5" fmla="*/ 1805891 w 2868295"/>
                <a:gd name="connsiteY5" fmla="*/ 2221076 h 2259693"/>
                <a:gd name="connsiteX6" fmla="*/ 1591330 w 2868295"/>
                <a:gd name="connsiteY6" fmla="*/ 2890509 h 2259693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670" h="2890536">
                  <a:moveTo>
                    <a:pt x="1591350" y="2890536"/>
                  </a:moveTo>
                  <a:cubicBezTo>
                    <a:pt x="1538945" y="2546846"/>
                    <a:pt x="1530082" y="2377329"/>
                    <a:pt x="1259963" y="2251354"/>
                  </a:cubicBezTo>
                  <a:cubicBezTo>
                    <a:pt x="517482" y="2179772"/>
                    <a:pt x="-30470" y="1670635"/>
                    <a:pt x="1315" y="1081864"/>
                  </a:cubicBezTo>
                  <a:cubicBezTo>
                    <a:pt x="32354" y="506906"/>
                    <a:pt x="606975" y="42194"/>
                    <a:pt x="1335723" y="2691"/>
                  </a:cubicBezTo>
                  <a:cubicBezTo>
                    <a:pt x="2020262" y="-34415"/>
                    <a:pt x="2642261" y="315671"/>
                    <a:pt x="2819593" y="837873"/>
                  </a:cubicBezTo>
                  <a:cubicBezTo>
                    <a:pt x="3024179" y="1440333"/>
                    <a:pt x="2570468" y="2059448"/>
                    <a:pt x="1805911" y="2221103"/>
                  </a:cubicBezTo>
                  <a:cubicBezTo>
                    <a:pt x="1734391" y="2444247"/>
                    <a:pt x="1749956" y="2667392"/>
                    <a:pt x="1591350" y="2890536"/>
                  </a:cubicBezTo>
                  <a:close/>
                </a:path>
              </a:pathLst>
            </a:custGeom>
            <a:solidFill>
              <a:srgbClr val="F78811">
                <a:alpha val="56000"/>
              </a:srgbClr>
            </a:solidFill>
            <a:ln>
              <a:solidFill>
                <a:srgbClr val="F788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21">
              <a:extLst>
                <a:ext uri="{FF2B5EF4-FFF2-40B4-BE49-F238E27FC236}">
                  <a16:creationId xmlns:a16="http://schemas.microsoft.com/office/drawing/2014/main" id="{C61AA4F8-138B-410C-8D9F-8D2CEE17F398}"/>
                </a:ext>
              </a:extLst>
            </p:cNvPr>
            <p:cNvSpPr txBox="1"/>
            <p:nvPr/>
          </p:nvSpPr>
          <p:spPr>
            <a:xfrm>
              <a:off x="7395043" y="1948239"/>
              <a:ext cx="1989862" cy="1064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جميع الصفات في جسمك ورثتها عن طريق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انتقال النسخ من المادة الوراثية من والديك</a:t>
              </a:r>
              <a:endParaRPr lang="en-US" sz="20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107" name="TextBox 22">
              <a:extLst>
                <a:ext uri="{FF2B5EF4-FFF2-40B4-BE49-F238E27FC236}">
                  <a16:creationId xmlns:a16="http://schemas.microsoft.com/office/drawing/2014/main" id="{D00F5915-4E65-46A4-AC73-3EC8F9316113}"/>
                </a:ext>
              </a:extLst>
            </p:cNvPr>
            <p:cNvSpPr txBox="1"/>
            <p:nvPr/>
          </p:nvSpPr>
          <p:spPr>
            <a:xfrm>
              <a:off x="8026920" y="1486574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4</a:t>
              </a:r>
            </a:p>
          </p:txBody>
        </p:sp>
        <p:sp>
          <p:nvSpPr>
            <p:cNvPr id="108" name="TextBox 23">
              <a:extLst>
                <a:ext uri="{FF2B5EF4-FFF2-40B4-BE49-F238E27FC236}">
                  <a16:creationId xmlns:a16="http://schemas.microsoft.com/office/drawing/2014/main" id="{B11F2032-2168-46F7-829E-B5C32E79674A}"/>
                </a:ext>
              </a:extLst>
            </p:cNvPr>
            <p:cNvSpPr txBox="1"/>
            <p:nvPr/>
          </p:nvSpPr>
          <p:spPr>
            <a:xfrm>
              <a:off x="7366186" y="1895684"/>
              <a:ext cx="18345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09" name="Group 26">
            <a:extLst>
              <a:ext uri="{FF2B5EF4-FFF2-40B4-BE49-F238E27FC236}">
                <a16:creationId xmlns:a16="http://schemas.microsoft.com/office/drawing/2014/main" id="{F75252E5-1EB8-4555-9978-522925F6A0F0}"/>
              </a:ext>
            </a:extLst>
          </p:cNvPr>
          <p:cNvGrpSpPr/>
          <p:nvPr/>
        </p:nvGrpSpPr>
        <p:grpSpPr>
          <a:xfrm>
            <a:off x="8835406" y="3424833"/>
            <a:ext cx="2802993" cy="2635810"/>
            <a:chOff x="6916530" y="3279442"/>
            <a:chExt cx="2802993" cy="2635810"/>
          </a:xfrm>
        </p:grpSpPr>
        <p:sp>
          <p:nvSpPr>
            <p:cNvPr id="110" name="Speech Bubble: Oval 6">
              <a:extLst>
                <a:ext uri="{FF2B5EF4-FFF2-40B4-BE49-F238E27FC236}">
                  <a16:creationId xmlns:a16="http://schemas.microsoft.com/office/drawing/2014/main" id="{F45F9DE8-0A1A-454E-9105-9A3D8032CCC6}"/>
                </a:ext>
              </a:extLst>
            </p:cNvPr>
            <p:cNvSpPr/>
            <p:nvPr/>
          </p:nvSpPr>
          <p:spPr>
            <a:xfrm rot="20407364">
              <a:off x="6916530" y="3454251"/>
              <a:ext cx="2802993" cy="2461001"/>
            </a:xfrm>
            <a:custGeom>
              <a:avLst/>
              <a:gdLst>
                <a:gd name="connsiteX0" fmla="*/ -638117 w 1866003"/>
                <a:gd name="connsiteY0" fmla="*/ 1019102 h 2336800"/>
                <a:gd name="connsiteX1" fmla="*/ 33237 w 1866003"/>
                <a:gd name="connsiteY1" fmla="*/ 859316 h 2336800"/>
                <a:gd name="connsiteX2" fmla="*/ 1175665 w 1866003"/>
                <a:gd name="connsiteY2" fmla="*/ 40211 h 2336800"/>
                <a:gd name="connsiteX3" fmla="*/ 1863436 w 1866003"/>
                <a:gd name="connsiteY3" fmla="*/ 1255030 h 2336800"/>
                <a:gd name="connsiteX4" fmla="*/ 963588 w 1866003"/>
                <a:gd name="connsiteY4" fmla="*/ 2336173 h 2336800"/>
                <a:gd name="connsiteX5" fmla="*/ 6297 w 1866003"/>
                <a:gd name="connsiteY5" fmla="*/ 1303922 h 2336800"/>
                <a:gd name="connsiteX6" fmla="*/ -638117 w 1866003"/>
                <a:gd name="connsiteY6" fmla="*/ 1019102 h 2336800"/>
                <a:gd name="connsiteX0" fmla="*/ 0 w 2504145"/>
                <a:gd name="connsiteY0" fmla="*/ 1019388 h 2337706"/>
                <a:gd name="connsiteX1" fmla="*/ 671354 w 2504145"/>
                <a:gd name="connsiteY1" fmla="*/ 859602 h 2337706"/>
                <a:gd name="connsiteX2" fmla="*/ 1813782 w 2504145"/>
                <a:gd name="connsiteY2" fmla="*/ 40497 h 2337706"/>
                <a:gd name="connsiteX3" fmla="*/ 2501553 w 2504145"/>
                <a:gd name="connsiteY3" fmla="*/ 1255316 h 2337706"/>
                <a:gd name="connsiteX4" fmla="*/ 1601705 w 2504145"/>
                <a:gd name="connsiteY4" fmla="*/ 2336459 h 2337706"/>
                <a:gd name="connsiteX5" fmla="*/ 615385 w 2504145"/>
                <a:gd name="connsiteY5" fmla="*/ 1536436 h 2337706"/>
                <a:gd name="connsiteX6" fmla="*/ 0 w 2504145"/>
                <a:gd name="connsiteY6" fmla="*/ 1019388 h 2337706"/>
                <a:gd name="connsiteX0" fmla="*/ 0 w 2504145"/>
                <a:gd name="connsiteY0" fmla="*/ 1019388 h 2337706"/>
                <a:gd name="connsiteX1" fmla="*/ 671354 w 2504145"/>
                <a:gd name="connsiteY1" fmla="*/ 859602 h 2337706"/>
                <a:gd name="connsiteX2" fmla="*/ 1813782 w 2504145"/>
                <a:gd name="connsiteY2" fmla="*/ 40497 h 2337706"/>
                <a:gd name="connsiteX3" fmla="*/ 2501553 w 2504145"/>
                <a:gd name="connsiteY3" fmla="*/ 1255316 h 2337706"/>
                <a:gd name="connsiteX4" fmla="*/ 1601705 w 2504145"/>
                <a:gd name="connsiteY4" fmla="*/ 2336459 h 2337706"/>
                <a:gd name="connsiteX5" fmla="*/ 615385 w 2504145"/>
                <a:gd name="connsiteY5" fmla="*/ 1536436 h 2337706"/>
                <a:gd name="connsiteX6" fmla="*/ 0 w 2504145"/>
                <a:gd name="connsiteY6" fmla="*/ 1019388 h 233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4145" h="2337706">
                  <a:moveTo>
                    <a:pt x="0" y="1019388"/>
                  </a:moveTo>
                  <a:cubicBezTo>
                    <a:pt x="223785" y="966126"/>
                    <a:pt x="491111" y="1377322"/>
                    <a:pt x="671354" y="859602"/>
                  </a:cubicBezTo>
                  <a:cubicBezTo>
                    <a:pt x="807221" y="239327"/>
                    <a:pt x="1317853" y="-126789"/>
                    <a:pt x="1813782" y="40497"/>
                  </a:cubicBezTo>
                  <a:cubicBezTo>
                    <a:pt x="2246099" y="186325"/>
                    <a:pt x="2534749" y="696171"/>
                    <a:pt x="2501553" y="1255316"/>
                  </a:cubicBezTo>
                  <a:cubicBezTo>
                    <a:pt x="2466208" y="1850663"/>
                    <a:pt x="2078163" y="2316888"/>
                    <a:pt x="1601705" y="2336459"/>
                  </a:cubicBezTo>
                  <a:cubicBezTo>
                    <a:pt x="1116837" y="2356375"/>
                    <a:pt x="671654" y="2139863"/>
                    <a:pt x="615385" y="1536436"/>
                  </a:cubicBezTo>
                  <a:lnTo>
                    <a:pt x="0" y="1019388"/>
                  </a:lnTo>
                  <a:close/>
                </a:path>
              </a:pathLst>
            </a:custGeom>
            <a:solidFill>
              <a:srgbClr val="A43940">
                <a:alpha val="68000"/>
              </a:srgbClr>
            </a:solidFill>
            <a:ln>
              <a:solidFill>
                <a:srgbClr val="A439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9">
              <a:extLst>
                <a:ext uri="{FF2B5EF4-FFF2-40B4-BE49-F238E27FC236}">
                  <a16:creationId xmlns:a16="http://schemas.microsoft.com/office/drawing/2014/main" id="{ABB31FA8-3745-45DE-9C0E-6AE5EAF9F404}"/>
                </a:ext>
              </a:extLst>
            </p:cNvPr>
            <p:cNvSpPr txBox="1"/>
            <p:nvPr/>
          </p:nvSpPr>
          <p:spPr>
            <a:xfrm>
              <a:off x="8299692" y="3279442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5</a:t>
              </a:r>
            </a:p>
          </p:txBody>
        </p:sp>
        <p:sp>
          <p:nvSpPr>
            <p:cNvPr id="112" name="TextBox 20">
              <a:extLst>
                <a:ext uri="{FF2B5EF4-FFF2-40B4-BE49-F238E27FC236}">
                  <a16:creationId xmlns:a16="http://schemas.microsoft.com/office/drawing/2014/main" id="{89CFCEA6-AA21-4BFE-89D1-20846D32B128}"/>
                </a:ext>
              </a:extLst>
            </p:cNvPr>
            <p:cNvSpPr txBox="1"/>
            <p:nvPr/>
          </p:nvSpPr>
          <p:spPr>
            <a:xfrm>
              <a:off x="7512512" y="3781873"/>
              <a:ext cx="18345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115" name="TextBox 24">
              <a:extLst>
                <a:ext uri="{FF2B5EF4-FFF2-40B4-BE49-F238E27FC236}">
                  <a16:creationId xmlns:a16="http://schemas.microsoft.com/office/drawing/2014/main" id="{57D919F0-B922-452E-9527-55132766A970}"/>
                </a:ext>
              </a:extLst>
            </p:cNvPr>
            <p:cNvSpPr txBox="1"/>
            <p:nvPr/>
          </p:nvSpPr>
          <p:spPr>
            <a:xfrm>
              <a:off x="7562427" y="3877948"/>
              <a:ext cx="203199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تنتقل المادة الوراثية عن طريق زوج واحد من</a:t>
              </a:r>
            </a:p>
            <a:p>
              <a:pPr algn="r"/>
              <a:r>
                <a:rPr lang="ar-SY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الجينات أحدهما من الأب والآخر من الأم</a:t>
              </a:r>
            </a:p>
            <a:p>
              <a:pPr algn="r"/>
              <a:endParaRPr lang="ar-SY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44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1035532" y="4089217"/>
            <a:ext cx="2849052" cy="2517588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-9000" t="2000" r="1000" b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5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2270533" y="4077398"/>
            <a:ext cx="379049" cy="463548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6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32">
            <a:extLst>
              <a:ext uri="{FF2B5EF4-FFF2-40B4-BE49-F238E27FC236}">
                <a16:creationId xmlns:a16="http://schemas.microsoft.com/office/drawing/2014/main" id="{B8B5F498-4C07-407C-B448-BE3DF0A42769}"/>
              </a:ext>
            </a:extLst>
          </p:cNvPr>
          <p:cNvSpPr txBox="1"/>
          <p:nvPr/>
        </p:nvSpPr>
        <p:spPr>
          <a:xfrm>
            <a:off x="2851230" y="109343"/>
            <a:ext cx="4279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Oswald" panose="02000503000000000000" pitchFamily="2" charset="0"/>
              </a:rPr>
              <a:t>(DNA) </a:t>
            </a:r>
            <a:r>
              <a:rPr lang="ar-SY" sz="2800" b="1" dirty="0">
                <a:latin typeface="Oswald" panose="02000503000000000000" pitchFamily="2" charset="0"/>
              </a:rPr>
              <a:t>خصائص الحمض النووي</a:t>
            </a:r>
          </a:p>
        </p:txBody>
      </p:sp>
    </p:spTree>
    <p:extLst>
      <p:ext uri="{BB962C8B-B14F-4D97-AF65-F5344CB8AC3E}">
        <p14:creationId xmlns:p14="http://schemas.microsoft.com/office/powerpoint/2010/main" val="9092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3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4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3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44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189</Words>
  <Application>Microsoft Office PowerPoint</Application>
  <PresentationFormat>شاشة عريضة</PresentationFormat>
  <Paragraphs>43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Hand Of Sean</vt:lpstr>
      <vt:lpstr>Oswald</vt:lpstr>
      <vt:lpstr>Roboto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الناصر</cp:lastModifiedBy>
  <cp:revision>1582</cp:revision>
  <dcterms:created xsi:type="dcterms:W3CDTF">2020-10-10T04:32:51Z</dcterms:created>
  <dcterms:modified xsi:type="dcterms:W3CDTF">2021-03-15T18:54:58Z</dcterms:modified>
</cp:coreProperties>
</file>