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  <p:sldId id="398" r:id="rId3"/>
    <p:sldId id="434" r:id="rId4"/>
    <p:sldId id="433" r:id="rId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38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02"/>
      </p:cViewPr>
      <p:guideLst>
        <p:guide orient="horz" pos="2183"/>
        <p:guide pos="3840"/>
        <p:guide orient="horz" pos="2238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909AC0-67BA-4739-8F0E-A75B5EC7AC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5461403-F714-4DA6-A363-C417B509AF4D}"/>
              </a:ext>
            </a:extLst>
          </p:cNvPr>
          <p:cNvSpPr/>
          <p:nvPr/>
        </p:nvSpPr>
        <p:spPr>
          <a:xfrm flipH="1">
            <a:off x="3" y="1470623"/>
            <a:ext cx="9123683" cy="1059469"/>
          </a:xfrm>
          <a:custGeom>
            <a:avLst/>
            <a:gdLst>
              <a:gd name="connsiteX0" fmla="*/ 1454087 w 1454087"/>
              <a:gd name="connsiteY0" fmla="*/ 0 h 476761"/>
              <a:gd name="connsiteX1" fmla="*/ 0 w 1454087"/>
              <a:gd name="connsiteY1" fmla="*/ 0 h 476761"/>
              <a:gd name="connsiteX2" fmla="*/ 0 w 1454087"/>
              <a:gd name="connsiteY2" fmla="*/ 271263 h 476761"/>
              <a:gd name="connsiteX3" fmla="*/ 1302021 w 1454087"/>
              <a:gd name="connsiteY3" fmla="*/ 473849 h 476761"/>
              <a:gd name="connsiteX4" fmla="*/ 1454087 w 1454087"/>
              <a:gd name="connsiteY4" fmla="*/ 466723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087" h="476761">
                <a:moveTo>
                  <a:pt x="1454087" y="0"/>
                </a:moveTo>
                <a:lnTo>
                  <a:pt x="0" y="0"/>
                </a:lnTo>
                <a:lnTo>
                  <a:pt x="0" y="271263"/>
                </a:lnTo>
                <a:cubicBezTo>
                  <a:pt x="425381" y="445104"/>
                  <a:pt x="811717" y="489471"/>
                  <a:pt x="1302021" y="473849"/>
                </a:cubicBezTo>
                <a:lnTo>
                  <a:pt x="1454087" y="466723"/>
                </a:lnTo>
                <a:close/>
              </a:path>
            </a:pathLst>
          </a:custGeom>
          <a:solidFill>
            <a:srgbClr val="FFFF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D24777-C57D-48F3-8128-698DA761FDE4}"/>
              </a:ext>
            </a:extLst>
          </p:cNvPr>
          <p:cNvSpPr/>
          <p:nvPr/>
        </p:nvSpPr>
        <p:spPr>
          <a:xfrm flipH="1">
            <a:off x="0" y="-1"/>
            <a:ext cx="12192000" cy="2290713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F6A049-B503-44CF-9259-9B419FA98560}"/>
              </a:ext>
            </a:extLst>
          </p:cNvPr>
          <p:cNvSpPr/>
          <p:nvPr/>
        </p:nvSpPr>
        <p:spPr>
          <a:xfrm flipV="1">
            <a:off x="3068342" y="3003850"/>
            <a:ext cx="9123627" cy="1059469"/>
          </a:xfrm>
          <a:custGeom>
            <a:avLst/>
            <a:gdLst>
              <a:gd name="connsiteX0" fmla="*/ 1090223 w 1454078"/>
              <a:gd name="connsiteY0" fmla="*/ 476669 h 476761"/>
              <a:gd name="connsiteX1" fmla="*/ 1292988 w 1454078"/>
              <a:gd name="connsiteY1" fmla="*/ 473849 h 476761"/>
              <a:gd name="connsiteX2" fmla="*/ 1454078 w 1454078"/>
              <a:gd name="connsiteY2" fmla="*/ 466247 h 476761"/>
              <a:gd name="connsiteX3" fmla="*/ 1454078 w 1454078"/>
              <a:gd name="connsiteY3" fmla="*/ 0 h 476761"/>
              <a:gd name="connsiteX4" fmla="*/ 0 w 1454078"/>
              <a:gd name="connsiteY4" fmla="*/ 0 h 476761"/>
              <a:gd name="connsiteX5" fmla="*/ 0 w 1454078"/>
              <a:gd name="connsiteY5" fmla="*/ 271263 h 476761"/>
              <a:gd name="connsiteX6" fmla="*/ 1090223 w 1454078"/>
              <a:gd name="connsiteY6" fmla="*/ 47666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078" h="476761">
                <a:moveTo>
                  <a:pt x="1090223" y="476669"/>
                </a:moveTo>
                <a:cubicBezTo>
                  <a:pt x="1155980" y="477088"/>
                  <a:pt x="1223430" y="476081"/>
                  <a:pt x="1292988" y="473849"/>
                </a:cubicBezTo>
                <a:lnTo>
                  <a:pt x="1454078" y="466247"/>
                </a:lnTo>
                <a:lnTo>
                  <a:pt x="1454078" y="0"/>
                </a:lnTo>
                <a:lnTo>
                  <a:pt x="0" y="0"/>
                </a:lnTo>
                <a:lnTo>
                  <a:pt x="0" y="271263"/>
                </a:lnTo>
                <a:cubicBezTo>
                  <a:pt x="362083" y="420269"/>
                  <a:pt x="695679" y="474152"/>
                  <a:pt x="1090223" y="476669"/>
                </a:cubicBezTo>
                <a:close/>
              </a:path>
            </a:pathLst>
          </a:custGeom>
          <a:solidFill>
            <a:srgbClr val="CC33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823A752-0C9E-47C4-BA32-F5063C11597D}"/>
              </a:ext>
            </a:extLst>
          </p:cNvPr>
          <p:cNvSpPr/>
          <p:nvPr/>
        </p:nvSpPr>
        <p:spPr>
          <a:xfrm flipH="1" flipV="1">
            <a:off x="-31" y="3141674"/>
            <a:ext cx="12192000" cy="3716327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03335-C031-470E-B9B0-5A09676D27AE}"/>
              </a:ext>
            </a:extLst>
          </p:cNvPr>
          <p:cNvSpPr txBox="1"/>
          <p:nvPr/>
        </p:nvSpPr>
        <p:spPr>
          <a:xfrm>
            <a:off x="3846286" y="972588"/>
            <a:ext cx="6139543" cy="996069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اسم الطالب ....... </a:t>
            </a:r>
            <a:endParaRPr lang="en-US" sz="4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8D8A3-C812-4DE2-9021-9D8ED48A2304}"/>
              </a:ext>
            </a:extLst>
          </p:cNvPr>
          <p:cNvSpPr txBox="1"/>
          <p:nvPr/>
        </p:nvSpPr>
        <p:spPr>
          <a:xfrm>
            <a:off x="4198986" y="1567462"/>
            <a:ext cx="4561843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dirty="0">
                <a:solidFill>
                  <a:schemeClr val="bg1">
                    <a:alpha val="52000"/>
                  </a:schemeClr>
                </a:solidFill>
              </a:rPr>
              <a:t>الصف .........          </a:t>
            </a:r>
            <a:endParaRPr lang="en-US" sz="4000" dirty="0">
              <a:solidFill>
                <a:schemeClr val="bg1">
                  <a:alpha val="52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3F7167-100B-4459-8F69-43802571AF8F}"/>
              </a:ext>
            </a:extLst>
          </p:cNvPr>
          <p:cNvSpPr txBox="1"/>
          <p:nvPr/>
        </p:nvSpPr>
        <p:spPr>
          <a:xfrm>
            <a:off x="4198986" y="256223"/>
            <a:ext cx="5786844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b="1" dirty="0">
                <a:solidFill>
                  <a:srgbClr val="FF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تقرير عن ..........</a:t>
            </a:r>
            <a:endParaRPr lang="en-US" sz="4000" b="1" dirty="0">
              <a:solidFill>
                <a:srgbClr val="FF99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38" y="2771555"/>
            <a:ext cx="1092918" cy="69863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448" y="660007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189" y="118272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4917" y="1146679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341" y="1470974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59872" y="1652107"/>
              <a:ext cx="1461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الفيروسات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32594" y="2195561"/>
              <a:ext cx="2316091" cy="569387"/>
              <a:chOff x="3144233" y="5653352"/>
              <a:chExt cx="2316091" cy="56938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44233" y="5822629"/>
                <a:ext cx="23160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الفيروسات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189" y="1124112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id="{2D4CB226-F877-4EB7-A865-F98099084D18}"/>
              </a:ext>
            </a:extLst>
          </p:cNvPr>
          <p:cNvSpPr txBox="1"/>
          <p:nvPr/>
        </p:nvSpPr>
        <p:spPr>
          <a:xfrm>
            <a:off x="4737581" y="17360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الفيروسات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DC715143-7334-470B-A014-DCB2A29EA980}"/>
              </a:ext>
            </a:extLst>
          </p:cNvPr>
          <p:cNvSpPr/>
          <p:nvPr/>
        </p:nvSpPr>
        <p:spPr>
          <a:xfrm rot="21082034">
            <a:off x="7235167" y="1637274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id="{0A29B1CB-0A61-4957-8A39-3368BF16DD12}"/>
              </a:ext>
            </a:extLst>
          </p:cNvPr>
          <p:cNvSpPr/>
          <p:nvPr/>
        </p:nvSpPr>
        <p:spPr>
          <a:xfrm>
            <a:off x="7196622" y="1278617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id="{4EA138CA-3174-4A1E-B29D-AB97F593DFA7}"/>
              </a:ext>
            </a:extLst>
          </p:cNvPr>
          <p:cNvGrpSpPr/>
          <p:nvPr/>
        </p:nvGrpSpPr>
        <p:grpSpPr>
          <a:xfrm>
            <a:off x="7172835" y="1296139"/>
            <a:ext cx="4511895" cy="858675"/>
            <a:chOff x="3212897" y="772265"/>
            <a:chExt cx="4511895" cy="858675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id="{AD477DF3-888F-41F5-9B7C-6DE0F2181350}"/>
                </a:ext>
              </a:extLst>
            </p:cNvPr>
            <p:cNvSpPr txBox="1"/>
            <p:nvPr/>
          </p:nvSpPr>
          <p:spPr>
            <a:xfrm>
              <a:off x="3423368" y="772265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id="{E23CA44F-3E8E-4AD3-B2C9-F0F26A5D32E6}"/>
                </a:ext>
              </a:extLst>
            </p:cNvPr>
            <p:cNvSpPr txBox="1"/>
            <p:nvPr/>
          </p:nvSpPr>
          <p:spPr>
            <a:xfrm>
              <a:off x="3212897" y="799943"/>
              <a:ext cx="45118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عبارة عن كائنات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مجهرية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تتكون من مادة وراثية محاطة بغلاف بروتيني.</a:t>
              </a:r>
              <a:endPara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id="{5F8E7BAA-5CCB-4606-BC90-892E615315DF}"/>
              </a:ext>
            </a:extLst>
          </p:cNvPr>
          <p:cNvSpPr/>
          <p:nvPr/>
        </p:nvSpPr>
        <p:spPr>
          <a:xfrm rot="21082034">
            <a:off x="7235167" y="279148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id="{A399D4D5-423F-446A-BC08-BD9572F7FFE0}"/>
              </a:ext>
            </a:extLst>
          </p:cNvPr>
          <p:cNvSpPr/>
          <p:nvPr/>
        </p:nvSpPr>
        <p:spPr>
          <a:xfrm>
            <a:off x="7196622" y="2432823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id="{13F6EF0A-E56E-4AA9-A20C-13FBFADA2B5C}"/>
              </a:ext>
            </a:extLst>
          </p:cNvPr>
          <p:cNvGrpSpPr/>
          <p:nvPr/>
        </p:nvGrpSpPr>
        <p:grpSpPr>
          <a:xfrm>
            <a:off x="7335548" y="2495404"/>
            <a:ext cx="4349179" cy="845150"/>
            <a:chOff x="3375610" y="1971530"/>
            <a:chExt cx="4349179" cy="845150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id="{8BAC45BA-CA7A-4AEE-94B2-AC4CD7A9171A}"/>
                </a:ext>
              </a:extLst>
            </p:cNvPr>
            <p:cNvSpPr txBox="1"/>
            <p:nvPr/>
          </p:nvSpPr>
          <p:spPr>
            <a:xfrm>
              <a:off x="3375610" y="1985683"/>
              <a:ext cx="43491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ينتقل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فيروس الأنفلونزا من شخص لآخر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بواسطة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رذاذ العطس والسعال</a:t>
              </a: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id="{6C6C2728-C084-4615-B21B-DBBE26CA6A30}"/>
              </a:ext>
            </a:extLst>
          </p:cNvPr>
          <p:cNvSpPr/>
          <p:nvPr/>
        </p:nvSpPr>
        <p:spPr>
          <a:xfrm rot="21082034">
            <a:off x="7235167" y="394568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id="{710881B9-4B7B-476E-A7EF-0C95EC8A57AB}"/>
              </a:ext>
            </a:extLst>
          </p:cNvPr>
          <p:cNvSpPr/>
          <p:nvPr/>
        </p:nvSpPr>
        <p:spPr>
          <a:xfrm>
            <a:off x="7196622" y="3587029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id="{75F3C733-71E4-4E72-BE62-9EFF13C79B13}"/>
              </a:ext>
            </a:extLst>
          </p:cNvPr>
          <p:cNvGrpSpPr/>
          <p:nvPr/>
        </p:nvGrpSpPr>
        <p:grpSpPr>
          <a:xfrm>
            <a:off x="7081656" y="3573604"/>
            <a:ext cx="4540673" cy="1134743"/>
            <a:chOff x="3121718" y="3049730"/>
            <a:chExt cx="4540673" cy="1134743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id="{81D17D86-7F05-4460-9CAB-C152328013D4}"/>
                </a:ext>
              </a:extLst>
            </p:cNvPr>
            <p:cNvSpPr txBox="1"/>
            <p:nvPr/>
          </p:nvSpPr>
          <p:spPr>
            <a:xfrm>
              <a:off x="3939133" y="3049730"/>
              <a:ext cx="3222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وتكون </a:t>
              </a:r>
              <a:r>
                <a:rPr lang="ar-SY" sz="2400" b="1" dirty="0">
                  <a:solidFill>
                    <a:srgbClr val="00B05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الوقاية</a:t>
              </a:r>
              <a:r>
                <a:rPr lang="ar-SY" sz="2400" dirty="0">
                  <a:solidFill>
                    <a:srgbClr val="00B050"/>
                  </a:solidFill>
                </a:rPr>
                <a:t> </a:t>
              </a:r>
              <a:r>
                <a:rPr lang="ar-SY" sz="2400" b="1" dirty="0"/>
                <a:t>بالنظافة والنظافة الشخصية </a:t>
              </a:r>
              <a:r>
                <a:rPr lang="ar-SY" sz="2400" b="1" dirty="0">
                  <a:solidFill>
                    <a:srgbClr val="00B050"/>
                  </a:solidFill>
                </a:rPr>
                <a:t>تحديداً</a:t>
              </a:r>
              <a:endParaRPr lang="ar-SY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id="{0EA783C4-D918-40E1-A98A-483B161B04D2}"/>
                </a:ext>
              </a:extLst>
            </p:cNvPr>
            <p:cNvSpPr txBox="1"/>
            <p:nvPr/>
          </p:nvSpPr>
          <p:spPr>
            <a:xfrm>
              <a:off x="3121718" y="3815141"/>
              <a:ext cx="4540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6163107" y="1527828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6163107" y="2646982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6163107" y="3781642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6300750" y="975476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6300750" y="1800727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6300749" y="2929760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54">
            <a:extLst>
              <a:ext uri="{FF2B5EF4-FFF2-40B4-BE49-F238E27FC236}">
                <a16:creationId xmlns:a16="http://schemas.microsoft.com/office/drawing/2014/main" id="{C031822E-D09B-4311-A1E0-A9A1D440B8AB}"/>
              </a:ext>
            </a:extLst>
          </p:cNvPr>
          <p:cNvSpPr txBox="1"/>
          <p:nvPr/>
        </p:nvSpPr>
        <p:spPr>
          <a:xfrm>
            <a:off x="3177832" y="1432027"/>
            <a:ext cx="2937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  </a:t>
            </a:r>
            <a:r>
              <a:rPr lang="ar-SY" sz="2800" b="1" dirty="0">
                <a:solidFill>
                  <a:srgbClr val="FF0000"/>
                </a:solidFill>
              </a:rPr>
              <a:t>الفيروسات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129" name="TextBox 55">
            <a:extLst>
              <a:ext uri="{FF2B5EF4-FFF2-40B4-BE49-F238E27FC236}">
                <a16:creationId xmlns:a16="http://schemas.microsoft.com/office/drawing/2014/main" id="{8D715F9C-36DF-42AE-9DA0-4C9FEB66591E}"/>
              </a:ext>
            </a:extLst>
          </p:cNvPr>
          <p:cNvSpPr txBox="1"/>
          <p:nvPr/>
        </p:nvSpPr>
        <p:spPr>
          <a:xfrm>
            <a:off x="3614243" y="2489472"/>
            <a:ext cx="262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</a:t>
            </a:r>
            <a:r>
              <a:rPr lang="ar-SY" sz="2800" b="1" dirty="0">
                <a:solidFill>
                  <a:srgbClr val="00B050"/>
                </a:solidFill>
              </a:rPr>
              <a:t>انتقال الفيروس</a:t>
            </a:r>
            <a:r>
              <a:rPr lang="en-US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grpSp>
        <p:nvGrpSpPr>
          <p:cNvPr id="8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904082" y="0"/>
            <a:ext cx="4263956" cy="6655412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8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6"/>
            </a:xfrm>
            <a:grpFill/>
          </p:grpSpPr>
          <p:sp>
            <p:nvSpPr>
              <p:cNvPr id="9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9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2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810" y="1452476"/>
              <a:ext cx="4709413" cy="2231481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5156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  <p:bldP spid="128" grpId="0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7DB9BB8-8F97-4DFD-B3AC-AC3F8F15605C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2656545" y="3404516"/>
            <a:ext cx="0" cy="87118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5AEE174-5931-479B-9766-15873752822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4958293" y="2883298"/>
            <a:ext cx="14068" cy="92945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85BF606-00B6-473A-B1CE-BDA4BB4F7C9A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7186817" y="3375381"/>
            <a:ext cx="14068" cy="90031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117E197-64D9-4507-8EBB-96C3712EBE55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9474497" y="2912433"/>
            <a:ext cx="4054" cy="87118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83BEF38A-4773-4BD3-B5AA-F51E4E699AAF}"/>
              </a:ext>
            </a:extLst>
          </p:cNvPr>
          <p:cNvGrpSpPr/>
          <p:nvPr/>
        </p:nvGrpSpPr>
        <p:grpSpPr>
          <a:xfrm>
            <a:off x="159435" y="1539778"/>
            <a:ext cx="2874806" cy="1864738"/>
            <a:chOff x="4604825" y="1937826"/>
            <a:chExt cx="3123027" cy="2025746"/>
          </a:xfrm>
          <a:solidFill>
            <a:srgbClr val="173F5F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FAC93BF-DE1A-40B4-89CB-D2D4185EE7AD}"/>
                </a:ext>
              </a:extLst>
            </p:cNvPr>
            <p:cNvSpPr/>
            <p:nvPr/>
          </p:nvSpPr>
          <p:spPr>
            <a:xfrm>
              <a:off x="4604825" y="1937826"/>
              <a:ext cx="2982350" cy="1491175"/>
            </a:xfrm>
            <a:custGeom>
              <a:avLst/>
              <a:gdLst>
                <a:gd name="connsiteX0" fmla="*/ 1491175 w 2982350"/>
                <a:gd name="connsiteY0" fmla="*/ 0 h 1491175"/>
                <a:gd name="connsiteX1" fmla="*/ 2982350 w 2982350"/>
                <a:gd name="connsiteY1" fmla="*/ 1491175 h 1491175"/>
                <a:gd name="connsiteX2" fmla="*/ 2447883 w 2982350"/>
                <a:gd name="connsiteY2" fmla="*/ 1491175 h 1491175"/>
                <a:gd name="connsiteX3" fmla="*/ 1491175 w 2982350"/>
                <a:gd name="connsiteY3" fmla="*/ 534467 h 1491175"/>
                <a:gd name="connsiteX4" fmla="*/ 534467 w 2982350"/>
                <a:gd name="connsiteY4" fmla="*/ 1491175 h 1491175"/>
                <a:gd name="connsiteX5" fmla="*/ 0 w 2982350"/>
                <a:gd name="connsiteY5" fmla="*/ 1491175 h 1491175"/>
                <a:gd name="connsiteX6" fmla="*/ 1491175 w 2982350"/>
                <a:gd name="connsiteY6" fmla="*/ 0 h 149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2350" h="1491175">
                  <a:moveTo>
                    <a:pt x="1491175" y="0"/>
                  </a:moveTo>
                  <a:cubicBezTo>
                    <a:pt x="2314728" y="0"/>
                    <a:pt x="2982350" y="667622"/>
                    <a:pt x="2982350" y="1491175"/>
                  </a:cubicBezTo>
                  <a:lnTo>
                    <a:pt x="2447883" y="1491175"/>
                  </a:lnTo>
                  <a:cubicBezTo>
                    <a:pt x="2447883" y="962800"/>
                    <a:pt x="2019550" y="534467"/>
                    <a:pt x="1491175" y="534467"/>
                  </a:cubicBezTo>
                  <a:cubicBezTo>
                    <a:pt x="962800" y="534467"/>
                    <a:pt x="534467" y="962800"/>
                    <a:pt x="534467" y="1491175"/>
                  </a:cubicBezTo>
                  <a:lnTo>
                    <a:pt x="0" y="1491175"/>
                  </a:lnTo>
                  <a:cubicBezTo>
                    <a:pt x="0" y="667622"/>
                    <a:pt x="667622" y="0"/>
                    <a:pt x="149117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BC9A585F-AA79-4FF0-83DB-4EE988F40672}"/>
                </a:ext>
              </a:extLst>
            </p:cNvPr>
            <p:cNvSpPr/>
            <p:nvPr/>
          </p:nvSpPr>
          <p:spPr>
            <a:xfrm flipV="1">
              <a:off x="6907237" y="3429000"/>
              <a:ext cx="820615" cy="53457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018D34B-A57C-49C0-9CEB-FCCD1FCBEC0E}"/>
              </a:ext>
            </a:extLst>
          </p:cNvPr>
          <p:cNvGrpSpPr/>
          <p:nvPr/>
        </p:nvGrpSpPr>
        <p:grpSpPr>
          <a:xfrm flipV="1">
            <a:off x="2475251" y="3812748"/>
            <a:ext cx="2874806" cy="1864738"/>
            <a:chOff x="4604825" y="1937826"/>
            <a:chExt cx="3123027" cy="2025746"/>
          </a:xfrm>
          <a:solidFill>
            <a:srgbClr val="20639B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51D9D67-2CD1-4538-8919-805AE922EC48}"/>
                </a:ext>
              </a:extLst>
            </p:cNvPr>
            <p:cNvSpPr/>
            <p:nvPr/>
          </p:nvSpPr>
          <p:spPr>
            <a:xfrm>
              <a:off x="4604825" y="1937826"/>
              <a:ext cx="2982350" cy="1491175"/>
            </a:xfrm>
            <a:custGeom>
              <a:avLst/>
              <a:gdLst>
                <a:gd name="connsiteX0" fmla="*/ 1491175 w 2982350"/>
                <a:gd name="connsiteY0" fmla="*/ 0 h 1491175"/>
                <a:gd name="connsiteX1" fmla="*/ 2982350 w 2982350"/>
                <a:gd name="connsiteY1" fmla="*/ 1491175 h 1491175"/>
                <a:gd name="connsiteX2" fmla="*/ 2447883 w 2982350"/>
                <a:gd name="connsiteY2" fmla="*/ 1491175 h 1491175"/>
                <a:gd name="connsiteX3" fmla="*/ 1491175 w 2982350"/>
                <a:gd name="connsiteY3" fmla="*/ 534467 h 1491175"/>
                <a:gd name="connsiteX4" fmla="*/ 534467 w 2982350"/>
                <a:gd name="connsiteY4" fmla="*/ 1491175 h 1491175"/>
                <a:gd name="connsiteX5" fmla="*/ 0 w 2982350"/>
                <a:gd name="connsiteY5" fmla="*/ 1491175 h 1491175"/>
                <a:gd name="connsiteX6" fmla="*/ 1491175 w 2982350"/>
                <a:gd name="connsiteY6" fmla="*/ 0 h 149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2350" h="1491175">
                  <a:moveTo>
                    <a:pt x="1491175" y="0"/>
                  </a:moveTo>
                  <a:cubicBezTo>
                    <a:pt x="2314728" y="0"/>
                    <a:pt x="2982350" y="667622"/>
                    <a:pt x="2982350" y="1491175"/>
                  </a:cubicBezTo>
                  <a:lnTo>
                    <a:pt x="2447883" y="1491175"/>
                  </a:lnTo>
                  <a:cubicBezTo>
                    <a:pt x="2447883" y="962800"/>
                    <a:pt x="2019550" y="534467"/>
                    <a:pt x="1491175" y="534467"/>
                  </a:cubicBezTo>
                  <a:cubicBezTo>
                    <a:pt x="962800" y="534467"/>
                    <a:pt x="534467" y="962800"/>
                    <a:pt x="534467" y="1491175"/>
                  </a:cubicBezTo>
                  <a:lnTo>
                    <a:pt x="0" y="1491175"/>
                  </a:lnTo>
                  <a:cubicBezTo>
                    <a:pt x="0" y="667622"/>
                    <a:pt x="667622" y="0"/>
                    <a:pt x="149117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5223417A-75FD-4E00-B559-8F7B2677C733}"/>
                </a:ext>
              </a:extLst>
            </p:cNvPr>
            <p:cNvSpPr/>
            <p:nvPr/>
          </p:nvSpPr>
          <p:spPr>
            <a:xfrm flipV="1">
              <a:off x="6907237" y="3429000"/>
              <a:ext cx="820615" cy="53457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572AADC-31E9-4120-98BC-3495874D4393}"/>
              </a:ext>
            </a:extLst>
          </p:cNvPr>
          <p:cNvGrpSpPr/>
          <p:nvPr/>
        </p:nvGrpSpPr>
        <p:grpSpPr>
          <a:xfrm>
            <a:off x="4703775" y="1510643"/>
            <a:ext cx="2874806" cy="1864738"/>
            <a:chOff x="4604825" y="1937826"/>
            <a:chExt cx="3123027" cy="2025746"/>
          </a:xfrm>
          <a:solidFill>
            <a:srgbClr val="3CAEA3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58F8A58-5D50-4EAB-B2B1-D90AA6F5C29D}"/>
                </a:ext>
              </a:extLst>
            </p:cNvPr>
            <p:cNvSpPr/>
            <p:nvPr/>
          </p:nvSpPr>
          <p:spPr>
            <a:xfrm>
              <a:off x="4604825" y="1937826"/>
              <a:ext cx="2982350" cy="1491175"/>
            </a:xfrm>
            <a:custGeom>
              <a:avLst/>
              <a:gdLst>
                <a:gd name="connsiteX0" fmla="*/ 1491175 w 2982350"/>
                <a:gd name="connsiteY0" fmla="*/ 0 h 1491175"/>
                <a:gd name="connsiteX1" fmla="*/ 2982350 w 2982350"/>
                <a:gd name="connsiteY1" fmla="*/ 1491175 h 1491175"/>
                <a:gd name="connsiteX2" fmla="*/ 2447883 w 2982350"/>
                <a:gd name="connsiteY2" fmla="*/ 1491175 h 1491175"/>
                <a:gd name="connsiteX3" fmla="*/ 1491175 w 2982350"/>
                <a:gd name="connsiteY3" fmla="*/ 534467 h 1491175"/>
                <a:gd name="connsiteX4" fmla="*/ 534467 w 2982350"/>
                <a:gd name="connsiteY4" fmla="*/ 1491175 h 1491175"/>
                <a:gd name="connsiteX5" fmla="*/ 0 w 2982350"/>
                <a:gd name="connsiteY5" fmla="*/ 1491175 h 1491175"/>
                <a:gd name="connsiteX6" fmla="*/ 1491175 w 2982350"/>
                <a:gd name="connsiteY6" fmla="*/ 0 h 149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2350" h="1491175">
                  <a:moveTo>
                    <a:pt x="1491175" y="0"/>
                  </a:moveTo>
                  <a:cubicBezTo>
                    <a:pt x="2314728" y="0"/>
                    <a:pt x="2982350" y="667622"/>
                    <a:pt x="2982350" y="1491175"/>
                  </a:cubicBezTo>
                  <a:lnTo>
                    <a:pt x="2447883" y="1491175"/>
                  </a:lnTo>
                  <a:cubicBezTo>
                    <a:pt x="2447883" y="962800"/>
                    <a:pt x="2019550" y="534467"/>
                    <a:pt x="1491175" y="534467"/>
                  </a:cubicBezTo>
                  <a:cubicBezTo>
                    <a:pt x="962800" y="534467"/>
                    <a:pt x="534467" y="962800"/>
                    <a:pt x="534467" y="1491175"/>
                  </a:cubicBezTo>
                  <a:lnTo>
                    <a:pt x="0" y="1491175"/>
                  </a:lnTo>
                  <a:cubicBezTo>
                    <a:pt x="0" y="667622"/>
                    <a:pt x="667622" y="0"/>
                    <a:pt x="149117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6DF79DFE-E909-4FCA-BF25-5B86AF201163}"/>
                </a:ext>
              </a:extLst>
            </p:cNvPr>
            <p:cNvSpPr/>
            <p:nvPr/>
          </p:nvSpPr>
          <p:spPr>
            <a:xfrm flipV="1">
              <a:off x="6907237" y="3429000"/>
              <a:ext cx="820615" cy="53457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0E33C2B-800B-43B5-A656-1AC375792141}"/>
              </a:ext>
            </a:extLst>
          </p:cNvPr>
          <p:cNvGrpSpPr/>
          <p:nvPr/>
        </p:nvGrpSpPr>
        <p:grpSpPr>
          <a:xfrm flipV="1">
            <a:off x="6977387" y="3783613"/>
            <a:ext cx="2874806" cy="1864738"/>
            <a:chOff x="4604825" y="1937826"/>
            <a:chExt cx="3123027" cy="2025746"/>
          </a:xfrm>
          <a:solidFill>
            <a:srgbClr val="FF9900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EF6740A-C25D-41EC-BA3E-207A6314562C}"/>
                </a:ext>
              </a:extLst>
            </p:cNvPr>
            <p:cNvSpPr/>
            <p:nvPr/>
          </p:nvSpPr>
          <p:spPr>
            <a:xfrm>
              <a:off x="4604825" y="1937826"/>
              <a:ext cx="2982350" cy="1491175"/>
            </a:xfrm>
            <a:custGeom>
              <a:avLst/>
              <a:gdLst>
                <a:gd name="connsiteX0" fmla="*/ 1491175 w 2982350"/>
                <a:gd name="connsiteY0" fmla="*/ 0 h 1491175"/>
                <a:gd name="connsiteX1" fmla="*/ 2982350 w 2982350"/>
                <a:gd name="connsiteY1" fmla="*/ 1491175 h 1491175"/>
                <a:gd name="connsiteX2" fmla="*/ 2447883 w 2982350"/>
                <a:gd name="connsiteY2" fmla="*/ 1491175 h 1491175"/>
                <a:gd name="connsiteX3" fmla="*/ 1491175 w 2982350"/>
                <a:gd name="connsiteY3" fmla="*/ 534467 h 1491175"/>
                <a:gd name="connsiteX4" fmla="*/ 534467 w 2982350"/>
                <a:gd name="connsiteY4" fmla="*/ 1491175 h 1491175"/>
                <a:gd name="connsiteX5" fmla="*/ 0 w 2982350"/>
                <a:gd name="connsiteY5" fmla="*/ 1491175 h 1491175"/>
                <a:gd name="connsiteX6" fmla="*/ 1491175 w 2982350"/>
                <a:gd name="connsiteY6" fmla="*/ 0 h 149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2350" h="1491175">
                  <a:moveTo>
                    <a:pt x="1491175" y="0"/>
                  </a:moveTo>
                  <a:cubicBezTo>
                    <a:pt x="2314728" y="0"/>
                    <a:pt x="2982350" y="667622"/>
                    <a:pt x="2982350" y="1491175"/>
                  </a:cubicBezTo>
                  <a:lnTo>
                    <a:pt x="2447883" y="1491175"/>
                  </a:lnTo>
                  <a:cubicBezTo>
                    <a:pt x="2447883" y="962800"/>
                    <a:pt x="2019550" y="534467"/>
                    <a:pt x="1491175" y="534467"/>
                  </a:cubicBezTo>
                  <a:cubicBezTo>
                    <a:pt x="962800" y="534467"/>
                    <a:pt x="534467" y="962800"/>
                    <a:pt x="534467" y="1491175"/>
                  </a:cubicBezTo>
                  <a:lnTo>
                    <a:pt x="0" y="1491175"/>
                  </a:lnTo>
                  <a:cubicBezTo>
                    <a:pt x="0" y="667622"/>
                    <a:pt x="667622" y="0"/>
                    <a:pt x="149117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D84ADE08-9324-4680-AE5E-5D983B04420B}"/>
                </a:ext>
              </a:extLst>
            </p:cNvPr>
            <p:cNvSpPr/>
            <p:nvPr/>
          </p:nvSpPr>
          <p:spPr>
            <a:xfrm flipV="1">
              <a:off x="6907237" y="3429000"/>
              <a:ext cx="820615" cy="53457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5E6799E-4ACE-4000-8DDB-1B7FAD0D5A4A}"/>
              </a:ext>
            </a:extLst>
          </p:cNvPr>
          <p:cNvGrpSpPr/>
          <p:nvPr/>
        </p:nvGrpSpPr>
        <p:grpSpPr>
          <a:xfrm>
            <a:off x="9181208" y="1539778"/>
            <a:ext cx="2874806" cy="1864738"/>
            <a:chOff x="4604825" y="1937826"/>
            <a:chExt cx="3123027" cy="2025746"/>
          </a:xfrm>
          <a:solidFill>
            <a:srgbClr val="ED553B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3E2D5D1-7582-4F18-8F05-2E83CC63FBBD}"/>
                </a:ext>
              </a:extLst>
            </p:cNvPr>
            <p:cNvSpPr/>
            <p:nvPr/>
          </p:nvSpPr>
          <p:spPr>
            <a:xfrm>
              <a:off x="4604825" y="1937826"/>
              <a:ext cx="2982350" cy="1491175"/>
            </a:xfrm>
            <a:custGeom>
              <a:avLst/>
              <a:gdLst>
                <a:gd name="connsiteX0" fmla="*/ 1491175 w 2982350"/>
                <a:gd name="connsiteY0" fmla="*/ 0 h 1491175"/>
                <a:gd name="connsiteX1" fmla="*/ 2982350 w 2982350"/>
                <a:gd name="connsiteY1" fmla="*/ 1491175 h 1491175"/>
                <a:gd name="connsiteX2" fmla="*/ 2447883 w 2982350"/>
                <a:gd name="connsiteY2" fmla="*/ 1491175 h 1491175"/>
                <a:gd name="connsiteX3" fmla="*/ 1491175 w 2982350"/>
                <a:gd name="connsiteY3" fmla="*/ 534467 h 1491175"/>
                <a:gd name="connsiteX4" fmla="*/ 534467 w 2982350"/>
                <a:gd name="connsiteY4" fmla="*/ 1491175 h 1491175"/>
                <a:gd name="connsiteX5" fmla="*/ 0 w 2982350"/>
                <a:gd name="connsiteY5" fmla="*/ 1491175 h 1491175"/>
                <a:gd name="connsiteX6" fmla="*/ 1491175 w 2982350"/>
                <a:gd name="connsiteY6" fmla="*/ 0 h 149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2350" h="1491175">
                  <a:moveTo>
                    <a:pt x="1491175" y="0"/>
                  </a:moveTo>
                  <a:cubicBezTo>
                    <a:pt x="2314728" y="0"/>
                    <a:pt x="2982350" y="667622"/>
                    <a:pt x="2982350" y="1491175"/>
                  </a:cubicBezTo>
                  <a:lnTo>
                    <a:pt x="2447883" y="1491175"/>
                  </a:lnTo>
                  <a:cubicBezTo>
                    <a:pt x="2447883" y="962800"/>
                    <a:pt x="2019550" y="534467"/>
                    <a:pt x="1491175" y="534467"/>
                  </a:cubicBezTo>
                  <a:cubicBezTo>
                    <a:pt x="962800" y="534467"/>
                    <a:pt x="534467" y="962800"/>
                    <a:pt x="534467" y="1491175"/>
                  </a:cubicBezTo>
                  <a:lnTo>
                    <a:pt x="0" y="1491175"/>
                  </a:lnTo>
                  <a:cubicBezTo>
                    <a:pt x="0" y="667622"/>
                    <a:pt x="667622" y="0"/>
                    <a:pt x="149117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E4E60C14-2AB2-4EC1-9282-686B19958500}"/>
                </a:ext>
              </a:extLst>
            </p:cNvPr>
            <p:cNvSpPr/>
            <p:nvPr/>
          </p:nvSpPr>
          <p:spPr>
            <a:xfrm flipV="1">
              <a:off x="6907237" y="3429000"/>
              <a:ext cx="820615" cy="53457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C38E981-ABBC-418F-BEC0-09D10DC6A5E7}"/>
              </a:ext>
            </a:extLst>
          </p:cNvPr>
          <p:cNvGrpSpPr/>
          <p:nvPr/>
        </p:nvGrpSpPr>
        <p:grpSpPr>
          <a:xfrm>
            <a:off x="963521" y="1259844"/>
            <a:ext cx="1209704" cy="1209704"/>
            <a:chOff x="963521" y="1259844"/>
            <a:chExt cx="1209704" cy="120970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9F8E87E-5127-4B6F-86B3-96600776FD8E}"/>
                </a:ext>
              </a:extLst>
            </p:cNvPr>
            <p:cNvSpPr/>
            <p:nvPr/>
          </p:nvSpPr>
          <p:spPr>
            <a:xfrm>
              <a:off x="963521" y="1259844"/>
              <a:ext cx="1209704" cy="120970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165100" dist="2794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Graphic 47" descr="Lightbulb">
              <a:extLst>
                <a:ext uri="{FF2B5EF4-FFF2-40B4-BE49-F238E27FC236}">
                  <a16:creationId xmlns:a16="http://schemas.microsoft.com/office/drawing/2014/main" id="{18C9DD76-D1B6-4409-83C3-334274C061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99859" y="1607110"/>
              <a:ext cx="548640" cy="548640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6A6602F-9E67-4F1A-80C7-93871688ABCD}"/>
              </a:ext>
            </a:extLst>
          </p:cNvPr>
          <p:cNvGrpSpPr/>
          <p:nvPr/>
        </p:nvGrpSpPr>
        <p:grpSpPr>
          <a:xfrm>
            <a:off x="3243054" y="4750525"/>
            <a:ext cx="1209704" cy="1209704"/>
            <a:chOff x="3243054" y="4750525"/>
            <a:chExt cx="1209704" cy="1209704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5A87A4B-9119-425C-8B2D-C91CB2757022}"/>
                </a:ext>
              </a:extLst>
            </p:cNvPr>
            <p:cNvSpPr/>
            <p:nvPr/>
          </p:nvSpPr>
          <p:spPr>
            <a:xfrm>
              <a:off x="3243054" y="4750525"/>
              <a:ext cx="1209704" cy="120970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165100" dist="2794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Graphic 49" descr="Magnifying glass">
              <a:extLst>
                <a:ext uri="{FF2B5EF4-FFF2-40B4-BE49-F238E27FC236}">
                  <a16:creationId xmlns:a16="http://schemas.microsoft.com/office/drawing/2014/main" id="{2EA2CFD9-F647-454C-BF8C-7F8E689E4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79392" y="5097791"/>
              <a:ext cx="548640" cy="548640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A93D519-B880-4D5B-900C-19640777468D}"/>
              </a:ext>
            </a:extLst>
          </p:cNvPr>
          <p:cNvGrpSpPr/>
          <p:nvPr/>
        </p:nvGrpSpPr>
        <p:grpSpPr>
          <a:xfrm>
            <a:off x="5491148" y="1259844"/>
            <a:ext cx="1209704" cy="1209704"/>
            <a:chOff x="5491148" y="1259844"/>
            <a:chExt cx="1209704" cy="1209704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16B5F0D-1A36-43FA-8045-910A87B476FA}"/>
                </a:ext>
              </a:extLst>
            </p:cNvPr>
            <p:cNvSpPr/>
            <p:nvPr/>
          </p:nvSpPr>
          <p:spPr>
            <a:xfrm>
              <a:off x="5491148" y="1259844"/>
              <a:ext cx="1209704" cy="120970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165100" dist="2794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Graphic 51" descr="Single gear">
              <a:extLst>
                <a:ext uri="{FF2B5EF4-FFF2-40B4-BE49-F238E27FC236}">
                  <a16:creationId xmlns:a16="http://schemas.microsoft.com/office/drawing/2014/main" id="{462C482B-2694-40B3-8588-9A8E8AA30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827486" y="1600765"/>
              <a:ext cx="548640" cy="54864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A401C2E-7082-4DA7-BAD0-4C21DD8FA424}"/>
              </a:ext>
            </a:extLst>
          </p:cNvPr>
          <p:cNvGrpSpPr/>
          <p:nvPr/>
        </p:nvGrpSpPr>
        <p:grpSpPr>
          <a:xfrm>
            <a:off x="7745190" y="4750525"/>
            <a:ext cx="1209704" cy="1209704"/>
            <a:chOff x="7745190" y="4750525"/>
            <a:chExt cx="1209704" cy="120970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6A02D83-4D66-49C8-A668-C357D9218DCB}"/>
                </a:ext>
              </a:extLst>
            </p:cNvPr>
            <p:cNvSpPr/>
            <p:nvPr/>
          </p:nvSpPr>
          <p:spPr>
            <a:xfrm>
              <a:off x="7745190" y="4750525"/>
              <a:ext cx="1209704" cy="120970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165100" dist="2794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Graphic 53" descr="Bullseye">
              <a:extLst>
                <a:ext uri="{FF2B5EF4-FFF2-40B4-BE49-F238E27FC236}">
                  <a16:creationId xmlns:a16="http://schemas.microsoft.com/office/drawing/2014/main" id="{3D2DA08B-2652-4203-A9D3-FE3081C3A2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097826" y="5089504"/>
              <a:ext cx="548640" cy="548640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AAD5E14-86A2-4B21-B51E-05DD7389F3ED}"/>
              </a:ext>
            </a:extLst>
          </p:cNvPr>
          <p:cNvGrpSpPr/>
          <p:nvPr/>
        </p:nvGrpSpPr>
        <p:grpSpPr>
          <a:xfrm>
            <a:off x="9949011" y="1259844"/>
            <a:ext cx="1209704" cy="1209704"/>
            <a:chOff x="9949011" y="1259844"/>
            <a:chExt cx="1209704" cy="12097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F809DA0-46A7-44B6-AE03-C536018ECFD1}"/>
                </a:ext>
              </a:extLst>
            </p:cNvPr>
            <p:cNvSpPr/>
            <p:nvPr/>
          </p:nvSpPr>
          <p:spPr>
            <a:xfrm>
              <a:off x="9949011" y="1259844"/>
              <a:ext cx="1209704" cy="120970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165100" dist="2794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6" name="Graphic 55" descr="Rocket">
              <a:extLst>
                <a:ext uri="{FF2B5EF4-FFF2-40B4-BE49-F238E27FC236}">
                  <a16:creationId xmlns:a16="http://schemas.microsoft.com/office/drawing/2014/main" id="{1820F9DA-97C4-4235-A690-3F61B5921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305669" y="1607110"/>
              <a:ext cx="548640" cy="548640"/>
            </a:xfrm>
            <a:prstGeom prst="rect">
              <a:avLst/>
            </a:prstGeom>
          </p:spPr>
        </p:pic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B4EA8E7D-C8F2-4DEC-B9BC-43D6070B4052}"/>
              </a:ext>
            </a:extLst>
          </p:cNvPr>
          <p:cNvSpPr txBox="1"/>
          <p:nvPr/>
        </p:nvSpPr>
        <p:spPr>
          <a:xfrm>
            <a:off x="822831" y="2616964"/>
            <a:ext cx="141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73F5F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63A9BC-CE21-45AE-83A5-0C14F2DB2588}"/>
              </a:ext>
            </a:extLst>
          </p:cNvPr>
          <p:cNvSpPr txBox="1"/>
          <p:nvPr/>
        </p:nvSpPr>
        <p:spPr>
          <a:xfrm>
            <a:off x="3132342" y="4319713"/>
            <a:ext cx="141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20639B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ECD678-9E30-4B39-BA20-F558E7A538FE}"/>
              </a:ext>
            </a:extLst>
          </p:cNvPr>
          <p:cNvSpPr txBox="1"/>
          <p:nvPr/>
        </p:nvSpPr>
        <p:spPr>
          <a:xfrm>
            <a:off x="5427561" y="2604088"/>
            <a:ext cx="141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3CAEA3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5AAFE6C-3FA5-407F-AE12-84CA101852F4}"/>
              </a:ext>
            </a:extLst>
          </p:cNvPr>
          <p:cNvSpPr txBox="1"/>
          <p:nvPr/>
        </p:nvSpPr>
        <p:spPr>
          <a:xfrm>
            <a:off x="7640783" y="4371613"/>
            <a:ext cx="141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990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8861123-CB15-4028-AD04-CE494359C663}"/>
              </a:ext>
            </a:extLst>
          </p:cNvPr>
          <p:cNvSpPr txBox="1"/>
          <p:nvPr/>
        </p:nvSpPr>
        <p:spPr>
          <a:xfrm>
            <a:off x="9775895" y="2644249"/>
            <a:ext cx="152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ED553B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7D48970-57FE-4CBC-94DC-7ED0E2E3A017}"/>
              </a:ext>
            </a:extLst>
          </p:cNvPr>
          <p:cNvSpPr txBox="1"/>
          <p:nvPr/>
        </p:nvSpPr>
        <p:spPr>
          <a:xfrm>
            <a:off x="1144815" y="3244824"/>
            <a:ext cx="1511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/>
              <a:t>الالتصاق بخلية حية ما</a:t>
            </a:r>
            <a:endParaRPr lang="en-US" sz="2400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345744B-534B-4FD8-8598-92719C207FEC}"/>
              </a:ext>
            </a:extLst>
          </p:cNvPr>
          <p:cNvSpPr txBox="1"/>
          <p:nvPr/>
        </p:nvSpPr>
        <p:spPr>
          <a:xfrm>
            <a:off x="2656545" y="3614156"/>
            <a:ext cx="2198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/>
              <a:t>حقن المادة الوراثية بداخلها</a:t>
            </a:r>
            <a:endParaRPr lang="en-US" sz="24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04251D9-4771-492F-A70F-A681B35B0526}"/>
              </a:ext>
            </a:extLst>
          </p:cNvPr>
          <p:cNvSpPr txBox="1"/>
          <p:nvPr/>
        </p:nvSpPr>
        <p:spPr>
          <a:xfrm>
            <a:off x="5195887" y="3106324"/>
            <a:ext cx="1734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/>
              <a:t>فتتدخل هذه في عملية الأيض الخلوي</a:t>
            </a:r>
            <a:endParaRPr lang="en-US" sz="2400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79203A6-0421-48D4-AF20-6224358D3681}"/>
              </a:ext>
            </a:extLst>
          </p:cNvPr>
          <p:cNvSpPr txBox="1"/>
          <p:nvPr/>
        </p:nvSpPr>
        <p:spPr>
          <a:xfrm>
            <a:off x="7379869" y="3131572"/>
            <a:ext cx="1940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/>
              <a:t>وتجعلها تخلق فيروسات جديدة</a:t>
            </a:r>
            <a:endParaRPr lang="en-US" sz="2400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0FF2D19-DC67-4810-B51E-C466736BEAD6}"/>
              </a:ext>
            </a:extLst>
          </p:cNvPr>
          <p:cNvSpPr txBox="1"/>
          <p:nvPr/>
        </p:nvSpPr>
        <p:spPr>
          <a:xfrm>
            <a:off x="9434437" y="3244824"/>
            <a:ext cx="2839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/>
              <a:t>تغادر الفيروسات الجديدة الخلية المضيفة المتلفة لتعدي خلايا أخر</a:t>
            </a:r>
            <a:endParaRPr lang="en-US" sz="2400" b="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FD81836-89BB-4E7D-8200-F72CEF72F140}"/>
              </a:ext>
            </a:extLst>
          </p:cNvPr>
          <p:cNvSpPr txBox="1"/>
          <p:nvPr/>
        </p:nvSpPr>
        <p:spPr>
          <a:xfrm>
            <a:off x="1" y="10160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latin typeface="Century Gothic" panose="020B0502020202020204" pitchFamily="34" charset="0"/>
              </a:rPr>
              <a:t>مراحل تكاثر الفيروس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EC82EB7-C4DC-484A-B544-F34F4047C508}"/>
              </a:ext>
            </a:extLst>
          </p:cNvPr>
          <p:cNvSpPr/>
          <p:nvPr/>
        </p:nvSpPr>
        <p:spPr>
          <a:xfrm>
            <a:off x="50840" y="2817139"/>
            <a:ext cx="695485" cy="239384"/>
          </a:xfrm>
          <a:prstGeom prst="ellipse">
            <a:avLst/>
          </a:prstGeom>
          <a:solidFill>
            <a:schemeClr val="tx1">
              <a:alpha val="52000"/>
            </a:schemeClr>
          </a:solidFill>
          <a:ln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FBC20D6-C2C0-4619-92C4-D7E39BE8BD1D}"/>
              </a:ext>
            </a:extLst>
          </p:cNvPr>
          <p:cNvSpPr/>
          <p:nvPr/>
        </p:nvSpPr>
        <p:spPr>
          <a:xfrm>
            <a:off x="50840" y="2924949"/>
            <a:ext cx="701948" cy="36933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8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20" y="2792853"/>
            <a:ext cx="1092918" cy="69863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730" y="661526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118320" y="1675562"/>
              <a:ext cx="1461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الفيروسات</a:t>
              </a:r>
              <a:endParaRPr lang="ar-SY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15451" y="2195561"/>
              <a:ext cx="2385250" cy="569682"/>
              <a:chOff x="3127090" y="5653352"/>
              <a:chExt cx="2385250" cy="5696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27090" y="5822924"/>
                <a:ext cx="23852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الفيروسات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TextBox 7">
            <a:extLst>
              <a:ext uri="{FF2B5EF4-FFF2-40B4-BE49-F238E27FC236}">
                <a16:creationId xmlns:a16="http://schemas.microsoft.com/office/drawing/2014/main" id="{1C306612-4185-4365-96E3-47554762B431}"/>
              </a:ext>
            </a:extLst>
          </p:cNvPr>
          <p:cNvSpPr txBox="1"/>
          <p:nvPr/>
        </p:nvSpPr>
        <p:spPr>
          <a:xfrm>
            <a:off x="3693746" y="808432"/>
            <a:ext cx="787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Oswald" panose="02000503000000000000" pitchFamily="2" charset="0"/>
              </a:rPr>
              <a:t>الفيروسات متخصصة :</a:t>
            </a:r>
          </a:p>
        </p:txBody>
      </p:sp>
      <p:grpSp>
        <p:nvGrpSpPr>
          <p:cNvPr id="94" name="Group 3">
            <a:extLst>
              <a:ext uri="{FF2B5EF4-FFF2-40B4-BE49-F238E27FC236}">
                <a16:creationId xmlns:a16="http://schemas.microsoft.com/office/drawing/2014/main" id="{BF86B092-B977-448F-BAF9-1F3047CF1523}"/>
              </a:ext>
            </a:extLst>
          </p:cNvPr>
          <p:cNvGrpSpPr/>
          <p:nvPr/>
        </p:nvGrpSpPr>
        <p:grpSpPr>
          <a:xfrm>
            <a:off x="4478235" y="2961287"/>
            <a:ext cx="7547428" cy="1332914"/>
            <a:chOff x="2496457" y="42203"/>
            <a:chExt cx="9724571" cy="1332914"/>
          </a:xfrm>
        </p:grpSpPr>
        <p:sp>
          <p:nvSpPr>
            <p:cNvPr id="95" name="Rectangle 1">
              <a:extLst>
                <a:ext uri="{FF2B5EF4-FFF2-40B4-BE49-F238E27FC236}">
                  <a16:creationId xmlns:a16="http://schemas.microsoft.com/office/drawing/2014/main" id="{466E1915-8575-4BD1-BEA3-8098C281086F}"/>
                </a:ext>
              </a:extLst>
            </p:cNvPr>
            <p:cNvSpPr/>
            <p:nvPr/>
          </p:nvSpPr>
          <p:spPr>
            <a:xfrm>
              <a:off x="2496457" y="42203"/>
              <a:ext cx="9724571" cy="1332914"/>
            </a:xfrm>
            <a:prstGeom prst="rect">
              <a:avLst/>
            </a:prstGeom>
            <a:solidFill>
              <a:srgbClr val="F46136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32">
              <a:extLst>
                <a:ext uri="{FF2B5EF4-FFF2-40B4-BE49-F238E27FC236}">
                  <a16:creationId xmlns:a16="http://schemas.microsoft.com/office/drawing/2014/main" id="{333454D2-7A74-4950-9752-E1D28B0E0153}"/>
                </a:ext>
              </a:extLst>
            </p:cNvPr>
            <p:cNvSpPr txBox="1"/>
            <p:nvPr/>
          </p:nvSpPr>
          <p:spPr>
            <a:xfrm>
              <a:off x="3159602" y="95352"/>
              <a:ext cx="906142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الفيروسات متخصصة أي تصيب نوعاً معيناً من الكائنات الحية أو تصيب نوعاً معيناً من الخلايا أو الأنسجة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pic>
          <p:nvPicPr>
            <p:cNvPr id="98" name="Graphic 41" descr="Boardroom">
              <a:extLst>
                <a:ext uri="{FF2B5EF4-FFF2-40B4-BE49-F238E27FC236}">
                  <a16:creationId xmlns:a16="http://schemas.microsoft.com/office/drawing/2014/main" id="{A7C78A66-01AC-4970-B715-7AFD2C013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630013" y="826477"/>
              <a:ext cx="548640" cy="548640"/>
            </a:xfrm>
            <a:prstGeom prst="rect">
              <a:avLst/>
            </a:prstGeom>
          </p:spPr>
        </p:pic>
      </p:grpSp>
      <p:grpSp>
        <p:nvGrpSpPr>
          <p:cNvPr id="102" name="Group 2">
            <a:extLst>
              <a:ext uri="{FF2B5EF4-FFF2-40B4-BE49-F238E27FC236}">
                <a16:creationId xmlns:a16="http://schemas.microsoft.com/office/drawing/2014/main" id="{0113C156-A151-45C1-A5F4-195581C44C7B}"/>
              </a:ext>
            </a:extLst>
          </p:cNvPr>
          <p:cNvGrpSpPr/>
          <p:nvPr/>
        </p:nvGrpSpPr>
        <p:grpSpPr>
          <a:xfrm>
            <a:off x="2981358" y="2853464"/>
            <a:ext cx="2341323" cy="1569660"/>
            <a:chOff x="-1" y="-65620"/>
            <a:chExt cx="3340906" cy="1569660"/>
          </a:xfrm>
        </p:grpSpPr>
        <p:sp>
          <p:nvSpPr>
            <p:cNvPr id="103" name="Freeform: Shape 15">
              <a:extLst>
                <a:ext uri="{FF2B5EF4-FFF2-40B4-BE49-F238E27FC236}">
                  <a16:creationId xmlns:a16="http://schemas.microsoft.com/office/drawing/2014/main" id="{30FE91F9-6D2E-4CB0-9A98-6C72322955D9}"/>
                </a:ext>
              </a:extLst>
            </p:cNvPr>
            <p:cNvSpPr/>
            <p:nvPr/>
          </p:nvSpPr>
          <p:spPr>
            <a:xfrm>
              <a:off x="-1" y="38686"/>
              <a:ext cx="3340906" cy="1361049"/>
            </a:xfrm>
            <a:custGeom>
              <a:avLst/>
              <a:gdLst>
                <a:gd name="connsiteX0" fmla="*/ 3657597 w 3657600"/>
                <a:gd name="connsiteY0" fmla="*/ 0 h 1371600"/>
                <a:gd name="connsiteX1" fmla="*/ 3657600 w 3657600"/>
                <a:gd name="connsiteY1" fmla="*/ 0 h 1371600"/>
                <a:gd name="connsiteX2" fmla="*/ 3657600 w 3657600"/>
                <a:gd name="connsiteY2" fmla="*/ 1371600 h 1371600"/>
                <a:gd name="connsiteX3" fmla="*/ 3657597 w 3657600"/>
                <a:gd name="connsiteY3" fmla="*/ 1371600 h 1371600"/>
                <a:gd name="connsiteX4" fmla="*/ 0 w 3657600"/>
                <a:gd name="connsiteY4" fmla="*/ 0 h 1371600"/>
                <a:gd name="connsiteX5" fmla="*/ 2883874 w 3657600"/>
                <a:gd name="connsiteY5" fmla="*/ 0 h 1371600"/>
                <a:gd name="connsiteX6" fmla="*/ 3657597 w 3657600"/>
                <a:gd name="connsiteY6" fmla="*/ 1371600 h 1371600"/>
                <a:gd name="connsiteX7" fmla="*/ 0 w 36576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7600" h="1371600">
                  <a:moveTo>
                    <a:pt x="3657597" y="0"/>
                  </a:moveTo>
                  <a:lnTo>
                    <a:pt x="3657600" y="0"/>
                  </a:lnTo>
                  <a:lnTo>
                    <a:pt x="3657600" y="1371600"/>
                  </a:lnTo>
                  <a:lnTo>
                    <a:pt x="3657597" y="1371600"/>
                  </a:lnTo>
                  <a:close/>
                  <a:moveTo>
                    <a:pt x="0" y="0"/>
                  </a:moveTo>
                  <a:lnTo>
                    <a:pt x="2883874" y="0"/>
                  </a:lnTo>
                  <a:lnTo>
                    <a:pt x="3657597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27">
              <a:extLst>
                <a:ext uri="{FF2B5EF4-FFF2-40B4-BE49-F238E27FC236}">
                  <a16:creationId xmlns:a16="http://schemas.microsoft.com/office/drawing/2014/main" id="{3550720D-EA6F-4CCC-97D1-1CF97B52E69B}"/>
                </a:ext>
              </a:extLst>
            </p:cNvPr>
            <p:cNvSpPr txBox="1"/>
            <p:nvPr/>
          </p:nvSpPr>
          <p:spPr>
            <a:xfrm>
              <a:off x="0" y="-65620"/>
              <a:ext cx="18433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b="1" dirty="0">
                  <a:solidFill>
                    <a:srgbClr val="F4613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82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107</Words>
  <Application>Microsoft Office PowerPoint</Application>
  <PresentationFormat>شاشة عريضة</PresentationFormat>
  <Paragraphs>29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Oswald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1115</cp:revision>
  <dcterms:created xsi:type="dcterms:W3CDTF">2020-10-10T04:32:51Z</dcterms:created>
  <dcterms:modified xsi:type="dcterms:W3CDTF">2021-03-10T19:06:33Z</dcterms:modified>
</cp:coreProperties>
</file>