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D22CC-72EB-4199-BF16-D31D1B3A1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3FD2A-1C2D-42BA-BA8F-9FC2E2151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F0B0C-751D-457D-A7C7-C85EFA3A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62376-6E13-459D-B79C-D9166424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58017-E17F-46A3-B844-7B14A527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9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28084-31B6-4EBC-BBFB-1E047B7C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A488E-13EB-4C6D-B5DF-1F87477FD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00D83-0431-4DD8-A7D5-FE8702E3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77921-F6ED-4820-A79B-920171B9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9DAF9-50BC-4613-91B0-0D44C58F7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5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982225-34CF-436D-9E4D-CBC06C9BD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C4BEE-1AD2-4C5E-AAEB-5C5F1367B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1D536-2802-41CC-A82C-59C2FDD2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45F3B-35A3-4335-9A86-204453C5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3CB0D-4843-472B-A023-24FC8091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815E-89F3-44EB-9605-E1050F85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82D84-E129-4B53-A8D0-DC687CA55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CC17A-8945-43E3-8BDC-F0DB5EA6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A6C7-4C27-43E9-9A6F-85266E79F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1978-C181-4EA9-BA52-E195A4F8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8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D401F-4699-448A-B30E-C745223E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02774-EF53-4D83-B0EC-32C6B6772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EF8B4-7B0B-400B-AFD5-9BFB3631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55219-91E6-478D-A82D-F3455736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1B6A5-92C3-4EC4-B7DF-6FBC04264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9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B680B-DF1A-421B-9877-90C7B68C0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53627-69A1-49FB-81C3-83573BAF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D83AB-7521-4A1E-8CDD-458066696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E4A2F-8A76-44D1-AF80-580952FF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705C4-650F-48AF-A1BC-B83450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8C793-E574-46B6-AC68-1F3BDCEFB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4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1F37-73D2-4683-804A-B3BCF7AC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B35B8-C748-4C43-BCC2-DC7613E8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CF23C-2D19-4C34-AD53-75B352936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C742D-BFE2-4C77-8BCA-8F3952677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5D700-3AF4-4843-ABDF-76856264F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9A2FA-DAA8-4446-8834-49336CCC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EBA820-A186-4B03-8205-93921B0F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2C9B5-BDF1-4C46-8728-43633D9D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1922-8716-4E60-BD0D-3F23D0B3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9C04F-4614-4191-A802-1AE74433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9FE6E-112A-4BF5-99E3-227D07CC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4FF22-438E-455C-B430-B27B9C5D0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1D1B5-BEEC-4464-B34F-F00B44A6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8C614-772E-4DFF-9520-3054AC3D7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B80CA-7087-4237-989A-426C7B9D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5B5D-C483-4955-A037-459DAE7C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D5605-31F2-4E61-9C2D-CBF706AA7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B51E2-89B8-44EA-A6A8-A32E03C56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D7EF5-B8B6-4682-B1B6-3E79DC6E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47BA0-CB76-4ED8-B5C4-FC42D448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E11E9-EC3C-4D73-BBAC-6235588D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D241-0F53-4E1B-8199-0834827E7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1A41EF-CB90-4714-A2C0-65FCDB626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728D3-3220-48B9-BFAD-3D2669545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9B288-4DCF-4DFA-9968-67C0EF98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38736-1ADD-44F5-AC94-567EB908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F1A5F-CDA6-4892-8B22-0503AAF4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3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9C0AB3-88FE-43D0-A362-E3F1077D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361CA-081A-4FAB-A86F-037465B94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0A42B-D956-4D03-8CBE-834F6E2D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E3AFE-25D7-4E6E-8E3B-154B289AB85F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173EC-92AF-41DA-93BF-2F02051A4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4F84C-4815-4518-ADB3-26EA1BB88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9937-6587-4144-854A-BEB4BFBCC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2CB18C-90F2-45FD-B776-4B04D89C7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ar-SY" dirty="0"/>
          </a:p>
          <a:p>
            <a:r>
              <a:rPr lang="ar-SY" sz="26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حق الطـــريق</a:t>
            </a:r>
            <a:endParaRPr lang="en-US" sz="26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r"/>
            <a:endParaRPr lang="ar-SY" dirty="0"/>
          </a:p>
          <a:p>
            <a:pPr algn="r"/>
            <a:r>
              <a:rPr lang="ar-SY" sz="2500" b="1" dirty="0"/>
              <a:t>نظَم ديننا الإسلامي حياة المسلم الخاصة والعامة، وفد شملت تعاليم هذا الدين محاسن الآداب ومكارم الأخلاق، التي تكفل له السعادة والترابط، ومن الآداب الإسلامية العالمية </a:t>
            </a:r>
            <a:r>
              <a:rPr lang="ar-SY" b="1" dirty="0">
                <a:solidFill>
                  <a:srgbClr val="7030A0"/>
                </a:solidFill>
              </a:rPr>
              <a:t>( حق الطريق وآدابه التي يتأدب بها المسلم )</a:t>
            </a:r>
          </a:p>
          <a:p>
            <a:pPr algn="r"/>
            <a:endParaRPr lang="ar-SY" b="1" dirty="0">
              <a:solidFill>
                <a:srgbClr val="7030A0"/>
              </a:solidFill>
            </a:endParaRPr>
          </a:p>
          <a:p>
            <a:pPr algn="r"/>
            <a:r>
              <a:rPr lang="ar-S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الحديث الشريف:</a:t>
            </a:r>
          </a:p>
          <a:p>
            <a:pPr algn="l"/>
            <a:endParaRPr lang="en-US" dirty="0"/>
          </a:p>
        </p:txBody>
      </p:sp>
      <p:sp>
        <p:nvSpPr>
          <p:cNvPr id="6" name="Moon 5">
            <a:extLst>
              <a:ext uri="{FF2B5EF4-FFF2-40B4-BE49-F238E27FC236}">
                <a16:creationId xmlns:a16="http://schemas.microsoft.com/office/drawing/2014/main" id="{0CA465AB-A1F1-41EA-9866-BBE9A7C3B833}"/>
              </a:ext>
            </a:extLst>
          </p:cNvPr>
          <p:cNvSpPr/>
          <p:nvPr/>
        </p:nvSpPr>
        <p:spPr>
          <a:xfrm>
            <a:off x="4853353" y="274322"/>
            <a:ext cx="239151" cy="745587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>
            <a:extLst>
              <a:ext uri="{FF2B5EF4-FFF2-40B4-BE49-F238E27FC236}">
                <a16:creationId xmlns:a16="http://schemas.microsoft.com/office/drawing/2014/main" id="{5778B509-9861-4073-BA34-A8877F838916}"/>
              </a:ext>
            </a:extLst>
          </p:cNvPr>
          <p:cNvSpPr/>
          <p:nvPr/>
        </p:nvSpPr>
        <p:spPr>
          <a:xfrm flipH="1">
            <a:off x="7099498" y="274322"/>
            <a:ext cx="239151" cy="745587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AC5D97F8-7E89-48C3-A33B-3840969392BF}"/>
              </a:ext>
            </a:extLst>
          </p:cNvPr>
          <p:cNvSpPr/>
          <p:nvPr/>
        </p:nvSpPr>
        <p:spPr>
          <a:xfrm>
            <a:off x="4487595" y="4156281"/>
            <a:ext cx="7515666" cy="2352822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Y" sz="2400" b="1" dirty="0">
                <a:solidFill>
                  <a:schemeClr val="accent3">
                    <a:lumMod val="75000"/>
                  </a:schemeClr>
                </a:solidFill>
              </a:rPr>
              <a:t>عن أبي سعيد الخدري عن النبي ﷺ قال: </a:t>
            </a:r>
            <a:r>
              <a:rPr lang="ar-SY" sz="2400" b="1" dirty="0">
                <a:solidFill>
                  <a:srgbClr val="002060"/>
                </a:solidFill>
              </a:rPr>
              <a:t>(إياكم والجلوسَ بالطرقاتِ . قالوا: يا رسولَ اللهِ ، ما بُدٌّ لنا من مجالسِنا نتحدثُ فيها، فقال رسولُ اللهِ صلى الله عليه وسلم: إن أبيتم فأعطوا الطريقَ حقَّه . قالوا: وما حقُّ الطريقِ يا رسولَ اللهِ؟ قال: غضُّ البصرِ، وكفُّ الأذى, وردُّ السلامِ ، والأمرُ بالمعروفِ ، والنهي عن المنكرِ 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61FB5004-C451-4234-940D-EAE72F8B19D2}"/>
              </a:ext>
            </a:extLst>
          </p:cNvPr>
          <p:cNvSpPr/>
          <p:nvPr/>
        </p:nvSpPr>
        <p:spPr>
          <a:xfrm>
            <a:off x="188739" y="4258271"/>
            <a:ext cx="4110117" cy="2250832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400" b="1" dirty="0">
                <a:solidFill>
                  <a:srgbClr val="7030A0"/>
                </a:solidFill>
              </a:rPr>
              <a:t>اسمه</a:t>
            </a:r>
            <a:r>
              <a:rPr lang="ar-SY" sz="2400" b="1" dirty="0"/>
              <a:t>: سعد بن مالك بن سنان بن ثعلبة</a:t>
            </a:r>
          </a:p>
          <a:p>
            <a:pPr algn="ctr"/>
            <a:r>
              <a:rPr lang="ar-SY" sz="2400" b="1" dirty="0">
                <a:solidFill>
                  <a:srgbClr val="7030A0"/>
                </a:solidFill>
              </a:rPr>
              <a:t>شهرته</a:t>
            </a:r>
            <a:r>
              <a:rPr lang="ar-SY" sz="2400" b="1" dirty="0"/>
              <a:t>: أبو سعيد</a:t>
            </a:r>
          </a:p>
          <a:p>
            <a:pPr algn="ctr"/>
            <a:r>
              <a:rPr lang="ar-SY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ولادته</a:t>
            </a:r>
            <a:r>
              <a:rPr lang="ar-SY" sz="2400" b="1" dirty="0"/>
              <a:t>: السنة العاشرة قبل الهجرة</a:t>
            </a:r>
          </a:p>
          <a:p>
            <a:pPr algn="ctr"/>
            <a:r>
              <a:rPr lang="ar-SY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وفاته</a:t>
            </a:r>
            <a:r>
              <a:rPr lang="ar-SY" sz="2400" b="1" dirty="0">
                <a:solidFill>
                  <a:srgbClr val="7030A0"/>
                </a:solidFill>
              </a:rPr>
              <a:t>:</a:t>
            </a:r>
            <a:r>
              <a:rPr lang="ar-SY" sz="2400" b="1" dirty="0"/>
              <a:t> أربع وسبعون للهجرة</a:t>
            </a:r>
          </a:p>
        </p:txBody>
      </p:sp>
      <p:sp>
        <p:nvSpPr>
          <p:cNvPr id="12" name="Double Bracket 11">
            <a:extLst>
              <a:ext uri="{FF2B5EF4-FFF2-40B4-BE49-F238E27FC236}">
                <a16:creationId xmlns:a16="http://schemas.microsoft.com/office/drawing/2014/main" id="{4E5DC42C-E7F0-4989-A768-1108B28279E5}"/>
              </a:ext>
            </a:extLst>
          </p:cNvPr>
          <p:cNvSpPr/>
          <p:nvPr/>
        </p:nvSpPr>
        <p:spPr>
          <a:xfrm>
            <a:off x="1405597" y="3438824"/>
            <a:ext cx="1852250" cy="309489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7030A0"/>
                </a:solidFill>
              </a:rPr>
              <a:t>راوي الحديـــث</a:t>
            </a:r>
            <a:endParaRPr lang="en-US" sz="2200" b="1" dirty="0">
              <a:solidFill>
                <a:srgbClr val="7030A0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B270C7BD-5AB6-4A0B-B562-BD5E60FC5F18}"/>
              </a:ext>
            </a:extLst>
          </p:cNvPr>
          <p:cNvSpPr/>
          <p:nvPr/>
        </p:nvSpPr>
        <p:spPr>
          <a:xfrm>
            <a:off x="8245428" y="3438825"/>
            <a:ext cx="1852250" cy="309488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7030A0"/>
                </a:solidFill>
              </a:rPr>
              <a:t>الحديث الشـــريف</a:t>
            </a:r>
            <a:endParaRPr lang="en-US" sz="2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0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25D9-3110-4D24-AE64-94D2916FD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1014"/>
            <a:ext cx="12192000" cy="664698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Y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اهميــة الطريق للإنسان:</a:t>
            </a:r>
          </a:p>
          <a:p>
            <a:pPr marL="0" indent="0" algn="r">
              <a:buNone/>
            </a:pPr>
            <a:r>
              <a:rPr lang="ar-SY" sz="2400" b="1" dirty="0"/>
              <a:t>الطريق مرفق عام مشترك بين جميع أفراد المجتمع، يلتقي به الناس ليقضوا حاجاتهم اليومية، فال يجوز الجلوس في غير األماكن المخصصة له؛ ألن ً فيه عرقلة ً للمرور، وتعطيل لمصالح الناس.</a:t>
            </a:r>
          </a:p>
          <a:p>
            <a:pPr marL="0" indent="0" algn="r">
              <a:buNone/>
            </a:pPr>
            <a:r>
              <a:rPr lang="ar-SY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كيفية اهتمام المسلم بالطريق:</a:t>
            </a:r>
          </a:p>
          <a:p>
            <a:pPr marL="0" indent="0" algn="r">
              <a:buNone/>
            </a:pPr>
            <a:r>
              <a:rPr lang="ar-SY" sz="2400" b="1" dirty="0"/>
              <a:t>فاق الإسلام بآدابه وتشريعاته التي خص بها الطريق كل النظم الحديثة، وقد أمر المسلمين بهذه الآداب، وفي هذا الحديث الشريف بدأ الرسول</a:t>
            </a:r>
            <a:r>
              <a:rPr lang="ar-SY" sz="2400" b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Y" sz="2400" b="1" dirty="0">
                <a:solidFill>
                  <a:schemeClr val="accent3">
                    <a:lumMod val="75000"/>
                  </a:schemeClr>
                </a:solidFill>
              </a:rPr>
              <a:t>ﷺ</a:t>
            </a:r>
            <a:r>
              <a:rPr lang="ar-SY" sz="2400" b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Y" sz="2400" b="1" dirty="0"/>
              <a:t>بيان آداب الطريق بأسلوب هادئ وحوار هادف مع صحابته الكرام فبدأ بكلمة </a:t>
            </a:r>
            <a:r>
              <a:rPr lang="ar-SY" sz="2400" b="1" dirty="0">
                <a:solidFill>
                  <a:srgbClr val="FF0000"/>
                </a:solidFill>
              </a:rPr>
              <a:t>إياكم</a:t>
            </a:r>
            <a:r>
              <a:rPr lang="ar-SY" sz="2400" b="1" dirty="0"/>
              <a:t>، وهذه الصيغة تدل على التحذير َّ من الجلوس </a:t>
            </a:r>
            <a:r>
              <a:rPr lang="ar-SY" sz="2400" b="1"/>
              <a:t>في الطرقات</a:t>
            </a:r>
          </a:p>
          <a:p>
            <a:pPr marL="0" indent="0" algn="r">
              <a:buNone/>
            </a:pPr>
            <a:r>
              <a:rPr lang="ar-SY" sz="2800" b="1" u="sng" dirty="0">
                <a:solidFill>
                  <a:schemeClr val="accent3">
                    <a:lumMod val="75000"/>
                  </a:schemeClr>
                </a:solidFill>
              </a:rPr>
              <a:t>النبي ﷺ قال</a:t>
            </a:r>
            <a:r>
              <a:rPr lang="ar-SY" sz="2800" b="1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ar-SY" sz="2400" b="1" dirty="0">
                <a:solidFill>
                  <a:srgbClr val="002060"/>
                </a:solidFill>
              </a:rPr>
              <a:t>(فأعطوا الطريق حقها )</a:t>
            </a:r>
          </a:p>
          <a:p>
            <a:pPr marL="0" indent="0" algn="r">
              <a:buNone/>
            </a:pPr>
            <a:endParaRPr lang="ar-SY" sz="24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SY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حقوق الطريق:</a:t>
            </a:r>
          </a:p>
          <a:p>
            <a:pPr marL="0" indent="0" algn="r">
              <a:buNone/>
            </a:pPr>
            <a:r>
              <a:rPr lang="ar-SY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أولاً</a:t>
            </a:r>
            <a:r>
              <a:rPr lang="ar-SY" sz="2400" b="1" dirty="0"/>
              <a:t>: </a:t>
            </a:r>
            <a:r>
              <a:rPr lang="ar-SY" sz="2400" b="1" dirty="0">
                <a:solidFill>
                  <a:srgbClr val="002060"/>
                </a:solidFill>
              </a:rPr>
              <a:t>غض البصر</a:t>
            </a:r>
            <a:r>
              <a:rPr lang="ar-SY" sz="2400" b="1" dirty="0"/>
              <a:t>: عدم التمعن والنظر طويلاً إلى الناس، وهذا ما نراه في تصرفات بعض الشباب أحيانا، وغض البصر أمر إلهي</a:t>
            </a:r>
          </a:p>
          <a:p>
            <a:pPr marL="0" indent="0" algn="r">
              <a:buNone/>
            </a:pPr>
            <a:r>
              <a:rPr lang="ar-SY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</a:t>
            </a:r>
            <a:r>
              <a:rPr lang="ar-SY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Y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Y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كف الأذى:  </a:t>
            </a:r>
            <a:r>
              <a:rPr lang="ar-SY" sz="2400" b="1" dirty="0"/>
              <a:t> نوعان ( قولي – فعلي )</a:t>
            </a:r>
          </a:p>
          <a:p>
            <a:pPr marL="0" indent="0" algn="r">
              <a:buNone/>
            </a:pPr>
            <a:r>
              <a:rPr lang="ar-SY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القولي </a:t>
            </a:r>
            <a:r>
              <a:rPr lang="ar-SY" sz="2400" b="1" dirty="0"/>
              <a:t>: الغيبة والنميمة والسخرية والتعليقات على المار.</a:t>
            </a:r>
          </a:p>
          <a:p>
            <a:pPr marL="0" indent="0" algn="r">
              <a:buNone/>
            </a:pPr>
            <a:r>
              <a:rPr lang="ar-SY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الفعلي : </a:t>
            </a:r>
            <a:r>
              <a:rPr lang="ar-SY" sz="2400" b="1" dirty="0"/>
              <a:t>المضايقة في الطريق كسد الطريق عن المارة أو أتلاف المرافق العامة.</a:t>
            </a:r>
            <a:endParaRPr lang="ar-SY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92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86797-5BA4-4677-AD04-7D4A57DF8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r">
              <a:buNone/>
            </a:pPr>
            <a:endParaRPr lang="ar-SY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ar-SY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ثالثاً: رد السلام: </a:t>
            </a:r>
            <a:r>
              <a:rPr lang="ar-SY" sz="2400" b="1" dirty="0"/>
              <a:t>إذا سلم أحد المارة فأنه يجب على الجالس في الطريق رد السلام</a:t>
            </a:r>
          </a:p>
          <a:p>
            <a:pPr marL="0" indent="0" algn="r">
              <a:buNone/>
            </a:pPr>
            <a:r>
              <a:rPr lang="ar-SY" sz="24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قال تعالى: </a:t>
            </a:r>
            <a:r>
              <a:rPr lang="ar-SY" sz="2400" b="1" dirty="0">
                <a:solidFill>
                  <a:srgbClr val="7030A0"/>
                </a:solidFill>
              </a:rPr>
              <a:t>(وَإِذَا حُيِّيتُم بِتَحِيَّةٍ فَحَيُّوا بِأَحْسَنَ مِنْهَا أَوْ رُدُّوهَا ۗ إِنَّ اللَّهَ كَانَ عَلَىٰ كُلِّ شَيْءٍ حَسِيبًا )</a:t>
            </a:r>
          </a:p>
          <a:p>
            <a:pPr marL="0" indent="0" algn="r">
              <a:buNone/>
            </a:pPr>
            <a:endParaRPr lang="ar-SY" sz="2400" b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ar-SY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رابعاً: الامر بالمعروف: </a:t>
            </a:r>
            <a:r>
              <a:rPr lang="ar-SY" sz="2400" b="1" dirty="0"/>
              <a:t>والامر بالمعروف مسؤولية واجبة على المسلم يستطيع من خلالها حث المارة بفعل الخيربأسلوب حسن وكلمة طيبة </a:t>
            </a:r>
          </a:p>
          <a:p>
            <a:pPr marL="0" indent="0" algn="r">
              <a:buNone/>
            </a:pPr>
            <a:r>
              <a:rPr lang="ar-SY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خامساً: النهي عن المنكر: </a:t>
            </a:r>
            <a:r>
              <a:rPr lang="ar-SY" sz="2400" b="1" dirty="0"/>
              <a:t>فإذا رأيتم أحد المارة يفعل منكر فانهوه عنه بالتي هي أحسن.</a:t>
            </a:r>
          </a:p>
          <a:p>
            <a:pPr marL="0" indent="0" algn="r">
              <a:buNone/>
            </a:pPr>
            <a:endParaRPr lang="ar-SY" sz="2400" b="1" dirty="0"/>
          </a:p>
          <a:p>
            <a:pPr marL="0" indent="0" algn="r">
              <a:buNone/>
            </a:pPr>
            <a:r>
              <a:rPr lang="ar-SY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فوائد إعطاء الطريق حقه على الفرد والمجتمع:</a:t>
            </a:r>
            <a:endParaRPr lang="en-US" sz="2400" b="1" dirty="0"/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5B5493B7-12A0-4B13-977F-992982CB4950}"/>
              </a:ext>
            </a:extLst>
          </p:cNvPr>
          <p:cNvSpPr/>
          <p:nvPr/>
        </p:nvSpPr>
        <p:spPr>
          <a:xfrm>
            <a:off x="7652825" y="5330984"/>
            <a:ext cx="3259019" cy="1083212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002060"/>
                </a:solidFill>
              </a:rPr>
              <a:t>أ - تحمل المسؤولية.</a:t>
            </a:r>
          </a:p>
          <a:p>
            <a:pPr algn="ctr"/>
            <a:r>
              <a:rPr lang="ar-SY" sz="2200" b="1" dirty="0">
                <a:solidFill>
                  <a:srgbClr val="002060"/>
                </a:solidFill>
              </a:rPr>
              <a:t>ب- المعاملة الحسنة مع الآخرين.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5" name="Double Bracket 4">
            <a:extLst>
              <a:ext uri="{FF2B5EF4-FFF2-40B4-BE49-F238E27FC236}">
                <a16:creationId xmlns:a16="http://schemas.microsoft.com/office/drawing/2014/main" id="{A4DBF80A-9227-46B4-B9F6-934B5F679420}"/>
              </a:ext>
            </a:extLst>
          </p:cNvPr>
          <p:cNvSpPr/>
          <p:nvPr/>
        </p:nvSpPr>
        <p:spPr>
          <a:xfrm>
            <a:off x="1280158" y="5330984"/>
            <a:ext cx="3259018" cy="1083212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002060"/>
                </a:solidFill>
              </a:rPr>
              <a:t>أ - يتسم بالمحبة والتآلف.</a:t>
            </a:r>
          </a:p>
          <a:p>
            <a:pPr algn="ctr"/>
            <a:r>
              <a:rPr lang="ar-SY" sz="2200" b="1" dirty="0">
                <a:solidFill>
                  <a:srgbClr val="002060"/>
                </a:solidFill>
              </a:rPr>
              <a:t>ب – َينَعم بالسالم والطمأنينة.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B652D2C5-8628-4915-8B95-B3A74221FA73}"/>
              </a:ext>
            </a:extLst>
          </p:cNvPr>
          <p:cNvSpPr/>
          <p:nvPr/>
        </p:nvSpPr>
        <p:spPr>
          <a:xfrm>
            <a:off x="8834511" y="4838614"/>
            <a:ext cx="1448972" cy="309489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FF0000"/>
                </a:solidFill>
              </a:rPr>
              <a:t>على الفرد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BA3A0E48-7A68-4E0F-8ADB-1992BE9F3DEA}"/>
              </a:ext>
            </a:extLst>
          </p:cNvPr>
          <p:cNvSpPr/>
          <p:nvPr/>
        </p:nvSpPr>
        <p:spPr>
          <a:xfrm>
            <a:off x="2079674" y="4838614"/>
            <a:ext cx="1448972" cy="309489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FF0000"/>
                </a:solidFill>
              </a:rPr>
              <a:t>على المجتمع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0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420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Alsalh</dc:creator>
  <cp:lastModifiedBy>Ahmad Alsalh</cp:lastModifiedBy>
  <cp:revision>15</cp:revision>
  <dcterms:created xsi:type="dcterms:W3CDTF">2021-03-14T21:56:42Z</dcterms:created>
  <dcterms:modified xsi:type="dcterms:W3CDTF">2021-03-14T23:17:12Z</dcterms:modified>
</cp:coreProperties>
</file>