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FF0066"/>
    <a:srgbClr val="8AC13C"/>
    <a:srgbClr val="37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FA3A-882F-47B7-8603-BA2B8789704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25" y="1151862"/>
            <a:ext cx="8599691" cy="5728548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68941" y="255494"/>
            <a:ext cx="11658600" cy="6360459"/>
          </a:xfrm>
          <a:prstGeom prst="roundRect">
            <a:avLst/>
          </a:pr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517711" y="491332"/>
            <a:ext cx="11161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600" b="1" dirty="0">
                <a:solidFill>
                  <a:schemeClr val="accent5">
                    <a:lumMod val="50000"/>
                  </a:schemeClr>
                </a:solidFill>
              </a:rPr>
              <a:t>مساحات مناطق الأشكال الرباعية</a:t>
            </a:r>
          </a:p>
          <a:p>
            <a:pPr algn="ctr"/>
            <a:r>
              <a:rPr lang="ar-SY" sz="6600" b="1" dirty="0">
                <a:solidFill>
                  <a:srgbClr val="FF0066"/>
                </a:solidFill>
              </a:rPr>
              <a:t>( المستطيل – متوازي الأضلاع)</a:t>
            </a:r>
            <a:endParaRPr lang="en-US" sz="6600" b="1" dirty="0">
              <a:solidFill>
                <a:srgbClr val="FF0066"/>
              </a:solidFill>
            </a:endParaRPr>
          </a:p>
        </p:txBody>
      </p:sp>
      <p:sp>
        <p:nvSpPr>
          <p:cNvPr id="7" name="مثلث متساوي الساقين 6"/>
          <p:cNvSpPr/>
          <p:nvPr/>
        </p:nvSpPr>
        <p:spPr>
          <a:xfrm>
            <a:off x="3914878" y="3106271"/>
            <a:ext cx="2568388" cy="2649069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2823386" y="575534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838200" y="5543550"/>
            <a:ext cx="3562350" cy="838200"/>
          </a:xfrm>
          <a:prstGeom prst="roundRect">
            <a:avLst/>
          </a:prstGeom>
          <a:noFill/>
          <a:ln w="76200">
            <a:solidFill>
              <a:srgbClr val="20386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b="1" dirty="0">
                <a:solidFill>
                  <a:srgbClr val="FF0066"/>
                </a:solidFill>
              </a:rPr>
              <a:t>الاسم</a:t>
            </a:r>
            <a:endParaRPr lang="en-US" sz="6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سوف نتعلم كيف تستخدم أبعاد الشكل الرباعي لإيجاد مساحة منطقته 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85" y="3654081"/>
            <a:ext cx="3323993" cy="207688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437955" y="1399310"/>
            <a:ext cx="756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إن أرض الملعب بحاجة إلى جز العشب و تنظيفه ؟</a:t>
            </a:r>
          </a:p>
          <a:p>
            <a:r>
              <a:rPr lang="ar-SY" sz="3600" b="1" dirty="0">
                <a:solidFill>
                  <a:srgbClr val="FF0000"/>
                </a:solidFill>
              </a:rPr>
              <a:t> كم مترا مربعا من العشب يجب أن يجز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69489" y="2630413"/>
            <a:ext cx="9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b="1" dirty="0"/>
              <a:t>50 م</a:t>
            </a:r>
            <a:endParaRPr lang="en-US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581429" y="4492466"/>
            <a:ext cx="9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b="1" dirty="0"/>
              <a:t>120 م</a:t>
            </a:r>
            <a:endParaRPr lang="en-US" sz="2000" b="1" dirty="0"/>
          </a:p>
        </p:txBody>
      </p:sp>
      <p:sp>
        <p:nvSpPr>
          <p:cNvPr id="14" name="مستطيل 13"/>
          <p:cNvSpPr/>
          <p:nvPr/>
        </p:nvSpPr>
        <p:spPr>
          <a:xfrm>
            <a:off x="3379971" y="2738135"/>
            <a:ext cx="8618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3200" b="1" dirty="0"/>
              <a:t>مساحة السطح هي عدد الأمتار المربعة التي تغطي سطع الملعب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991760" y="3567405"/>
            <a:ext cx="803101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SY" sz="3600" b="1">
                <a:solidFill>
                  <a:schemeClr val="bg1"/>
                </a:solidFill>
              </a:rPr>
              <a:t>م</a:t>
            </a:r>
            <a:r>
              <a:rPr lang="ar-SA" sz="3600" b="1">
                <a:solidFill>
                  <a:schemeClr val="bg1"/>
                </a:solidFill>
              </a:rPr>
              <a:t>ساحة</a:t>
            </a:r>
            <a:r>
              <a:rPr lang="ar-SY" sz="3600" b="1">
                <a:solidFill>
                  <a:schemeClr val="bg1"/>
                </a:solidFill>
              </a:rPr>
              <a:t> </a:t>
            </a:r>
            <a:r>
              <a:rPr lang="ar-SY" sz="3600" b="1" dirty="0">
                <a:solidFill>
                  <a:schemeClr val="bg1"/>
                </a:solidFill>
              </a:rPr>
              <a:t>المنطقة المستطيلة = الطول </a:t>
            </a:r>
            <a:r>
              <a:rPr lang="en-US" sz="3600" b="1" dirty="0">
                <a:solidFill>
                  <a:schemeClr val="bg1"/>
                </a:solidFill>
              </a:rPr>
              <a:t>X</a:t>
            </a:r>
            <a:r>
              <a:rPr lang="ar-SY" sz="3600" b="1" dirty="0">
                <a:solidFill>
                  <a:schemeClr val="bg1"/>
                </a:solidFill>
              </a:rPr>
              <a:t> العرض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3967020" y="4213736"/>
                <a:ext cx="7978487" cy="254415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r>
                  <a:rPr lang="ar-SY" sz="2800" b="1" dirty="0">
                    <a:solidFill>
                      <a:schemeClr val="bg1"/>
                    </a:solidFill>
                  </a:rPr>
                  <a:t>إذن م = ل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X </a:t>
                </a:r>
                <a:r>
                  <a:rPr lang="ar-SY" sz="2800" b="1" dirty="0">
                    <a:solidFill>
                      <a:schemeClr val="bg1"/>
                    </a:solidFill>
                  </a:rPr>
                  <a:t> ض</a:t>
                </a:r>
              </a:p>
              <a:p>
                <a:r>
                  <a:rPr lang="ar-SY" sz="2800" b="1" dirty="0">
                    <a:solidFill>
                      <a:schemeClr val="bg1"/>
                    </a:solidFill>
                  </a:rPr>
                  <a:t>        = 2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X</a:t>
                </a:r>
                <a:r>
                  <a:rPr lang="ar-SY" sz="2800" b="1" dirty="0">
                    <a:solidFill>
                      <a:schemeClr val="bg1"/>
                    </a:solidFill>
                  </a:rPr>
                  <a:t>(الطول +العرض)</a:t>
                </a:r>
              </a:p>
              <a:p>
                <a:r>
                  <a:rPr lang="ar-SY" sz="2800" b="1" dirty="0">
                    <a:solidFill>
                      <a:schemeClr val="bg1"/>
                    </a:solidFill>
                  </a:rPr>
                  <a:t>        =120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X </a:t>
                </a:r>
                <a:r>
                  <a:rPr lang="ar-SY" sz="2800" b="1" dirty="0">
                    <a:solidFill>
                      <a:schemeClr val="bg1"/>
                    </a:solidFill>
                  </a:rPr>
                  <a:t>50     </a:t>
                </a:r>
              </a:p>
              <a:p>
                <a:r>
                  <a:rPr lang="ar-SY" sz="2800" b="1" dirty="0">
                    <a:solidFill>
                      <a:schemeClr val="bg1"/>
                    </a:solidFill>
                  </a:rPr>
                  <a:t>        =600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Y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Y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م</m:t>
                        </m:r>
                      </m:e>
                      <m:sup>
                        <m:r>
                          <a:rPr lang="ar-SY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SY" sz="2800" b="1" dirty="0">
                  <a:solidFill>
                    <a:schemeClr val="bg1"/>
                  </a:solidFill>
                </a:endParaRPr>
              </a:p>
              <a:p>
                <a:r>
                  <a:rPr lang="ar-SY" sz="2800" b="1" dirty="0">
                    <a:solidFill>
                      <a:schemeClr val="bg1"/>
                    </a:solidFill>
                  </a:rPr>
                  <a:t>إذن طول الحبل اللازم لتطويق الملعب هو 600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Y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Y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م</m:t>
                        </m:r>
                      </m:e>
                      <m:sup>
                        <m:r>
                          <a:rPr lang="ar-SY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SY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20" y="4213736"/>
                <a:ext cx="7978487" cy="25441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/>
          <p:cNvSpPr/>
          <p:nvPr/>
        </p:nvSpPr>
        <p:spPr>
          <a:xfrm>
            <a:off x="701113" y="3030521"/>
            <a:ext cx="2064910" cy="3323997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3481975" y="3467299"/>
            <a:ext cx="1624459" cy="32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4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3" grpId="0"/>
      <p:bldP spid="14" grpId="0"/>
      <p:bldP spid="15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بيانات 16"/>
          <p:cNvSpPr/>
          <p:nvPr/>
        </p:nvSpPr>
        <p:spPr>
          <a:xfrm>
            <a:off x="88167" y="4696803"/>
            <a:ext cx="2214454" cy="1518664"/>
          </a:xfrm>
          <a:prstGeom prst="flowChartInputOutpu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9514791" y="1434895"/>
            <a:ext cx="2677209" cy="542310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7200" b="1" dirty="0"/>
              <a:t>قواعد مساحة الأشكال الرباعية</a:t>
            </a:r>
            <a:endParaRPr lang="en-US" sz="7200" b="1" dirty="0"/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1434803" y="1363801"/>
            <a:ext cx="5936665" cy="1991646"/>
          </a:xfrm>
          <a:prstGeom prst="cloudCallout">
            <a:avLst>
              <a:gd name="adj1" fmla="val 63038"/>
              <a:gd name="adj2" fmla="val -23816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43532" r="82904" b="17237"/>
          <a:stretch/>
        </p:blipFill>
        <p:spPr>
          <a:xfrm>
            <a:off x="8411959" y="1343750"/>
            <a:ext cx="1120462" cy="180304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وسيلة شرح على شكل سحابة 10"/>
          <p:cNvSpPr/>
          <p:nvPr/>
        </p:nvSpPr>
        <p:spPr>
          <a:xfrm>
            <a:off x="2854037" y="4262088"/>
            <a:ext cx="9185563" cy="2388094"/>
          </a:xfrm>
          <a:prstGeom prst="cloudCallout">
            <a:avLst>
              <a:gd name="adj1" fmla="val -58280"/>
              <a:gd name="adj2" fmla="val 3255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>
                <a:solidFill>
                  <a:srgbClr val="FF0000"/>
                </a:solidFill>
              </a:rPr>
              <a:t>مساحة متوازي الأضلاع= طول القاعدة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ar-SY" sz="2800" b="1" dirty="0">
                <a:solidFill>
                  <a:srgbClr val="FF0000"/>
                </a:solidFill>
              </a:rPr>
              <a:t> الارتفاع</a:t>
            </a:r>
          </a:p>
          <a:p>
            <a:pPr algn="ctr"/>
            <a:r>
              <a:rPr lang="ar-SY" sz="2800" b="1" dirty="0">
                <a:solidFill>
                  <a:srgbClr val="FF0000"/>
                </a:solidFill>
              </a:rPr>
              <a:t>               م           =    ق         </a:t>
            </a:r>
            <a:r>
              <a:rPr lang="en-US" sz="2800" b="1" dirty="0">
                <a:solidFill>
                  <a:srgbClr val="FF0000"/>
                </a:solidFill>
              </a:rPr>
              <a:t> X</a:t>
            </a:r>
            <a:r>
              <a:rPr lang="ar-SY" sz="2800" b="1" dirty="0">
                <a:solidFill>
                  <a:srgbClr val="FF0000"/>
                </a:solidFill>
              </a:rPr>
              <a:t>       ع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86" y="542205"/>
            <a:ext cx="2282540" cy="2708891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1842219" y="1636349"/>
            <a:ext cx="4293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4400" b="1" dirty="0">
                <a:solidFill>
                  <a:schemeClr val="bg1"/>
                </a:solidFill>
              </a:rPr>
              <a:t>مساحة المستطيل</a:t>
            </a:r>
          </a:p>
          <a:p>
            <a:r>
              <a:rPr lang="ar-SY" sz="4400" b="1" dirty="0">
                <a:solidFill>
                  <a:schemeClr val="bg1"/>
                </a:solidFill>
              </a:rPr>
              <a:t>      م = ل </a:t>
            </a:r>
            <a:r>
              <a:rPr lang="en-US" sz="4400" b="1" dirty="0">
                <a:solidFill>
                  <a:schemeClr val="bg1"/>
                </a:solidFill>
              </a:rPr>
              <a:t>X </a:t>
            </a:r>
            <a:r>
              <a:rPr lang="ar-SY" sz="4400" b="1" dirty="0">
                <a:solidFill>
                  <a:schemeClr val="bg1"/>
                </a:solidFill>
              </a:rPr>
              <a:t> ض</a:t>
            </a:r>
          </a:p>
        </p:txBody>
      </p:sp>
    </p:spTree>
    <p:extLst>
      <p:ext uri="{BB962C8B-B14F-4D97-AF65-F5344CB8AC3E}">
        <p14:creationId xmlns:p14="http://schemas.microsoft.com/office/powerpoint/2010/main" val="621318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7200" b="1" dirty="0"/>
              <a:t>الأمثلة</a:t>
            </a:r>
            <a:endParaRPr lang="en-US" sz="72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351117" y="1272415"/>
            <a:ext cx="884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3600" b="1" dirty="0"/>
              <a:t>أوجد مساحة مستطيل طوله 12.7 سم و عرضه 4.3 سم</a:t>
            </a:r>
            <a:endParaRPr lang="en-US" sz="3600" b="1" dirty="0"/>
          </a:p>
        </p:txBody>
      </p:sp>
      <p:grpSp>
        <p:nvGrpSpPr>
          <p:cNvPr id="25" name="مجموعة 24"/>
          <p:cNvGrpSpPr/>
          <p:nvPr/>
        </p:nvGrpSpPr>
        <p:grpSpPr>
          <a:xfrm>
            <a:off x="263237" y="1272415"/>
            <a:ext cx="3251077" cy="1667056"/>
            <a:chOff x="263237" y="1272415"/>
            <a:chExt cx="3251077" cy="1667056"/>
          </a:xfrm>
        </p:grpSpPr>
        <p:sp>
          <p:nvSpPr>
            <p:cNvPr id="22" name="مستطيل 21"/>
            <p:cNvSpPr/>
            <p:nvPr/>
          </p:nvSpPr>
          <p:spPr>
            <a:xfrm>
              <a:off x="263237" y="1595580"/>
              <a:ext cx="2881745" cy="1343891"/>
            </a:xfrm>
            <a:prstGeom prst="rect">
              <a:avLst/>
            </a:prstGeom>
            <a:solidFill>
              <a:srgbClr val="8AC13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1081983" y="1272415"/>
              <a:ext cx="1050288" cy="3693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ar-SY" b="1" dirty="0"/>
                <a:t> 12.7 سم </a:t>
              </a:r>
              <a:endParaRPr lang="en-US" dirty="0"/>
            </a:p>
          </p:txBody>
        </p:sp>
        <p:sp>
          <p:nvSpPr>
            <p:cNvPr id="24" name="مستطيل 23"/>
            <p:cNvSpPr/>
            <p:nvPr/>
          </p:nvSpPr>
          <p:spPr>
            <a:xfrm rot="5400000">
              <a:off x="2932744" y="2082859"/>
              <a:ext cx="793807" cy="3693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ar-SY" b="1" dirty="0"/>
                <a:t>4.3 سم</a:t>
              </a:r>
              <a:endParaRPr lang="en-US" b="1" dirty="0"/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8086101" y="194435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المساحة  = ل </a:t>
            </a:r>
            <a:r>
              <a:rPr lang="en-US" sz="3600" b="1" dirty="0">
                <a:solidFill>
                  <a:srgbClr val="FF0000"/>
                </a:solidFill>
              </a:rPr>
              <a:t>X </a:t>
            </a:r>
            <a:r>
              <a:rPr lang="ar-SY" sz="3600" b="1" dirty="0">
                <a:solidFill>
                  <a:srgbClr val="FF0000"/>
                </a:solidFill>
              </a:rPr>
              <a:t> 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/>
              <p:cNvSpPr txBox="1"/>
              <p:nvPr/>
            </p:nvSpPr>
            <p:spPr>
              <a:xfrm>
                <a:off x="4640770" y="2664429"/>
                <a:ext cx="5426422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srgbClr val="FF0000"/>
                    </a:solidFill>
                  </a:rPr>
                  <a:t>= 12.7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X </a:t>
                </a:r>
                <a:r>
                  <a:rPr lang="ar-SY" sz="3600" b="1" dirty="0">
                    <a:solidFill>
                      <a:srgbClr val="FF0000"/>
                    </a:solidFill>
                  </a:rPr>
                  <a:t> 4.3=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Y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ar-SY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SY" sz="3600" b="1" dirty="0">
                    <a:solidFill>
                      <a:srgbClr val="FF0000"/>
                    </a:solidFill>
                  </a:rPr>
                  <a:t>54.61</a:t>
                </a:r>
              </a:p>
            </p:txBody>
          </p:sp>
        </mc:Choice>
        <mc:Fallback xmlns="">
          <p:sp>
            <p:nvSpPr>
              <p:cNvPr id="27" name="مربع نص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770" y="2664429"/>
                <a:ext cx="5426422" cy="658898"/>
              </a:xfrm>
              <a:prstGeom prst="rect">
                <a:avLst/>
              </a:prstGeom>
              <a:blipFill>
                <a:blip r:embed="rId2"/>
                <a:stretch>
                  <a:fillRect t="-13889" r="-3483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/>
              <p:cNvSpPr txBox="1"/>
              <p:nvPr/>
            </p:nvSpPr>
            <p:spPr>
              <a:xfrm>
                <a:off x="1239963" y="3410112"/>
                <a:ext cx="10952037" cy="88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/>
                  <a:t>أوجد مساحة متوازي أضلاع : طول قاعدته=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Y" sz="3600" b="1" dirty="0"/>
                  <a:t> 5 م و ارتفاعه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SY" sz="3600" b="1" dirty="0"/>
                  <a:t> 2 م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963" y="3410112"/>
                <a:ext cx="10952037" cy="889924"/>
              </a:xfrm>
              <a:prstGeom prst="rect">
                <a:avLst/>
              </a:prstGeom>
              <a:blipFill>
                <a:blip r:embed="rId3"/>
                <a:stretch>
                  <a:fillRect l="-779" r="-166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8252814" y="4300036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المساحة  = ق </a:t>
            </a:r>
            <a:r>
              <a:rPr lang="en-US" sz="3600" b="1" dirty="0">
                <a:solidFill>
                  <a:srgbClr val="FF0000"/>
                </a:solidFill>
              </a:rPr>
              <a:t>X </a:t>
            </a:r>
            <a:r>
              <a:rPr lang="ar-SY" sz="3600" b="1" dirty="0">
                <a:solidFill>
                  <a:srgbClr val="FF0000"/>
                </a:solidFill>
              </a:rPr>
              <a:t> 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5168159" y="5189960"/>
                <a:ext cx="4899033" cy="892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Y" sz="3600" b="1" dirty="0">
                    <a:solidFill>
                      <a:srgbClr val="FF0000"/>
                    </a:solidFill>
                  </a:rPr>
                  <a:t> 5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X </a:t>
                </a:r>
                <a:r>
                  <a:rPr lang="ar-SY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SY" sz="3600" b="1" dirty="0">
                    <a:solidFill>
                      <a:srgbClr val="FF0000"/>
                    </a:solidFill>
                  </a:rPr>
                  <a:t> 2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SY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ar-SY" sz="3600" b="1" dirty="0">
                    <a:solidFill>
                      <a:srgbClr val="FF0000"/>
                    </a:solidFill>
                  </a:rPr>
                  <a:t> 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SY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59" y="5189960"/>
                <a:ext cx="4899033" cy="892745"/>
              </a:xfrm>
              <a:prstGeom prst="rect">
                <a:avLst/>
              </a:prstGeom>
              <a:blipFill>
                <a:blip r:embed="rId4"/>
                <a:stretch>
                  <a:fillRect r="-3736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مجموعة 33"/>
          <p:cNvGrpSpPr/>
          <p:nvPr/>
        </p:nvGrpSpPr>
        <p:grpSpPr>
          <a:xfrm>
            <a:off x="2286387" y="4814693"/>
            <a:ext cx="2460002" cy="2009760"/>
            <a:chOff x="2286387" y="4814693"/>
            <a:chExt cx="2460002" cy="2009760"/>
          </a:xfrm>
        </p:grpSpPr>
        <p:sp>
          <p:nvSpPr>
            <p:cNvPr id="31" name="مخطط انسيابي: بيانات 30"/>
            <p:cNvSpPr/>
            <p:nvPr/>
          </p:nvSpPr>
          <p:spPr>
            <a:xfrm>
              <a:off x="2531935" y="4814693"/>
              <a:ext cx="2214454" cy="1518664"/>
            </a:xfrm>
            <a:prstGeom prst="flowChartInputOutpu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مستطيل 31"/>
                <p:cNvSpPr/>
                <p:nvPr/>
              </p:nvSpPr>
              <p:spPr>
                <a:xfrm>
                  <a:off x="2949551" y="6333357"/>
                  <a:ext cx="689611" cy="4910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ar-SY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Y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ar-SY" b="1" dirty="0"/>
                    <a:t> 5 م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2" name="مستطيل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551" y="6333357"/>
                  <a:ext cx="689611" cy="491096"/>
                </a:xfrm>
                <a:prstGeom prst="rect">
                  <a:avLst/>
                </a:prstGeom>
                <a:blipFill>
                  <a:blip r:embed="rId5"/>
                  <a:stretch>
                    <a:fillRect l="-7080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مستطيل 32"/>
                <p:cNvSpPr/>
                <p:nvPr/>
              </p:nvSpPr>
              <p:spPr>
                <a:xfrm rot="16963147">
                  <a:off x="2155069" y="5293122"/>
                  <a:ext cx="753731" cy="4910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SY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ar-SY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Y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ar-SY" b="1" dirty="0"/>
                    <a:t> 2 م 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3" name="مستطيل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963147">
                  <a:off x="2155069" y="5293122"/>
                  <a:ext cx="753731" cy="491096"/>
                </a:xfrm>
                <a:prstGeom prst="rect">
                  <a:avLst/>
                </a:prstGeom>
                <a:blipFill>
                  <a:blip r:embed="rId6"/>
                  <a:stretch>
                    <a:fillRect t="-5036" r="-5607" b="-50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صورة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3" b="98111" l="10000" r="90000">
                        <a14:foregroundMark x1="46111" y1="82222" x2="63667" y2="89444"/>
                        <a14:foregroundMark x1="45556" y1="90333" x2="44778" y2="87778"/>
                        <a14:foregroundMark x1="39444" y1="91111" x2="63333" y2="93667"/>
                        <a14:foregroundMark x1="57000" y1="93111" x2="40333" y2="93111"/>
                        <a14:foregroundMark x1="40333" y1="93111" x2="40333" y2="93111"/>
                        <a14:foregroundMark x1="45000" y1="94444" x2="65556" y2="93333"/>
                        <a14:foregroundMark x1="58333" y1="86111" x2="63111" y2="89444"/>
                        <a14:foregroundMark x1="45000" y1="87778" x2="51667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207" y="3323327"/>
            <a:ext cx="3534673" cy="36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189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150</Words>
  <Application>Microsoft Office PowerPoint</Application>
  <PresentationFormat>شاشة عريضة</PresentationFormat>
  <Paragraphs>31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31</cp:revision>
  <dcterms:created xsi:type="dcterms:W3CDTF">2021-03-18T11:44:48Z</dcterms:created>
  <dcterms:modified xsi:type="dcterms:W3CDTF">2021-03-19T12:26:10Z</dcterms:modified>
</cp:coreProperties>
</file>