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2" r:id="rId2"/>
    <p:sldId id="455" r:id="rId3"/>
    <p:sldId id="479" r:id="rId4"/>
    <p:sldId id="482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854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828"/>
      </p:cViewPr>
      <p:guideLst>
        <p:guide orient="horz" pos="2183"/>
        <p:guide pos="3840"/>
        <p:guide orient="horz" pos="1854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07/08/1442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154D2C-416C-49B2-8C7D-83B0C76DDE26}"/>
              </a:ext>
            </a:extLst>
          </p:cNvPr>
          <p:cNvSpPr/>
          <p:nvPr/>
        </p:nvSpPr>
        <p:spPr>
          <a:xfrm flipH="1">
            <a:off x="-1" y="1273127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solidFill>
            <a:srgbClr val="FEE35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06A04C-4C4E-4CE5-8A7F-02823E83D7AA}"/>
              </a:ext>
            </a:extLst>
          </p:cNvPr>
          <p:cNvSpPr/>
          <p:nvPr/>
        </p:nvSpPr>
        <p:spPr>
          <a:xfrm flipH="1">
            <a:off x="0" y="1125416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B83F3E-B194-4E1E-BA06-53C567EEEE23}"/>
              </a:ext>
            </a:extLst>
          </p:cNvPr>
          <p:cNvSpPr/>
          <p:nvPr/>
        </p:nvSpPr>
        <p:spPr>
          <a:xfrm flipH="1">
            <a:off x="0" y="1444935"/>
            <a:ext cx="12192000" cy="3450622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D6D0C"/>
              </a:gs>
              <a:gs pos="73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E81BF-5193-481B-915D-7E7AF518E87F}"/>
              </a:ext>
            </a:extLst>
          </p:cNvPr>
          <p:cNvSpPr txBox="1"/>
          <p:nvPr/>
        </p:nvSpPr>
        <p:spPr>
          <a:xfrm>
            <a:off x="0" y="267287"/>
            <a:ext cx="12192000" cy="769441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latin typeface="Oswald" panose="02000503000000000000" pitchFamily="2" charset="0"/>
              </a:rPr>
              <a:t>تقرير عن ..........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01511-E0E3-4F0C-85B3-2D6C1A1EE0AD}"/>
              </a:ext>
            </a:extLst>
          </p:cNvPr>
          <p:cNvSpPr txBox="1"/>
          <p:nvPr/>
        </p:nvSpPr>
        <p:spPr>
          <a:xfrm>
            <a:off x="138513" y="2222698"/>
            <a:ext cx="12053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 Of Sean" panose="02000500000000000000" pitchFamily="2" charset="-128"/>
                <a:ea typeface="Hand Of Sean" panose="02000500000000000000" pitchFamily="2" charset="-128"/>
              </a:rPr>
              <a:t>اسم الطالب .......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22F78-6DE0-4C6D-A5A5-5FC36E419FC4}"/>
              </a:ext>
            </a:extLst>
          </p:cNvPr>
          <p:cNvSpPr txBox="1"/>
          <p:nvPr/>
        </p:nvSpPr>
        <p:spPr>
          <a:xfrm>
            <a:off x="2388296" y="3355145"/>
            <a:ext cx="8345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</a:rPr>
              <a:t>الصف .........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6FC83B-27A7-4BBF-AD96-DFD188261464}"/>
              </a:ext>
            </a:extLst>
          </p:cNvPr>
          <p:cNvCxnSpPr/>
          <p:nvPr/>
        </p:nvCxnSpPr>
        <p:spPr>
          <a:xfrm>
            <a:off x="2536513" y="3137096"/>
            <a:ext cx="7566255" cy="0"/>
          </a:xfrm>
          <a:prstGeom prst="line">
            <a:avLst/>
          </a:prstGeom>
          <a:ln w="28575">
            <a:solidFill>
              <a:schemeClr val="bg1"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903B56-B7D8-4BD5-9DA2-1E89B6E73A68}"/>
              </a:ext>
            </a:extLst>
          </p:cNvPr>
          <p:cNvCxnSpPr/>
          <p:nvPr/>
        </p:nvCxnSpPr>
        <p:spPr>
          <a:xfrm>
            <a:off x="1662151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AA490A-412C-47BC-86F4-93BFC40CE91E}"/>
              </a:ext>
            </a:extLst>
          </p:cNvPr>
          <p:cNvCxnSpPr/>
          <p:nvPr/>
        </p:nvCxnSpPr>
        <p:spPr>
          <a:xfrm>
            <a:off x="8486789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418E7D88-FD62-487E-86EB-5A40B250EA99}"/>
              </a:ext>
            </a:extLst>
          </p:cNvPr>
          <p:cNvSpPr/>
          <p:nvPr/>
        </p:nvSpPr>
        <p:spPr>
          <a:xfrm rot="18293417">
            <a:off x="5409691" y="6043479"/>
            <a:ext cx="1027717" cy="464457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C19F1912-571A-4D99-8AD3-777FA1B683FE}"/>
              </a:ext>
            </a:extLst>
          </p:cNvPr>
          <p:cNvSpPr/>
          <p:nvPr/>
        </p:nvSpPr>
        <p:spPr>
          <a:xfrm rot="14228355">
            <a:off x="5697222" y="6056803"/>
            <a:ext cx="1027717" cy="45336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58C1B6-1E3F-4DBC-8350-75A0836CF3CD}"/>
              </a:ext>
            </a:extLst>
          </p:cNvPr>
          <p:cNvGrpSpPr/>
          <p:nvPr/>
        </p:nvGrpSpPr>
        <p:grpSpPr>
          <a:xfrm>
            <a:off x="5322342" y="5205048"/>
            <a:ext cx="1449397" cy="1177635"/>
            <a:chOff x="4420453" y="5315576"/>
            <a:chExt cx="1177635" cy="1177635"/>
          </a:xfrm>
        </p:grpSpPr>
        <p:sp>
          <p:nvSpPr>
            <p:cNvPr id="20" name="Star: 24 Points 19">
              <a:extLst>
                <a:ext uri="{FF2B5EF4-FFF2-40B4-BE49-F238E27FC236}">
                  <a16:creationId xmlns:a16="http://schemas.microsoft.com/office/drawing/2014/main" id="{A3E8C6E3-0F17-4D84-B7ED-CB4D2E5A3A71}"/>
                </a:ext>
              </a:extLst>
            </p:cNvPr>
            <p:cNvSpPr/>
            <p:nvPr/>
          </p:nvSpPr>
          <p:spPr>
            <a:xfrm>
              <a:off x="4420453" y="5315576"/>
              <a:ext cx="1177635" cy="1177635"/>
            </a:xfrm>
            <a:prstGeom prst="star24">
              <a:avLst>
                <a:gd name="adj" fmla="val 45862"/>
              </a:avLst>
            </a:prstGeom>
            <a:solidFill>
              <a:srgbClr val="CC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864DB6E-D61B-4598-AA68-CBAB00432309}"/>
                </a:ext>
              </a:extLst>
            </p:cNvPr>
            <p:cNvSpPr/>
            <p:nvPr/>
          </p:nvSpPr>
          <p:spPr>
            <a:xfrm>
              <a:off x="4591687" y="5486810"/>
              <a:ext cx="835167" cy="8351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5424DF7B-47B0-481A-A57D-00CDFFCB0BA2}"/>
              </a:ext>
            </a:extLst>
          </p:cNvPr>
          <p:cNvSpPr/>
          <p:nvPr/>
        </p:nvSpPr>
        <p:spPr>
          <a:xfrm>
            <a:off x="5782573" y="5575681"/>
            <a:ext cx="537066" cy="43636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6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79" y="2795039"/>
            <a:ext cx="987399" cy="694265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730" y="661526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471" y="139570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5199" y="1167977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623" y="1492272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831479" y="1810220"/>
              <a:ext cx="1933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r"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النظام الغذائي المتوازن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05518" y="2272260"/>
              <a:ext cx="2385250" cy="538233"/>
              <a:chOff x="3117157" y="5730051"/>
              <a:chExt cx="2385250" cy="53823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16844" y="5730051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17157" y="5868174"/>
                <a:ext cx="2385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حفظ الأغذية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471" y="1145410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4" name="Group 3">
            <a:extLst>
              <a:ext uri="{FF2B5EF4-FFF2-40B4-BE49-F238E27FC236}">
                <a16:creationId xmlns:a16="http://schemas.microsoft.com/office/drawing/2014/main" id="{BF86B092-B977-448F-BAF9-1F3047CF1523}"/>
              </a:ext>
            </a:extLst>
          </p:cNvPr>
          <p:cNvGrpSpPr/>
          <p:nvPr/>
        </p:nvGrpSpPr>
        <p:grpSpPr>
          <a:xfrm>
            <a:off x="4691280" y="1528437"/>
            <a:ext cx="7274422" cy="1332914"/>
            <a:chOff x="2496457" y="42203"/>
            <a:chExt cx="9724571" cy="1332914"/>
          </a:xfrm>
        </p:grpSpPr>
        <p:sp>
          <p:nvSpPr>
            <p:cNvPr id="95" name="Rectangle 1">
              <a:extLst>
                <a:ext uri="{FF2B5EF4-FFF2-40B4-BE49-F238E27FC236}">
                  <a16:creationId xmlns:a16="http://schemas.microsoft.com/office/drawing/2014/main" id="{466E1915-8575-4BD1-BEA3-8098C281086F}"/>
                </a:ext>
              </a:extLst>
            </p:cNvPr>
            <p:cNvSpPr/>
            <p:nvPr/>
          </p:nvSpPr>
          <p:spPr>
            <a:xfrm>
              <a:off x="2496457" y="42203"/>
              <a:ext cx="9724571" cy="1332914"/>
            </a:xfrm>
            <a:prstGeom prst="rect">
              <a:avLst/>
            </a:prstGeom>
            <a:solidFill>
              <a:srgbClr val="F46136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32">
              <a:extLst>
                <a:ext uri="{FF2B5EF4-FFF2-40B4-BE49-F238E27FC236}">
                  <a16:creationId xmlns:a16="http://schemas.microsoft.com/office/drawing/2014/main" id="{333454D2-7A74-4950-9752-E1D28B0E0153}"/>
                </a:ext>
              </a:extLst>
            </p:cNvPr>
            <p:cNvSpPr txBox="1"/>
            <p:nvPr/>
          </p:nvSpPr>
          <p:spPr>
            <a:xfrm>
              <a:off x="2847314" y="241675"/>
              <a:ext cx="91462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FF00"/>
                  </a:solidFill>
                </a:rPr>
                <a:t>تعتمد</a:t>
              </a:r>
              <a:r>
                <a:rPr lang="ar-SY" sz="2400" b="1" dirty="0">
                  <a:solidFill>
                    <a:schemeClr val="bg1"/>
                  </a:solidFill>
                </a:rPr>
                <a:t> الطرق المستعملة </a:t>
              </a:r>
              <a:r>
                <a:rPr lang="ar-SY" sz="2400" b="1" dirty="0">
                  <a:solidFill>
                    <a:srgbClr val="FFFF00"/>
                  </a:solidFill>
                </a:rPr>
                <a:t>لحفظ</a:t>
              </a:r>
              <a:r>
                <a:rPr lang="ar-SY" sz="2400" b="1" dirty="0">
                  <a:solidFill>
                    <a:schemeClr val="bg1"/>
                  </a:solidFill>
                </a:rPr>
                <a:t> الأغذية على اتباع </a:t>
              </a:r>
              <a:r>
                <a:rPr lang="ar-SY" sz="2400" b="1" dirty="0">
                  <a:solidFill>
                    <a:srgbClr val="FFFF00"/>
                  </a:solidFill>
                </a:rPr>
                <a:t>الوسائل</a:t>
              </a:r>
              <a:r>
                <a:rPr lang="ar-SY" sz="2400" b="1" dirty="0">
                  <a:solidFill>
                    <a:schemeClr val="bg1"/>
                  </a:solidFill>
                </a:rPr>
                <a:t> التي </a:t>
              </a:r>
              <a:r>
                <a:rPr lang="ar-SY" sz="2400" b="1" dirty="0">
                  <a:solidFill>
                    <a:srgbClr val="FFFF00"/>
                  </a:solidFill>
                </a:rPr>
                <a:t>تثبط</a:t>
              </a:r>
              <a:r>
                <a:rPr lang="ar-SY" sz="2400" b="1" dirty="0">
                  <a:solidFill>
                    <a:schemeClr val="bg1"/>
                  </a:solidFill>
                </a:rPr>
                <a:t> أو </a:t>
              </a:r>
              <a:r>
                <a:rPr lang="ar-SY" sz="2400" b="1" dirty="0">
                  <a:solidFill>
                    <a:srgbClr val="FFFF00"/>
                  </a:solidFill>
                </a:rPr>
                <a:t>توقف</a:t>
              </a:r>
              <a:r>
                <a:rPr lang="ar-SY" sz="2400" b="1" dirty="0">
                  <a:solidFill>
                    <a:schemeClr val="bg1"/>
                  </a:solidFill>
                </a:rPr>
                <a:t> نشاط </a:t>
              </a:r>
              <a:r>
                <a:rPr lang="ar-SY" sz="2400" b="1" dirty="0">
                  <a:solidFill>
                    <a:srgbClr val="FFFF00"/>
                  </a:solidFill>
                </a:rPr>
                <a:t>العوامل</a:t>
              </a:r>
              <a:r>
                <a:rPr lang="ar-SY" sz="2400" b="1" dirty="0">
                  <a:solidFill>
                    <a:schemeClr val="bg1"/>
                  </a:solidFill>
                </a:rPr>
                <a:t> التي تؤدي إلى فساد الأغذية.</a:t>
              </a:r>
            </a:p>
          </p:txBody>
        </p:sp>
      </p:grpSp>
      <p:grpSp>
        <p:nvGrpSpPr>
          <p:cNvPr id="102" name="Group 2">
            <a:extLst>
              <a:ext uri="{FF2B5EF4-FFF2-40B4-BE49-F238E27FC236}">
                <a16:creationId xmlns:a16="http://schemas.microsoft.com/office/drawing/2014/main" id="{0113C156-A151-45C1-A5F4-195581C44C7B}"/>
              </a:ext>
            </a:extLst>
          </p:cNvPr>
          <p:cNvGrpSpPr/>
          <p:nvPr/>
        </p:nvGrpSpPr>
        <p:grpSpPr>
          <a:xfrm>
            <a:off x="3583404" y="1528437"/>
            <a:ext cx="1615683" cy="1361049"/>
            <a:chOff x="-1" y="38686"/>
            <a:chExt cx="3340906" cy="1361049"/>
          </a:xfrm>
        </p:grpSpPr>
        <p:sp>
          <p:nvSpPr>
            <p:cNvPr id="103" name="Freeform: Shape 15">
              <a:extLst>
                <a:ext uri="{FF2B5EF4-FFF2-40B4-BE49-F238E27FC236}">
                  <a16:creationId xmlns:a16="http://schemas.microsoft.com/office/drawing/2014/main" id="{30FE91F9-6D2E-4CB0-9A98-6C72322955D9}"/>
                </a:ext>
              </a:extLst>
            </p:cNvPr>
            <p:cNvSpPr/>
            <p:nvPr/>
          </p:nvSpPr>
          <p:spPr>
            <a:xfrm>
              <a:off x="-1" y="38686"/>
              <a:ext cx="3340906" cy="1361049"/>
            </a:xfrm>
            <a:custGeom>
              <a:avLst/>
              <a:gdLst>
                <a:gd name="connsiteX0" fmla="*/ 3657597 w 3657600"/>
                <a:gd name="connsiteY0" fmla="*/ 0 h 1371600"/>
                <a:gd name="connsiteX1" fmla="*/ 3657600 w 3657600"/>
                <a:gd name="connsiteY1" fmla="*/ 0 h 1371600"/>
                <a:gd name="connsiteX2" fmla="*/ 3657600 w 3657600"/>
                <a:gd name="connsiteY2" fmla="*/ 1371600 h 1371600"/>
                <a:gd name="connsiteX3" fmla="*/ 3657597 w 3657600"/>
                <a:gd name="connsiteY3" fmla="*/ 1371600 h 1371600"/>
                <a:gd name="connsiteX4" fmla="*/ 0 w 3657600"/>
                <a:gd name="connsiteY4" fmla="*/ 0 h 1371600"/>
                <a:gd name="connsiteX5" fmla="*/ 2883874 w 3657600"/>
                <a:gd name="connsiteY5" fmla="*/ 0 h 1371600"/>
                <a:gd name="connsiteX6" fmla="*/ 3657597 w 3657600"/>
                <a:gd name="connsiteY6" fmla="*/ 1371600 h 1371600"/>
                <a:gd name="connsiteX7" fmla="*/ 0 w 3657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371600">
                  <a:moveTo>
                    <a:pt x="3657597" y="0"/>
                  </a:moveTo>
                  <a:lnTo>
                    <a:pt x="3657600" y="0"/>
                  </a:lnTo>
                  <a:lnTo>
                    <a:pt x="3657600" y="1371600"/>
                  </a:lnTo>
                  <a:lnTo>
                    <a:pt x="3657597" y="1371600"/>
                  </a:lnTo>
                  <a:close/>
                  <a:moveTo>
                    <a:pt x="0" y="0"/>
                  </a:moveTo>
                  <a:lnTo>
                    <a:pt x="2883874" y="0"/>
                  </a:lnTo>
                  <a:lnTo>
                    <a:pt x="3657597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27">
              <a:extLst>
                <a:ext uri="{FF2B5EF4-FFF2-40B4-BE49-F238E27FC236}">
                  <a16:creationId xmlns:a16="http://schemas.microsoft.com/office/drawing/2014/main" id="{3550720D-EA6F-4CCC-97D1-1CF97B52E69B}"/>
                </a:ext>
              </a:extLst>
            </p:cNvPr>
            <p:cNvSpPr txBox="1"/>
            <p:nvPr/>
          </p:nvSpPr>
          <p:spPr>
            <a:xfrm>
              <a:off x="447551" y="164498"/>
              <a:ext cx="1843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461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lang="en-US" sz="9600" b="1" dirty="0">
                <a:solidFill>
                  <a:srgbClr val="F46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4347908" y="3247942"/>
            <a:ext cx="7617794" cy="1332914"/>
            <a:chOff x="2496457" y="1406769"/>
            <a:chExt cx="9724571" cy="1332914"/>
          </a:xfrm>
        </p:grpSpPr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2F294F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3269834" y="1617587"/>
              <a:ext cx="82285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FF00"/>
                  </a:solidFill>
                </a:rPr>
                <a:t>مثل</a:t>
              </a:r>
              <a:r>
                <a:rPr lang="ar-SY" sz="2400" b="1" dirty="0">
                  <a:solidFill>
                    <a:schemeClr val="bg1"/>
                  </a:solidFill>
                </a:rPr>
                <a:t> الأحياء الدقيقة </a:t>
              </a:r>
              <a:r>
                <a:rPr lang="ar-SY" sz="2400" b="1" dirty="0">
                  <a:solidFill>
                    <a:srgbClr val="FFFF00"/>
                  </a:solidFill>
                </a:rPr>
                <a:t>و</a:t>
              </a:r>
              <a:r>
                <a:rPr lang="ar-SY" sz="2400" b="1" dirty="0">
                  <a:solidFill>
                    <a:schemeClr val="bg1"/>
                  </a:solidFill>
                </a:rPr>
                <a:t>الإنزيمات </a:t>
              </a:r>
              <a:r>
                <a:rPr lang="ar-SY" sz="2400" b="1" dirty="0">
                  <a:solidFill>
                    <a:srgbClr val="FFFF00"/>
                  </a:solidFill>
                </a:rPr>
                <a:t>و</a:t>
              </a:r>
              <a:r>
                <a:rPr lang="ar-SY" sz="2400" b="1" dirty="0">
                  <a:solidFill>
                    <a:schemeClr val="bg1"/>
                  </a:solidFill>
                </a:rPr>
                <a:t>الأكسجين من </a:t>
              </a:r>
              <a:r>
                <a:rPr lang="ar-SY" sz="2400" b="1" dirty="0">
                  <a:solidFill>
                    <a:srgbClr val="FFFF00"/>
                  </a:solidFill>
                </a:rPr>
                <a:t>دون</a:t>
              </a:r>
              <a:r>
                <a:rPr lang="ar-SY" sz="2400" b="1" dirty="0">
                  <a:solidFill>
                    <a:schemeClr val="bg1"/>
                  </a:solidFill>
                </a:rPr>
                <a:t> أن </a:t>
              </a:r>
              <a:r>
                <a:rPr lang="ar-SY" sz="2400" b="1" dirty="0">
                  <a:solidFill>
                    <a:srgbClr val="FFFF00"/>
                  </a:solidFill>
                </a:rPr>
                <a:t>تؤثر</a:t>
              </a:r>
              <a:r>
                <a:rPr lang="ar-SY" sz="2400" b="1" dirty="0">
                  <a:solidFill>
                    <a:schemeClr val="bg1"/>
                  </a:solidFill>
                </a:rPr>
                <a:t> هذه الوسائل على </a:t>
              </a:r>
              <a:r>
                <a:rPr lang="ar-SY" sz="2400" b="1" dirty="0">
                  <a:solidFill>
                    <a:srgbClr val="FFFF00"/>
                  </a:solidFill>
                </a:rPr>
                <a:t>الغذاء</a:t>
              </a:r>
              <a:r>
                <a:rPr lang="ar-SY" sz="2400" b="1" dirty="0">
                  <a:solidFill>
                    <a:schemeClr val="bg1"/>
                  </a:solidFill>
                </a:rPr>
                <a:t> نفسه تأثيراً سيئاً </a:t>
              </a:r>
              <a:r>
                <a:rPr lang="ar-SY" sz="2400" b="1" dirty="0">
                  <a:solidFill>
                    <a:srgbClr val="FFFF00"/>
                  </a:solidFill>
                </a:rPr>
                <a:t>يقلل</a:t>
              </a:r>
              <a:r>
                <a:rPr lang="ar-SY" sz="2400" b="1" dirty="0">
                  <a:solidFill>
                    <a:schemeClr val="bg1"/>
                  </a:solidFill>
                </a:rPr>
                <a:t> من قيمته الغذائية.</a:t>
              </a: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3327994" y="3240908"/>
            <a:ext cx="1795548" cy="1371600"/>
            <a:chOff x="-1" y="1399735"/>
            <a:chExt cx="4572000" cy="1371600"/>
          </a:xfrm>
        </p:grpSpPr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2F29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-US" sz="9600" b="1" dirty="0">
                <a:solidFill>
                  <a:srgbClr val="2F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7" name="TextBox 7">
            <a:extLst>
              <a:ext uri="{FF2B5EF4-FFF2-40B4-BE49-F238E27FC236}">
                <a16:creationId xmlns:a16="http://schemas.microsoft.com/office/drawing/2014/main" id="{1C306612-4185-4365-96E3-47554762B431}"/>
              </a:ext>
            </a:extLst>
          </p:cNvPr>
          <p:cNvSpPr txBox="1"/>
          <p:nvPr/>
        </p:nvSpPr>
        <p:spPr>
          <a:xfrm>
            <a:off x="5393132" y="220939"/>
            <a:ext cx="640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latin typeface="Oswald" panose="02000503000000000000" pitchFamily="2" charset="0"/>
              </a:rPr>
              <a:t>حفظ الأغذية</a:t>
            </a:r>
            <a:endParaRPr lang="en-US" sz="3600" b="1" dirty="0">
              <a:latin typeface="Oswald" panose="02000503000000000000" pitchFamily="2" charset="0"/>
            </a:endParaRPr>
          </a:p>
        </p:txBody>
      </p:sp>
      <p:grpSp>
        <p:nvGrpSpPr>
          <p:cNvPr id="32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6572966" y="5103112"/>
            <a:ext cx="5392736" cy="1332914"/>
            <a:chOff x="2496457" y="1406769"/>
            <a:chExt cx="9724571" cy="1332914"/>
          </a:xfrm>
        </p:grpSpPr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3895136" y="1408426"/>
              <a:ext cx="83258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FF00"/>
                  </a:solidFill>
                </a:rPr>
                <a:t> إما أن :</a:t>
              </a:r>
            </a:p>
            <a:p>
              <a:pPr algn="ctr"/>
              <a:r>
                <a:rPr lang="ar-SY" sz="2400" b="1" dirty="0">
                  <a:solidFill>
                    <a:schemeClr val="bg1"/>
                  </a:solidFill>
                </a:rPr>
                <a:t>تؤدي طرق الحفظ </a:t>
              </a:r>
              <a:r>
                <a:rPr lang="ar-SY" sz="2400" b="1" dirty="0">
                  <a:solidFill>
                    <a:srgbClr val="FFFF00"/>
                  </a:solidFill>
                </a:rPr>
                <a:t>إلى</a:t>
              </a:r>
              <a:r>
                <a:rPr lang="ar-SY" sz="2400" b="1" dirty="0">
                  <a:solidFill>
                    <a:schemeClr val="bg1"/>
                  </a:solidFill>
                </a:rPr>
                <a:t> حفظ دائم للغذاء </a:t>
              </a:r>
              <a:r>
                <a:rPr lang="ar-SY" sz="2400" b="1" dirty="0">
                  <a:solidFill>
                    <a:srgbClr val="FFFF00"/>
                  </a:solidFill>
                </a:rPr>
                <a:t>أو</a:t>
              </a:r>
              <a:r>
                <a:rPr lang="ar-SY" sz="2400" b="1" dirty="0">
                  <a:solidFill>
                    <a:schemeClr val="bg1"/>
                  </a:solidFill>
                </a:rPr>
                <a:t> إلى حفظ مؤقَّت</a:t>
              </a:r>
              <a:endParaRPr lang="ar-SY" sz="2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5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5553052" y="5096078"/>
            <a:ext cx="1795548" cy="1371600"/>
            <a:chOff x="-1" y="1399735"/>
            <a:chExt cx="4572000" cy="1371600"/>
          </a:xfrm>
        </p:grpSpPr>
        <p:sp>
          <p:nvSpPr>
            <p:cNvPr id="36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2F29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endParaRPr lang="en-US" sz="9600" b="1" dirty="0">
                <a:solidFill>
                  <a:srgbClr val="2F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8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856389" y="-2938674"/>
            <a:ext cx="2727015" cy="9429712"/>
            <a:chOff x="7774691" y="-3254975"/>
            <a:chExt cx="5029652" cy="6459880"/>
          </a:xfrm>
          <a:solidFill>
            <a:srgbClr val="7030A0"/>
          </a:solidFill>
        </p:grpSpPr>
        <p:grpSp>
          <p:nvGrpSpPr>
            <p:cNvPr id="39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254975"/>
              <a:ext cx="5029652" cy="6459880"/>
              <a:chOff x="2000433" y="-5383479"/>
              <a:chExt cx="8318662" cy="10684147"/>
            </a:xfrm>
            <a:grpFill/>
          </p:grpSpPr>
          <p:sp>
            <p:nvSpPr>
              <p:cNvPr id="4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5"/>
                <a:ext cx="8318662" cy="310737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5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5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62" y="1418522"/>
              <a:ext cx="4765906" cy="169047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3601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87" y="2838355"/>
            <a:ext cx="987399" cy="694265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362262" y="665858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185479" y="182886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653207" y="1211293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594631" y="1535588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831479" y="1810220"/>
              <a:ext cx="1933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r"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النظام الغذائي المتوازن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05518" y="2318051"/>
              <a:ext cx="2385250" cy="492442"/>
              <a:chOff x="3117157" y="5775842"/>
              <a:chExt cx="2385250" cy="49244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77584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17157" y="5868174"/>
                <a:ext cx="2385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حفظ الأغذية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185479" y="1188726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4" name="Group 3">
            <a:extLst>
              <a:ext uri="{FF2B5EF4-FFF2-40B4-BE49-F238E27FC236}">
                <a16:creationId xmlns:a16="http://schemas.microsoft.com/office/drawing/2014/main" id="{BF86B092-B977-448F-BAF9-1F3047CF1523}"/>
              </a:ext>
            </a:extLst>
          </p:cNvPr>
          <p:cNvGrpSpPr/>
          <p:nvPr/>
        </p:nvGrpSpPr>
        <p:grpSpPr>
          <a:xfrm>
            <a:off x="6006800" y="1485128"/>
            <a:ext cx="6166789" cy="1332914"/>
            <a:chOff x="2496457" y="42203"/>
            <a:chExt cx="9724571" cy="1332914"/>
          </a:xfrm>
        </p:grpSpPr>
        <p:sp>
          <p:nvSpPr>
            <p:cNvPr id="95" name="Rectangle 1">
              <a:extLst>
                <a:ext uri="{FF2B5EF4-FFF2-40B4-BE49-F238E27FC236}">
                  <a16:creationId xmlns:a16="http://schemas.microsoft.com/office/drawing/2014/main" id="{466E1915-8575-4BD1-BEA3-8098C281086F}"/>
                </a:ext>
              </a:extLst>
            </p:cNvPr>
            <p:cNvSpPr/>
            <p:nvPr/>
          </p:nvSpPr>
          <p:spPr>
            <a:xfrm>
              <a:off x="2496457" y="42203"/>
              <a:ext cx="9724571" cy="1332914"/>
            </a:xfrm>
            <a:prstGeom prst="rect">
              <a:avLst/>
            </a:prstGeom>
            <a:solidFill>
              <a:srgbClr val="F46136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32">
              <a:extLst>
                <a:ext uri="{FF2B5EF4-FFF2-40B4-BE49-F238E27FC236}">
                  <a16:creationId xmlns:a16="http://schemas.microsoft.com/office/drawing/2014/main" id="{333454D2-7A74-4950-9752-E1D28B0E0153}"/>
                </a:ext>
              </a:extLst>
            </p:cNvPr>
            <p:cNvSpPr txBox="1"/>
            <p:nvPr/>
          </p:nvSpPr>
          <p:spPr>
            <a:xfrm>
              <a:off x="2804724" y="80522"/>
              <a:ext cx="9416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FF00"/>
                  </a:solidFill>
                </a:rPr>
                <a:t>1- حفظ الأغذية بالتجميد: </a:t>
              </a:r>
              <a:r>
                <a:rPr lang="ar-SY" sz="2400" b="1" dirty="0">
                  <a:solidFill>
                    <a:schemeClr val="bg1"/>
                  </a:solidFill>
                </a:rPr>
                <a:t>هو حفظ الأغذية على</a:t>
              </a:r>
              <a:r>
                <a:rPr lang="ar-SY" sz="2400" dirty="0">
                  <a:solidFill>
                    <a:schemeClr val="bg1"/>
                  </a:solidFill>
                </a:rPr>
                <a:t> </a:t>
              </a:r>
              <a:r>
                <a:rPr lang="ar-SY" sz="2400" b="1" dirty="0">
                  <a:solidFill>
                    <a:schemeClr val="bg1"/>
                  </a:solidFill>
                </a:rPr>
                <a:t>درجات حرارة منخفضة تبلغ الدرجة التي يتجمد فيها الغذاء وتخزينها في درجات حرارة تحافظ على حالتها المتجمدة</a:t>
              </a:r>
            </a:p>
          </p:txBody>
        </p:sp>
      </p:grpSp>
      <p:grpSp>
        <p:nvGrpSpPr>
          <p:cNvPr id="102" name="Group 2">
            <a:extLst>
              <a:ext uri="{FF2B5EF4-FFF2-40B4-BE49-F238E27FC236}">
                <a16:creationId xmlns:a16="http://schemas.microsoft.com/office/drawing/2014/main" id="{0113C156-A151-45C1-A5F4-195581C44C7B}"/>
              </a:ext>
            </a:extLst>
          </p:cNvPr>
          <p:cNvGrpSpPr/>
          <p:nvPr/>
        </p:nvGrpSpPr>
        <p:grpSpPr>
          <a:xfrm>
            <a:off x="5096020" y="1469347"/>
            <a:ext cx="1551834" cy="1361049"/>
            <a:chOff x="-1" y="38686"/>
            <a:chExt cx="3340906" cy="1361049"/>
          </a:xfrm>
        </p:grpSpPr>
        <p:sp>
          <p:nvSpPr>
            <p:cNvPr id="103" name="Freeform: Shape 15">
              <a:extLst>
                <a:ext uri="{FF2B5EF4-FFF2-40B4-BE49-F238E27FC236}">
                  <a16:creationId xmlns:a16="http://schemas.microsoft.com/office/drawing/2014/main" id="{30FE91F9-6D2E-4CB0-9A98-6C72322955D9}"/>
                </a:ext>
              </a:extLst>
            </p:cNvPr>
            <p:cNvSpPr/>
            <p:nvPr/>
          </p:nvSpPr>
          <p:spPr>
            <a:xfrm>
              <a:off x="-1" y="38686"/>
              <a:ext cx="3340906" cy="1361049"/>
            </a:xfrm>
            <a:custGeom>
              <a:avLst/>
              <a:gdLst>
                <a:gd name="connsiteX0" fmla="*/ 3657597 w 3657600"/>
                <a:gd name="connsiteY0" fmla="*/ 0 h 1371600"/>
                <a:gd name="connsiteX1" fmla="*/ 3657600 w 3657600"/>
                <a:gd name="connsiteY1" fmla="*/ 0 h 1371600"/>
                <a:gd name="connsiteX2" fmla="*/ 3657600 w 3657600"/>
                <a:gd name="connsiteY2" fmla="*/ 1371600 h 1371600"/>
                <a:gd name="connsiteX3" fmla="*/ 3657597 w 3657600"/>
                <a:gd name="connsiteY3" fmla="*/ 1371600 h 1371600"/>
                <a:gd name="connsiteX4" fmla="*/ 0 w 3657600"/>
                <a:gd name="connsiteY4" fmla="*/ 0 h 1371600"/>
                <a:gd name="connsiteX5" fmla="*/ 2883874 w 3657600"/>
                <a:gd name="connsiteY5" fmla="*/ 0 h 1371600"/>
                <a:gd name="connsiteX6" fmla="*/ 3657597 w 3657600"/>
                <a:gd name="connsiteY6" fmla="*/ 1371600 h 1371600"/>
                <a:gd name="connsiteX7" fmla="*/ 0 w 3657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371600">
                  <a:moveTo>
                    <a:pt x="3657597" y="0"/>
                  </a:moveTo>
                  <a:lnTo>
                    <a:pt x="3657600" y="0"/>
                  </a:lnTo>
                  <a:lnTo>
                    <a:pt x="3657600" y="1371600"/>
                  </a:lnTo>
                  <a:lnTo>
                    <a:pt x="3657597" y="1371600"/>
                  </a:lnTo>
                  <a:close/>
                  <a:moveTo>
                    <a:pt x="0" y="0"/>
                  </a:moveTo>
                  <a:lnTo>
                    <a:pt x="2883874" y="0"/>
                  </a:lnTo>
                  <a:lnTo>
                    <a:pt x="3657597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27">
              <a:extLst>
                <a:ext uri="{FF2B5EF4-FFF2-40B4-BE49-F238E27FC236}">
                  <a16:creationId xmlns:a16="http://schemas.microsoft.com/office/drawing/2014/main" id="{3550720D-EA6F-4CCC-97D1-1CF97B52E69B}"/>
                </a:ext>
              </a:extLst>
            </p:cNvPr>
            <p:cNvSpPr txBox="1"/>
            <p:nvPr/>
          </p:nvSpPr>
          <p:spPr>
            <a:xfrm>
              <a:off x="447551" y="164498"/>
              <a:ext cx="1843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461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lang="en-US" sz="9600" b="1" dirty="0">
                <a:solidFill>
                  <a:srgbClr val="F46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5303906" y="3247942"/>
            <a:ext cx="6888094" cy="1332914"/>
            <a:chOff x="2496457" y="1406769"/>
            <a:chExt cx="9724571" cy="1332914"/>
          </a:xfrm>
        </p:grpSpPr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2F294F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3063050" y="1497381"/>
              <a:ext cx="90456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وهو طريقة </a:t>
              </a:r>
              <a:r>
                <a:rPr lang="ar-SY" sz="2400" b="1" dirty="0">
                  <a:solidFill>
                    <a:srgbClr val="FFFF00"/>
                  </a:solidFill>
                </a:rPr>
                <a:t>للحفظ المستديم، </a:t>
              </a:r>
              <a:r>
                <a:rPr lang="ar-SY" sz="2400" b="1" dirty="0">
                  <a:solidFill>
                    <a:schemeClr val="bg1"/>
                  </a:solidFill>
                </a:rPr>
                <a:t>و </a:t>
              </a:r>
              <a:r>
                <a:rPr lang="ar-SY" sz="2400" b="1" dirty="0">
                  <a:solidFill>
                    <a:srgbClr val="FFFF00"/>
                  </a:solidFill>
                </a:rPr>
                <a:t>يمتاز</a:t>
              </a:r>
              <a:r>
                <a:rPr lang="ar-SY" sz="2400" b="1" dirty="0">
                  <a:solidFill>
                    <a:schemeClr val="bg1"/>
                  </a:solidFill>
                </a:rPr>
                <a:t> عن الطرق الأخرى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للحفظ </a:t>
              </a:r>
              <a:r>
                <a:rPr lang="ar-SY" sz="2400" b="1" dirty="0">
                  <a:solidFill>
                    <a:srgbClr val="FFFF00"/>
                  </a:solidFill>
                </a:rPr>
                <a:t>بأنه</a:t>
              </a:r>
              <a:r>
                <a:rPr lang="ar-SY" sz="2400" b="1" dirty="0">
                  <a:solidFill>
                    <a:schemeClr val="bg1"/>
                  </a:solidFill>
                </a:rPr>
                <a:t> يحافظ على أكبر قدر </a:t>
              </a:r>
              <a:r>
                <a:rPr lang="ar-SY" sz="2400" b="1" dirty="0">
                  <a:solidFill>
                    <a:srgbClr val="FFFF00"/>
                  </a:solidFill>
                </a:rPr>
                <a:t>من</a:t>
              </a:r>
              <a:r>
                <a:rPr lang="ar-SY" sz="2400" b="1" dirty="0">
                  <a:solidFill>
                    <a:schemeClr val="bg1"/>
                  </a:solidFill>
                </a:rPr>
                <a:t> صفات المادة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من </a:t>
              </a:r>
              <a:r>
                <a:rPr lang="ar-SY" sz="2400" b="1" dirty="0">
                  <a:solidFill>
                    <a:srgbClr val="FFFF00"/>
                  </a:solidFill>
                </a:rPr>
                <a:t>حيث</a:t>
              </a:r>
              <a:r>
                <a:rPr lang="ar-SY" sz="2400" b="1" dirty="0">
                  <a:solidFill>
                    <a:schemeClr val="bg1"/>
                  </a:solidFill>
                </a:rPr>
                <a:t> الطعم والرائحة والصفات الطبيعية</a:t>
              </a: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4461906" y="3247942"/>
            <a:ext cx="1795548" cy="1371600"/>
            <a:chOff x="-1" y="1399735"/>
            <a:chExt cx="4572000" cy="1371600"/>
          </a:xfrm>
        </p:grpSpPr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2F29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-US" sz="9600" b="1" dirty="0">
                <a:solidFill>
                  <a:srgbClr val="2F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4347909" y="4979108"/>
            <a:ext cx="7764495" cy="1332914"/>
            <a:chOff x="2496457" y="1406769"/>
            <a:chExt cx="9724571" cy="1332914"/>
          </a:xfrm>
        </p:grpSpPr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2715019" y="1431517"/>
              <a:ext cx="9506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FF00"/>
                  </a:solidFill>
                </a:rPr>
                <a:t>2-</a:t>
              </a:r>
              <a:r>
                <a:rPr lang="ar-SY" sz="2000" b="1" dirty="0">
                  <a:solidFill>
                    <a:schemeClr val="bg1"/>
                  </a:solidFill>
                </a:rPr>
                <a:t> </a:t>
              </a:r>
              <a:r>
                <a:rPr lang="ar-SY" sz="2400" b="1" dirty="0">
                  <a:solidFill>
                    <a:srgbClr val="FFFF00"/>
                  </a:solidFill>
                </a:rPr>
                <a:t>الحفظ بالمواد الحافظة الكيميائية والطبيعية :</a:t>
              </a:r>
              <a:endParaRPr lang="ar-SY" sz="2000" b="1" dirty="0">
                <a:solidFill>
                  <a:srgbClr val="FFFF00"/>
                </a:solidFill>
              </a:endParaRP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هي مواد لها فعل مضاد لنشاط</a:t>
              </a:r>
              <a:r>
                <a:rPr lang="ar-SY" sz="2400" b="1" dirty="0">
                  <a:solidFill>
                    <a:srgbClr val="00B050"/>
                  </a:solidFill>
                </a:rPr>
                <a:t> </a:t>
              </a:r>
              <a:r>
                <a:rPr lang="ar-SY" sz="2400" b="1" dirty="0">
                  <a:solidFill>
                    <a:schemeClr val="bg1"/>
                  </a:solidFill>
                </a:rPr>
                <a:t>الأحياء الدقيقة، قد تميتها أو قد يكون فعلها مقتصراً على أنها تعيق الأحياء الدقيقة من دون أن تؤدي إلى موتها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3181293" y="4972074"/>
            <a:ext cx="1795548" cy="1371600"/>
            <a:chOff x="-1" y="1399735"/>
            <a:chExt cx="4572000" cy="1371600"/>
          </a:xfrm>
        </p:grpSpPr>
        <p:sp>
          <p:nvSpPr>
            <p:cNvPr id="36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2F29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endParaRPr lang="en-US" sz="9600" b="1" dirty="0">
                <a:solidFill>
                  <a:srgbClr val="2F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4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422404" y="4098935"/>
            <a:ext cx="2549716" cy="2205262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000" t="2000" r="-3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5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1572809" y="4075492"/>
            <a:ext cx="312656" cy="414846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7">
            <a:extLst>
              <a:ext uri="{FF2B5EF4-FFF2-40B4-BE49-F238E27FC236}">
                <a16:creationId xmlns:a16="http://schemas.microsoft.com/office/drawing/2014/main" id="{1C306612-4185-4365-96E3-47554762B431}"/>
              </a:ext>
            </a:extLst>
          </p:cNvPr>
          <p:cNvSpPr txBox="1"/>
          <p:nvPr/>
        </p:nvSpPr>
        <p:spPr>
          <a:xfrm>
            <a:off x="6114454" y="372881"/>
            <a:ext cx="640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Oswald" panose="02000503000000000000" pitchFamily="2" charset="0"/>
              </a:rPr>
              <a:t>طرق حفظ الأغذية:</a:t>
            </a:r>
            <a:endParaRPr lang="en-US" sz="3200" b="1" dirty="0">
              <a:latin typeface="Oswald" panose="02000503000000000000" pitchFamily="2" charset="0"/>
            </a:endParaRPr>
          </a:p>
        </p:txBody>
      </p:sp>
      <p:sp>
        <p:nvSpPr>
          <p:cNvPr id="39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607674" y="421789"/>
            <a:ext cx="2608068" cy="2130264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l="-3000" t="2000" r="-3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0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760697" y="302466"/>
            <a:ext cx="302022" cy="424340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1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587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8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87" y="2838355"/>
            <a:ext cx="987399" cy="694265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362262" y="665858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185479" y="182886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653207" y="1211293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594631" y="1535588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831479" y="1810220"/>
              <a:ext cx="1933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r"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النظام الغذائي المتوازن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05518" y="2318051"/>
              <a:ext cx="2385250" cy="492442"/>
              <a:chOff x="3117157" y="5775842"/>
              <a:chExt cx="2385250" cy="49244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77584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17157" y="5868174"/>
                <a:ext cx="2385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حفظ الأغذية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185479" y="1188726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4" name="Group 3">
            <a:extLst>
              <a:ext uri="{FF2B5EF4-FFF2-40B4-BE49-F238E27FC236}">
                <a16:creationId xmlns:a16="http://schemas.microsoft.com/office/drawing/2014/main" id="{BF86B092-B977-448F-BAF9-1F3047CF1523}"/>
              </a:ext>
            </a:extLst>
          </p:cNvPr>
          <p:cNvGrpSpPr/>
          <p:nvPr/>
        </p:nvGrpSpPr>
        <p:grpSpPr>
          <a:xfrm>
            <a:off x="6006800" y="1485128"/>
            <a:ext cx="6294517" cy="1332914"/>
            <a:chOff x="2496457" y="42203"/>
            <a:chExt cx="9925989" cy="1332914"/>
          </a:xfrm>
        </p:grpSpPr>
        <p:sp>
          <p:nvSpPr>
            <p:cNvPr id="95" name="Rectangle 1">
              <a:extLst>
                <a:ext uri="{FF2B5EF4-FFF2-40B4-BE49-F238E27FC236}">
                  <a16:creationId xmlns:a16="http://schemas.microsoft.com/office/drawing/2014/main" id="{466E1915-8575-4BD1-BEA3-8098C281086F}"/>
                </a:ext>
              </a:extLst>
            </p:cNvPr>
            <p:cNvSpPr/>
            <p:nvPr/>
          </p:nvSpPr>
          <p:spPr>
            <a:xfrm>
              <a:off x="2496457" y="42203"/>
              <a:ext cx="9724571" cy="1332914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32">
              <a:extLst>
                <a:ext uri="{FF2B5EF4-FFF2-40B4-BE49-F238E27FC236}">
                  <a16:creationId xmlns:a16="http://schemas.microsoft.com/office/drawing/2014/main" id="{333454D2-7A74-4950-9752-E1D28B0E0153}"/>
                </a:ext>
              </a:extLst>
            </p:cNvPr>
            <p:cNvSpPr txBox="1"/>
            <p:nvPr/>
          </p:nvSpPr>
          <p:spPr>
            <a:xfrm>
              <a:off x="3006142" y="80522"/>
              <a:ext cx="9416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FF00"/>
                  </a:solidFill>
                </a:rPr>
                <a:t>3- المواد المضافة الكيميائية : </a:t>
              </a:r>
              <a:r>
                <a:rPr lang="ar-SY" sz="2400" b="1" dirty="0">
                  <a:solidFill>
                    <a:schemeClr val="bg1"/>
                  </a:solidFill>
                </a:rPr>
                <a:t>يمكن حفظ الغذاء بإضافة مواد إليها، و تعتبر تلك المواد آمنة وضرورية وتخضع جميعها للرقابة</a:t>
              </a:r>
            </a:p>
          </p:txBody>
        </p:sp>
      </p:grpSp>
      <p:grpSp>
        <p:nvGrpSpPr>
          <p:cNvPr id="102" name="Group 2">
            <a:extLst>
              <a:ext uri="{FF2B5EF4-FFF2-40B4-BE49-F238E27FC236}">
                <a16:creationId xmlns:a16="http://schemas.microsoft.com/office/drawing/2014/main" id="{0113C156-A151-45C1-A5F4-195581C44C7B}"/>
              </a:ext>
            </a:extLst>
          </p:cNvPr>
          <p:cNvGrpSpPr/>
          <p:nvPr/>
        </p:nvGrpSpPr>
        <p:grpSpPr>
          <a:xfrm>
            <a:off x="5096020" y="1469347"/>
            <a:ext cx="1551834" cy="1361049"/>
            <a:chOff x="-1" y="38686"/>
            <a:chExt cx="3340906" cy="1361049"/>
          </a:xfrm>
        </p:grpSpPr>
        <p:sp>
          <p:nvSpPr>
            <p:cNvPr id="103" name="Freeform: Shape 15">
              <a:extLst>
                <a:ext uri="{FF2B5EF4-FFF2-40B4-BE49-F238E27FC236}">
                  <a16:creationId xmlns:a16="http://schemas.microsoft.com/office/drawing/2014/main" id="{30FE91F9-6D2E-4CB0-9A98-6C72322955D9}"/>
                </a:ext>
              </a:extLst>
            </p:cNvPr>
            <p:cNvSpPr/>
            <p:nvPr/>
          </p:nvSpPr>
          <p:spPr>
            <a:xfrm>
              <a:off x="-1" y="38686"/>
              <a:ext cx="3340906" cy="1361049"/>
            </a:xfrm>
            <a:custGeom>
              <a:avLst/>
              <a:gdLst>
                <a:gd name="connsiteX0" fmla="*/ 3657597 w 3657600"/>
                <a:gd name="connsiteY0" fmla="*/ 0 h 1371600"/>
                <a:gd name="connsiteX1" fmla="*/ 3657600 w 3657600"/>
                <a:gd name="connsiteY1" fmla="*/ 0 h 1371600"/>
                <a:gd name="connsiteX2" fmla="*/ 3657600 w 3657600"/>
                <a:gd name="connsiteY2" fmla="*/ 1371600 h 1371600"/>
                <a:gd name="connsiteX3" fmla="*/ 3657597 w 3657600"/>
                <a:gd name="connsiteY3" fmla="*/ 1371600 h 1371600"/>
                <a:gd name="connsiteX4" fmla="*/ 0 w 3657600"/>
                <a:gd name="connsiteY4" fmla="*/ 0 h 1371600"/>
                <a:gd name="connsiteX5" fmla="*/ 2883874 w 3657600"/>
                <a:gd name="connsiteY5" fmla="*/ 0 h 1371600"/>
                <a:gd name="connsiteX6" fmla="*/ 3657597 w 3657600"/>
                <a:gd name="connsiteY6" fmla="*/ 1371600 h 1371600"/>
                <a:gd name="connsiteX7" fmla="*/ 0 w 3657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371600">
                  <a:moveTo>
                    <a:pt x="3657597" y="0"/>
                  </a:moveTo>
                  <a:lnTo>
                    <a:pt x="3657600" y="0"/>
                  </a:lnTo>
                  <a:lnTo>
                    <a:pt x="3657600" y="1371600"/>
                  </a:lnTo>
                  <a:lnTo>
                    <a:pt x="3657597" y="1371600"/>
                  </a:lnTo>
                  <a:close/>
                  <a:moveTo>
                    <a:pt x="0" y="0"/>
                  </a:moveTo>
                  <a:lnTo>
                    <a:pt x="2883874" y="0"/>
                  </a:lnTo>
                  <a:lnTo>
                    <a:pt x="3657597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27">
              <a:extLst>
                <a:ext uri="{FF2B5EF4-FFF2-40B4-BE49-F238E27FC236}">
                  <a16:creationId xmlns:a16="http://schemas.microsoft.com/office/drawing/2014/main" id="{3550720D-EA6F-4CCC-97D1-1CF97B52E69B}"/>
                </a:ext>
              </a:extLst>
            </p:cNvPr>
            <p:cNvSpPr txBox="1"/>
            <p:nvPr/>
          </p:nvSpPr>
          <p:spPr>
            <a:xfrm>
              <a:off x="447551" y="164498"/>
              <a:ext cx="1843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461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lang="en-US" sz="9600" b="1" dirty="0">
                <a:solidFill>
                  <a:srgbClr val="F46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5303906" y="3247942"/>
            <a:ext cx="6888094" cy="1332914"/>
            <a:chOff x="2496457" y="1406769"/>
            <a:chExt cx="9724571" cy="1332914"/>
          </a:xfrm>
        </p:grpSpPr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2F294F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3810651" y="1473061"/>
              <a:ext cx="82285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FF00"/>
                  </a:solidFill>
                </a:rPr>
                <a:t>4- الحفظ بنزع الرطوبة (التجفيف ) : </a:t>
              </a:r>
              <a:r>
                <a:rPr lang="ar-SY" sz="2400" b="1" dirty="0">
                  <a:solidFill>
                    <a:schemeClr val="bg1"/>
                  </a:solidFill>
                </a:rPr>
                <a:t>إنّ</a:t>
              </a:r>
              <a:r>
                <a:rPr lang="ar-SY" sz="2400" b="1" dirty="0">
                  <a:solidFill>
                    <a:srgbClr val="FFFF00"/>
                  </a:solidFill>
                </a:rPr>
                <a:t> </a:t>
              </a:r>
              <a:r>
                <a:rPr lang="ar-SY" sz="2400" b="1" dirty="0">
                  <a:solidFill>
                    <a:schemeClr val="bg1"/>
                  </a:solidFill>
                </a:rPr>
                <a:t>توفر الرطوبة ضروري لتكاثر البكتيريا والخميرة والأحياء الدقيقة ونموِّها ونشاطها</a:t>
              </a: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4461906" y="3247942"/>
            <a:ext cx="1795548" cy="1371600"/>
            <a:chOff x="-1" y="1399735"/>
            <a:chExt cx="4572000" cy="1371600"/>
          </a:xfrm>
        </p:grpSpPr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2F29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-US" sz="9600" b="1" dirty="0">
                <a:solidFill>
                  <a:srgbClr val="2F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4347909" y="4979108"/>
            <a:ext cx="7764495" cy="1332914"/>
            <a:chOff x="2496457" y="1406769"/>
            <a:chExt cx="9724571" cy="1332914"/>
          </a:xfrm>
        </p:grpSpPr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3446133" y="1406769"/>
              <a:ext cx="87235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FF00"/>
                  </a:solidFill>
                </a:rPr>
                <a:t>فالأساس العلمي للحفظ بنزع الرطوبة أو التجفيف : </a:t>
              </a:r>
              <a:r>
                <a:rPr lang="ar-SY" sz="2400" b="1" dirty="0">
                  <a:solidFill>
                    <a:schemeClr val="bg1"/>
                  </a:solidFill>
                </a:rPr>
                <a:t>هو خفض نسبة الرطوبة في الغذاء، بحيث تصل إلى حد لا تستطيع عنده هذه الأحياء الدقيقة أن تزاول نشاطها.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3181293" y="4972074"/>
            <a:ext cx="1795548" cy="1371600"/>
            <a:chOff x="-1" y="1399735"/>
            <a:chExt cx="4572000" cy="1371600"/>
          </a:xfrm>
        </p:grpSpPr>
        <p:sp>
          <p:nvSpPr>
            <p:cNvPr id="36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2F29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endParaRPr lang="en-US" sz="9600" b="1" dirty="0">
                <a:solidFill>
                  <a:srgbClr val="2F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4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422404" y="4098935"/>
            <a:ext cx="2549716" cy="2205262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000" t="2000" r="-3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5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1572809" y="4075492"/>
            <a:ext cx="312656" cy="414846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04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251</Words>
  <Application>Microsoft Office PowerPoint</Application>
  <PresentationFormat>شاشة عريضة</PresentationFormat>
  <Paragraphs>36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Hand Of Sean</vt:lpstr>
      <vt:lpstr>Oswald</vt:lpstr>
      <vt:lpstr>Roboto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الناصر</cp:lastModifiedBy>
  <cp:revision>2053</cp:revision>
  <dcterms:created xsi:type="dcterms:W3CDTF">2020-10-10T04:32:51Z</dcterms:created>
  <dcterms:modified xsi:type="dcterms:W3CDTF">2021-03-20T14:39:11Z</dcterms:modified>
</cp:coreProperties>
</file>