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78" d="100"/>
          <a:sy n="78" d="100"/>
        </p:scale>
        <p:origin x="1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21A06A-BDF0-4249-8BB4-5004C326D00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36422887-AACA-453F-B13A-D2371C85B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A953CFD0-130C-4342-B1DB-E27E013A9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9ADC2A0-B6AB-4721-BE32-6F86C0AFD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D4E8DDB7-D7A7-415D-8D57-D270E5B28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0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D975F10-1EC7-4ACD-BDF3-54C8F2055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CA08A501-8B3D-4E43-A4C3-D3637EDC6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5A871699-A11B-4C30-9C26-5A54C0264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98DE170-7CEC-43E3-8365-E1D6283FB7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454D7058-C1E2-4080-A8F8-3446C55DB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46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5D70F987-E3B1-4E03-AFB4-FDB5E4F2EAC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455AEA69-238E-4B6C-9CCC-EA67F1129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83FEE315-317F-4F0B-B7AC-7D0850011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2D9B99EF-8DD2-44EE-AC92-5CD4B6AB8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788A4910-2FC9-4967-8ACF-A449D9A305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46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C58A3D9-60BC-4E3D-949F-7886E85B5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E7B4A699-A063-4220-9B01-EBC5089500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F84536A-B230-405F-8988-9E69F76AD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AB0954CF-62C0-49D9-A9CB-6DC99F1F9D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BA532562-276C-4542-BC40-1A41A8FAA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219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8FE88F4-223F-45B2-AD46-BE2AD8EEE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58D7552-0EEF-4049-8A23-7EDB5FE3F5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06D85A40-847C-455A-AAE7-9F2CE7670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02280EB8-3873-4498-98FC-C507A5BB3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A778E533-D4CB-4B2C-A02D-8D81DB5B7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5AA9993-D6A1-42FC-827C-68368A43A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F0399A3-D2FA-4C05-A47C-5AFADCB648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184E993B-6908-44CE-909F-DC5B96840B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CB575FC5-E886-4490-A48D-5BB5771D7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DDA652AC-536C-436C-A6A8-ACA347208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C86A0ED-84CE-41C3-962E-F45A786EE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51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5933C88-DCF1-483F-8C14-DC50D1A183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8BBEA26B-2D98-42D1-B433-DEE097433F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909E58C7-76B4-4C42-92E2-00BEB0CD15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C92ED77F-2E90-4C88-BAD0-262C7C7B08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A91EC65F-3CF1-4C0F-9572-CCA63341F00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EE33E89E-10C6-41B8-A8E2-5A0D2D1B6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2FF1C4A1-489B-4C2B-9DE9-FC7269D77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CBAF1ED4-51B9-4E30-9FE3-C5001EDF6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266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BAC4541-B27E-4B37-9E47-62101D26E2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A0777747-42C2-4543-9BBE-EA76C9A3A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C2358673-8394-4886-905C-78AB5A8FC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5BED75C7-B3CF-4EE3-8DE7-E5A712AA3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4383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6ACCD42-4FB7-4D3E-A2C0-437DC609F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CE9ECAD9-618D-4ECE-94EE-EDEE056C0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8A9632F3-7D06-4659-9B18-B6FDA76B5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11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DB478102-C6D6-4B85-9852-C09B118986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ABDBFB70-2492-4DF5-A29A-E534363365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414A601-1580-4A62-A30F-CACFA59899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2B26BD28-137B-4092-AA89-4CF8CFF37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45A04899-8601-47CB-AC67-CBBA1CBF6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6D509FDF-5297-48B8-960A-5DCC2A691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28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2DC32875-15E8-47F0-8309-746157B92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F220D5DE-0565-487A-8960-AB53568CF3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CA905C97-4142-45C4-B188-42274F0366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BBB3A544-4C11-4ABC-98E2-3A3C59279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7CDB855-7BD8-4F35-99D8-5C8BF5E66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41298495-E389-4120-9D4F-3B2648EFF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391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44D508E2-B479-4556-BA41-DC651659D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981BDF28-1A1A-451B-BED2-00F2D95B89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9994065C-CC52-4491-816B-9FE624D346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AC0E0-E977-42F2-BBED-A71EA630AAF1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711CF5E7-8A8B-4842-9691-D08B7208A6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A0636DA-0508-4457-BA41-DD0AD2D2B65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FD997-B999-46D4-AFDC-C2297D7E43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3886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شكل بيضاوي 3">
            <a:extLst>
              <a:ext uri="{FF2B5EF4-FFF2-40B4-BE49-F238E27FC236}">
                <a16:creationId xmlns:a16="http://schemas.microsoft.com/office/drawing/2014/main" id="{19C3755D-6D11-490B-928C-EC5DC45059B5}"/>
              </a:ext>
            </a:extLst>
          </p:cNvPr>
          <p:cNvSpPr/>
          <p:nvPr/>
        </p:nvSpPr>
        <p:spPr>
          <a:xfrm>
            <a:off x="2993571" y="302079"/>
            <a:ext cx="6204857" cy="75111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400" b="1" dirty="0">
                <a:solidFill>
                  <a:schemeClr val="tx1"/>
                </a:solidFill>
              </a:rPr>
              <a:t>تطبيق الحصة الخامسة </a:t>
            </a:r>
            <a:endParaRPr lang="en-US" sz="2400" b="1" dirty="0">
              <a:solidFill>
                <a:schemeClr val="tx1"/>
              </a:solidFill>
            </a:endParaRPr>
          </a:p>
        </p:txBody>
      </p:sp>
      <p:pic>
        <p:nvPicPr>
          <p:cNvPr id="9" name="Picture 7" descr="ØµÙØ±Ø© Ø°Ø§Øª ØµÙØ©">
            <a:extLst>
              <a:ext uri="{FF2B5EF4-FFF2-40B4-BE49-F238E27FC236}">
                <a16:creationId xmlns:a16="http://schemas.microsoft.com/office/drawing/2014/main" id="{F8A5DAEE-549E-49C0-A828-3CA0A8A813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90878" y="1077028"/>
            <a:ext cx="1631204" cy="470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صورة 9">
            <a:extLst>
              <a:ext uri="{FF2B5EF4-FFF2-40B4-BE49-F238E27FC236}">
                <a16:creationId xmlns:a16="http://schemas.microsoft.com/office/drawing/2014/main" id="{A7C369AE-3D50-4388-8C5A-80D4650F4AB5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850" y="1269682"/>
            <a:ext cx="9214847" cy="1138782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فقاعة الكلام: بيضاوية 10">
            <a:extLst>
              <a:ext uri="{FF2B5EF4-FFF2-40B4-BE49-F238E27FC236}">
                <a16:creationId xmlns:a16="http://schemas.microsoft.com/office/drawing/2014/main" id="{0CF92240-39CE-4651-B0EE-D9CC445616AB}"/>
              </a:ext>
            </a:extLst>
          </p:cNvPr>
          <p:cNvSpPr/>
          <p:nvPr/>
        </p:nvSpPr>
        <p:spPr>
          <a:xfrm>
            <a:off x="8463733" y="2441256"/>
            <a:ext cx="1836964" cy="367393"/>
          </a:xfrm>
          <a:prstGeom prst="wedgeEllipseCallout">
            <a:avLst>
              <a:gd name="adj1" fmla="val -26611"/>
              <a:gd name="adj2" fmla="val 100278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rgbClr val="FF0000"/>
                </a:solidFill>
              </a:rPr>
              <a:t>الحل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B7FCB052-024C-4E4E-AA85-3C64C956EA5E}"/>
              </a:ext>
            </a:extLst>
          </p:cNvPr>
          <p:cNvSpPr txBox="1"/>
          <p:nvPr/>
        </p:nvSpPr>
        <p:spPr>
          <a:xfrm>
            <a:off x="4617759" y="2841441"/>
            <a:ext cx="4052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000" b="1" dirty="0">
                <a:solidFill>
                  <a:schemeClr val="accent5"/>
                </a:solidFill>
              </a:rPr>
              <a:t>باستخدام جدول التوزيع الطبيعي المعياري ق : 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8BF9F0E4-72F6-41D6-AEBB-6083DCD1C703}"/>
              </a:ext>
            </a:extLst>
          </p:cNvPr>
          <p:cNvSpPr txBox="1"/>
          <p:nvPr/>
        </p:nvSpPr>
        <p:spPr>
          <a:xfrm>
            <a:off x="5437656" y="3339103"/>
            <a:ext cx="31999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أ -  </a:t>
            </a:r>
            <a:r>
              <a:rPr lang="ar-SA" sz="2000" b="1" dirty="0">
                <a:solidFill>
                  <a:srgbClr val="7030A0"/>
                </a:solidFill>
              </a:rPr>
              <a:t>ل ( ق ≤ ٢٫١٦ ) = ٠٫٩٨٤٦١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3D70D044-C83A-4D89-836C-76E38946E2D4}"/>
              </a:ext>
            </a:extLst>
          </p:cNvPr>
          <p:cNvSpPr txBox="1"/>
          <p:nvPr/>
        </p:nvSpPr>
        <p:spPr>
          <a:xfrm>
            <a:off x="4323553" y="3959281"/>
            <a:ext cx="438774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ب -  </a:t>
            </a:r>
            <a:r>
              <a:rPr lang="ar-SA" sz="2000" b="1" dirty="0"/>
              <a:t>ل ( ق ≥ ٢٫٥١ )  =  ١ – ل ( ق ≤ ٢٫٥١ ) </a:t>
            </a:r>
          </a:p>
          <a:p>
            <a:r>
              <a:rPr lang="ar-SA" sz="2000" b="1" dirty="0"/>
              <a:t>                             =  ١ – ٠٫٩٩٣٩٦ </a:t>
            </a:r>
          </a:p>
          <a:p>
            <a:r>
              <a:rPr lang="ar-SA" sz="2000" b="1" dirty="0"/>
              <a:t>                             =  ٠٫٠٠٦٠٤</a:t>
            </a:r>
            <a:endParaRPr lang="en-US" sz="2000" b="1" dirty="0"/>
          </a:p>
        </p:txBody>
      </p:sp>
      <p:sp>
        <p:nvSpPr>
          <p:cNvPr id="15" name="مربع نص 14">
            <a:extLst>
              <a:ext uri="{FF2B5EF4-FFF2-40B4-BE49-F238E27FC236}">
                <a16:creationId xmlns:a16="http://schemas.microsoft.com/office/drawing/2014/main" id="{50F0A6F0-4409-4E04-A4BE-3DA30F8103F6}"/>
              </a:ext>
            </a:extLst>
          </p:cNvPr>
          <p:cNvSpPr txBox="1"/>
          <p:nvPr/>
        </p:nvSpPr>
        <p:spPr>
          <a:xfrm>
            <a:off x="2585355" y="5126653"/>
            <a:ext cx="61722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ج –  </a:t>
            </a:r>
            <a:r>
              <a:rPr lang="ar-SA" sz="2000" b="1" dirty="0">
                <a:solidFill>
                  <a:srgbClr val="00B050"/>
                </a:solidFill>
              </a:rPr>
              <a:t>ل ( ١٫٥ ≤ ق ≤ ٢٫٤ )  =  ل ( ق ≤ ٢٫٤ ) – ل ( ق ≤ ١٫٥ )</a:t>
            </a:r>
          </a:p>
          <a:p>
            <a:r>
              <a:rPr lang="ar-SA" sz="2000" b="1" dirty="0">
                <a:solidFill>
                  <a:srgbClr val="00B050"/>
                </a:solidFill>
              </a:rPr>
              <a:t>                                   =  ٠٫٩٩١٨٠ –  ٠٫٩٣٣١٩ </a:t>
            </a:r>
          </a:p>
          <a:p>
            <a:r>
              <a:rPr lang="ar-SA" sz="2000" b="1" dirty="0">
                <a:solidFill>
                  <a:srgbClr val="00B050"/>
                </a:solidFill>
              </a:rPr>
              <a:t>                                   = ٠٫٠٥٨٦١ 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6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ØµÙØ±Ø© Ø°Ø§Øª ØµÙØ©">
            <a:extLst>
              <a:ext uri="{FF2B5EF4-FFF2-40B4-BE49-F238E27FC236}">
                <a16:creationId xmlns:a16="http://schemas.microsoft.com/office/drawing/2014/main" id="{C6A34E9B-7C22-4F23-9EF4-C220F4B615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390878" y="1077028"/>
            <a:ext cx="1631204" cy="4703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صورة 8">
            <a:extLst>
              <a:ext uri="{FF2B5EF4-FFF2-40B4-BE49-F238E27FC236}">
                <a16:creationId xmlns:a16="http://schemas.microsoft.com/office/drawing/2014/main" id="{4FBD58F6-ED07-4869-8C85-FD191EE669D1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8364" y="429757"/>
            <a:ext cx="8504555" cy="103164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فقاعة الكلام: بيضاوية 9">
            <a:extLst>
              <a:ext uri="{FF2B5EF4-FFF2-40B4-BE49-F238E27FC236}">
                <a16:creationId xmlns:a16="http://schemas.microsoft.com/office/drawing/2014/main" id="{220909F6-22FA-4112-A876-6DE64F1206F0}"/>
              </a:ext>
            </a:extLst>
          </p:cNvPr>
          <p:cNvSpPr/>
          <p:nvPr/>
        </p:nvSpPr>
        <p:spPr>
          <a:xfrm>
            <a:off x="8553914" y="1461406"/>
            <a:ext cx="1836964" cy="367393"/>
          </a:xfrm>
          <a:prstGeom prst="wedgeEllipseCallout">
            <a:avLst>
              <a:gd name="adj1" fmla="val -26611"/>
              <a:gd name="adj2" fmla="val 100278"/>
            </a:avLst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solidFill>
                  <a:srgbClr val="FF0000"/>
                </a:solidFill>
              </a:rPr>
              <a:t>الحل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id="{A633C803-1D38-4D11-9107-373C924B3240}"/>
              </a:ext>
            </a:extLst>
          </p:cNvPr>
          <p:cNvSpPr txBox="1"/>
          <p:nvPr/>
        </p:nvSpPr>
        <p:spPr>
          <a:xfrm>
            <a:off x="4601431" y="1645729"/>
            <a:ext cx="40527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000" b="1" dirty="0">
                <a:solidFill>
                  <a:schemeClr val="accent5"/>
                </a:solidFill>
              </a:rPr>
              <a:t>باستخدام جدول التوزيع الطبيعي المعياري ق : </a:t>
            </a:r>
            <a:endParaRPr lang="en-US" sz="2000" b="1" dirty="0">
              <a:solidFill>
                <a:schemeClr val="accent5"/>
              </a:solidFill>
            </a:endParaRPr>
          </a:p>
        </p:txBody>
      </p:sp>
      <p:sp>
        <p:nvSpPr>
          <p:cNvPr id="12" name="مربع نص 11">
            <a:extLst>
              <a:ext uri="{FF2B5EF4-FFF2-40B4-BE49-F238E27FC236}">
                <a16:creationId xmlns:a16="http://schemas.microsoft.com/office/drawing/2014/main" id="{BD1DFDE6-8700-4CEF-94CC-261A46D31FA9}"/>
              </a:ext>
            </a:extLst>
          </p:cNvPr>
          <p:cNvSpPr txBox="1"/>
          <p:nvPr/>
        </p:nvSpPr>
        <p:spPr>
          <a:xfrm>
            <a:off x="4998975" y="2172355"/>
            <a:ext cx="32576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أ -  </a:t>
            </a:r>
            <a:r>
              <a:rPr lang="ar-SA" sz="2000" b="1" dirty="0">
                <a:solidFill>
                  <a:srgbClr val="7030A0"/>
                </a:solidFill>
              </a:rPr>
              <a:t>ل ( ق ≤ –٠٫٦٤) = ٠٫٢٦١٠٩</a:t>
            </a:r>
            <a:endParaRPr lang="en-US" sz="2000" b="1" dirty="0">
              <a:solidFill>
                <a:srgbClr val="7030A0"/>
              </a:solidFill>
            </a:endParaRPr>
          </a:p>
        </p:txBody>
      </p:sp>
      <p:sp>
        <p:nvSpPr>
          <p:cNvPr id="13" name="مربع نص 12">
            <a:extLst>
              <a:ext uri="{FF2B5EF4-FFF2-40B4-BE49-F238E27FC236}">
                <a16:creationId xmlns:a16="http://schemas.microsoft.com/office/drawing/2014/main" id="{91B24437-8447-486A-A6B5-E1F9C80BB10D}"/>
              </a:ext>
            </a:extLst>
          </p:cNvPr>
          <p:cNvSpPr txBox="1"/>
          <p:nvPr/>
        </p:nvSpPr>
        <p:spPr>
          <a:xfrm>
            <a:off x="1608364" y="2791667"/>
            <a:ext cx="67083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ب –  </a:t>
            </a:r>
            <a:r>
              <a:rPr lang="ar-SA" sz="2000" b="1" dirty="0">
                <a:solidFill>
                  <a:srgbClr val="00B050"/>
                </a:solidFill>
              </a:rPr>
              <a:t>ل ( –١٫٧ ≤ ق ≤ ٢٫٥٨ )  =  ل ( ق ≤ ٢٫٥٨ ) – ل ( ق ≤ –١٫٧)</a:t>
            </a:r>
          </a:p>
          <a:p>
            <a:r>
              <a:rPr lang="ar-SA" sz="2000" b="1" dirty="0">
                <a:solidFill>
                  <a:srgbClr val="00B050"/>
                </a:solidFill>
              </a:rPr>
              <a:t>                                   =  ٠٫٩٩٥٠٦ –  ٠٫٠٤٤٥٧ </a:t>
            </a:r>
          </a:p>
          <a:p>
            <a:r>
              <a:rPr lang="ar-SA" sz="2000" b="1" dirty="0">
                <a:solidFill>
                  <a:srgbClr val="00B050"/>
                </a:solidFill>
              </a:rPr>
              <a:t>                                   = ٠٫٩٥٠٤٩ 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14" name="مربع نص 13">
            <a:extLst>
              <a:ext uri="{FF2B5EF4-FFF2-40B4-BE49-F238E27FC236}">
                <a16:creationId xmlns:a16="http://schemas.microsoft.com/office/drawing/2014/main" id="{55B27DCD-5410-4663-9592-7242B6F4F84A}"/>
              </a:ext>
            </a:extLst>
          </p:cNvPr>
          <p:cNvSpPr txBox="1"/>
          <p:nvPr/>
        </p:nvSpPr>
        <p:spPr>
          <a:xfrm>
            <a:off x="1548277" y="4421803"/>
            <a:ext cx="67083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" b="1" dirty="0">
                <a:solidFill>
                  <a:srgbClr val="FF0000"/>
                </a:solidFill>
              </a:rPr>
              <a:t>ج –  </a:t>
            </a:r>
            <a:r>
              <a:rPr lang="ar-SA" sz="2000" b="1" dirty="0"/>
              <a:t>ل ( –١٫٢٣ ≤ ق ≤ ٠٫٦٨ )  =  ل ( ق ≤ ٠٫٦٨ ) – ل ( ق ≤ –١٫٢٣)</a:t>
            </a:r>
          </a:p>
          <a:p>
            <a:r>
              <a:rPr lang="ar-SA" sz="2000" b="1" dirty="0"/>
              <a:t>                                   =  ٠٫٧٥١٧٥ –  ٠٫١٠٩٣٥ </a:t>
            </a:r>
          </a:p>
          <a:p>
            <a:r>
              <a:rPr lang="ar-SA" sz="2000" b="1" dirty="0"/>
              <a:t>                                   = ٠٫٦٤٢٤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61421677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165</Words>
  <Application>Microsoft Office PowerPoint</Application>
  <PresentationFormat>شاشة عريضة</PresentationFormat>
  <Paragraphs>19</Paragraphs>
  <Slides>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heba elsayed</dc:creator>
  <cp:lastModifiedBy>heba elsayed</cp:lastModifiedBy>
  <cp:revision>7</cp:revision>
  <dcterms:created xsi:type="dcterms:W3CDTF">2020-07-12T21:10:09Z</dcterms:created>
  <dcterms:modified xsi:type="dcterms:W3CDTF">2020-07-13T18:53:26Z</dcterms:modified>
</cp:coreProperties>
</file>