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000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60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27C8F-57B8-44E3-85F7-B943BBA8C58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0174B87B-ED7E-4F99-A05B-394446C59A42}">
      <dgm:prSet phldrT="[نص]"/>
      <dgm:spPr/>
      <dgm:t>
        <a:bodyPr/>
        <a:lstStyle/>
        <a:p>
          <a:pPr rtl="1"/>
          <a:r>
            <a:rPr lang="ar-SY" dirty="0"/>
            <a:t>يكون متوازي الأضلاع معين إذا تطابق فيه ضلعان </a:t>
          </a:r>
          <a:r>
            <a:rPr lang="ar-SY" dirty="0" err="1"/>
            <a:t>متجاورن</a:t>
          </a:r>
          <a:endParaRPr lang="ar-SA" dirty="0"/>
        </a:p>
      </dgm:t>
    </dgm:pt>
    <dgm:pt modelId="{7FD8C49A-AD0A-4C71-BBB1-2D01D6DDD11D}" type="parTrans" cxnId="{FBB66275-6130-4659-A534-3045C1F89970}">
      <dgm:prSet/>
      <dgm:spPr/>
      <dgm:t>
        <a:bodyPr/>
        <a:lstStyle/>
        <a:p>
          <a:pPr rtl="1"/>
          <a:endParaRPr lang="ar-SA"/>
        </a:p>
      </dgm:t>
    </dgm:pt>
    <dgm:pt modelId="{C4D44D7E-F2E3-4979-9C56-B76448A36517}" type="sibTrans" cxnId="{FBB66275-6130-4659-A534-3045C1F89970}">
      <dgm:prSet/>
      <dgm:spPr>
        <a:solidFill>
          <a:srgbClr val="FF0066"/>
        </a:solidFill>
        <a:ln>
          <a:solidFill>
            <a:srgbClr val="FA49B9"/>
          </a:solidFill>
        </a:ln>
      </dgm:spPr>
      <dgm:t>
        <a:bodyPr/>
        <a:lstStyle/>
        <a:p>
          <a:pPr rtl="1"/>
          <a:endParaRPr lang="ar-SA"/>
        </a:p>
      </dgm:t>
    </dgm:pt>
    <dgm:pt modelId="{EB48EFDF-BC72-4F80-82EE-9066919FA585}">
      <dgm:prSet phldrT="[نص]"/>
      <dgm:spPr>
        <a:solidFill>
          <a:srgbClr val="92D050"/>
        </a:solidFill>
      </dgm:spPr>
      <dgm:t>
        <a:bodyPr/>
        <a:lstStyle/>
        <a:p>
          <a:pPr rtl="1"/>
          <a:r>
            <a:rPr lang="ar-SY" dirty="0"/>
            <a:t>يكون متوازي الأضلاع معين إذا تعامد قطراه</a:t>
          </a:r>
          <a:endParaRPr lang="ar-SA" dirty="0"/>
        </a:p>
      </dgm:t>
    </dgm:pt>
    <dgm:pt modelId="{9C24CF38-CDAE-41B3-8B5F-2C8F8A0C60FA}" type="parTrans" cxnId="{BEF3EDBC-1769-448D-BD5B-5A632522FD69}">
      <dgm:prSet/>
      <dgm:spPr/>
      <dgm:t>
        <a:bodyPr/>
        <a:lstStyle/>
        <a:p>
          <a:pPr rtl="1"/>
          <a:endParaRPr lang="ar-SA"/>
        </a:p>
      </dgm:t>
    </dgm:pt>
    <dgm:pt modelId="{86C44825-8642-4B08-8E25-A2F694A25912}" type="sibTrans" cxnId="{BEF3EDBC-1769-448D-BD5B-5A632522FD69}">
      <dgm:prSet/>
      <dgm:spPr/>
      <dgm:t>
        <a:bodyPr/>
        <a:lstStyle/>
        <a:p>
          <a:pPr rtl="1"/>
          <a:endParaRPr lang="ar-SA"/>
        </a:p>
      </dgm:t>
    </dgm:pt>
    <dgm:pt modelId="{49897E2F-3426-4372-A67A-96FF76609E75}" type="pres">
      <dgm:prSet presAssocID="{19627C8F-57B8-44E3-85F7-B943BBA8C589}" presName="Name0" presStyleCnt="0">
        <dgm:presLayoutVars>
          <dgm:chMax val="7"/>
          <dgm:chPref val="7"/>
          <dgm:dir/>
        </dgm:presLayoutVars>
      </dgm:prSet>
      <dgm:spPr/>
    </dgm:pt>
    <dgm:pt modelId="{8B4B1FB7-E642-44FE-AB37-B1367C657AD3}" type="pres">
      <dgm:prSet presAssocID="{19627C8F-57B8-44E3-85F7-B943BBA8C589}" presName="Name1" presStyleCnt="0"/>
      <dgm:spPr/>
    </dgm:pt>
    <dgm:pt modelId="{45E14E69-D9D1-486B-A236-6F45CBF0A8BE}" type="pres">
      <dgm:prSet presAssocID="{19627C8F-57B8-44E3-85F7-B943BBA8C589}" presName="cycle" presStyleCnt="0"/>
      <dgm:spPr/>
    </dgm:pt>
    <dgm:pt modelId="{6A4D6EBF-38F8-4505-99CA-55BC7F8BFD37}" type="pres">
      <dgm:prSet presAssocID="{19627C8F-57B8-44E3-85F7-B943BBA8C589}" presName="srcNode" presStyleLbl="node1" presStyleIdx="0" presStyleCnt="2"/>
      <dgm:spPr/>
    </dgm:pt>
    <dgm:pt modelId="{60E96788-85AF-458A-933D-36ADE3D076C3}" type="pres">
      <dgm:prSet presAssocID="{19627C8F-57B8-44E3-85F7-B943BBA8C589}" presName="conn" presStyleLbl="parChTrans1D2" presStyleIdx="0" presStyleCnt="1"/>
      <dgm:spPr/>
    </dgm:pt>
    <dgm:pt modelId="{7ABC4B62-4CBE-46A0-B5B9-C7F1E3927A65}" type="pres">
      <dgm:prSet presAssocID="{19627C8F-57B8-44E3-85F7-B943BBA8C589}" presName="extraNode" presStyleLbl="node1" presStyleIdx="0" presStyleCnt="2"/>
      <dgm:spPr/>
    </dgm:pt>
    <dgm:pt modelId="{08DE3AEA-7695-457F-9DD2-1B5943C4D605}" type="pres">
      <dgm:prSet presAssocID="{19627C8F-57B8-44E3-85F7-B943BBA8C589}" presName="dstNode" presStyleLbl="node1" presStyleIdx="0" presStyleCnt="2"/>
      <dgm:spPr/>
    </dgm:pt>
    <dgm:pt modelId="{00CACC40-BC7D-4D9C-BBFB-BD0D48058B69}" type="pres">
      <dgm:prSet presAssocID="{0174B87B-ED7E-4F99-A05B-394446C59A42}" presName="text_1" presStyleLbl="node1" presStyleIdx="0" presStyleCnt="2">
        <dgm:presLayoutVars>
          <dgm:bulletEnabled val="1"/>
        </dgm:presLayoutVars>
      </dgm:prSet>
      <dgm:spPr/>
    </dgm:pt>
    <dgm:pt modelId="{0B33F081-7B0F-4C5C-B692-EAB88AA634B3}" type="pres">
      <dgm:prSet presAssocID="{0174B87B-ED7E-4F99-A05B-394446C59A42}" presName="accent_1" presStyleCnt="0"/>
      <dgm:spPr/>
    </dgm:pt>
    <dgm:pt modelId="{0AC7EAF8-F863-40FB-99AE-EDC801BFFD01}" type="pres">
      <dgm:prSet presAssocID="{0174B87B-ED7E-4F99-A05B-394446C59A42}" presName="accentRepeatNode" presStyleLbl="solidFgAcc1" presStyleIdx="0" presStyleCnt="2"/>
      <dgm:spPr>
        <a:solidFill>
          <a:schemeClr val="bg1"/>
        </a:solidFill>
        <a:ln>
          <a:solidFill>
            <a:srgbClr val="FFC000"/>
          </a:solidFill>
        </a:ln>
      </dgm:spPr>
    </dgm:pt>
    <dgm:pt modelId="{6059C4DF-2C25-467E-A89B-C4F1E4C9528F}" type="pres">
      <dgm:prSet presAssocID="{EB48EFDF-BC72-4F80-82EE-9066919FA585}" presName="text_2" presStyleLbl="node1" presStyleIdx="1" presStyleCnt="2">
        <dgm:presLayoutVars>
          <dgm:bulletEnabled val="1"/>
        </dgm:presLayoutVars>
      </dgm:prSet>
      <dgm:spPr/>
    </dgm:pt>
    <dgm:pt modelId="{A86B20A2-AA20-466A-9B80-DB32CBBF0039}" type="pres">
      <dgm:prSet presAssocID="{EB48EFDF-BC72-4F80-82EE-9066919FA585}" presName="accent_2" presStyleCnt="0"/>
      <dgm:spPr/>
    </dgm:pt>
    <dgm:pt modelId="{5F0604E3-D25B-488E-8CCE-120EDBCE9CB8}" type="pres">
      <dgm:prSet presAssocID="{EB48EFDF-BC72-4F80-82EE-9066919FA585}" presName="accentRepeatNode" presStyleLbl="solidFgAcc1" presStyleIdx="1" presStyleCnt="2"/>
      <dgm:spPr>
        <a:solidFill>
          <a:schemeClr val="bg1"/>
        </a:solidFill>
        <a:ln>
          <a:solidFill>
            <a:srgbClr val="92D050"/>
          </a:solidFill>
        </a:ln>
      </dgm:spPr>
    </dgm:pt>
  </dgm:ptLst>
  <dgm:cxnLst>
    <dgm:cxn modelId="{A6736F15-B3C4-46C3-8F33-DD965BE62B76}" type="presOf" srcId="{C4D44D7E-F2E3-4979-9C56-B76448A36517}" destId="{60E96788-85AF-458A-933D-36ADE3D076C3}" srcOrd="0" destOrd="0" presId="urn:microsoft.com/office/officeart/2008/layout/VerticalCurvedList"/>
    <dgm:cxn modelId="{F29FCA1A-6079-4D20-BA3F-D3D5DE6C1AF7}" type="presOf" srcId="{19627C8F-57B8-44E3-85F7-B943BBA8C589}" destId="{49897E2F-3426-4372-A67A-96FF76609E75}" srcOrd="0" destOrd="0" presId="urn:microsoft.com/office/officeart/2008/layout/VerticalCurvedList"/>
    <dgm:cxn modelId="{AAE4D320-281F-429A-8E8A-5875914737F2}" type="presOf" srcId="{0174B87B-ED7E-4F99-A05B-394446C59A42}" destId="{00CACC40-BC7D-4D9C-BBFB-BD0D48058B69}" srcOrd="0" destOrd="0" presId="urn:microsoft.com/office/officeart/2008/layout/VerticalCurvedList"/>
    <dgm:cxn modelId="{FBB66275-6130-4659-A534-3045C1F89970}" srcId="{19627C8F-57B8-44E3-85F7-B943BBA8C589}" destId="{0174B87B-ED7E-4F99-A05B-394446C59A42}" srcOrd="0" destOrd="0" parTransId="{7FD8C49A-AD0A-4C71-BBB1-2D01D6DDD11D}" sibTransId="{C4D44D7E-F2E3-4979-9C56-B76448A36517}"/>
    <dgm:cxn modelId="{B4BCFFB5-F0BE-435F-B501-59C20D16AE71}" type="presOf" srcId="{EB48EFDF-BC72-4F80-82EE-9066919FA585}" destId="{6059C4DF-2C25-467E-A89B-C4F1E4C9528F}" srcOrd="0" destOrd="0" presId="urn:microsoft.com/office/officeart/2008/layout/VerticalCurvedList"/>
    <dgm:cxn modelId="{BEF3EDBC-1769-448D-BD5B-5A632522FD69}" srcId="{19627C8F-57B8-44E3-85F7-B943BBA8C589}" destId="{EB48EFDF-BC72-4F80-82EE-9066919FA585}" srcOrd="1" destOrd="0" parTransId="{9C24CF38-CDAE-41B3-8B5F-2C8F8A0C60FA}" sibTransId="{86C44825-8642-4B08-8E25-A2F694A25912}"/>
    <dgm:cxn modelId="{9B1C24BD-1B6E-45EC-BEDC-1152394FD488}" type="presParOf" srcId="{49897E2F-3426-4372-A67A-96FF76609E75}" destId="{8B4B1FB7-E642-44FE-AB37-B1367C657AD3}" srcOrd="0" destOrd="0" presId="urn:microsoft.com/office/officeart/2008/layout/VerticalCurvedList"/>
    <dgm:cxn modelId="{9807672B-9633-44EF-B421-47E48E08B6C7}" type="presParOf" srcId="{8B4B1FB7-E642-44FE-AB37-B1367C657AD3}" destId="{45E14E69-D9D1-486B-A236-6F45CBF0A8BE}" srcOrd="0" destOrd="0" presId="urn:microsoft.com/office/officeart/2008/layout/VerticalCurvedList"/>
    <dgm:cxn modelId="{8D08F2AD-D906-4F7C-8487-F7693EAB8389}" type="presParOf" srcId="{45E14E69-D9D1-486B-A236-6F45CBF0A8BE}" destId="{6A4D6EBF-38F8-4505-99CA-55BC7F8BFD37}" srcOrd="0" destOrd="0" presId="urn:microsoft.com/office/officeart/2008/layout/VerticalCurvedList"/>
    <dgm:cxn modelId="{37F19F5F-C204-4884-A4BC-DD67DD93795D}" type="presParOf" srcId="{45E14E69-D9D1-486B-A236-6F45CBF0A8BE}" destId="{60E96788-85AF-458A-933D-36ADE3D076C3}" srcOrd="1" destOrd="0" presId="urn:microsoft.com/office/officeart/2008/layout/VerticalCurvedList"/>
    <dgm:cxn modelId="{0B66A82E-E6E3-4211-8DB2-A7F640375264}" type="presParOf" srcId="{45E14E69-D9D1-486B-A236-6F45CBF0A8BE}" destId="{7ABC4B62-4CBE-46A0-B5B9-C7F1E3927A65}" srcOrd="2" destOrd="0" presId="urn:microsoft.com/office/officeart/2008/layout/VerticalCurvedList"/>
    <dgm:cxn modelId="{249E9D85-F77F-450F-9236-FEA305387234}" type="presParOf" srcId="{45E14E69-D9D1-486B-A236-6F45CBF0A8BE}" destId="{08DE3AEA-7695-457F-9DD2-1B5943C4D605}" srcOrd="3" destOrd="0" presId="urn:microsoft.com/office/officeart/2008/layout/VerticalCurvedList"/>
    <dgm:cxn modelId="{63E69C70-C100-46F4-8749-BD93B0A6249C}" type="presParOf" srcId="{8B4B1FB7-E642-44FE-AB37-B1367C657AD3}" destId="{00CACC40-BC7D-4D9C-BBFB-BD0D48058B69}" srcOrd="1" destOrd="0" presId="urn:microsoft.com/office/officeart/2008/layout/VerticalCurvedList"/>
    <dgm:cxn modelId="{D5102BBC-2764-42C2-BC39-12D705FF4038}" type="presParOf" srcId="{8B4B1FB7-E642-44FE-AB37-B1367C657AD3}" destId="{0B33F081-7B0F-4C5C-B692-EAB88AA634B3}" srcOrd="2" destOrd="0" presId="urn:microsoft.com/office/officeart/2008/layout/VerticalCurvedList"/>
    <dgm:cxn modelId="{3A228CAC-96C4-4A79-900B-8BBD81352E5C}" type="presParOf" srcId="{0B33F081-7B0F-4C5C-B692-EAB88AA634B3}" destId="{0AC7EAF8-F863-40FB-99AE-EDC801BFFD01}" srcOrd="0" destOrd="0" presId="urn:microsoft.com/office/officeart/2008/layout/VerticalCurvedList"/>
    <dgm:cxn modelId="{6AE97DC8-E7BE-4E43-B254-93B519B19AB6}" type="presParOf" srcId="{8B4B1FB7-E642-44FE-AB37-B1367C657AD3}" destId="{6059C4DF-2C25-467E-A89B-C4F1E4C9528F}" srcOrd="3" destOrd="0" presId="urn:microsoft.com/office/officeart/2008/layout/VerticalCurvedList"/>
    <dgm:cxn modelId="{1C48F578-B3B1-4D30-8674-39168F45D41E}" type="presParOf" srcId="{8B4B1FB7-E642-44FE-AB37-B1367C657AD3}" destId="{A86B20A2-AA20-466A-9B80-DB32CBBF0039}" srcOrd="4" destOrd="0" presId="urn:microsoft.com/office/officeart/2008/layout/VerticalCurvedList"/>
    <dgm:cxn modelId="{C2E42274-25C3-46EA-913F-F60B404E26C5}" type="presParOf" srcId="{A86B20A2-AA20-466A-9B80-DB32CBBF0039}" destId="{5F0604E3-D25B-488E-8CCE-120EDBCE9CB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6788-85AF-458A-933D-36ADE3D076C3}">
      <dsp:nvSpPr>
        <dsp:cNvPr id="0" name=""/>
        <dsp:cNvSpPr/>
      </dsp:nvSpPr>
      <dsp:spPr>
        <a:xfrm>
          <a:off x="-5064911" y="-781798"/>
          <a:ext cx="6077539" cy="6077539"/>
        </a:xfrm>
        <a:prstGeom prst="blockArc">
          <a:avLst>
            <a:gd name="adj1" fmla="val 18900000"/>
            <a:gd name="adj2" fmla="val 2700000"/>
            <a:gd name="adj3" fmla="val 355"/>
          </a:avLst>
        </a:prstGeom>
        <a:solidFill>
          <a:srgbClr val="FF0066"/>
        </a:solidFill>
        <a:ln w="12700" cap="flat" cmpd="sng" algn="ctr">
          <a:solidFill>
            <a:srgbClr val="FA49B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ACC40-BC7D-4D9C-BBFB-BD0D48058B69}">
      <dsp:nvSpPr>
        <dsp:cNvPr id="0" name=""/>
        <dsp:cNvSpPr/>
      </dsp:nvSpPr>
      <dsp:spPr>
        <a:xfrm>
          <a:off x="829775" y="644861"/>
          <a:ext cx="6389042" cy="12895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575" tIns="104140" rIns="104140" bIns="104140" numCol="1" spcCol="1270" anchor="ctr" anchorCtr="0">
          <a:noAutofit/>
        </a:bodyPr>
        <a:lstStyle/>
        <a:p>
          <a:pPr marL="0" lvl="0" indent="0" algn="l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100" kern="1200" dirty="0"/>
            <a:t>يكون متوازي الأضلاع معين إذا تطابق فيه ضلعان </a:t>
          </a:r>
          <a:r>
            <a:rPr lang="ar-SY" sz="4100" kern="1200" dirty="0" err="1"/>
            <a:t>متجاورن</a:t>
          </a:r>
          <a:endParaRPr lang="ar-SA" sz="4100" kern="1200" dirty="0"/>
        </a:p>
      </dsp:txBody>
      <dsp:txXfrm>
        <a:off x="829775" y="644861"/>
        <a:ext cx="6389042" cy="1289543"/>
      </dsp:txXfrm>
    </dsp:sp>
    <dsp:sp modelId="{0AC7EAF8-F863-40FB-99AE-EDC801BFFD01}">
      <dsp:nvSpPr>
        <dsp:cNvPr id="0" name=""/>
        <dsp:cNvSpPr/>
      </dsp:nvSpPr>
      <dsp:spPr>
        <a:xfrm>
          <a:off x="23811" y="483668"/>
          <a:ext cx="1611929" cy="1611929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9C4DF-2C25-467E-A89B-C4F1E4C9528F}">
      <dsp:nvSpPr>
        <dsp:cNvPr id="0" name=""/>
        <dsp:cNvSpPr/>
      </dsp:nvSpPr>
      <dsp:spPr>
        <a:xfrm>
          <a:off x="829775" y="2579537"/>
          <a:ext cx="6389042" cy="128954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575" tIns="104140" rIns="104140" bIns="104140" numCol="1" spcCol="1270" anchor="ctr" anchorCtr="0">
          <a:noAutofit/>
        </a:bodyPr>
        <a:lstStyle/>
        <a:p>
          <a:pPr marL="0" lvl="0" indent="0" algn="l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100" kern="1200" dirty="0"/>
            <a:t>يكون متوازي الأضلاع معين إذا تعامد قطراه</a:t>
          </a:r>
          <a:endParaRPr lang="ar-SA" sz="4100" kern="1200" dirty="0"/>
        </a:p>
      </dsp:txBody>
      <dsp:txXfrm>
        <a:off x="829775" y="2579537"/>
        <a:ext cx="6389042" cy="1289543"/>
      </dsp:txXfrm>
    </dsp:sp>
    <dsp:sp modelId="{5F0604E3-D25B-488E-8CCE-120EDBCE9CB8}">
      <dsp:nvSpPr>
        <dsp:cNvPr id="0" name=""/>
        <dsp:cNvSpPr/>
      </dsp:nvSpPr>
      <dsp:spPr>
        <a:xfrm>
          <a:off x="23811" y="2418344"/>
          <a:ext cx="1611929" cy="1611929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jp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5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2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 rot="20730868">
            <a:off x="3275301" y="2411718"/>
            <a:ext cx="566052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sz="8800" b="1" dirty="0"/>
              <a:t>خواص  المعين</a:t>
            </a:r>
          </a:p>
          <a:p>
            <a:r>
              <a:rPr lang="ar-SY" sz="8800" b="1" dirty="0"/>
              <a:t> و الكشف عنه</a:t>
            </a:r>
            <a:endParaRPr lang="en-US" sz="8800" b="1" dirty="0"/>
          </a:p>
        </p:txBody>
      </p:sp>
      <p:sp>
        <p:nvSpPr>
          <p:cNvPr id="5" name="مستطيل 4"/>
          <p:cNvSpPr/>
          <p:nvPr/>
        </p:nvSpPr>
        <p:spPr>
          <a:xfrm>
            <a:off x="8904849" y="6147583"/>
            <a:ext cx="3287151" cy="710418"/>
          </a:xfrm>
          <a:prstGeom prst="rect">
            <a:avLst/>
          </a:prstGeom>
          <a:solidFill>
            <a:srgbClr val="FA49B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8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75885"/>
            <a:ext cx="12192000" cy="68397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سوف نتعلم خواص المعين و الشروط التي يكون فيها المعين متوازي الأضلاع معينا</a:t>
            </a:r>
            <a:endParaRPr lang="en-US" sz="2800" b="1" dirty="0"/>
          </a:p>
        </p:txBody>
      </p:sp>
      <p:pic>
        <p:nvPicPr>
          <p:cNvPr id="65" name="صورة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131" y="5464617"/>
            <a:ext cx="891817" cy="982962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3"/>
          <a:srcRect l="31229" t="40260" r="57919" b="41358"/>
          <a:stretch/>
        </p:blipFill>
        <p:spPr>
          <a:xfrm>
            <a:off x="4802154" y="2035590"/>
            <a:ext cx="3441168" cy="3277304"/>
          </a:xfrm>
          <a:prstGeom prst="rect">
            <a:avLst/>
          </a:prstGeom>
        </p:spPr>
      </p:pic>
      <p:sp>
        <p:nvSpPr>
          <p:cNvPr id="39" name="مربع نص 38"/>
          <p:cNvSpPr txBox="1"/>
          <p:nvPr/>
        </p:nvSpPr>
        <p:spPr>
          <a:xfrm>
            <a:off x="4802154" y="837909"/>
            <a:ext cx="7389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/>
              <a:t>الشكل س ص ع ل متوازي أضلاع فيه</a:t>
            </a:r>
            <a:endParaRPr lang="en-US" sz="2800" b="1" dirty="0"/>
          </a:p>
        </p:txBody>
      </p:sp>
      <p:pic>
        <p:nvPicPr>
          <p:cNvPr id="40" name="صورة 39"/>
          <p:cNvPicPr>
            <a:picLocks noChangeAspect="1"/>
          </p:cNvPicPr>
          <p:nvPr/>
        </p:nvPicPr>
        <p:blipFill rotWithShape="1">
          <a:blip r:embed="rId3"/>
          <a:srcRect l="45147" t="53434" r="35941" b="41603"/>
          <a:stretch/>
        </p:blipFill>
        <p:spPr>
          <a:xfrm>
            <a:off x="8366484" y="2099477"/>
            <a:ext cx="3585722" cy="529043"/>
          </a:xfrm>
          <a:prstGeom prst="rect">
            <a:avLst/>
          </a:prstGeom>
        </p:spPr>
      </p:pic>
      <p:pic>
        <p:nvPicPr>
          <p:cNvPr id="41" name="صورة 40"/>
          <p:cNvPicPr>
            <a:picLocks noChangeAspect="1"/>
          </p:cNvPicPr>
          <p:nvPr/>
        </p:nvPicPr>
        <p:blipFill rotWithShape="1">
          <a:blip r:embed="rId3"/>
          <a:srcRect l="54207" t="44549" r="36802" b="51223"/>
          <a:stretch/>
        </p:blipFill>
        <p:spPr>
          <a:xfrm>
            <a:off x="9995657" y="1581579"/>
            <a:ext cx="1717349" cy="454011"/>
          </a:xfrm>
          <a:prstGeom prst="rect">
            <a:avLst/>
          </a:prstGeom>
        </p:spPr>
      </p:pic>
      <p:pic>
        <p:nvPicPr>
          <p:cNvPr id="42" name="صورة 41"/>
          <p:cNvPicPr>
            <a:picLocks noChangeAspect="1"/>
          </p:cNvPicPr>
          <p:nvPr/>
        </p:nvPicPr>
        <p:blipFill rotWithShape="1">
          <a:blip r:embed="rId3"/>
          <a:srcRect l="55068" t="62441" r="35734" b="32228"/>
          <a:stretch/>
        </p:blipFill>
        <p:spPr>
          <a:xfrm>
            <a:off x="9947870" y="3365022"/>
            <a:ext cx="1717089" cy="559503"/>
          </a:xfrm>
          <a:prstGeom prst="rect">
            <a:avLst/>
          </a:prstGeom>
        </p:spPr>
      </p:pic>
      <p:pic>
        <p:nvPicPr>
          <p:cNvPr id="43" name="صورة 42"/>
          <p:cNvPicPr>
            <a:picLocks noChangeAspect="1"/>
          </p:cNvPicPr>
          <p:nvPr/>
        </p:nvPicPr>
        <p:blipFill rotWithShape="1">
          <a:blip r:embed="rId3"/>
          <a:srcRect l="55344" t="58152" r="35975" b="36885"/>
          <a:stretch/>
        </p:blipFill>
        <p:spPr>
          <a:xfrm>
            <a:off x="10026676" y="2760726"/>
            <a:ext cx="1655313" cy="532065"/>
          </a:xfrm>
          <a:prstGeom prst="rect">
            <a:avLst/>
          </a:prstGeom>
        </p:spPr>
      </p:pic>
      <p:pic>
        <p:nvPicPr>
          <p:cNvPr id="44" name="صورة 43"/>
          <p:cNvPicPr>
            <a:picLocks noChangeAspect="1"/>
          </p:cNvPicPr>
          <p:nvPr/>
        </p:nvPicPr>
        <p:blipFill rotWithShape="1">
          <a:blip r:embed="rId3"/>
          <a:srcRect l="46180" t="72184" r="35424" b="22853"/>
          <a:stretch/>
        </p:blipFill>
        <p:spPr>
          <a:xfrm>
            <a:off x="8680024" y="4603690"/>
            <a:ext cx="3272182" cy="496344"/>
          </a:xfrm>
          <a:prstGeom prst="rect">
            <a:avLst/>
          </a:prstGeom>
        </p:spPr>
      </p:pic>
      <p:pic>
        <p:nvPicPr>
          <p:cNvPr id="45" name="صورة 44"/>
          <p:cNvPicPr>
            <a:picLocks noChangeAspect="1"/>
          </p:cNvPicPr>
          <p:nvPr/>
        </p:nvPicPr>
        <p:blipFill rotWithShape="1">
          <a:blip r:embed="rId3"/>
          <a:srcRect l="52553" t="67527" r="36285" b="27326"/>
          <a:stretch/>
        </p:blipFill>
        <p:spPr>
          <a:xfrm>
            <a:off x="9908624" y="4056731"/>
            <a:ext cx="1863276" cy="483072"/>
          </a:xfrm>
          <a:prstGeom prst="rect">
            <a:avLst/>
          </a:prstGeom>
        </p:spPr>
      </p:pic>
      <p:sp>
        <p:nvSpPr>
          <p:cNvPr id="46" name="مربع نص 45"/>
          <p:cNvSpPr txBox="1"/>
          <p:nvPr/>
        </p:nvSpPr>
        <p:spPr>
          <a:xfrm>
            <a:off x="2926269" y="5883088"/>
            <a:ext cx="738984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ar-SY" sz="2800" b="1" dirty="0"/>
              <a:t>س ص ع ل رباعي أضلاعه الأربعة متطابقة فهو معين </a:t>
            </a:r>
            <a:endParaRPr lang="en-US" sz="2800" b="1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6" t="-1332" r="23826" b="1332"/>
          <a:stretch/>
        </p:blipFill>
        <p:spPr>
          <a:xfrm>
            <a:off x="125345" y="1197103"/>
            <a:ext cx="3800641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078616814"/>
              </p:ext>
            </p:extLst>
          </p:nvPr>
        </p:nvGraphicFramePr>
        <p:xfrm>
          <a:off x="4240149" y="1081314"/>
          <a:ext cx="7242629" cy="4513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شكل بيضاوي 3"/>
          <p:cNvSpPr/>
          <p:nvPr/>
        </p:nvSpPr>
        <p:spPr>
          <a:xfrm>
            <a:off x="190664" y="1611086"/>
            <a:ext cx="4049485" cy="3657600"/>
          </a:xfrm>
          <a:prstGeom prst="ellipse">
            <a:avLst/>
          </a:prstGeom>
          <a:solidFill>
            <a:srgbClr val="FF0066"/>
          </a:solidFill>
          <a:ln>
            <a:solidFill>
              <a:srgbClr val="FA4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dirty="0"/>
              <a:t>شروط أن يكون متوازي الأضلاع معي</a:t>
            </a:r>
            <a:endParaRPr lang="en-US" sz="3600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1377">
            <a:off x="195434" y="258961"/>
            <a:ext cx="1925798" cy="212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ربع نص 15"/>
          <p:cNvSpPr txBox="1"/>
          <p:nvPr/>
        </p:nvSpPr>
        <p:spPr>
          <a:xfrm>
            <a:off x="2882347" y="6208780"/>
            <a:ext cx="7712766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/>
              <a:t>يكون متوازي الأضلاع معين إذا تعامد قطراه</a:t>
            </a:r>
            <a:endParaRPr lang="en-US" sz="32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/>
          <a:srcRect l="36320" t="68372" r="53655" b="15268"/>
          <a:stretch/>
        </p:blipFill>
        <p:spPr>
          <a:xfrm>
            <a:off x="443947" y="1113998"/>
            <a:ext cx="3145855" cy="2886404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/>
          <a:srcRect l="55030" t="51394" r="28241" b="44557"/>
          <a:stretch/>
        </p:blipFill>
        <p:spPr>
          <a:xfrm>
            <a:off x="7100231" y="1371574"/>
            <a:ext cx="4427564" cy="602570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l="60492" t="46669" r="31194" b="48753"/>
          <a:stretch/>
        </p:blipFill>
        <p:spPr>
          <a:xfrm>
            <a:off x="9798748" y="856675"/>
            <a:ext cx="1721288" cy="55726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2"/>
          <a:srcRect l="54536" t="55267" r="28340" b="39275"/>
          <a:stretch/>
        </p:blipFill>
        <p:spPr>
          <a:xfrm>
            <a:off x="7798262" y="2136017"/>
            <a:ext cx="3721774" cy="666907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/>
          <a:srcRect l="47608" t="64245" r="28240" b="30825"/>
          <a:stretch/>
        </p:blipFill>
        <p:spPr>
          <a:xfrm>
            <a:off x="6800081" y="3344685"/>
            <a:ext cx="4634843" cy="531868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2"/>
          <a:srcRect l="47624" t="60225" r="28125" b="35373"/>
          <a:stretch/>
        </p:blipFill>
        <p:spPr>
          <a:xfrm>
            <a:off x="6550578" y="2747735"/>
            <a:ext cx="5031253" cy="513395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 rotWithShape="1">
          <a:blip r:embed="rId2"/>
          <a:srcRect l="54785" t="74191" r="30332" b="20662"/>
          <a:stretch/>
        </p:blipFill>
        <p:spPr>
          <a:xfrm>
            <a:off x="8268237" y="4713778"/>
            <a:ext cx="3382862" cy="657777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 rotWithShape="1">
          <a:blip r:embed="rId2"/>
          <a:srcRect l="59402" t="69349" r="30367" b="25504"/>
          <a:stretch/>
        </p:blipFill>
        <p:spPr>
          <a:xfrm>
            <a:off x="8950816" y="3807780"/>
            <a:ext cx="2631015" cy="744124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 rotWithShape="1">
          <a:blip r:embed="rId2"/>
          <a:srcRect l="30613" t="55061" r="52139" b="30423"/>
          <a:stretch/>
        </p:blipFill>
        <p:spPr>
          <a:xfrm>
            <a:off x="4408980" y="2714083"/>
            <a:ext cx="2244194" cy="1061946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 rotWithShape="1">
          <a:blip r:embed="rId2"/>
          <a:srcRect l="50824" t="79276" r="30367" b="15577"/>
          <a:stretch/>
        </p:blipFill>
        <p:spPr>
          <a:xfrm>
            <a:off x="6256019" y="5365563"/>
            <a:ext cx="5389594" cy="829169"/>
          </a:xfrm>
          <a:prstGeom prst="rect">
            <a:avLst/>
          </a:prstGeom>
        </p:spPr>
      </p:pic>
      <p:sp>
        <p:nvSpPr>
          <p:cNvPr id="12" name="مستطيل 11"/>
          <p:cNvSpPr/>
          <p:nvPr/>
        </p:nvSpPr>
        <p:spPr>
          <a:xfrm>
            <a:off x="0" y="75885"/>
            <a:ext cx="2882347" cy="68397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مثال</a:t>
            </a:r>
            <a:endParaRPr lang="en-US" sz="2800" b="1" dirty="0"/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7" y="4548262"/>
            <a:ext cx="2438400" cy="2170176"/>
          </a:xfrm>
          <a:prstGeom prst="rect">
            <a:avLst/>
          </a:prstGeom>
        </p:spPr>
      </p:pic>
      <p:sp>
        <p:nvSpPr>
          <p:cNvPr id="14" name="مربع نص 13"/>
          <p:cNvSpPr txBox="1"/>
          <p:nvPr/>
        </p:nvSpPr>
        <p:spPr>
          <a:xfrm>
            <a:off x="4408980" y="164312"/>
            <a:ext cx="7389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/>
              <a:t>أثبت أن متوازي الأضلاع س ص ع ل معين</a:t>
            </a:r>
            <a:endParaRPr lang="en-US" sz="2800" b="1" dirty="0"/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209" y="5836232"/>
            <a:ext cx="891817" cy="98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45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77</Words>
  <Application>Microsoft Office PowerPoint</Application>
  <PresentationFormat>شاشة عريضة</PresentationFormat>
  <Paragraphs>12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34</cp:revision>
  <dcterms:created xsi:type="dcterms:W3CDTF">2021-03-21T19:20:33Z</dcterms:created>
  <dcterms:modified xsi:type="dcterms:W3CDTF">2021-03-31T16:28:11Z</dcterms:modified>
</cp:coreProperties>
</file>