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8" r:id="rId18"/>
    <p:sldId id="276" r:id="rId19"/>
    <p:sldId id="277" r:id="rId20"/>
    <p:sldId id="278" r:id="rId21"/>
    <p:sldId id="279" r:id="rId22"/>
    <p:sldId id="280" r:id="rId23"/>
    <p:sldId id="290" r:id="rId24"/>
    <p:sldId id="289" r:id="rId25"/>
    <p:sldId id="281" r:id="rId26"/>
    <p:sldId id="284" r:id="rId27"/>
    <p:sldId id="283" r:id="rId28"/>
    <p:sldId id="287" r:id="rId29"/>
    <p:sldId id="285" r:id="rId30"/>
    <p:sldId id="291" r:id="rId31"/>
    <p:sldId id="293" r:id="rId32"/>
    <p:sldId id="292" r:id="rId33"/>
    <p:sldId id="294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EF2DCA"/>
    <a:srgbClr val="FC2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نمط داكن 1 - تميي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380"/>
    <p:restoredTop sz="56452" autoAdjust="0"/>
  </p:normalViewPr>
  <p:slideViewPr>
    <p:cSldViewPr>
      <p:cViewPr>
        <p:scale>
          <a:sx n="75" d="100"/>
          <a:sy n="75" d="100"/>
        </p:scale>
        <p:origin x="-1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0D9AC4D-DEEB-4E60-9016-6E5457CE0930}" type="datetimeFigureOut">
              <a:rPr lang="ar-JO" smtClean="0"/>
              <a:pPr/>
              <a:t>14/08/1442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7626F2-6B18-456E-857F-9F9A71C7ACDF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626F2-6B18-456E-857F-9F9A71C7ACDF}" type="slidenum">
              <a:rPr lang="ar-JO" smtClean="0"/>
              <a:pPr/>
              <a:t>11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626F2-6B18-456E-857F-9F9A71C7ACDF}" type="slidenum">
              <a:rPr lang="ar-JO" smtClean="0"/>
              <a:pPr/>
              <a:t>27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626F2-6B18-456E-857F-9F9A71C7ACDF}" type="slidenum">
              <a:rPr lang="ar-JO" smtClean="0"/>
              <a:pPr/>
              <a:t>30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626F2-6B18-456E-857F-9F9A71C7ACDF}" type="slidenum">
              <a:rPr lang="ar-JO" smtClean="0"/>
              <a:pPr/>
              <a:t>31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14/08/1442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  <a:blipFill>
            <a:blip r:embed="rId2"/>
            <a:stretch>
              <a:fillRect/>
            </a:stretch>
          </a:blip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sz="6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الدرس الثالث</a:t>
            </a:r>
            <a:endParaRPr lang="ar-JO" sz="6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7929618" cy="4429156"/>
          </a:xfrm>
          <a:blipFill>
            <a:blip r:embed="rId3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sz="7200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الغبطة فكرة </a:t>
            </a:r>
          </a:p>
          <a:p>
            <a:r>
              <a:rPr lang="ar-JO" sz="4400" dirty="0" smtClean="0">
                <a:solidFill>
                  <a:srgbClr val="7030A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 شعر) </a:t>
            </a:r>
            <a:r>
              <a:rPr lang="ar-JO" sz="5400" dirty="0" smtClean="0">
                <a:solidFill>
                  <a:srgbClr val="7030A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إيليا أبو ماضي</a:t>
            </a:r>
          </a:p>
          <a:p>
            <a:r>
              <a:rPr lang="ar-JO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الفهم والاستيعاب والثروة</a:t>
            </a:r>
            <a:endParaRPr lang="ar-JO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  <a:blipFill>
            <a:blip r:embed="rId2"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JO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يوضح استثمار الشاعر عناصر الطبيعة فكراً وعاطفة</a:t>
            </a:r>
            <a:endParaRPr lang="ar-JO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500034" y="1571612"/>
            <a:ext cx="8429684" cy="4714908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algn="justLow"/>
            <a:r>
              <a:rPr lang="ar-SA" sz="2800" b="1" dirty="0" smtClean="0">
                <a:ln w="1905"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ar-JO" sz="2800" b="1" dirty="0" smtClean="0">
                <a:ln w="1905"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استثمر </a:t>
            </a:r>
            <a:r>
              <a:rPr lang="ar-SA" sz="2800" b="1" dirty="0" smtClean="0">
                <a:ln w="1905"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الشاعر عناصر الطبيعة</a:t>
            </a:r>
            <a:r>
              <a:rPr lang="ar-JO" sz="2800" b="1" dirty="0" smtClean="0">
                <a:ln w="1905"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وحب الناس للجمال</a:t>
            </a:r>
            <a:r>
              <a:rPr lang="ar-SA" sz="2800" b="1" dirty="0" smtClean="0">
                <a:ln w="1905"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للتدليل على أثر التفاؤل في الحياة ، فبالسعادة يتحوّل القبح إلى جمال </a:t>
            </a:r>
            <a:r>
              <a:rPr lang="ar-JO" sz="2800" b="1" dirty="0" smtClean="0">
                <a:ln w="1905"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والموت إلى حياة.</a:t>
            </a:r>
            <a:endParaRPr lang="en-US" sz="2800" b="1" dirty="0" smtClean="0">
              <a:ln w="1905">
                <a:solidFill>
                  <a:srgbClr val="FFC00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Low"/>
            <a:r>
              <a:rPr lang="ar-JO" sz="2800" b="1" dirty="0" smtClean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</a:t>
            </a:r>
            <a:r>
              <a:rPr lang="ar-SA" sz="2800" b="1" dirty="0" smtClean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الغصن اليابس يتحوّل بالتفاؤل والغبطة إلى غصن نضر جميل .</a:t>
            </a:r>
            <a:endParaRPr lang="en-US" sz="2800" b="1" dirty="0" smtClean="0">
              <a:ln w="1905">
                <a:solidFill>
                  <a:srgbClr val="00B05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Low"/>
            <a:r>
              <a:rPr lang="ar-JO" sz="2800" b="1" dirty="0" smtClean="0">
                <a:ln w="190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يقول الشاعر: </a:t>
            </a:r>
            <a:r>
              <a:rPr lang="ar-SA" sz="2800" b="1" dirty="0" smtClean="0">
                <a:ln w="190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تلمس الغصن المعرّى فإذا في الغصن نضره ) .</a:t>
            </a:r>
            <a:endParaRPr lang="en-US" sz="2800" b="1" dirty="0" smtClean="0">
              <a:ln w="1905">
                <a:solidFill>
                  <a:srgbClr val="00B05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Low"/>
            <a:r>
              <a:rPr lang="ar-SA" sz="2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وحين ترفّ السعادة على الأرض المقفرة الجرداء تتحوّل إلى بساتين ورياض .</a:t>
            </a:r>
            <a:endParaRPr lang="en-US" sz="2800" b="1" dirty="0" smtClean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Low"/>
            <a:r>
              <a:rPr lang="ar-JO" sz="2800" b="1" dirty="0" smtClean="0">
                <a:ln w="190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يقول الشاعر: </a:t>
            </a:r>
            <a:r>
              <a:rPr lang="ar-SA" sz="2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وإذا رفّت على القفر </a:t>
            </a:r>
            <a:r>
              <a:rPr lang="ar-SA" sz="2800" b="1" dirty="0" err="1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استوى</a:t>
            </a:r>
            <a:r>
              <a:rPr lang="ar-SA" sz="28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ماء وخضره) .</a:t>
            </a:r>
            <a:endParaRPr lang="en-US" sz="2800" b="1" dirty="0" smtClean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Low"/>
            <a:r>
              <a:rPr lang="ar-SA" sz="2800" b="1" dirty="0" smtClean="0">
                <a:ln w="190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وإذا مسّت الغبطة شيئا نملكه ولا قيمة له تحوّل في نظرنا إلى جواهر ولآلئ .</a:t>
            </a:r>
            <a:endParaRPr lang="en-US" sz="2800" b="1" dirty="0" smtClean="0">
              <a:ln w="1905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Low"/>
            <a:r>
              <a:rPr lang="ar-JO" sz="2800" b="1" dirty="0" smtClean="0">
                <a:ln w="190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يقول الشاعر: </a:t>
            </a:r>
            <a:r>
              <a:rPr lang="ar-SA" sz="2800" b="1" dirty="0" smtClean="0">
                <a:ln w="1905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وإذا مسّت حصاة صقلتها فهي درّه ) .</a:t>
            </a:r>
            <a:endParaRPr kumimoji="0" lang="ar-JO" sz="2800" b="1" i="0" u="none" strike="noStrike" kern="1200" normalizeH="0" baseline="0" noProof="0" dirty="0">
              <a:ln w="1905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3"/>
            <a:stretch>
              <a:fillRect/>
            </a:stretch>
          </a:blipFill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JO" b="1" dirty="0" smtClean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يوازن بين نص من الموضوع ونص خارجي اتفاقاً  واختلافاً.</a:t>
            </a:r>
            <a:endParaRPr lang="ar-JO" b="1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285719" y="1689100"/>
          <a:ext cx="8643969" cy="481173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86192"/>
                <a:gridCol w="1976454"/>
                <a:gridCol w="2881323"/>
              </a:tblGrid>
              <a:tr h="80974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643890" algn="l"/>
                        </a:tabLst>
                      </a:pPr>
                      <a:r>
                        <a:rPr lang="ar-KW" sz="2000" b="1" dirty="0">
                          <a:latin typeface="Calibri"/>
                          <a:ea typeface="Times New Roman"/>
                          <a:cs typeface="Times New Roman"/>
                        </a:rPr>
                        <a:t>البيتان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643890" algn="l"/>
                        </a:tabLst>
                      </a:pPr>
                      <a:r>
                        <a:rPr lang="ar-SA" sz="2000" b="1">
                          <a:latin typeface="Calibri"/>
                          <a:ea typeface="Times New Roman"/>
                          <a:cs typeface="Times New Roman"/>
                        </a:rPr>
                        <a:t>الاتفاق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643890" algn="l"/>
                        </a:tabLst>
                      </a:pPr>
                      <a:r>
                        <a:rPr lang="ar-SA" sz="2000" b="1" dirty="0">
                          <a:latin typeface="Calibri"/>
                          <a:ea typeface="Times New Roman"/>
                          <a:cs typeface="Times New Roman"/>
                        </a:rPr>
                        <a:t>الاختلاف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00099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643890" algn="l"/>
                        </a:tabLst>
                      </a:pPr>
                      <a:r>
                        <a:rPr lang="ar-SA" sz="1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يقول إيليا أبو ماضي :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643890" algn="l"/>
                        </a:tabLst>
                      </a:pPr>
                      <a:r>
                        <a:rPr lang="ar-SA" sz="18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إنه العيد وإن العيد    مثل العُـرس مــرّة .</a:t>
                      </a: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643890" algn="l"/>
                        </a:tabLst>
                      </a:pPr>
                      <a:r>
                        <a:rPr lang="ar-SA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ar-SA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ويقول ابن زيدون :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643890" algn="l"/>
                        </a:tabLst>
                      </a:pPr>
                      <a:r>
                        <a:rPr lang="ar-SA" sz="18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فاغتنم صفو الليالي  إنما العيش اختلاس .</a:t>
                      </a:r>
                      <a:endParaRPr lang="en-US" sz="14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</a:tr>
              <a:tr h="200099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643890" algn="l"/>
                        </a:tabLst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ب- يقول إيليا أبو ماضي</a:t>
                      </a:r>
                      <a:r>
                        <a:rPr lang="ar-SA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: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643890" algn="l"/>
                        </a:tabLst>
                      </a:pPr>
                      <a:r>
                        <a:rPr lang="ar-SA" sz="20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أيّها الباكي رويدا     لا يسدّ الدمع ثغره .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643890" algn="l"/>
                        </a:tabLst>
                      </a:pPr>
                      <a:r>
                        <a:rPr lang="ar-SA" sz="16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ويقول المتنبي</a:t>
                      </a:r>
                      <a:r>
                        <a:rPr lang="ar-SA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:</a:t>
                      </a:r>
                      <a:endParaRPr lang="en-US" sz="1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643890" algn="l"/>
                        </a:tabLst>
                      </a:pP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فما يَدوم سرورٌ ما سُرِرت به  </a:t>
                      </a:r>
                      <a:r>
                        <a:rPr lang="ar-JO" sz="14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ar-SA" sz="1400" b="1" dirty="0" smtClean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ولا </a:t>
                      </a:r>
                      <a:r>
                        <a:rPr lang="ar-SA" sz="1400" b="1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يرد عليك الفائتَ الحَزَنُ </a:t>
                      </a:r>
                      <a:endParaRPr lang="en-US" sz="1100" b="1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3214678" y="4500570"/>
            <a:ext cx="1928826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justLow"/>
            <a:r>
              <a:rPr lang="ar-SA" sz="2400" dirty="0" smtClean="0"/>
              <a:t>عدم فائدة الدموع والحزن .</a:t>
            </a:r>
            <a:endParaRPr lang="ar-JO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214678" y="3143248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214678" y="2571744"/>
            <a:ext cx="19288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3214678" y="2571744"/>
          <a:ext cx="1964065" cy="1785950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1964065"/>
              </a:tblGrid>
              <a:tr h="1785950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643890" algn="l"/>
                        </a:tabLst>
                      </a:pPr>
                      <a:r>
                        <a:rPr lang="ar-SA" sz="1800" dirty="0"/>
                        <a:t>- يلتقي الشاعران في دعوتهما إلى اغتنام وانتهاز فرص السعادة ، لأن أوقات السعادة قليلة 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جدول 9"/>
          <p:cNvGraphicFramePr>
            <a:graphicFrameLocks noGrp="1"/>
          </p:cNvGraphicFramePr>
          <p:nvPr/>
        </p:nvGraphicFramePr>
        <p:xfrm>
          <a:off x="357158" y="2500306"/>
          <a:ext cx="2857520" cy="1857388"/>
        </p:xfrm>
        <a:graphic>
          <a:graphicData uri="http://schemas.openxmlformats.org/drawingml/2006/table">
            <a:tbl>
              <a:tblPr rtl="1">
                <a:tableStyleId>{08FB837D-C827-4EFA-A057-4D05807E0F7C}</a:tableStyleId>
              </a:tblPr>
              <a:tblGrid>
                <a:gridCol w="2857520"/>
              </a:tblGrid>
              <a:tr h="185738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643890" algn="l"/>
                        </a:tabLst>
                      </a:pPr>
                      <a:r>
                        <a:rPr lang="ar-SA" sz="1800" kern="1200" dirty="0" smtClean="0"/>
                        <a:t>- إيليا يحثّ على انتهاز واغتنام فرص السعادة في الأعياد ، بينما ابن زيدون يحثّ على انتهاز فرص السعادة في جميع أوقات صفوها  .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379442" y="4500570"/>
          <a:ext cx="2763798" cy="1857388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763798"/>
              </a:tblGrid>
              <a:tr h="185738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643890" algn="l"/>
                        </a:tabLst>
                      </a:pPr>
                      <a:r>
                        <a:rPr lang="ar-SA" sz="1800" kern="1200" dirty="0" smtClean="0"/>
                        <a:t>البيت الأول يقدّم دليلا على عدم فائدة الدموع في حل المشكلات ، والبيت الثاني يقرر أن علينا انتهاز السعادة لأنها لن تدوم ، وأن حزنك لا يرجع ما فات وندمت عليه .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ينثر بيتاً أو أكثر من النص بأسلوبه</a:t>
            </a:r>
            <a:endParaRPr lang="ar-JO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blipFill>
            <a:blip r:embed="rId3"/>
            <a:stretch>
              <a:fillRect/>
            </a:stretch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ar-SA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أيها  الشاكي   الليالي   إنما  الغبطة   فكره .</a:t>
            </a:r>
            <a:endParaRPr lang="ar-JO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pPr lvl="2">
              <a:buNone/>
            </a:pPr>
            <a:r>
              <a:rPr lang="ar-KW" dirty="0" smtClean="0">
                <a:solidFill>
                  <a:srgbClr val="FFFF00"/>
                </a:solidFill>
                <a:ea typeface="Times New Roman"/>
              </a:rPr>
              <a:t>يا من تشكو الزمان ، الغبطة تفاؤل ينبع من داخلك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ar-SA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ربما استوطنت الكوخ وما في الكوخ كسره .</a:t>
            </a:r>
            <a:endParaRPr lang="ar-JO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pPr lvl="2">
              <a:buNone/>
            </a:pPr>
            <a:r>
              <a:rPr lang="ar-KW" dirty="0" smtClean="0">
                <a:solidFill>
                  <a:srgbClr val="FFFF00"/>
                </a:solidFill>
                <a:ea typeface="Times New Roman"/>
              </a:rPr>
              <a:t>السّعادة ليست بالمال ، فهماك فقراء سعداء 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ar-SA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وخلت منها القصور العاليات </a:t>
            </a:r>
            <a:r>
              <a:rPr lang="ar-SA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المشمخرّه</a:t>
            </a:r>
            <a:r>
              <a:rPr lang="ar-SA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.</a:t>
            </a:r>
            <a:endParaRPr lang="en-US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pPr lvl="2">
              <a:buNone/>
            </a:pPr>
            <a:r>
              <a:rPr lang="ar-KW" dirty="0" smtClean="0">
                <a:solidFill>
                  <a:srgbClr val="FFFF00"/>
                </a:solidFill>
                <a:ea typeface="Times New Roman"/>
              </a:rPr>
              <a:t>وربّما كان سكّان القصور يعيشون في تعاسة وشقاء .</a:t>
            </a:r>
            <a:endParaRPr lang="ar-JO" dirty="0" smtClean="0">
              <a:solidFill>
                <a:srgbClr val="FFFF00"/>
              </a:solidFill>
              <a:ea typeface="Times New Roman"/>
            </a:endParaRPr>
          </a:p>
          <a:p>
            <a:r>
              <a:rPr lang="ar-SA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وإذا رفّت على القفر </a:t>
            </a:r>
            <a:r>
              <a:rPr lang="ar-SA" b="1" dirty="0" err="1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استوى</a:t>
            </a:r>
            <a:r>
              <a:rPr lang="ar-SA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ماء وخضره .</a:t>
            </a:r>
            <a:endParaRPr lang="ar-JO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pPr lvl="2">
              <a:buNone/>
            </a:pPr>
            <a:r>
              <a:rPr lang="ar-KW" dirty="0" smtClean="0">
                <a:solidFill>
                  <a:srgbClr val="FFFF00"/>
                </a:solidFill>
                <a:ea typeface="Times New Roman"/>
              </a:rPr>
              <a:t> السّعادة تغيّر كل شيء حولنا </a:t>
            </a:r>
            <a:r>
              <a:rPr lang="ar-JO" dirty="0" smtClean="0">
                <a:solidFill>
                  <a:srgbClr val="FFFF00"/>
                </a:solidFill>
                <a:ea typeface="Times New Roman"/>
              </a:rPr>
              <a:t>ف</a:t>
            </a:r>
            <a:r>
              <a:rPr lang="ar-KW" dirty="0" smtClean="0">
                <a:solidFill>
                  <a:srgbClr val="FFFF00"/>
                </a:solidFill>
                <a:ea typeface="Times New Roman"/>
              </a:rPr>
              <a:t>تتحول الأماكن المقفرة في نظرنا إلى بساتين ورياض.</a:t>
            </a:r>
            <a:endParaRPr lang="ar-JO" dirty="0" smtClean="0">
              <a:solidFill>
                <a:srgbClr val="FFFF00"/>
              </a:solidFill>
              <a:ea typeface="Times New Roman"/>
            </a:endParaRPr>
          </a:p>
          <a:p>
            <a:r>
              <a:rPr lang="ar-SA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وإذا  مسّت  حصاة  صقلتها   فهي    درّه .</a:t>
            </a:r>
            <a:endParaRPr lang="ar-JO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  <a:p>
            <a:pPr lvl="2">
              <a:buNone/>
            </a:pPr>
            <a:r>
              <a:rPr lang="ar-KW" dirty="0" smtClean="0">
                <a:solidFill>
                  <a:srgbClr val="FFFF00"/>
                </a:solidFill>
                <a:ea typeface="Times New Roman"/>
              </a:rPr>
              <a:t> وتتحوّل الأشياء عديمة القيمة إلى أشياء ثمينة </a:t>
            </a:r>
            <a:endParaRPr lang="en-US" dirty="0" smtClean="0">
              <a:solidFill>
                <a:srgbClr val="FFFF00"/>
              </a:solidFill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 التصريف ( </a:t>
            </a:r>
            <a:r>
              <a:rPr lang="ar-JO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سدّ</a:t>
            </a:r>
            <a:r>
              <a:rPr lang="ar-SA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</a:t>
            </a:r>
            <a:endParaRPr lang="ar-JO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5043510"/>
          </a:xfr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>
              <a:buNone/>
            </a:pPr>
            <a:r>
              <a:rPr lang="ar-SA" sz="2400" b="1" dirty="0" smtClean="0">
                <a:solidFill>
                  <a:srgbClr val="FFFF00"/>
                </a:solidFill>
              </a:rPr>
              <a:t>( سديد " صائب " / السدود " الحواجز ومنها التي تقام على الأنهار والمفرد : السَّدّ " /  انسداد " غلق " </a:t>
            </a:r>
            <a:r>
              <a:rPr lang="ar-JO" sz="2400" b="1" dirty="0" smtClean="0">
                <a:solidFill>
                  <a:srgbClr val="FFFF00"/>
                </a:solidFill>
              </a:rPr>
              <a:t>   </a:t>
            </a:r>
            <a:r>
              <a:rPr lang="ar-SA" sz="2400" b="1" dirty="0" smtClean="0">
                <a:solidFill>
                  <a:srgbClr val="FFFF00"/>
                </a:solidFill>
              </a:rPr>
              <a:t>السِّد " الكلام الصحيح " / السداد " الاستقامة والصواب من القول والفعل" /  السَّدّ" الحاجز والجبل " </a:t>
            </a:r>
            <a:r>
              <a:rPr lang="ar-JO" sz="2400" b="1" dirty="0" smtClean="0">
                <a:solidFill>
                  <a:srgbClr val="FFFF00"/>
                </a:solidFill>
              </a:rPr>
              <a:t>   </a:t>
            </a:r>
            <a:r>
              <a:rPr lang="ar-SA" sz="2400" b="1" dirty="0" smtClean="0">
                <a:solidFill>
                  <a:srgbClr val="FFFF00"/>
                </a:solidFill>
              </a:rPr>
              <a:t>سدّ " الذرائع " مصطلح دينيّ يقصد به منع أسباب الفساد والحرام / سُدّة " منصب ورتبة " ) .</a:t>
            </a:r>
            <a:endParaRPr lang="ar-JO" sz="24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571472" y="3286124"/>
          <a:ext cx="8143932" cy="3286149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4071966"/>
                <a:gridCol w="4071966"/>
              </a:tblGrid>
              <a:tr h="109538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8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وقوفك </a:t>
                      </a:r>
                      <a:r>
                        <a:rPr lang="ar-SA" sz="2800" b="1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بجانب الحقّ موقف </a:t>
                      </a:r>
                      <a:r>
                        <a:rPr lang="ar-SA" sz="28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......</a:t>
                      </a:r>
                      <a:endParaRPr lang="en-US" sz="18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800" b="1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تقيم الدول </a:t>
                      </a:r>
                      <a:r>
                        <a:rPr lang="ar-SA" sz="28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........ </a:t>
                      </a:r>
                      <a:r>
                        <a:rPr lang="ar-SA" sz="2800" b="1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لحفظ المياه وتخزينها .</a:t>
                      </a:r>
                      <a:endParaRPr lang="en-US" sz="18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9538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8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من </a:t>
                      </a:r>
                      <a:r>
                        <a:rPr lang="ar-SA" sz="2800" b="1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الأمراض الشائعة </a:t>
                      </a:r>
                      <a:r>
                        <a:rPr lang="ar-SA" sz="28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.... </a:t>
                      </a:r>
                      <a:r>
                        <a:rPr lang="ar-SA" sz="2800" b="1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الشرايين </a:t>
                      </a:r>
                      <a:endParaRPr lang="en-US" sz="18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800" b="1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اللهم </a:t>
                      </a:r>
                      <a:r>
                        <a:rPr lang="ar-SA" sz="28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وفّقنا..... </a:t>
                      </a:r>
                      <a:r>
                        <a:rPr lang="ar-SA" sz="2800" b="1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في القول والفعل .</a:t>
                      </a:r>
                      <a:endParaRPr lang="en-US" sz="18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9538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8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من </a:t>
                      </a:r>
                      <a:r>
                        <a:rPr lang="ar-SA" sz="2800" b="1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المصطلحات الفقهية </a:t>
                      </a:r>
                      <a:r>
                        <a:rPr lang="ar-SA" sz="28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....الذرائع </a:t>
                      </a:r>
                      <a:r>
                        <a:rPr lang="ar-SA" sz="2800" b="1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en-US" sz="18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800" b="1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وصل الملك إلى ..... الحكم بعد موت أبيه .</a:t>
                      </a:r>
                      <a:endParaRPr lang="en-US" sz="18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ضبط البنية ( </a:t>
            </a:r>
            <a:r>
              <a:rPr lang="ar-JO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مرة</a:t>
            </a:r>
            <a:r>
              <a:rPr lang="ar-SA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endParaRPr lang="ar-JO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285721" y="1600201"/>
          <a:ext cx="8401080" cy="5022771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2800360"/>
                <a:gridCol w="2800360"/>
                <a:gridCol w="2800360"/>
              </a:tblGrid>
              <a:tr h="7164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800" b="1" dirty="0">
                          <a:ln>
                            <a:solidFill>
                              <a:srgbClr val="FFFF00"/>
                            </a:solidFill>
                          </a:ln>
                          <a:blipFill>
                            <a:blip r:embed="rId3"/>
                            <a:tile tx="0" ty="0" sx="100000" sy="100000" flip="none" algn="tl"/>
                          </a:blipFill>
                          <a:latin typeface="Calibri"/>
                          <a:ea typeface="Times New Roman"/>
                          <a:cs typeface="Times New Roman"/>
                        </a:rPr>
                        <a:t>- ضبط الكلمة</a:t>
                      </a:r>
                      <a:endParaRPr lang="en-US" sz="1800" dirty="0">
                        <a:ln>
                          <a:solidFill>
                            <a:srgbClr val="FFFF00"/>
                          </a:solidFill>
                        </a:ln>
                        <a:blipFill>
                          <a:blip r:embed="rId3"/>
                          <a:tile tx="0" ty="0" sx="100000" sy="100000" flip="none" algn="tl"/>
                        </a:blip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800" b="1" dirty="0">
                          <a:ln>
                            <a:solidFill>
                              <a:srgbClr val="FFFF00"/>
                            </a:solidFill>
                          </a:ln>
                          <a:blipFill>
                            <a:blip r:embed="rId3"/>
                            <a:tile tx="0" ty="0" sx="100000" sy="100000" flip="none" algn="tl"/>
                          </a:blipFill>
                          <a:latin typeface="Calibri"/>
                          <a:ea typeface="Times New Roman"/>
                          <a:cs typeface="Times New Roman"/>
                        </a:rPr>
                        <a:t>- معنى الكلمة في الضبط</a:t>
                      </a:r>
                      <a:endParaRPr lang="en-US" sz="1800" dirty="0">
                        <a:ln>
                          <a:solidFill>
                            <a:srgbClr val="FFFF00"/>
                          </a:solidFill>
                        </a:ln>
                        <a:blipFill>
                          <a:blip r:embed="rId3"/>
                          <a:tile tx="0" ty="0" sx="100000" sy="100000" flip="none" algn="tl"/>
                        </a:blip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800" b="1" dirty="0">
                          <a:ln>
                            <a:solidFill>
                              <a:srgbClr val="FFFF00"/>
                            </a:solidFill>
                          </a:ln>
                          <a:blipFill>
                            <a:blip r:embed="rId3"/>
                            <a:tile tx="0" ty="0" sx="100000" sy="100000" flip="none" algn="tl"/>
                          </a:blipFill>
                          <a:latin typeface="Calibri"/>
                          <a:ea typeface="Times New Roman"/>
                          <a:cs typeface="Times New Roman"/>
                        </a:rPr>
                        <a:t>- الجملة</a:t>
                      </a:r>
                      <a:endParaRPr lang="en-US" sz="1800" dirty="0">
                        <a:ln>
                          <a:solidFill>
                            <a:srgbClr val="FFFF00"/>
                          </a:solidFill>
                        </a:ln>
                        <a:blipFill>
                          <a:blip r:embed="rId3"/>
                          <a:tile tx="0" ty="0" sx="100000" sy="100000" flip="none" algn="tl"/>
                        </a:blip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26066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3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مَرَّة .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0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ظرف 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0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ar-SA" sz="2000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لقيته</a:t>
                      </a:r>
                      <a:r>
                        <a:rPr lang="ar-SA" sz="20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مَرَّة واحدة / ذات مَرَّة .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51998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3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مِرَّة .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0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العقل .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0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القوة .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0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كان خالد بن الوليد قائدا ذا مِرَّة .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0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الله تعالى ذو مِرَّة مستو على عرشه .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26066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3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مُرَّة .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0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ضد " الحلوة " ومؤنث المُرّ " .</a:t>
                      </a:r>
                      <a:endParaRPr lang="en-US" sz="14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0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ar-SA" sz="2000" dirty="0" err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طعوم</a:t>
                      </a:r>
                      <a:r>
                        <a:rPr lang="ar-SA" sz="20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الثمار مختلفة فمنها حلوة ومنها مُرَّة .</a:t>
                      </a:r>
                      <a:endParaRPr lang="en-US" sz="14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perspectiveFron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u="sng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المعنى السياقي ( </a:t>
            </a:r>
            <a:r>
              <a:rPr lang="ar-JO" b="1" u="sng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خلا </a:t>
            </a:r>
            <a:r>
              <a:rPr lang="ar-SA" b="1" u="sng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endParaRPr lang="ar-JO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4686296"/>
                <a:gridCol w="3543304"/>
              </a:tblGrid>
              <a:tr h="67968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36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الكلمة في جملة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3600" b="1" kern="120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معناها السياقي</a:t>
                      </a:r>
                      <a:endParaRPr lang="en-US" sz="3600" b="1" kern="12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96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خلا المكان والإناء من كذا / خلا القلب من الهمّ .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1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endParaRPr lang="ar-SA" sz="1600" b="0" i="0" u="none" strike="noStrike" kern="1200" dirty="0">
                        <a:solidFill>
                          <a:schemeClr val="dk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</a:tr>
              <a:tr h="6796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خلا نبيُنا من كل عيب ونقص .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1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endParaRPr lang="ar-SA" sz="3200" kern="12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  <a:tr h="6796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خلا الشباب سريعا .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1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endParaRPr lang="ar-SA" sz="3200" kern="12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</a:tr>
              <a:tr h="6796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افعل ( كذا ) وخلاك ذمٌّ .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1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endParaRPr lang="ar-SA" sz="1600" b="0" i="0" u="none" strike="noStrike" kern="1200" dirty="0">
                        <a:solidFill>
                          <a:schemeClr val="dk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</a:tr>
              <a:tr h="6796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خلا المهموم بنفسه / بصاحبه .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1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endParaRPr lang="ar-SA" sz="1600" b="0" i="0" u="none" strike="noStrike" kern="1200" dirty="0">
                        <a:solidFill>
                          <a:schemeClr val="dk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</a:tr>
              <a:tr h="6082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KW" sz="20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فعلته ( لخمس– لستٍ – لسبعٍ ) خلون من الشهر 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rtl="1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3680" algn="l"/>
                          <a:tab pos="3272155" algn="l"/>
                        </a:tabLst>
                      </a:pPr>
                      <a:endParaRPr lang="ar-SA" sz="1600" b="0" i="0" u="none" strike="noStrike" kern="1200" dirty="0">
                        <a:solidFill>
                          <a:schemeClr val="dk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928662" y="2357431"/>
            <a:ext cx="29289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ctr"/>
            <a:r>
              <a:rPr lang="ar-KW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فرغ مما به</a:t>
            </a:r>
            <a:endParaRPr lang="ar-SA" sz="3200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071538" y="3000372"/>
            <a:ext cx="27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ctr"/>
            <a:r>
              <a:rPr lang="ar-KW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برئ </a:t>
            </a:r>
            <a:endParaRPr lang="ar-SA" sz="3200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42910" y="3643315"/>
            <a:ext cx="31432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ctr"/>
            <a:r>
              <a:rPr lang="ar-KW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مضى وذهب</a:t>
            </a:r>
            <a:endParaRPr lang="ar-SA" sz="3200" dirty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28596" y="4357694"/>
            <a:ext cx="34290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KW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أَعْذَرْتَ وسقط عنك الذّم .</a:t>
            </a:r>
            <a:endParaRPr lang="ar-SA" sz="3200" dirty="0" smtClean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857224" y="5072074"/>
            <a:ext cx="3000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KW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- انفرد .</a:t>
            </a:r>
            <a:endParaRPr lang="ar-SA" sz="3200" dirty="0" smtClean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714348" y="5715016"/>
            <a:ext cx="30718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KW" sz="32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</a:rPr>
              <a:t>- مضت وذهبت</a:t>
            </a:r>
            <a:endParaRPr lang="ar-SA" sz="3200" dirty="0" smtClean="0">
              <a:ln>
                <a:solidFill>
                  <a:srgbClr val="00206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JO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الاستعارة - الكناية</a:t>
            </a:r>
            <a:endParaRPr lang="ar-JO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ar-SA" b="1" u="sng" dirty="0" smtClean="0">
                <a:solidFill>
                  <a:srgbClr val="FF0000"/>
                </a:solidFill>
              </a:rPr>
              <a:t>الاستعارة</a:t>
            </a:r>
            <a:r>
              <a:rPr lang="ar-SA" dirty="0" smtClean="0">
                <a:solidFill>
                  <a:srgbClr val="FF0000"/>
                </a:solidFill>
              </a:rPr>
              <a:t> :</a:t>
            </a:r>
            <a:endParaRPr lang="en-US" dirty="0" smtClean="0">
              <a:solidFill>
                <a:srgbClr val="FF0000"/>
              </a:solidFill>
            </a:endParaRPr>
          </a:p>
          <a:p>
            <a:pPr algn="justLow">
              <a:buNone/>
            </a:pPr>
            <a:r>
              <a:rPr lang="ar-SA" dirty="0" smtClean="0">
                <a:solidFill>
                  <a:srgbClr val="00B050"/>
                </a:solidFill>
              </a:rPr>
              <a:t>وهي تشبيه حذف أحد طرفيه ( المشبه أو المشبه به ) .</a:t>
            </a:r>
            <a:endParaRPr lang="en-US" dirty="0" smtClean="0">
              <a:solidFill>
                <a:srgbClr val="00B050"/>
              </a:solidFill>
            </a:endParaRPr>
          </a:p>
          <a:p>
            <a:pPr algn="justLow">
              <a:buNone/>
            </a:pPr>
            <a:r>
              <a:rPr lang="ar-SA" dirty="0" smtClean="0">
                <a:solidFill>
                  <a:schemeClr val="accent6">
                    <a:lumMod val="75000"/>
                  </a:schemeClr>
                </a:solidFill>
              </a:rPr>
              <a:t>** فإذا أردنا أن نكتشف الاستعارة نلاحظ أمرين :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Low">
              <a:buNone/>
            </a:pPr>
            <a:r>
              <a:rPr lang="ar-SA" b="1" dirty="0" smtClean="0">
                <a:solidFill>
                  <a:srgbClr val="7030A0"/>
                </a:solidFill>
              </a:rPr>
              <a:t>أ – وجود خيال في التعبير .</a:t>
            </a:r>
            <a:endParaRPr lang="en-US" dirty="0" smtClean="0">
              <a:solidFill>
                <a:srgbClr val="7030A0"/>
              </a:solidFill>
            </a:endParaRPr>
          </a:p>
          <a:p>
            <a:pPr algn="justLow">
              <a:buNone/>
            </a:pPr>
            <a:r>
              <a:rPr lang="ar-SA" b="1" dirty="0" smtClean="0">
                <a:solidFill>
                  <a:srgbClr val="7030A0"/>
                </a:solidFill>
              </a:rPr>
              <a:t>ب – وجود حذف لأحد الطرفين المشبه أو المشبه به .</a:t>
            </a:r>
            <a:endParaRPr lang="en-US" dirty="0" smtClean="0">
              <a:solidFill>
                <a:srgbClr val="7030A0"/>
              </a:solidFill>
            </a:endParaRPr>
          </a:p>
          <a:p>
            <a:pPr algn="justLow">
              <a:buNone/>
            </a:pPr>
            <a:r>
              <a:rPr lang="ar-SA" dirty="0" smtClean="0">
                <a:solidFill>
                  <a:srgbClr val="FF0000"/>
                </a:solidFill>
              </a:rPr>
              <a:t>مثال</a:t>
            </a:r>
            <a:r>
              <a:rPr lang="ar-SA" dirty="0" smtClean="0"/>
              <a:t> :</a:t>
            </a:r>
            <a:r>
              <a:rPr lang="ar-SA" sz="2400" b="1" u="sng" dirty="0" smtClean="0">
                <a:solidFill>
                  <a:schemeClr val="accent2"/>
                </a:solidFill>
              </a:rPr>
              <a:t>جرح يصيح</a:t>
            </a:r>
            <a:r>
              <a:rPr lang="ar-SA" sz="2400" b="1" dirty="0" smtClean="0">
                <a:solidFill>
                  <a:schemeClr val="accent2"/>
                </a:solidFill>
              </a:rPr>
              <a:t> على المدى وضحيّة           تتلمس الحرية الحمراء</a:t>
            </a:r>
            <a:r>
              <a:rPr lang="ar-JO" sz="2400" b="1" dirty="0" smtClean="0">
                <a:solidFill>
                  <a:schemeClr val="accent2"/>
                </a:solidFill>
              </a:rPr>
              <a:t>\</a:t>
            </a:r>
          </a:p>
          <a:p>
            <a:pPr algn="justLow">
              <a:buNone/>
            </a:pPr>
            <a:r>
              <a:rPr lang="ar-JO" dirty="0" smtClean="0">
                <a:solidFill>
                  <a:schemeClr val="accent2"/>
                </a:solidFill>
                <a:ea typeface="Times New Roman"/>
              </a:rPr>
              <a:t>      </a:t>
            </a:r>
            <a:r>
              <a:rPr lang="ar-SA" dirty="0" smtClean="0">
                <a:solidFill>
                  <a:schemeClr val="accent2"/>
                </a:solidFill>
                <a:ea typeface="Times New Roman"/>
              </a:rPr>
              <a:t> </a:t>
            </a:r>
            <a:r>
              <a:rPr lang="ar-SA" b="1" dirty="0" smtClean="0">
                <a:solidFill>
                  <a:schemeClr val="accent2"/>
                </a:solidFill>
                <a:ea typeface="Times New Roman"/>
              </a:rPr>
              <a:t>رأيت </a:t>
            </a:r>
            <a:r>
              <a:rPr lang="ar-SA" b="1" u="sng" dirty="0" smtClean="0">
                <a:solidFill>
                  <a:schemeClr val="accent2"/>
                </a:solidFill>
                <a:ea typeface="Times New Roman"/>
              </a:rPr>
              <a:t>زهرة</a:t>
            </a:r>
            <a:r>
              <a:rPr lang="ar-SA" b="1" dirty="0" smtClean="0">
                <a:solidFill>
                  <a:schemeClr val="accent2"/>
                </a:solidFill>
                <a:ea typeface="Times New Roman"/>
              </a:rPr>
              <a:t> تحملها أمها على كتفها .</a:t>
            </a:r>
            <a:endParaRPr lang="ar-JO" b="1" dirty="0" smtClean="0">
              <a:solidFill>
                <a:schemeClr val="accent2"/>
              </a:solidFill>
              <a:ea typeface="Times New Roman"/>
            </a:endParaRPr>
          </a:p>
          <a:p>
            <a:pPr algn="justLow">
              <a:buNone/>
            </a:pPr>
            <a:r>
              <a:rPr lang="ar-SA" b="1" u="sng" dirty="0" smtClean="0">
                <a:solidFill>
                  <a:srgbClr val="FF0000"/>
                </a:solidFill>
              </a:rPr>
              <a:t>أثر الاستعارة في المعنى:</a:t>
            </a:r>
            <a:endParaRPr lang="en-US" dirty="0" smtClean="0">
              <a:solidFill>
                <a:srgbClr val="FF0000"/>
              </a:solidFill>
            </a:endParaRPr>
          </a:p>
          <a:p>
            <a:pPr algn="justLow">
              <a:buNone/>
            </a:pPr>
            <a:r>
              <a:rPr lang="ar-SA" dirty="0" smtClean="0">
                <a:solidFill>
                  <a:srgbClr val="00B0F0"/>
                </a:solidFill>
              </a:rPr>
              <a:t>- تبرز المعنى حسب تركيب الاستعارة ومعناها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JO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الاستعارة - الكناية</a:t>
            </a:r>
            <a:endParaRPr lang="ar-JO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85804" y="1760557"/>
            <a:ext cx="8229600" cy="4525963"/>
          </a:xfrm>
          <a:blipFill>
            <a:blip r:embed="rId3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ar-SA" b="1" u="sng" dirty="0" smtClean="0">
                <a:solidFill>
                  <a:srgbClr val="FF0000"/>
                </a:solidFill>
              </a:rPr>
              <a:t>الكناية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justLow">
              <a:buNone/>
            </a:pPr>
            <a:r>
              <a:rPr lang="ar-SA" b="1" dirty="0" smtClean="0">
                <a:solidFill>
                  <a:srgbClr val="0070C0"/>
                </a:solidFill>
              </a:rPr>
              <a:t>- تعبير يطلق ولا يقصد به المعنى الحقيقي ولكن يقصد به لزوم معناه مع جواز إرادة المعنى الأصلي .</a:t>
            </a:r>
            <a:endParaRPr lang="en-US" dirty="0" smtClean="0">
              <a:solidFill>
                <a:srgbClr val="0070C0"/>
              </a:solidFill>
            </a:endParaRPr>
          </a:p>
          <a:p>
            <a:pPr algn="justLow">
              <a:buNone/>
            </a:pPr>
            <a:r>
              <a:rPr lang="ar-KW" b="1" u="sng" dirty="0" smtClean="0">
                <a:solidFill>
                  <a:srgbClr val="7030A0"/>
                </a:solidFill>
              </a:rPr>
              <a:t>فعندما نقول </a:t>
            </a:r>
            <a:r>
              <a:rPr lang="ar-KW" dirty="0" smtClean="0">
                <a:solidFill>
                  <a:srgbClr val="7030A0"/>
                </a:solidFill>
              </a:rPr>
              <a:t>: ( فلان بابه مفتوح ولا يغلق ) .</a:t>
            </a:r>
            <a:endParaRPr lang="en-US" dirty="0" smtClean="0">
              <a:solidFill>
                <a:srgbClr val="7030A0"/>
              </a:solidFill>
            </a:endParaRPr>
          </a:p>
          <a:p>
            <a:pPr algn="justLow">
              <a:buNone/>
            </a:pPr>
            <a:r>
              <a:rPr lang="ar-KW" dirty="0" smtClean="0">
                <a:solidFill>
                  <a:srgbClr val="00B050"/>
                </a:solidFill>
              </a:rPr>
              <a:t>- كناية عن الكرم وكثرة الضيوف .</a:t>
            </a:r>
            <a:endParaRPr lang="en-US" dirty="0" smtClean="0">
              <a:solidFill>
                <a:srgbClr val="00B050"/>
              </a:solidFill>
            </a:endParaRPr>
          </a:p>
          <a:p>
            <a:pPr algn="justLow">
              <a:buNone/>
            </a:pPr>
            <a:r>
              <a:rPr lang="ar-KW" dirty="0" smtClean="0">
                <a:solidFill>
                  <a:srgbClr val="00B050"/>
                </a:solidFill>
              </a:rPr>
              <a:t>( ويجوز عقلا أن يكون الباب مفتوحا ولا يغلق فليس هناك ما يمنع إرادة المعنى الأصلي المفهوم مباشرة )</a:t>
            </a:r>
            <a:endParaRPr lang="en-US" dirty="0" smtClean="0">
              <a:solidFill>
                <a:srgbClr val="00B050"/>
              </a:solidFill>
            </a:endParaRPr>
          </a:p>
          <a:p>
            <a:pPr algn="justLow">
              <a:buNone/>
            </a:pPr>
            <a:r>
              <a:rPr lang="ar-KW" dirty="0" smtClean="0">
                <a:solidFill>
                  <a:srgbClr val="00B050"/>
                </a:solidFill>
              </a:rPr>
              <a:t>- فالكناية لفظ يعتمد على معنيين واحد ظاهر غير مقصود وواحد خفي وهو المقصود .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JO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حدد مما يأتي استعارة وبين أثرها في المعنى</a:t>
            </a:r>
            <a:endParaRPr lang="ar-JO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Low">
              <a:lnSpc>
                <a:spcPct val="150000"/>
              </a:lnSpc>
              <a:buNone/>
            </a:pPr>
            <a:r>
              <a:rPr lang="ar-SA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 – حدد مما يأتي استعارة وأثرها في المعنى .</a:t>
            </a:r>
            <a:endParaRPr lang="en-US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  <a:p>
            <a:pPr algn="justLow">
              <a:lnSpc>
                <a:spcPct val="150000"/>
              </a:lnSpc>
              <a:buNone/>
            </a:pPr>
            <a:r>
              <a:rPr lang="ar-SA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</a:rPr>
              <a:t>- " عندما يفقد الإنسان عزيزا عليه تصيح جروح الألم داخله ، لكن هيهات أن يرجع ما ذهب " .</a:t>
            </a:r>
            <a:endParaRPr lang="en-US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92D050"/>
              </a:solidFill>
            </a:endParaRPr>
          </a:p>
          <a:p>
            <a:pPr algn="justLow">
              <a:lnSpc>
                <a:spcPct val="150000"/>
              </a:lnSpc>
              <a:buNone/>
            </a:pPr>
            <a:r>
              <a:rPr lang="ar-SA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الاستعارة</a:t>
            </a:r>
            <a:r>
              <a:rPr lang="ar-SA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</a:rPr>
              <a:t> :</a:t>
            </a:r>
            <a:r>
              <a:rPr lang="ar-KW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</a:rPr>
              <a:t>.........................................................</a:t>
            </a:r>
            <a:endParaRPr lang="en-US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92D050"/>
              </a:solidFill>
            </a:endParaRPr>
          </a:p>
          <a:p>
            <a:pPr algn="justLow">
              <a:lnSpc>
                <a:spcPct val="150000"/>
              </a:lnSpc>
              <a:buNone/>
            </a:pPr>
            <a:r>
              <a:rPr lang="ar-SA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أثرها في المعنى </a:t>
            </a:r>
            <a:r>
              <a:rPr lang="ar-SA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</a:rPr>
              <a:t>:</a:t>
            </a:r>
            <a:r>
              <a:rPr lang="ar-SA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2D050"/>
                </a:solidFill>
              </a:rPr>
              <a:t>..................................................</a:t>
            </a:r>
            <a:endParaRPr lang="en-US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6154758"/>
          </a:xfrm>
          <a:blipFill>
            <a:blip r:embed="rId2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0"/>
            <a:r>
              <a:rPr lang="ar-JO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صغ عبارة تتضمن استعارة حول المعنى ( تجني المستشرقين على اللغة العربية )</a:t>
            </a:r>
            <a:br>
              <a:rPr lang="ar-JO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ar-JO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.......................................................</a:t>
            </a:r>
            <a:br>
              <a:rPr lang="ar-JO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ar-SA" sz="3600" b="1" dirty="0" smtClean="0"/>
              <a:t> </a:t>
            </a:r>
            <a:r>
              <a:rPr lang="ar-S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ar-JO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</a:t>
            </a:r>
            <a:r>
              <a:rPr lang="ar-SA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غ كناية حول كل معنى مما يأتي :</a:t>
            </a:r>
            <a:r>
              <a:rPr lang="ar-JO" sz="3600" b="1" dirty="0" smtClean="0"/>
              <a:t/>
            </a:r>
            <a:br>
              <a:rPr lang="ar-JO" sz="3600" b="1" dirty="0" smtClean="0"/>
            </a:br>
            <a:r>
              <a:rPr lang="ar-SA" sz="3600" dirty="0" smtClean="0"/>
              <a:t> </a:t>
            </a:r>
            <a:r>
              <a:rPr lang="ar-SA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 –  (  تفوّق طالب في الدراسة ) : ............................................</a:t>
            </a:r>
            <a:r>
              <a:rPr lang="en-US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ar-SA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ب – ( شهرة عالم في مجتمعه ) </a:t>
            </a:r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:............................................</a:t>
            </a:r>
            <a:endParaRPr lang="ar-JO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  <a:blipFill>
            <a:blip r:embed="rId2"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يقسّم النّصّ وحدات فكرية واضعا عنوانا</a:t>
            </a:r>
            <a:r>
              <a:rPr lang="ar-JO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لكل وحدة</a:t>
            </a:r>
            <a:endParaRPr lang="ar-JO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7929618" cy="4429156"/>
          </a:xfrm>
          <a:blipFill>
            <a:blip r:embed="rId3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 – الأبيات من 1 -5    </a:t>
            </a:r>
            <a:endParaRPr lang="ar-JO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ar-JO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العنوان : عيدٌ وحزن . </a:t>
            </a:r>
            <a:endParaRPr lang="ar-JO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 – الأبيات من 6 – 13   </a:t>
            </a:r>
            <a:endParaRPr lang="ar-JO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ar-JO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العنوان : أنت صانع سعادتك  .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 – الأبيات من 14 إلى 20   </a:t>
            </a:r>
            <a:endParaRPr lang="ar-JO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ar-JO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العنوان : السعادة فرصة .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endParaRPr lang="ar-JO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  <a:blipFill>
            <a:blip r:embed="rId2"/>
            <a:stretch>
              <a:fillRect/>
            </a:stretch>
          </a:blip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sz="3600" b="1" dirty="0" smtClean="0">
                <a:solidFill>
                  <a:schemeClr val="bg1"/>
                </a:solidFill>
              </a:rPr>
              <a:t>إثرائي : اختر الإجابة الصحيحة مما يلي</a:t>
            </a:r>
            <a:endParaRPr lang="ar-JO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643602"/>
          </a:xfrm>
          <a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0">
              <a:buNone/>
            </a:pPr>
            <a:r>
              <a:rPr lang="ar-KW" sz="2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 – ما يُعتبر ( استعارة ) من بين التعبيرات التالية هو :</a:t>
            </a:r>
            <a:endParaRPr lang="en-US" sz="24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rtl="0">
              <a:buNone/>
            </a:pPr>
            <a:r>
              <a:rPr lang="ar-KW" sz="2400" b="1" dirty="0" smtClean="0"/>
              <a:t>- أسرارنا في مواطن الكتمان .</a:t>
            </a:r>
            <a:r>
              <a:rPr lang="en-US" sz="2400" b="1" dirty="0" smtClean="0"/>
              <a:t>               </a:t>
            </a:r>
            <a:r>
              <a:rPr lang="ar-KW" sz="2400" b="1" dirty="0" smtClean="0"/>
              <a:t>– " ويوم </a:t>
            </a:r>
            <a:r>
              <a:rPr lang="ar-KW" sz="2400" b="1" dirty="0" err="1" smtClean="0"/>
              <a:t>يعضّ</a:t>
            </a:r>
            <a:r>
              <a:rPr lang="ar-KW" sz="2400" b="1" dirty="0" smtClean="0"/>
              <a:t> الظالم على يديه " .</a:t>
            </a:r>
            <a:endParaRPr lang="en-US" sz="2400" b="1" dirty="0" smtClean="0"/>
          </a:p>
          <a:p>
            <a:pPr rtl="0">
              <a:buNone/>
            </a:pPr>
            <a:r>
              <a:rPr lang="ar-KW" sz="2400" b="1" dirty="0" smtClean="0"/>
              <a:t>- رفع الجنود سلاحهم .</a:t>
            </a:r>
            <a:r>
              <a:rPr lang="en-US" sz="2400" b="1" dirty="0" smtClean="0"/>
              <a:t>                              </a:t>
            </a:r>
            <a:r>
              <a:rPr lang="ar-KW" sz="2400" b="1" dirty="0" smtClean="0"/>
              <a:t>– " والصبح إذا تنفس " .</a:t>
            </a:r>
            <a:endParaRPr lang="en-US" sz="2400" b="1" dirty="0" smtClean="0"/>
          </a:p>
          <a:p>
            <a:pPr rtl="0">
              <a:buNone/>
            </a:pPr>
            <a:r>
              <a:rPr lang="ar-KW" sz="2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 – ما يعتبر ( كناية ) من بين التعبيرات التالية هو :</a:t>
            </a:r>
            <a:endParaRPr lang="en-US" sz="24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rtl="0">
              <a:buNone/>
            </a:pPr>
            <a:r>
              <a:rPr lang="ar-KW" sz="2400" b="1" dirty="0" smtClean="0"/>
              <a:t>- هذا عالم يُشار إليه بالبنان .</a:t>
            </a:r>
            <a:r>
              <a:rPr lang="en-US" sz="2400" b="1" dirty="0" smtClean="0"/>
              <a:t>                            </a:t>
            </a:r>
            <a:r>
              <a:rPr lang="ar-KW" sz="2400" b="1" dirty="0" smtClean="0"/>
              <a:t>– جنودنا افترسوا الأعداء .</a:t>
            </a:r>
            <a:endParaRPr lang="en-US" sz="2400" b="1" dirty="0" smtClean="0"/>
          </a:p>
          <a:p>
            <a:pPr rtl="0">
              <a:buNone/>
            </a:pPr>
            <a:r>
              <a:rPr lang="ar-KW" sz="2400" b="1" dirty="0" smtClean="0"/>
              <a:t>- أسودنا أطلقوا النار على الأعداء .</a:t>
            </a:r>
            <a:r>
              <a:rPr lang="en-US" sz="2400" b="1" dirty="0" smtClean="0"/>
              <a:t>                  </a:t>
            </a:r>
            <a:r>
              <a:rPr lang="ar-KW" sz="2400" b="1" dirty="0" smtClean="0"/>
              <a:t>– هذا عالم ينير الطريق للآخرين .</a:t>
            </a:r>
            <a:endParaRPr lang="en-US" sz="2400" b="1" dirty="0" smtClean="0"/>
          </a:p>
          <a:p>
            <a:pPr rtl="0">
              <a:buNone/>
            </a:pPr>
            <a:r>
              <a:rPr lang="ar-KW" sz="2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ج – ما يعتبر ( استعارة ) من بين الخيارات التالية هو :</a:t>
            </a:r>
            <a:endParaRPr lang="en-US" sz="24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rtl="0">
              <a:buNone/>
            </a:pPr>
            <a:r>
              <a:rPr lang="ar-KW" sz="2400" b="1" dirty="0" smtClean="0"/>
              <a:t>- تشتهر الكويت بالذهب الأسود .                - " وحملناه على ذات ألواحٍ ود" .</a:t>
            </a:r>
            <a:endParaRPr lang="en-US" sz="2400" b="1" dirty="0" smtClean="0"/>
          </a:p>
          <a:p>
            <a:pPr rtl="0">
              <a:buNone/>
            </a:pPr>
            <a:r>
              <a:rPr lang="ar-KW" sz="2400" b="1" dirty="0" smtClean="0"/>
              <a:t>- رأيت زهرة تحملها أمّها على كتفها .          - رفع الجنود الراية البيضاء .</a:t>
            </a:r>
            <a:endParaRPr lang="en-US" sz="2400" b="1" dirty="0" smtClean="0"/>
          </a:p>
          <a:p>
            <a:pPr rtl="0">
              <a:buNone/>
            </a:pPr>
            <a:r>
              <a:rPr lang="ar-KW" sz="2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د – ما يُعتبر ( كناية ) من بين الخيارات التالية هو :</a:t>
            </a:r>
            <a:endParaRPr lang="en-US" sz="2400" b="1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rtl="0">
              <a:buNone/>
            </a:pPr>
            <a:r>
              <a:rPr lang="ar-KW" sz="2400" b="1" spc="-150" dirty="0" smtClean="0"/>
              <a:t>- الجهل يفترس المجتمعات الفقيرة .    - " كتاب أنزلناه إليك لتخرج الناس من الظلمات إلى النور" .</a:t>
            </a:r>
            <a:endParaRPr lang="en-US" sz="2400" b="1" spc="-150" dirty="0" smtClean="0"/>
          </a:p>
          <a:p>
            <a:pPr>
              <a:buNone/>
            </a:pPr>
            <a:r>
              <a:rPr lang="ar-KW" sz="2400" b="1" dirty="0" smtClean="0"/>
              <a:t>- الموت ينشب أظفاره في البشر .</a:t>
            </a:r>
            <a:r>
              <a:rPr lang="en-US" sz="2400" b="1" dirty="0" smtClean="0"/>
              <a:t>        </a:t>
            </a:r>
            <a:r>
              <a:rPr lang="ar-KW" sz="2400" b="1" dirty="0" smtClean="0"/>
              <a:t>– " ولا تجعل يدك مغلولة إلى عنقك .. " .</a:t>
            </a:r>
            <a:endParaRPr lang="ar-JO" sz="2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blipFill>
            <a:blip r:embed="rId2"/>
            <a:tile tx="0" ty="0" sx="100000" sy="100000" flip="none" algn="tl"/>
          </a:blipFill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3600" b="1" dirty="0" smtClean="0">
                <a:solidFill>
                  <a:srgbClr val="FFC000"/>
                </a:solidFill>
              </a:rPr>
              <a:t> </a:t>
            </a:r>
            <a:r>
              <a:rPr lang="ar-SA" sz="3600" b="1" u="sng" dirty="0" smtClean="0">
                <a:solidFill>
                  <a:srgbClr val="FFC000"/>
                </a:solidFill>
              </a:rPr>
              <a:t>( أسلوب المدح والذم )</a:t>
            </a:r>
            <a:endParaRPr lang="ar-JO" sz="3600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  <a:blipFill>
            <a:blip r:embed="rId2">
              <a:lum bright="19000"/>
            </a:blip>
            <a:tile tx="0" ty="0" sx="100000" sy="100000" flip="none" algn="tl"/>
          </a:blipFill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ar-KW" sz="2800" b="1" u="sng" dirty="0" smtClean="0">
                <a:solidFill>
                  <a:srgbClr val="FFFF00"/>
                </a:solidFill>
              </a:rPr>
              <a:t>أسلوب المدح</a:t>
            </a:r>
            <a:r>
              <a:rPr lang="ar-KW" sz="2800" b="1" dirty="0" smtClean="0">
                <a:solidFill>
                  <a:srgbClr val="FFFF00"/>
                </a:solidFill>
              </a:rPr>
              <a:t> :     أسلوب لغوي يراد منه المدح على سبيل المبالغة . 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ar-KW" sz="2800" b="1" dirty="0" smtClean="0">
                <a:solidFill>
                  <a:srgbClr val="FFFF00"/>
                </a:solidFill>
              </a:rPr>
              <a:t>( وأفعال المدح هي : نعم ، حبّذا ) 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 </a:t>
            </a:r>
            <a:r>
              <a:rPr lang="ar-KW" sz="2800" b="1" dirty="0" smtClean="0">
                <a:solidFill>
                  <a:srgbClr val="FFFF00"/>
                </a:solidFill>
              </a:rPr>
              <a:t>ويتكون من أركان هي :( فعل للمدح + فاعل  + مخصوص بالمدح ) 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ar-KW" sz="2800" b="1" u="sng" dirty="0" smtClean="0">
                <a:solidFill>
                  <a:srgbClr val="FFFF00"/>
                </a:solidFill>
              </a:rPr>
              <a:t>أسلوب الذم</a:t>
            </a:r>
            <a:r>
              <a:rPr lang="ar-KW" sz="2800" b="1" dirty="0" smtClean="0">
                <a:solidFill>
                  <a:srgbClr val="FFFF00"/>
                </a:solidFill>
              </a:rPr>
              <a:t> :      أسلوب لغوي يراد منه الذم على سبيل المبالغة 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ar-KW" sz="2800" b="1" dirty="0" smtClean="0">
                <a:solidFill>
                  <a:srgbClr val="FFFF00"/>
                </a:solidFill>
              </a:rPr>
              <a:t>( وأفعال الذّم هي : </a:t>
            </a:r>
            <a:r>
              <a:rPr lang="ar-KW" sz="2800" b="1" dirty="0" err="1" smtClean="0">
                <a:solidFill>
                  <a:srgbClr val="FFFF00"/>
                </a:solidFill>
              </a:rPr>
              <a:t>بئس</a:t>
            </a:r>
            <a:r>
              <a:rPr lang="ar-KW" sz="2800" b="1" dirty="0" smtClean="0">
                <a:solidFill>
                  <a:srgbClr val="FFFF00"/>
                </a:solidFill>
              </a:rPr>
              <a:t> ، لا حبّذا ) .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ar-KW" sz="2800" b="1" dirty="0" smtClean="0">
                <a:solidFill>
                  <a:srgbClr val="FFFF00"/>
                </a:solidFill>
              </a:rPr>
              <a:t>ويتكون من أركان هي  :   (  فعل للذم + فاعل + مخصوص بالذم ) .</a:t>
            </a:r>
            <a:endParaRPr lang="ar-JO" sz="2800" b="1" dirty="0" smtClean="0">
              <a:solidFill>
                <a:srgbClr val="FFFF00"/>
              </a:solidFill>
            </a:endParaRPr>
          </a:p>
          <a:p>
            <a:r>
              <a:rPr lang="ar-KW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لاحظ أنّ الفاعل في ( حبذا </a:t>
            </a:r>
            <a:r>
              <a:rPr lang="ar-KW" sz="28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</a:t>
            </a:r>
            <a:r>
              <a:rPr lang="ar-KW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لا حبذا ) هو اسم الإشارة ( ذا ) .            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ar-K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حبذا الأمانة .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ar-KW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الفاعل :  ذا .        نوع الفاعل : اسم إشارة .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14366" y="1643050"/>
            <a:ext cx="8229600" cy="4525963"/>
          </a:xfrm>
          <a:blipFill>
            <a:blip r:embed="rId2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8000">
              <a:spcBef>
                <a:spcPts val="1200"/>
              </a:spcBef>
              <a:buNone/>
            </a:pPr>
            <a:r>
              <a:rPr lang="ar-KW" sz="2000" b="1" u="sng" dirty="0" smtClean="0">
                <a:solidFill>
                  <a:srgbClr val="FF0000"/>
                </a:solidFill>
              </a:rPr>
              <a:t>فاعل ( نعم / </a:t>
            </a:r>
            <a:r>
              <a:rPr lang="ar-KW" sz="2000" b="1" u="sng" dirty="0" err="1" smtClean="0">
                <a:solidFill>
                  <a:srgbClr val="FF0000"/>
                </a:solidFill>
              </a:rPr>
              <a:t>بئس</a:t>
            </a:r>
            <a:r>
              <a:rPr lang="ar-KW" sz="2000" b="1" u="sng" dirty="0" smtClean="0">
                <a:solidFill>
                  <a:srgbClr val="FF0000"/>
                </a:solidFill>
              </a:rPr>
              <a:t> ) له أربع حالات :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288000">
              <a:spcBef>
                <a:spcPts val="1200"/>
              </a:spcBef>
              <a:buNone/>
            </a:pP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– معرف </a:t>
            </a:r>
            <a:r>
              <a:rPr lang="ar-KW" sz="2000" b="1" dirty="0" err="1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بأل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</a:t>
            </a:r>
            <a:r>
              <a:rPr lang="ar-JO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ar-KW" sz="2000" b="1" dirty="0" smtClean="0"/>
              <a:t>-   </a:t>
            </a:r>
            <a:r>
              <a:rPr lang="ar-KW" sz="2000" dirty="0" smtClean="0"/>
              <a:t>نعم الخلق الوفاء .</a:t>
            </a:r>
            <a:r>
              <a:rPr lang="ar-JO" sz="2000" dirty="0" smtClean="0"/>
              <a:t>    </a:t>
            </a:r>
          </a:p>
          <a:p>
            <a:pPr marL="288000">
              <a:spcBef>
                <a:spcPts val="1200"/>
              </a:spcBef>
              <a:buNone/>
            </a:pPr>
            <a:r>
              <a:rPr lang="ar-JO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الفاعل </a:t>
            </a:r>
            <a:r>
              <a:rPr lang="ar-KW" sz="2000" dirty="0" smtClean="0"/>
              <a:t>:. </a:t>
            </a:r>
            <a:r>
              <a:rPr lang="ar-JO" sz="2000" dirty="0" smtClean="0"/>
              <a:t>  </a:t>
            </a:r>
            <a:r>
              <a:rPr lang="ar-JO" sz="2000" dirty="0" smtClean="0"/>
              <a:t>               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نوع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الفاعل </a:t>
            </a:r>
            <a:r>
              <a:rPr lang="ar-KW" sz="2000" dirty="0" smtClean="0"/>
              <a:t>:</a:t>
            </a:r>
            <a:endParaRPr lang="en-US" sz="2000" dirty="0" smtClean="0"/>
          </a:p>
          <a:p>
            <a:pPr marL="288000">
              <a:spcBef>
                <a:spcPts val="1200"/>
              </a:spcBef>
              <a:buNone/>
            </a:pPr>
            <a:r>
              <a:rPr lang="ar-KW" sz="2000" b="1" dirty="0" smtClean="0"/>
              <a:t>2–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مضاف لما فيه أل </a:t>
            </a:r>
            <a:r>
              <a:rPr lang="ar-KW" sz="2000" b="1" dirty="0" smtClean="0"/>
              <a:t>:-</a:t>
            </a:r>
            <a:endParaRPr lang="ar-JO" sz="2000" b="1" dirty="0" smtClean="0"/>
          </a:p>
          <a:p>
            <a:pPr marL="288000">
              <a:spcBef>
                <a:spcPts val="1200"/>
              </a:spcBef>
              <a:buNone/>
            </a:pP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الفاعل :</a:t>
            </a:r>
            <a:r>
              <a:rPr lang="ar-KW" sz="2000" b="1" dirty="0" smtClean="0"/>
              <a:t>.      </a:t>
            </a:r>
            <a:r>
              <a:rPr lang="ar-JO" sz="2000" b="1" dirty="0" smtClean="0"/>
              <a:t>          </a:t>
            </a:r>
            <a:r>
              <a:rPr lang="ar-KW" sz="2000" b="1" dirty="0" smtClean="0"/>
              <a:t> 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نوع الفاعل </a:t>
            </a:r>
            <a:r>
              <a:rPr lang="ar-KW" sz="2000" b="1" dirty="0" smtClean="0"/>
              <a:t>:</a:t>
            </a:r>
            <a:endParaRPr lang="en-US" sz="2000" b="1" dirty="0" smtClean="0"/>
          </a:p>
          <a:p>
            <a:pPr marL="288000">
              <a:spcBef>
                <a:spcPts val="1200"/>
              </a:spcBef>
              <a:buNone/>
            </a:pPr>
            <a:r>
              <a:rPr lang="ar-KW" sz="2000" b="1" dirty="0" smtClean="0"/>
              <a:t>  3–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ضمير مستتر مفسر بنكرة منصوبة تعرب تمييزا </a:t>
            </a:r>
            <a:r>
              <a:rPr lang="ar-KW" sz="2000" b="1" dirty="0" smtClean="0"/>
              <a:t>.-</a:t>
            </a:r>
            <a:endParaRPr lang="ar-JO" sz="2000" b="1" dirty="0" smtClean="0"/>
          </a:p>
          <a:p>
            <a:pPr marL="288000">
              <a:spcBef>
                <a:spcPts val="1200"/>
              </a:spcBef>
              <a:buNone/>
            </a:pP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الفاعل</a:t>
            </a:r>
            <a:r>
              <a:rPr lang="ar-KW" sz="2000" dirty="0" smtClean="0"/>
              <a:t> : </a:t>
            </a:r>
            <a:r>
              <a:rPr lang="ar-JO" sz="2000" dirty="0" smtClean="0"/>
              <a:t>                  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نوع</a:t>
            </a:r>
            <a:r>
              <a:rPr lang="ar-KW" sz="2000" b="1" dirty="0" smtClean="0"/>
              <a:t>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الفاعل</a:t>
            </a:r>
            <a:r>
              <a:rPr lang="ar-KW" sz="2000" dirty="0" smtClean="0"/>
              <a:t> </a:t>
            </a:r>
            <a:r>
              <a:rPr lang="ar-KW" sz="2000" dirty="0" smtClean="0"/>
              <a:t>:</a:t>
            </a:r>
            <a:endParaRPr lang="en-US" sz="2000" dirty="0" smtClean="0"/>
          </a:p>
          <a:p>
            <a:pPr marL="288000">
              <a:spcBef>
                <a:spcPts val="1200"/>
              </a:spcBef>
              <a:buNone/>
            </a:pPr>
            <a:r>
              <a:rPr lang="ar-KW" sz="2000" dirty="0" smtClean="0"/>
              <a:t> 4</a:t>
            </a:r>
            <a:r>
              <a:rPr lang="ar-KW" sz="2000" b="1" dirty="0" smtClean="0"/>
              <a:t>–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اسم</a:t>
            </a:r>
            <a:r>
              <a:rPr lang="ar-KW" sz="2000" b="1" dirty="0" smtClean="0"/>
              <a:t>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موصول : ( ما ) أو ( مَن ) </a:t>
            </a:r>
            <a:r>
              <a:rPr lang="ar-KW" sz="2000" b="1" dirty="0" smtClean="0"/>
              <a:t>:        (    </a:t>
            </a:r>
            <a:r>
              <a:rPr lang="ar-KW" sz="2000" b="1" u="sng" dirty="0" smtClean="0"/>
              <a:t>من</a:t>
            </a:r>
            <a:r>
              <a:rPr lang="ar-KW" sz="2000" b="1" dirty="0" smtClean="0"/>
              <a:t> : للعاقل ،      </a:t>
            </a:r>
            <a:r>
              <a:rPr lang="ar-KW" sz="2000" b="1" u="sng" dirty="0" smtClean="0"/>
              <a:t>ما</a:t>
            </a:r>
            <a:r>
              <a:rPr lang="ar-KW" sz="2000" b="1" dirty="0" smtClean="0"/>
              <a:t> :  لغير العاقل ) .</a:t>
            </a:r>
            <a:endParaRPr lang="en-US" sz="2000" dirty="0" smtClean="0"/>
          </a:p>
          <a:p>
            <a:pPr marL="288000">
              <a:spcBef>
                <a:spcPts val="1200"/>
              </a:spcBef>
              <a:buNone/>
            </a:pPr>
            <a:r>
              <a:rPr lang="ar-KW" sz="2000" b="1" dirty="0" smtClean="0"/>
              <a:t>- </a:t>
            </a:r>
            <a:r>
              <a:rPr lang="ar-KW" sz="2000" dirty="0" err="1" smtClean="0"/>
              <a:t>بئس</a:t>
            </a:r>
            <a:r>
              <a:rPr lang="ar-KW" sz="2000" dirty="0" smtClean="0"/>
              <a:t> مَن تصاحب الأشرار .</a:t>
            </a:r>
            <a:r>
              <a:rPr lang="ar-JO" sz="2000" dirty="0" smtClean="0"/>
              <a:t>         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الفاعل</a:t>
            </a:r>
            <a:r>
              <a:rPr lang="ar-KW" sz="2000" dirty="0" smtClean="0"/>
              <a:t> : </a:t>
            </a:r>
            <a:r>
              <a:rPr lang="ar-JO" sz="2000" dirty="0" smtClean="0"/>
              <a:t>           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نوع</a:t>
            </a:r>
            <a:r>
              <a:rPr lang="ar-KW" sz="2000" b="1" dirty="0" smtClean="0"/>
              <a:t>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الفاعل</a:t>
            </a:r>
            <a:r>
              <a:rPr lang="ar-KW" sz="2000" dirty="0" smtClean="0"/>
              <a:t> </a:t>
            </a:r>
            <a:r>
              <a:rPr lang="ar-KW" sz="2000" dirty="0" smtClean="0"/>
              <a:t>:</a:t>
            </a:r>
            <a:endParaRPr lang="en-US" sz="2000" dirty="0" smtClean="0"/>
          </a:p>
          <a:p>
            <a:pPr marL="288000">
              <a:spcBef>
                <a:spcPts val="1200"/>
              </a:spcBef>
              <a:buNone/>
            </a:pPr>
            <a:r>
              <a:rPr lang="ar-KW" sz="2000" dirty="0" smtClean="0"/>
              <a:t>- نعم ما تقوم به مساعدة الفقراء .</a:t>
            </a:r>
            <a:r>
              <a:rPr lang="ar-JO" sz="2000" dirty="0" smtClean="0"/>
              <a:t>     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الفاعل</a:t>
            </a:r>
            <a:r>
              <a:rPr lang="ar-KW" sz="2000" dirty="0" smtClean="0"/>
              <a:t> : </a:t>
            </a:r>
            <a:r>
              <a:rPr lang="ar-JO" sz="2000" dirty="0" smtClean="0"/>
              <a:t>          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نوع</a:t>
            </a:r>
            <a:r>
              <a:rPr lang="ar-KW" sz="2000" b="1" dirty="0" smtClean="0"/>
              <a:t> </a:t>
            </a:r>
            <a:r>
              <a:rPr lang="ar-KW" sz="20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الفاعل</a:t>
            </a:r>
            <a:r>
              <a:rPr lang="ar-KW" sz="2000" dirty="0" smtClean="0"/>
              <a:t> </a:t>
            </a:r>
            <a:r>
              <a:rPr lang="ar-KW" sz="2000" dirty="0" smtClean="0"/>
              <a:t>:</a:t>
            </a:r>
            <a:r>
              <a:rPr lang="ar-JO" sz="2000" dirty="0" smtClean="0"/>
              <a:t> </a:t>
            </a:r>
            <a:endParaRPr lang="ar-JO" sz="20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643570" y="2571744"/>
            <a:ext cx="1071570" cy="4418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normAutofit fontScale="85000" lnSpcReduction="20000"/>
          </a:bodyPr>
          <a:lstStyle/>
          <a:p>
            <a:pPr fontAlgn="ctr"/>
            <a:r>
              <a:rPr lang="ar-JO" sz="3200" dirty="0" smtClean="0"/>
              <a:t>ا</a:t>
            </a:r>
            <a:r>
              <a:rPr lang="ar-KW" sz="2400" dirty="0" smtClean="0"/>
              <a:t>لخلق</a:t>
            </a:r>
            <a:endParaRPr lang="ar-SA" sz="3200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3"/>
            <a:stretch>
              <a:fillRect/>
            </a:stretch>
          </a:blip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أحوال فاعل نعم </a:t>
            </a:r>
            <a:r>
              <a:rPr lang="ar-J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وبئس</a:t>
            </a:r>
            <a:endParaRPr lang="ar-J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214678" y="2500307"/>
            <a:ext cx="1071570" cy="35719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fontAlgn="ctr"/>
            <a:r>
              <a:rPr lang="ar-JO" sz="1600" dirty="0" smtClean="0"/>
              <a:t> </a:t>
            </a:r>
            <a:r>
              <a:rPr lang="ar-JO" sz="1600" dirty="0" smtClean="0"/>
              <a:t> </a:t>
            </a:r>
            <a:r>
              <a:rPr lang="ar-KW" sz="1600" b="1" dirty="0" smtClean="0"/>
              <a:t>معرف </a:t>
            </a:r>
            <a:r>
              <a:rPr lang="ar-KW" sz="1600" b="1" dirty="0" err="1" smtClean="0"/>
              <a:t>بأل</a:t>
            </a:r>
            <a:r>
              <a:rPr lang="ar-KW" sz="1600" b="1" dirty="0" smtClean="0"/>
              <a:t> </a:t>
            </a:r>
            <a:r>
              <a:rPr lang="ar-KW" sz="1600" dirty="0" smtClean="0"/>
              <a:t>.</a:t>
            </a:r>
            <a:endParaRPr lang="ar-SA" sz="1600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500562" y="3071811"/>
            <a:ext cx="1928826" cy="35719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fontAlgn="ctr"/>
            <a:r>
              <a:rPr lang="ar-KW" sz="1600" b="1" smtClean="0"/>
              <a:t>نعم سلوك المرء الوفاء .</a:t>
            </a:r>
            <a:endParaRPr lang="ar-SA" sz="1600" b="1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715140" y="3487167"/>
            <a:ext cx="1071570" cy="3704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fontAlgn="ctr"/>
            <a:r>
              <a:rPr lang="ar-KW" sz="1600" b="1" dirty="0" smtClean="0"/>
              <a:t>سلوك المرء </a:t>
            </a:r>
            <a:endParaRPr lang="ar-SA" sz="1600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428992" y="3500438"/>
            <a:ext cx="1928826" cy="35719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fontAlgn="ctr"/>
            <a:r>
              <a:rPr lang="ar-KW" b="1" dirty="0" smtClean="0"/>
              <a:t>مضاف لما فيه أل .</a:t>
            </a:r>
            <a:endParaRPr lang="ar-SA" b="1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000232" y="4000505"/>
            <a:ext cx="1928826" cy="35719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fontAlgn="ctr"/>
            <a:r>
              <a:rPr lang="ar-KW" b="1" smtClean="0"/>
              <a:t>نعم سلوكا الصدق .</a:t>
            </a:r>
            <a:endParaRPr lang="ar-SA" b="1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715140" y="4429132"/>
            <a:ext cx="1071570" cy="3704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fontAlgn="ctr"/>
            <a:r>
              <a:rPr lang="ar-KW" sz="1600" b="1" dirty="0" smtClean="0"/>
              <a:t>ضمير مستتر</a:t>
            </a:r>
            <a:endParaRPr lang="ar-SA" sz="1600" b="1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143372" y="4357694"/>
            <a:ext cx="1285884" cy="3704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fontAlgn="ctr"/>
            <a:r>
              <a:rPr lang="ar-KW" sz="1600" b="1" dirty="0" smtClean="0"/>
              <a:t>ضمير مستتر</a:t>
            </a:r>
            <a:endParaRPr lang="ar-SA" sz="1600" b="1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143372" y="5357826"/>
            <a:ext cx="714380" cy="3704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fontAlgn="ctr"/>
            <a:r>
              <a:rPr lang="ar-KW" b="1" dirty="0" smtClean="0"/>
              <a:t>مَن</a:t>
            </a:r>
            <a:endParaRPr lang="ar-SA" sz="1600" b="1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571604" y="5286388"/>
            <a:ext cx="1285884" cy="3704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fontAlgn="ctr"/>
            <a:r>
              <a:rPr lang="ar-KW" b="1" dirty="0" smtClean="0"/>
              <a:t>اسم موصول </a:t>
            </a:r>
            <a:r>
              <a:rPr lang="ar-KW" sz="1600" dirty="0" smtClean="0"/>
              <a:t>.</a:t>
            </a:r>
            <a:endParaRPr lang="ar-SA" sz="1600" b="1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571604" y="5786454"/>
            <a:ext cx="1285884" cy="3704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fontAlgn="ctr"/>
            <a:r>
              <a:rPr lang="ar-KW" b="1" dirty="0" smtClean="0"/>
              <a:t>اسم موصول </a:t>
            </a:r>
            <a:r>
              <a:rPr lang="ar-KW" sz="1600" dirty="0" smtClean="0"/>
              <a:t>.</a:t>
            </a:r>
            <a:endParaRPr lang="ar-SA" sz="1600" b="1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143372" y="5786454"/>
            <a:ext cx="714380" cy="3704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noAutofit/>
          </a:bodyPr>
          <a:lstStyle/>
          <a:p>
            <a:pPr fontAlgn="ctr"/>
            <a:r>
              <a:rPr lang="ar-JO" b="1" dirty="0" smtClean="0"/>
              <a:t> </a:t>
            </a:r>
            <a:r>
              <a:rPr lang="ar-KW" b="1" dirty="0" err="1" smtClean="0"/>
              <a:t>مَ</a:t>
            </a:r>
            <a:r>
              <a:rPr lang="ar-JO" b="1" dirty="0" smtClean="0"/>
              <a:t>ا</a:t>
            </a:r>
            <a:endParaRPr lang="ar-SA" sz="1600" b="1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sz="5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C2C99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مهم جدا</a:t>
            </a:r>
            <a:endParaRPr lang="ar-JO" sz="54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C2C99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rtl="0">
              <a:buNone/>
            </a:pPr>
            <a:r>
              <a:rPr lang="ar-KW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المخصوص بالمدح أو الذم مرفوع : ( ضمة ، ألف ، واو ) .</a:t>
            </a: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rtl="0">
              <a:buNone/>
            </a:pPr>
            <a:r>
              <a:rPr lang="ar-KW" b="1" dirty="0" smtClean="0">
                <a:ln w="1905">
                  <a:solidFill>
                    <a:srgbClr val="00B0F0"/>
                  </a:solidFill>
                </a:ln>
                <a:solidFill>
                  <a:srgbClr val="FC2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 – نعم السلوك الصدقُ .  </a:t>
            </a:r>
            <a:endParaRPr lang="en-US" b="1" dirty="0" smtClean="0">
              <a:ln w="1905">
                <a:solidFill>
                  <a:srgbClr val="00B0F0"/>
                </a:solidFill>
              </a:ln>
              <a:solidFill>
                <a:srgbClr val="FC2C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rtl="0">
              <a:buNone/>
            </a:pPr>
            <a:r>
              <a:rPr lang="ar-KW" b="1" dirty="0" smtClean="0">
                <a:ln w="1905">
                  <a:solidFill>
                    <a:srgbClr val="00B0F0"/>
                  </a:solidFill>
                </a:ln>
                <a:solidFill>
                  <a:srgbClr val="FC2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 – نعم الطالبان المحمدان .    </a:t>
            </a:r>
            <a:endParaRPr lang="en-US" b="1" dirty="0" smtClean="0">
              <a:ln w="1905">
                <a:solidFill>
                  <a:srgbClr val="00B0F0"/>
                </a:solidFill>
              </a:ln>
              <a:solidFill>
                <a:srgbClr val="FC2C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rtl="0">
              <a:buNone/>
            </a:pPr>
            <a:r>
              <a:rPr lang="ar-KW" b="1" dirty="0" smtClean="0">
                <a:ln w="1905">
                  <a:solidFill>
                    <a:srgbClr val="00B0F0"/>
                  </a:solidFill>
                </a:ln>
                <a:solidFill>
                  <a:srgbClr val="FC2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 – نعم أناسا الشاكرون</a:t>
            </a:r>
            <a:r>
              <a:rPr lang="ar-KW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 </a:t>
            </a: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rtl="0">
              <a:buNone/>
            </a:pPr>
            <a:r>
              <a:rPr lang="ar-KW" sz="3000" b="1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EF2DC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لأنّ المخصوص ( مبتدأ مؤخّر مرفوع أو خبر لمبتدأ محذوف مرفوع ) </a:t>
            </a:r>
            <a:endParaRPr lang="en-US" sz="3000" b="1" dirty="0" smtClean="0">
              <a:ln w="1905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EF2DC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rtl="0">
              <a:buNone/>
            </a:pP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rtl="0">
              <a:buNone/>
            </a:pPr>
            <a:r>
              <a:rPr lang="ar-KW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يجوز في ( نعم أو </a:t>
            </a:r>
            <a:r>
              <a:rPr lang="ar-KW" b="1" u="sng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بئس</a:t>
            </a:r>
            <a:r>
              <a:rPr lang="ar-KW" b="1" u="sng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) أن يتقدم المخصوص</a:t>
            </a:r>
            <a:r>
              <a:rPr lang="ar-KW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rtl="0">
              <a:buNone/>
            </a:pPr>
            <a:r>
              <a:rPr lang="ar-KW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فنقول :  </a:t>
            </a:r>
            <a:r>
              <a:rPr lang="ar-KW" b="1" dirty="0" smtClean="0">
                <a:ln w="1905">
                  <a:solidFill>
                    <a:srgbClr val="00B0F0"/>
                  </a:solidFill>
                </a:ln>
                <a:solidFill>
                  <a:srgbClr val="FC2C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نعم السلوك الصدق أو الصدق نعم السلوك )</a:t>
            </a:r>
            <a:r>
              <a:rPr lang="ar-KW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،ولا يجوز ذلك في ( حبذا ) ( </a:t>
            </a:r>
            <a:r>
              <a:rPr lang="ar-KW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لاحبذا</a:t>
            </a:r>
            <a:r>
              <a:rPr lang="ar-KW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) . </a:t>
            </a:r>
            <a:endParaRPr lang="en-US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SA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يحدد أركان أسلوب ( المدح أو الذم )</a:t>
            </a:r>
            <a:endParaRPr lang="ar-JO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r-KW" b="1" u="sng" dirty="0" smtClean="0">
                <a:solidFill>
                  <a:srgbClr val="00B050"/>
                </a:solidFill>
              </a:rPr>
              <a:t>1 – " على الإنسان أن يحرص على إفادة الناس بالعلم ، فنعم سلوكا الحرص على نفع الناس " .</a:t>
            </a:r>
            <a:endParaRPr lang="en-US" dirty="0" smtClean="0">
              <a:solidFill>
                <a:srgbClr val="00B050"/>
              </a:solidFill>
            </a:endParaRPr>
          </a:p>
          <a:p>
            <a:pPr rtl="0">
              <a:buNone/>
            </a:pPr>
            <a:r>
              <a:rPr lang="ar-KW" b="1" dirty="0" smtClean="0">
                <a:solidFill>
                  <a:srgbClr val="FF0000"/>
                </a:solidFill>
              </a:rPr>
              <a:t>حدد مما سبق :</a:t>
            </a:r>
            <a:endParaRPr lang="en-US" dirty="0" smtClean="0">
              <a:solidFill>
                <a:srgbClr val="FF0000"/>
              </a:solidFill>
            </a:endParaRPr>
          </a:p>
          <a:p>
            <a:pPr rtl="0">
              <a:buNone/>
            </a:pPr>
            <a:r>
              <a:rPr lang="ar-KW" dirty="0" smtClean="0">
                <a:ln>
                  <a:solidFill>
                    <a:srgbClr val="00B0F0"/>
                  </a:solidFill>
                </a:ln>
                <a:solidFill>
                  <a:srgbClr val="EF2DCA"/>
                </a:solidFill>
              </a:rPr>
              <a:t>أ – أسلوب مدح :.................   ب - فعل المدح :..................</a:t>
            </a:r>
            <a:endParaRPr lang="en-US" dirty="0" smtClean="0">
              <a:ln>
                <a:solidFill>
                  <a:srgbClr val="00B0F0"/>
                </a:solidFill>
              </a:ln>
              <a:solidFill>
                <a:srgbClr val="EF2DCA"/>
              </a:solidFill>
            </a:endParaRPr>
          </a:p>
          <a:p>
            <a:pPr rtl="0">
              <a:buNone/>
            </a:pPr>
            <a:r>
              <a:rPr lang="ar-KW" dirty="0" smtClean="0">
                <a:ln>
                  <a:solidFill>
                    <a:srgbClr val="00B0F0"/>
                  </a:solidFill>
                </a:ln>
                <a:solidFill>
                  <a:srgbClr val="EF2DCA"/>
                </a:solidFill>
              </a:rPr>
              <a:t>ج –الفاعل :.......................      د –المخصوص :..............</a:t>
            </a:r>
            <a:endParaRPr lang="en-US" dirty="0" smtClean="0">
              <a:ln>
                <a:solidFill>
                  <a:srgbClr val="00B0F0"/>
                </a:solidFill>
              </a:ln>
              <a:solidFill>
                <a:srgbClr val="EF2DCA"/>
              </a:solidFill>
            </a:endParaRPr>
          </a:p>
          <a:p>
            <a:pPr rtl="0">
              <a:buNone/>
            </a:pPr>
            <a:r>
              <a:rPr lang="ar-KW" b="1" u="sng" dirty="0" smtClean="0">
                <a:solidFill>
                  <a:srgbClr val="00B050"/>
                </a:solidFill>
              </a:rPr>
              <a:t>2 – " من </a:t>
            </a:r>
            <a:r>
              <a:rPr lang="ar-KW" b="1" u="sng" dirty="0" err="1" smtClean="0">
                <a:solidFill>
                  <a:srgbClr val="00B050"/>
                </a:solidFill>
              </a:rPr>
              <a:t>يهمل</a:t>
            </a:r>
            <a:r>
              <a:rPr lang="ar-KW" b="1" u="sng" dirty="0" smtClean="0">
                <a:solidFill>
                  <a:srgbClr val="00B050"/>
                </a:solidFill>
              </a:rPr>
              <a:t> في طلب العلم لن يكون له مكانا في الحياة فلا حبذا المتكاسل في طلبه " .</a:t>
            </a:r>
            <a:endParaRPr lang="en-US" dirty="0" smtClean="0">
              <a:solidFill>
                <a:srgbClr val="00B050"/>
              </a:solidFill>
            </a:endParaRPr>
          </a:p>
          <a:p>
            <a:pPr rtl="0">
              <a:buNone/>
            </a:pPr>
            <a:r>
              <a:rPr lang="ar-KW" b="1" dirty="0" smtClean="0">
                <a:solidFill>
                  <a:srgbClr val="FF0000"/>
                </a:solidFill>
              </a:rPr>
              <a:t>حدد مما سبق :</a:t>
            </a:r>
            <a:endParaRPr lang="en-US" dirty="0" smtClean="0">
              <a:solidFill>
                <a:srgbClr val="FF0000"/>
              </a:solidFill>
            </a:endParaRPr>
          </a:p>
          <a:p>
            <a:pPr rtl="0">
              <a:buNone/>
            </a:pPr>
            <a:r>
              <a:rPr lang="ar-KW" dirty="0" smtClean="0">
                <a:ln>
                  <a:solidFill>
                    <a:srgbClr val="00B0F0"/>
                  </a:solidFill>
                </a:ln>
                <a:solidFill>
                  <a:srgbClr val="EF2DCA"/>
                </a:solidFill>
              </a:rPr>
              <a:t>أ – أسلوب ذم :...........  ب – فعل الذم :................</a:t>
            </a:r>
            <a:endParaRPr lang="en-US" dirty="0" smtClean="0">
              <a:ln>
                <a:solidFill>
                  <a:srgbClr val="00B0F0"/>
                </a:solidFill>
              </a:ln>
              <a:solidFill>
                <a:srgbClr val="EF2DCA"/>
              </a:solidFill>
            </a:endParaRPr>
          </a:p>
          <a:p>
            <a:pPr rtl="0">
              <a:buNone/>
            </a:pPr>
            <a:r>
              <a:rPr lang="ar-KW" dirty="0" smtClean="0">
                <a:ln>
                  <a:solidFill>
                    <a:srgbClr val="00B0F0"/>
                  </a:solidFill>
                </a:ln>
                <a:solidFill>
                  <a:srgbClr val="EF2DCA"/>
                </a:solidFill>
              </a:rPr>
              <a:t>ج –الفاعل :..............   د –المخصوص :..............</a:t>
            </a:r>
            <a:endParaRPr lang="en-US" dirty="0" smtClean="0">
              <a:ln>
                <a:solidFill>
                  <a:srgbClr val="00B0F0"/>
                </a:solidFill>
              </a:ln>
              <a:solidFill>
                <a:srgbClr val="EF2DC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JO" sz="3600" dirty="0" smtClean="0"/>
              <a:t>أكمل الجدول التالي كما هو مطلوب</a:t>
            </a:r>
            <a:endParaRPr lang="ar-JO" sz="3600" dirty="0"/>
          </a:p>
        </p:txBody>
      </p:sp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</p:nvPr>
        </p:nvGraphicFramePr>
        <p:xfrm>
          <a:off x="428598" y="1600200"/>
          <a:ext cx="8258202" cy="489169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6464"/>
                <a:gridCol w="763582"/>
                <a:gridCol w="698496"/>
                <a:gridCol w="1390640"/>
                <a:gridCol w="2366946"/>
                <a:gridCol w="962074"/>
              </a:tblGrid>
              <a:tr h="61257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r>
                        <a:rPr lang="ar-KW" sz="1600" b="1" dirty="0">
                          <a:latin typeface="Calibri"/>
                          <a:cs typeface="Times New Roman"/>
                        </a:rPr>
                        <a:t>الجملة</a:t>
                      </a: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r>
                        <a:rPr lang="ar-JO" sz="1600" b="1" dirty="0" smtClean="0">
                          <a:latin typeface="Calibri"/>
                          <a:cs typeface="Times New Roman"/>
                        </a:rPr>
                        <a:t>الأسلوب</a:t>
                      </a: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r>
                        <a:rPr lang="ar-KW" sz="1600" b="1">
                          <a:latin typeface="Calibri"/>
                          <a:cs typeface="Times New Roman"/>
                        </a:rPr>
                        <a:t>الفعل</a:t>
                      </a: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r>
                        <a:rPr lang="ar-KW" sz="1600" b="1">
                          <a:latin typeface="Calibri"/>
                          <a:cs typeface="Times New Roman"/>
                        </a:rPr>
                        <a:t>الفاعل</a:t>
                      </a: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r>
                        <a:rPr lang="ar-JO" sz="1600" b="1" dirty="0" smtClean="0">
                          <a:latin typeface="Calibri"/>
                          <a:cs typeface="Times New Roman"/>
                        </a:rPr>
                        <a:t>نوع </a:t>
                      </a:r>
                      <a:r>
                        <a:rPr lang="ar-KW" sz="1600" b="1" dirty="0" smtClean="0">
                          <a:latin typeface="Calibri"/>
                          <a:cs typeface="Times New Roman"/>
                        </a:rPr>
                        <a:t>الفاعل</a:t>
                      </a: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r>
                        <a:rPr lang="ar-KW" sz="1600" b="1">
                          <a:latin typeface="Calibri"/>
                          <a:cs typeface="Times New Roman"/>
                        </a:rPr>
                        <a:t>المخصوص</a:t>
                      </a: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612579"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r>
                        <a:rPr lang="ar-KW" sz="1600" b="1">
                          <a:latin typeface="Calibri"/>
                          <a:cs typeface="Times New Roman"/>
                        </a:rPr>
                        <a:t>بئس الصفة التكاسل .</a:t>
                      </a: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603642"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r>
                        <a:rPr lang="ar-KW" sz="1600" b="1">
                          <a:latin typeface="Calibri"/>
                          <a:cs typeface="Times New Roman"/>
                        </a:rPr>
                        <a:t>نعم عملا الصدق .</a:t>
                      </a: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612579"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r>
                        <a:rPr lang="ar-KW" sz="1600" b="1">
                          <a:latin typeface="Calibri"/>
                          <a:cs typeface="Times New Roman"/>
                        </a:rPr>
                        <a:t>نعم مبدأ المرء الأمانة .</a:t>
                      </a: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612579"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r>
                        <a:rPr lang="ar-KW" sz="1600" b="1">
                          <a:latin typeface="Calibri"/>
                          <a:cs typeface="Times New Roman"/>
                        </a:rPr>
                        <a:t>لا حبّذا الغشّ .</a:t>
                      </a: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612579"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r>
                        <a:rPr lang="ar-KW" sz="1600" b="1">
                          <a:latin typeface="Calibri"/>
                          <a:cs typeface="Times New Roman"/>
                        </a:rPr>
                        <a:t>حبّذا الجليس الصالح .</a:t>
                      </a: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612579"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r>
                        <a:rPr lang="ar-KW" sz="1600" b="1">
                          <a:latin typeface="Calibri"/>
                          <a:cs typeface="Times New Roman"/>
                        </a:rPr>
                        <a:t>بئس صفةً التّكبّر .</a:t>
                      </a: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  <a:tr h="612579"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r>
                        <a:rPr lang="ar-KW" sz="1600" b="1">
                          <a:latin typeface="Calibri"/>
                          <a:cs typeface="Times New Roman"/>
                        </a:rPr>
                        <a:t>بئس ما تفعله الكذب .</a:t>
                      </a: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spcAft>
                          <a:spcPts val="0"/>
                        </a:spcAft>
                        <a:tabLst>
                          <a:tab pos="130810" algn="l"/>
                          <a:tab pos="187960" algn="l"/>
                        </a:tabLst>
                      </a:pPr>
                      <a:endParaRPr lang="en-US" sz="1100" b="1" dirty="0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5929322" y="235743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ذم</a:t>
            </a:r>
            <a:endParaRPr lang="ar-JO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072198" y="5429264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ذم</a:t>
            </a:r>
            <a:endParaRPr lang="ar-JO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000760" y="414338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ذم</a:t>
            </a:r>
            <a:endParaRPr lang="ar-JO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000760" y="6000768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ذم</a:t>
            </a:r>
            <a:endParaRPr lang="ar-JO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929322" y="2928934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مدح</a:t>
            </a:r>
            <a:endParaRPr lang="ar-JO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929322" y="3571876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مدح</a:t>
            </a:r>
            <a:endParaRPr lang="ar-JO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6000760" y="4857760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/>
              <a:t>مدح</a:t>
            </a:r>
            <a:endParaRPr lang="ar-JO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5214942" y="2285992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err="1" smtClean="0"/>
              <a:t>بئس</a:t>
            </a:r>
            <a:endParaRPr lang="ar-JO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5214942" y="5429264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err="1" smtClean="0"/>
              <a:t>بئس</a:t>
            </a:r>
            <a:endParaRPr lang="ar-JO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5286380" y="6072206"/>
            <a:ext cx="571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err="1" smtClean="0"/>
              <a:t>بئس</a:t>
            </a:r>
            <a:endParaRPr lang="ar-JO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5286380" y="2928934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نعم</a:t>
            </a:r>
            <a:endParaRPr lang="ar-JO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5357818" y="3571876"/>
            <a:ext cx="5000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نعم</a:t>
            </a:r>
            <a:endParaRPr lang="ar-JO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5143504" y="4214818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لا حبذا</a:t>
            </a:r>
            <a:endParaRPr lang="ar-JO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5143504" y="4786322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 حبذا</a:t>
            </a:r>
            <a:endParaRPr lang="ar-JO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3929058" y="2928934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عملا</a:t>
            </a:r>
            <a:endParaRPr lang="ar-JO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3929058" y="3643314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مبدأ المرء</a:t>
            </a:r>
            <a:endParaRPr lang="ar-JO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3929058" y="2357430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الصفة</a:t>
            </a:r>
            <a:endParaRPr lang="ar-JO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3929058" y="4214818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ذا</a:t>
            </a:r>
            <a:endParaRPr lang="ar-JO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3929058" y="4786322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ذا</a:t>
            </a:r>
            <a:endParaRPr lang="ar-JO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3929058" y="5357826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صفة</a:t>
            </a:r>
            <a:endParaRPr lang="ar-JO" dirty="0"/>
          </a:p>
        </p:txBody>
      </p:sp>
      <p:sp>
        <p:nvSpPr>
          <p:cNvPr id="29" name="مربع نص 28"/>
          <p:cNvSpPr txBox="1"/>
          <p:nvPr/>
        </p:nvSpPr>
        <p:spPr>
          <a:xfrm>
            <a:off x="4000496" y="6000768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ما</a:t>
            </a:r>
            <a:endParaRPr lang="ar-JO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1643042" y="2285992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معرف </a:t>
            </a:r>
            <a:r>
              <a:rPr lang="ar-JO" dirty="0" err="1" smtClean="0"/>
              <a:t>بأل</a:t>
            </a:r>
            <a:endParaRPr lang="ar-JO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1643042" y="3000372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ضمير مستتر</a:t>
            </a:r>
            <a:endParaRPr lang="ar-JO" dirty="0"/>
          </a:p>
        </p:txBody>
      </p:sp>
      <p:sp>
        <p:nvSpPr>
          <p:cNvPr id="32" name="مربع نص 31"/>
          <p:cNvSpPr txBox="1"/>
          <p:nvPr/>
        </p:nvSpPr>
        <p:spPr>
          <a:xfrm>
            <a:off x="1643042" y="3571876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مضاف لما فيه أل</a:t>
            </a:r>
            <a:endParaRPr lang="ar-JO" dirty="0"/>
          </a:p>
        </p:txBody>
      </p:sp>
      <p:sp>
        <p:nvSpPr>
          <p:cNvPr id="33" name="مربع نص 32"/>
          <p:cNvSpPr txBox="1"/>
          <p:nvPr/>
        </p:nvSpPr>
        <p:spPr>
          <a:xfrm>
            <a:off x="1714480" y="4143380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اسم إشارة ( ذا )</a:t>
            </a:r>
            <a:endParaRPr lang="ar-JO" dirty="0"/>
          </a:p>
        </p:txBody>
      </p:sp>
      <p:sp>
        <p:nvSpPr>
          <p:cNvPr id="34" name="مربع نص 33"/>
          <p:cNvSpPr txBox="1"/>
          <p:nvPr/>
        </p:nvSpPr>
        <p:spPr>
          <a:xfrm>
            <a:off x="1714480" y="4786322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اسم إشارة ( ذا )</a:t>
            </a:r>
            <a:endParaRPr lang="ar-JO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1643042" y="5429264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ضمير مستتر</a:t>
            </a:r>
            <a:endParaRPr lang="ar-JO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1571604" y="6000768"/>
            <a:ext cx="18573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dirty="0" smtClean="0"/>
              <a:t>الاسم الموصول ( ما )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KW" sz="2800" b="1" dirty="0" smtClean="0"/>
              <a:t>صغ من إنشائك أسلوب مدح / ذم بحيث يكون الفاعل </a:t>
            </a:r>
            <a:endParaRPr lang="ar-JO" sz="2800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rtl="0">
              <a:lnSpc>
                <a:spcPct val="150000"/>
              </a:lnSpc>
              <a:buNone/>
            </a:pPr>
            <a:r>
              <a:rPr lang="ar-KW" dirty="0" smtClean="0"/>
              <a:t>أ – معرفا </a:t>
            </a:r>
            <a:r>
              <a:rPr lang="ar-KW" dirty="0" err="1" smtClean="0"/>
              <a:t>بأل</a:t>
            </a:r>
            <a:r>
              <a:rPr lang="ar-KW" dirty="0" smtClean="0"/>
              <a:t> :.....................................................     </a:t>
            </a:r>
            <a:endParaRPr lang="en-US" dirty="0" smtClean="0"/>
          </a:p>
          <a:p>
            <a:pPr rtl="0">
              <a:lnSpc>
                <a:spcPct val="150000"/>
              </a:lnSpc>
              <a:buNone/>
            </a:pPr>
            <a:r>
              <a:rPr lang="ar-KW" dirty="0" smtClean="0"/>
              <a:t>ب –مضافا :........................................................     </a:t>
            </a:r>
            <a:endParaRPr lang="en-US" dirty="0" smtClean="0"/>
          </a:p>
          <a:p>
            <a:pPr rtl="0">
              <a:lnSpc>
                <a:spcPct val="150000"/>
              </a:lnSpc>
              <a:buNone/>
            </a:pPr>
            <a:r>
              <a:rPr lang="ar-KW" dirty="0" smtClean="0"/>
              <a:t> ج – ضميرا مستترا :.............................................     </a:t>
            </a:r>
            <a:endParaRPr lang="en-US" dirty="0" smtClean="0"/>
          </a:p>
          <a:p>
            <a:pPr rtl="0">
              <a:lnSpc>
                <a:spcPct val="150000"/>
              </a:lnSpc>
              <a:buNone/>
            </a:pPr>
            <a:r>
              <a:rPr lang="ar-KW" dirty="0" smtClean="0"/>
              <a:t>د – اسما موصولا :................................................</a:t>
            </a:r>
            <a:endParaRPr lang="en-US" dirty="0" smtClean="0"/>
          </a:p>
          <a:p>
            <a:pPr rtl="0">
              <a:lnSpc>
                <a:spcPct val="150000"/>
              </a:lnSpc>
              <a:buNone/>
            </a:pPr>
            <a:r>
              <a:rPr lang="ar-KW" dirty="0" smtClean="0"/>
              <a:t>هـ – اسم إشارة :.................................................. 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JO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صوب الخطأ فيما يأتي:</a:t>
            </a:r>
            <a:endParaRPr lang="ar-JO" sz="4000" dirty="0">
              <a:solidFill>
                <a:srgbClr val="FFFF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ar-KW" dirty="0" smtClean="0"/>
              <a:t>أ – نعم الصفة التواضعَ .</a:t>
            </a:r>
            <a:endParaRPr lang="ar-JO" dirty="0" smtClean="0"/>
          </a:p>
          <a:p>
            <a:pPr>
              <a:buNone/>
            </a:pPr>
            <a:r>
              <a:rPr lang="ar-KW" dirty="0" smtClean="0"/>
              <a:t>الصواب :</a:t>
            </a:r>
            <a:r>
              <a:rPr lang="en-US" dirty="0" smtClean="0"/>
              <a:t> </a:t>
            </a:r>
            <a:r>
              <a:rPr lang="ar-KW" dirty="0" smtClean="0"/>
              <a:t>..................................</a:t>
            </a:r>
            <a:endParaRPr lang="en-US" dirty="0" smtClean="0"/>
          </a:p>
          <a:p>
            <a:pPr rtl="0">
              <a:buNone/>
            </a:pPr>
            <a:r>
              <a:rPr lang="ar-KW" dirty="0" smtClean="0"/>
              <a:t>ب – </a:t>
            </a:r>
            <a:r>
              <a:rPr lang="ar-KW" dirty="0" err="1" smtClean="0"/>
              <a:t>بئس</a:t>
            </a:r>
            <a:r>
              <a:rPr lang="ar-KW" dirty="0" smtClean="0"/>
              <a:t> أناسا المهملين للعلم .</a:t>
            </a:r>
            <a:endParaRPr lang="ar-JO" dirty="0" smtClean="0"/>
          </a:p>
          <a:p>
            <a:pPr rtl="0">
              <a:buNone/>
            </a:pPr>
            <a:r>
              <a:rPr lang="ar-KW" b="1" dirty="0" smtClean="0"/>
              <a:t>الصواب</a:t>
            </a:r>
            <a:r>
              <a:rPr lang="ar-KW" dirty="0" smtClean="0"/>
              <a:t> .....................................</a:t>
            </a:r>
            <a:endParaRPr lang="en-US" dirty="0" smtClean="0"/>
          </a:p>
          <a:p>
            <a:pPr rtl="0">
              <a:buNone/>
            </a:pPr>
            <a:r>
              <a:rPr lang="ar-KW" dirty="0" smtClean="0"/>
              <a:t>ج – طالب العلم حبذا .</a:t>
            </a:r>
            <a:endParaRPr lang="ar-JO" dirty="0" smtClean="0"/>
          </a:p>
          <a:p>
            <a:pPr rtl="0">
              <a:buNone/>
            </a:pPr>
            <a:r>
              <a:rPr lang="ar-KW" b="1" dirty="0" smtClean="0"/>
              <a:t>الصواب</a:t>
            </a:r>
            <a:r>
              <a:rPr lang="ar-KW" dirty="0" smtClean="0"/>
              <a:t> .....................................</a:t>
            </a:r>
            <a:endParaRPr lang="en-US" dirty="0" smtClean="0"/>
          </a:p>
          <a:p>
            <a:pPr rtl="0">
              <a:buNone/>
            </a:pPr>
            <a:r>
              <a:rPr lang="ar-KW" dirty="0" smtClean="0"/>
              <a:t>د – نعم رجالٌ المحبون لوطنهم .</a:t>
            </a:r>
            <a:r>
              <a:rPr lang="ar-KW" b="1" dirty="0" smtClean="0"/>
              <a:t> الصواب</a:t>
            </a:r>
            <a:r>
              <a:rPr lang="ar-KW" dirty="0" smtClean="0"/>
              <a:t>:.................................... </a:t>
            </a:r>
            <a:endParaRPr lang="en-US" dirty="0" smtClean="0"/>
          </a:p>
          <a:p>
            <a:pPr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KW" sz="32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صغ من إنشائك أسلوب مدح / ذم بحيث يكون الفاعل </a:t>
            </a:r>
            <a:r>
              <a:rPr lang="ar-KW" sz="3200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:</a:t>
            </a:r>
            <a:endParaRPr lang="ar-JO" sz="3200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accent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>
              <a:lnSpc>
                <a:spcPct val="150000"/>
              </a:lnSpc>
              <a:buNone/>
            </a:pPr>
            <a:r>
              <a:rPr lang="ar-KW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أ </a:t>
            </a:r>
            <a:r>
              <a:rPr lang="ar-KW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معرفا </a:t>
            </a:r>
            <a:r>
              <a:rPr lang="ar-KW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بأل</a:t>
            </a:r>
            <a:r>
              <a:rPr lang="ar-KW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ar-KW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:...................................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rtl="0">
              <a:lnSpc>
                <a:spcPct val="150000"/>
              </a:lnSpc>
              <a:buNone/>
            </a:pPr>
            <a:r>
              <a:rPr lang="ar-KW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ب –مضافا :.....................................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rtl="0">
              <a:lnSpc>
                <a:spcPct val="150000"/>
              </a:lnSpc>
              <a:buNone/>
            </a:pPr>
            <a:r>
              <a:rPr lang="ar-KW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ج </a:t>
            </a:r>
            <a:r>
              <a:rPr lang="ar-KW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ضميرا مستترا </a:t>
            </a:r>
            <a:r>
              <a:rPr lang="ar-KW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:..............................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rtl="0">
              <a:lnSpc>
                <a:spcPct val="150000"/>
              </a:lnSpc>
              <a:buNone/>
            </a:pPr>
            <a:r>
              <a:rPr lang="ar-KW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ar-KW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د </a:t>
            </a:r>
            <a:r>
              <a:rPr lang="ar-KW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اسما موصولا </a:t>
            </a:r>
            <a:r>
              <a:rPr lang="ar-KW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:.............................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rtl="0">
              <a:lnSpc>
                <a:spcPct val="150000"/>
              </a:lnSpc>
              <a:buNone/>
            </a:pPr>
            <a:r>
              <a:rPr lang="ar-KW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هـ – اسم إشارة :..................................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Low">
              <a:lnSpc>
                <a:spcPct val="150000"/>
              </a:lnSpc>
              <a:buNone/>
            </a:pPr>
            <a:endParaRPr lang="ar-JO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626121"/>
          </a:xfrm>
          <a:blipFill>
            <a:blip r:embed="rId2"/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ar-KW" sz="6000" b="1" smtClean="0">
                <a:ln w="900" cmpd="sng">
                  <a:solidFill>
                    <a:srgbClr val="FFFF00"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اضبط ما تحته خط :</a:t>
            </a:r>
            <a:endParaRPr lang="en-US" sz="6000" b="1" smtClean="0">
              <a:ln w="900" cmpd="sng">
                <a:solidFill>
                  <a:srgbClr val="FFFF00"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rtl="0">
              <a:lnSpc>
                <a:spcPct val="150000"/>
              </a:lnSpc>
              <a:buNone/>
            </a:pPr>
            <a:r>
              <a:rPr lang="ar-KW" sz="6000" smtClean="0"/>
              <a:t>( نعم السلوك </a:t>
            </a:r>
            <a:r>
              <a:rPr lang="ar-KW" sz="6000" b="1" u="sng" smtClean="0"/>
              <a:t>الاهتمام</a:t>
            </a:r>
            <a:r>
              <a:rPr lang="ar-KW" sz="6000" smtClean="0"/>
              <a:t> بالعلم ) . </a:t>
            </a:r>
            <a:endParaRPr lang="ar-JO" sz="6000" smtClean="0"/>
          </a:p>
          <a:p>
            <a:pPr rtl="0">
              <a:lnSpc>
                <a:spcPct val="150000"/>
              </a:lnSpc>
              <a:buNone/>
            </a:pPr>
            <a:r>
              <a:rPr lang="en-US" sz="6000" b="1" smtClean="0"/>
              <a:t>      </a:t>
            </a:r>
            <a:r>
              <a:rPr lang="ar-KW" sz="6000" b="1" smtClean="0"/>
              <a:t>الضبط </a:t>
            </a:r>
            <a:r>
              <a:rPr lang="ar-KW" sz="6000" smtClean="0"/>
              <a:t>:</a:t>
            </a:r>
            <a:endParaRPr lang="en-US" sz="6000" dirty="0" smtClean="0"/>
          </a:p>
        </p:txBody>
      </p:sp>
      <p:sp>
        <p:nvSpPr>
          <p:cNvPr id="4" name="مربع نص 3"/>
          <p:cNvSpPr txBox="1"/>
          <p:nvPr/>
        </p:nvSpPr>
        <p:spPr>
          <a:xfrm>
            <a:off x="3643306" y="4000504"/>
            <a:ext cx="264320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الاهتمامُ</a:t>
            </a:r>
            <a:endParaRPr lang="ar-JO" sz="32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b="1" dirty="0" smtClean="0"/>
              <a:t>يستخلص ( فكرة– قيمة ) من النّصّ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ar-K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التشاؤم والقنوط قاتلٌ للحياة ، طاردٌ للسعادة</a:t>
            </a:r>
            <a:endParaRPr lang="ar-JO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200000"/>
              </a:lnSpc>
            </a:pPr>
            <a:r>
              <a:rPr lang="ar-K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السعادة فكرة تنبع من داخل النفس .</a:t>
            </a:r>
            <a:endParaRPr lang="ar-JO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200000"/>
              </a:lnSpc>
            </a:pPr>
            <a:r>
              <a:rPr lang="ar-K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السّعادة تغيّر الحياة من حولنا .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200000"/>
              </a:lnSpc>
            </a:pPr>
            <a:r>
              <a:rPr lang="ar-K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السعادة فرصة يجب انتهازها .</a:t>
            </a: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200000"/>
              </a:lnSpc>
              <a:buNone/>
            </a:pP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 نعم </a:t>
            </a: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تقوم به الوفاء )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استبدل </a:t>
            </a:r>
            <a:r>
              <a:rPr lang="ar-KW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</a:t>
            </a:r>
            <a:r>
              <a:rPr lang="ar-SA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</a:t>
            </a: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فعل " نعم " فعلا آخر للمدح وغير ما يلزم .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</a:t>
            </a:r>
            <a:b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.................................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  </a:t>
            </a: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لا حبذا التكاسل في طلب العلم )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استبدل بفعل الذم " لا حبذا "فعلا آخر للذم وغير ما يلزم .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..................................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 </a:t>
            </a:r>
            <a:r>
              <a:rPr lang="ar-KW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بئس</a:t>
            </a: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سلوكا خيانة الأمانة ) 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استبدل بالفعل " </a:t>
            </a:r>
            <a:r>
              <a:rPr lang="ar-KW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بئس</a:t>
            </a: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" فعلا آخر للذم ، وغيّر ما يلزم .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...............................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 اختر الإجابة الصحيحة من بين الخيارات </a:t>
            </a:r>
            <a:r>
              <a:rPr lang="ar-KW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التالية</a:t>
            </a:r>
            <a:endParaRPr lang="ar-JO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JO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صوب الخطأ فيما يأتي:</a:t>
            </a:r>
            <a:endParaRPr lang="ar-JO" sz="4000" dirty="0">
              <a:solidFill>
                <a:srgbClr val="FFFF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ar-KW" dirty="0" smtClean="0"/>
              <a:t>أ – نعم الصفة التواضعَ .</a:t>
            </a:r>
            <a:endParaRPr lang="ar-JO" dirty="0" smtClean="0"/>
          </a:p>
          <a:p>
            <a:pPr>
              <a:buNone/>
            </a:pPr>
            <a:r>
              <a:rPr lang="ar-KW" dirty="0" smtClean="0"/>
              <a:t>الصواب :</a:t>
            </a:r>
            <a:r>
              <a:rPr lang="en-US" dirty="0" smtClean="0"/>
              <a:t> </a:t>
            </a:r>
            <a:r>
              <a:rPr lang="ar-KW" dirty="0" smtClean="0"/>
              <a:t>..................................</a:t>
            </a:r>
            <a:endParaRPr lang="en-US" dirty="0" smtClean="0"/>
          </a:p>
          <a:p>
            <a:pPr rtl="0">
              <a:buNone/>
            </a:pPr>
            <a:r>
              <a:rPr lang="ar-KW" dirty="0" smtClean="0"/>
              <a:t>ب – </a:t>
            </a:r>
            <a:r>
              <a:rPr lang="ar-KW" dirty="0" err="1" smtClean="0"/>
              <a:t>بئس</a:t>
            </a:r>
            <a:r>
              <a:rPr lang="ar-KW" dirty="0" smtClean="0"/>
              <a:t> أناسا المهملين للعلم .</a:t>
            </a:r>
            <a:endParaRPr lang="ar-JO" dirty="0" smtClean="0"/>
          </a:p>
          <a:p>
            <a:pPr rtl="0">
              <a:buNone/>
            </a:pPr>
            <a:r>
              <a:rPr lang="ar-KW" b="1" dirty="0" smtClean="0"/>
              <a:t>الصواب</a:t>
            </a:r>
            <a:r>
              <a:rPr lang="ar-KW" dirty="0" smtClean="0"/>
              <a:t> .....................................</a:t>
            </a:r>
            <a:endParaRPr lang="en-US" dirty="0" smtClean="0"/>
          </a:p>
          <a:p>
            <a:pPr rtl="0">
              <a:buNone/>
            </a:pPr>
            <a:r>
              <a:rPr lang="ar-KW" dirty="0" smtClean="0"/>
              <a:t>ج – طالب العلم حبذا .</a:t>
            </a:r>
            <a:endParaRPr lang="ar-JO" dirty="0" smtClean="0"/>
          </a:p>
          <a:p>
            <a:pPr rtl="0">
              <a:buNone/>
            </a:pPr>
            <a:r>
              <a:rPr lang="ar-KW" b="1" dirty="0" smtClean="0"/>
              <a:t>الصواب</a:t>
            </a:r>
            <a:r>
              <a:rPr lang="ar-KW" dirty="0" smtClean="0"/>
              <a:t> .....................................</a:t>
            </a:r>
            <a:endParaRPr lang="en-US" dirty="0" smtClean="0"/>
          </a:p>
          <a:p>
            <a:pPr rtl="0">
              <a:buNone/>
            </a:pPr>
            <a:r>
              <a:rPr lang="ar-KW" dirty="0" smtClean="0"/>
              <a:t>د – نعم رجالٌ المحبون لوطنهم .</a:t>
            </a:r>
            <a:r>
              <a:rPr lang="ar-KW" b="1" dirty="0" smtClean="0"/>
              <a:t> الصواب</a:t>
            </a:r>
            <a:r>
              <a:rPr lang="ar-KW" dirty="0" smtClean="0"/>
              <a:t>:.................................... </a:t>
            </a:r>
            <a:endParaRPr lang="en-US" dirty="0" smtClean="0"/>
          </a:p>
          <a:p>
            <a:pPr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000792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>
              <a:buNone/>
            </a:pPr>
            <a:r>
              <a:rPr lang="ar-KW" sz="2400" b="1" dirty="0" smtClean="0">
                <a:solidFill>
                  <a:srgbClr val="FF0000"/>
                </a:solidFill>
              </a:rPr>
              <a:t>أ – </a:t>
            </a:r>
            <a:r>
              <a:rPr lang="ar-KW" sz="2400" b="1" dirty="0" err="1" smtClean="0">
                <a:solidFill>
                  <a:srgbClr val="FF0000"/>
                </a:solidFill>
              </a:rPr>
              <a:t>بئس</a:t>
            </a:r>
            <a:r>
              <a:rPr lang="ar-KW" sz="2400" b="1" dirty="0" smtClean="0">
                <a:solidFill>
                  <a:srgbClr val="FF0000"/>
                </a:solidFill>
              </a:rPr>
              <a:t> صفة الإنسان الجبن .</a:t>
            </a:r>
            <a:endParaRPr lang="en-US" sz="2400" dirty="0" smtClean="0">
              <a:solidFill>
                <a:srgbClr val="FF0000"/>
              </a:solidFill>
            </a:endParaRPr>
          </a:p>
          <a:p>
            <a:pPr rtl="0">
              <a:buNone/>
            </a:pPr>
            <a:r>
              <a:rPr lang="ar-KW" sz="2000" b="1" dirty="0" smtClean="0">
                <a:solidFill>
                  <a:srgbClr val="00B050"/>
                </a:solidFill>
              </a:rPr>
              <a:t>- صورة الفاعل في الأسلوب السابق هي :</a:t>
            </a:r>
            <a:endParaRPr lang="en-US" sz="2000" dirty="0" smtClean="0">
              <a:solidFill>
                <a:srgbClr val="00B050"/>
              </a:solidFill>
            </a:endParaRPr>
          </a:p>
          <a:p>
            <a:pPr rtl="0">
              <a:buNone/>
            </a:pPr>
            <a:r>
              <a:rPr lang="ar-KW" sz="2000" dirty="0" smtClean="0">
                <a:solidFill>
                  <a:srgbClr val="0070C0"/>
                </a:solidFill>
              </a:rPr>
              <a:t>* معرّف </a:t>
            </a:r>
            <a:r>
              <a:rPr lang="ar-KW" sz="2000" dirty="0" err="1" smtClean="0">
                <a:solidFill>
                  <a:srgbClr val="0070C0"/>
                </a:solidFill>
              </a:rPr>
              <a:t>بأل</a:t>
            </a:r>
            <a:r>
              <a:rPr lang="ar-KW" sz="2000" dirty="0" smtClean="0">
                <a:solidFill>
                  <a:srgbClr val="0070C0"/>
                </a:solidFill>
              </a:rPr>
              <a:t> .              * مضاف لما فيه أل .        * ضمير مستتر .          * اسم موصول .</a:t>
            </a:r>
            <a:endParaRPr lang="en-US" sz="2000" dirty="0" smtClean="0">
              <a:solidFill>
                <a:srgbClr val="0070C0"/>
              </a:solidFill>
            </a:endParaRPr>
          </a:p>
          <a:p>
            <a:pPr rtl="0">
              <a:buNone/>
            </a:pPr>
            <a:r>
              <a:rPr lang="ar-KW" sz="2400" b="1" dirty="0" smtClean="0">
                <a:solidFill>
                  <a:srgbClr val="FF0000"/>
                </a:solidFill>
              </a:rPr>
              <a:t>ب – نعم خصلةً الوفاء .</a:t>
            </a:r>
            <a:endParaRPr lang="en-US" sz="2400" dirty="0" smtClean="0">
              <a:solidFill>
                <a:srgbClr val="FF0000"/>
              </a:solidFill>
            </a:endParaRPr>
          </a:p>
          <a:p>
            <a:pPr rtl="0">
              <a:buNone/>
            </a:pPr>
            <a:r>
              <a:rPr lang="ar-KW" sz="2000" b="1" dirty="0" smtClean="0">
                <a:solidFill>
                  <a:srgbClr val="00B050"/>
                </a:solidFill>
              </a:rPr>
              <a:t>- صورة الفاعل في الأسلوب السابق هي :</a:t>
            </a:r>
            <a:endParaRPr lang="en-US" sz="2000" dirty="0" smtClean="0">
              <a:solidFill>
                <a:srgbClr val="00B050"/>
              </a:solidFill>
            </a:endParaRPr>
          </a:p>
          <a:p>
            <a:pPr rtl="0">
              <a:buNone/>
            </a:pPr>
            <a:r>
              <a:rPr lang="ar-KW" sz="2000" dirty="0" smtClean="0">
                <a:solidFill>
                  <a:srgbClr val="0070C0"/>
                </a:solidFill>
              </a:rPr>
              <a:t>* معرّف </a:t>
            </a:r>
            <a:r>
              <a:rPr lang="ar-KW" sz="2000" dirty="0" err="1" smtClean="0">
                <a:solidFill>
                  <a:srgbClr val="0070C0"/>
                </a:solidFill>
              </a:rPr>
              <a:t>بأل</a:t>
            </a:r>
            <a:r>
              <a:rPr lang="ar-KW" sz="2000" dirty="0" smtClean="0">
                <a:solidFill>
                  <a:srgbClr val="0070C0"/>
                </a:solidFill>
              </a:rPr>
              <a:t> .              * مضاف لما فيه أل .        * ضمير مستتر .          * اسم موصول .</a:t>
            </a:r>
            <a:endParaRPr lang="en-US" sz="2000" dirty="0" smtClean="0">
              <a:solidFill>
                <a:srgbClr val="0070C0"/>
              </a:solidFill>
            </a:endParaRPr>
          </a:p>
          <a:p>
            <a:pPr rtl="0">
              <a:buNone/>
            </a:pPr>
            <a:r>
              <a:rPr lang="ar-KW" sz="2400" b="1" dirty="0" smtClean="0">
                <a:solidFill>
                  <a:srgbClr val="FF0000"/>
                </a:solidFill>
              </a:rPr>
              <a:t>ج – </a:t>
            </a:r>
            <a:r>
              <a:rPr lang="ar-KW" sz="2400" b="1" dirty="0" err="1" smtClean="0">
                <a:solidFill>
                  <a:srgbClr val="FF0000"/>
                </a:solidFill>
              </a:rPr>
              <a:t>بئس</a:t>
            </a:r>
            <a:r>
              <a:rPr lang="ar-KW" sz="2400" b="1" dirty="0" smtClean="0">
                <a:solidFill>
                  <a:srgbClr val="FF0000"/>
                </a:solidFill>
              </a:rPr>
              <a:t> من تصاحبه الكاذب .</a:t>
            </a:r>
            <a:endParaRPr lang="en-US" sz="2400" dirty="0" smtClean="0">
              <a:solidFill>
                <a:srgbClr val="FF0000"/>
              </a:solidFill>
            </a:endParaRPr>
          </a:p>
          <a:p>
            <a:pPr rtl="0">
              <a:buNone/>
            </a:pPr>
            <a:r>
              <a:rPr lang="ar-KW" sz="2000" b="1" dirty="0" smtClean="0">
                <a:solidFill>
                  <a:srgbClr val="00B050"/>
                </a:solidFill>
              </a:rPr>
              <a:t>- صورة الفاعل في الأسلوب السابق هي :</a:t>
            </a:r>
            <a:endParaRPr lang="en-US" sz="2000" dirty="0" smtClean="0">
              <a:solidFill>
                <a:srgbClr val="00B050"/>
              </a:solidFill>
            </a:endParaRPr>
          </a:p>
          <a:p>
            <a:pPr rtl="0">
              <a:buNone/>
            </a:pPr>
            <a:r>
              <a:rPr lang="ar-KW" sz="2000" dirty="0" smtClean="0">
                <a:solidFill>
                  <a:srgbClr val="0070C0"/>
                </a:solidFill>
              </a:rPr>
              <a:t>* معرّف </a:t>
            </a:r>
            <a:r>
              <a:rPr lang="ar-KW" sz="2000" dirty="0" err="1" smtClean="0">
                <a:solidFill>
                  <a:srgbClr val="0070C0"/>
                </a:solidFill>
              </a:rPr>
              <a:t>بأل</a:t>
            </a:r>
            <a:r>
              <a:rPr lang="ar-KW" sz="2000" dirty="0" smtClean="0">
                <a:solidFill>
                  <a:srgbClr val="0070C0"/>
                </a:solidFill>
              </a:rPr>
              <a:t> .              * مضاف لما فيه أل .        * ضمير مستتر .          * اسم موصول .</a:t>
            </a:r>
            <a:endParaRPr lang="en-US" sz="2000" dirty="0" smtClean="0">
              <a:solidFill>
                <a:srgbClr val="0070C0"/>
              </a:solidFill>
            </a:endParaRPr>
          </a:p>
          <a:p>
            <a:pPr rtl="0">
              <a:buNone/>
            </a:pPr>
            <a:r>
              <a:rPr lang="ar-KW" sz="2400" b="1" dirty="0" smtClean="0">
                <a:solidFill>
                  <a:srgbClr val="FF0000"/>
                </a:solidFill>
              </a:rPr>
              <a:t>د – نعم السلوك الاجتهاد في الدراسة .</a:t>
            </a:r>
            <a:endParaRPr lang="en-US" sz="2400" dirty="0" smtClean="0">
              <a:solidFill>
                <a:srgbClr val="FF0000"/>
              </a:solidFill>
            </a:endParaRPr>
          </a:p>
          <a:p>
            <a:pPr rtl="0">
              <a:buNone/>
            </a:pPr>
            <a:r>
              <a:rPr lang="ar-KW" sz="2000" b="1" dirty="0" smtClean="0">
                <a:solidFill>
                  <a:srgbClr val="00B050"/>
                </a:solidFill>
              </a:rPr>
              <a:t>- صورة الفاعل في الأسلوب السابق هي :</a:t>
            </a:r>
            <a:endParaRPr lang="en-US" sz="2000" dirty="0" smtClean="0">
              <a:solidFill>
                <a:srgbClr val="00B050"/>
              </a:solidFill>
            </a:endParaRPr>
          </a:p>
          <a:p>
            <a:pPr rtl="0">
              <a:buNone/>
            </a:pPr>
            <a:r>
              <a:rPr lang="ar-KW" sz="2000" dirty="0" smtClean="0">
                <a:solidFill>
                  <a:srgbClr val="0070C0"/>
                </a:solidFill>
              </a:rPr>
              <a:t>* معرّف </a:t>
            </a:r>
            <a:r>
              <a:rPr lang="ar-KW" sz="2000" dirty="0" err="1" smtClean="0">
                <a:solidFill>
                  <a:srgbClr val="0070C0"/>
                </a:solidFill>
              </a:rPr>
              <a:t>بأل</a:t>
            </a:r>
            <a:r>
              <a:rPr lang="ar-KW" sz="2000" dirty="0" smtClean="0">
                <a:solidFill>
                  <a:srgbClr val="0070C0"/>
                </a:solidFill>
              </a:rPr>
              <a:t> .              * مضاف لما فيه أل .        * ضمير مستتر .          * اسم موصول .</a:t>
            </a:r>
            <a:endParaRPr lang="en-US" sz="2000" dirty="0" smtClean="0">
              <a:solidFill>
                <a:srgbClr val="0070C0"/>
              </a:solidFill>
            </a:endParaRPr>
          </a:p>
          <a:p>
            <a:pPr rtl="0">
              <a:buNone/>
            </a:pPr>
            <a:r>
              <a:rPr lang="ar-KW" sz="2400" b="1" dirty="0" smtClean="0">
                <a:solidFill>
                  <a:srgbClr val="FF0000"/>
                </a:solidFill>
              </a:rPr>
              <a:t>هـ - لا حبّذا الإهمال والتكاسل .</a:t>
            </a:r>
            <a:endParaRPr lang="en-US" sz="2400" dirty="0" smtClean="0">
              <a:solidFill>
                <a:srgbClr val="FF0000"/>
              </a:solidFill>
            </a:endParaRPr>
          </a:p>
          <a:p>
            <a:pPr rtl="0">
              <a:buNone/>
            </a:pPr>
            <a:r>
              <a:rPr lang="ar-KW" sz="2000" b="1" dirty="0" smtClean="0">
                <a:solidFill>
                  <a:srgbClr val="00B050"/>
                </a:solidFill>
              </a:rPr>
              <a:t>- صورة الفاعل في الأسلوب السابق هي :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ar-KW" sz="2000" dirty="0" smtClean="0">
                <a:solidFill>
                  <a:srgbClr val="0070C0"/>
                </a:solidFill>
              </a:rPr>
              <a:t>* اسم إشارة  .              * مضاف لما فيه أل .        * ضمير مستتر .          * اسم موصول .</a:t>
            </a:r>
            <a:endParaRPr lang="ar-JO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sz="5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C2C99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التعبير ( الخطبة )</a:t>
            </a:r>
            <a:endParaRPr lang="ar-JO" sz="54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FC2C99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blipFill>
            <a:blip r:embed="rId3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rtl="0">
              <a:buNone/>
            </a:pPr>
            <a:r>
              <a:rPr lang="ar-JO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اكتب خطبة مكتملة الأجزاء حول موضوع</a:t>
            </a:r>
          </a:p>
          <a:p>
            <a:pPr algn="ctr">
              <a:buNone/>
            </a:pPr>
            <a:r>
              <a:rPr lang="ar-JO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الدعوة إلى عمل الخير</a:t>
            </a:r>
          </a:p>
          <a:p>
            <a:pPr>
              <a:buNone/>
            </a:pPr>
            <a:r>
              <a:rPr lang="ar-KW" b="1" dirty="0" smtClean="0">
                <a:solidFill>
                  <a:srgbClr val="FF0000"/>
                </a:solidFill>
              </a:rPr>
              <a:t>تعريف </a:t>
            </a:r>
            <a:r>
              <a:rPr lang="ar-KW" b="1" dirty="0" smtClean="0">
                <a:solidFill>
                  <a:srgbClr val="FF0000"/>
                </a:solidFill>
              </a:rPr>
              <a:t>الخطبة </a:t>
            </a:r>
            <a:r>
              <a:rPr lang="ar-KW" b="1" dirty="0" smtClean="0">
                <a:solidFill>
                  <a:srgbClr val="FF0000"/>
                </a:solidFill>
              </a:rPr>
              <a:t>:</a:t>
            </a:r>
            <a:r>
              <a:rPr lang="ar-JO" b="1" dirty="0" smtClean="0"/>
              <a:t> </a:t>
            </a:r>
            <a:r>
              <a:rPr lang="ar-KW" dirty="0" smtClean="0">
                <a:solidFill>
                  <a:srgbClr val="002060"/>
                </a:solidFill>
              </a:rPr>
              <a:t>كلام </a:t>
            </a:r>
            <a:r>
              <a:rPr lang="ar-KW" dirty="0" smtClean="0">
                <a:solidFill>
                  <a:srgbClr val="002060"/>
                </a:solidFill>
              </a:rPr>
              <a:t>منثور ، يُخاطِب به متكلم </a:t>
            </a:r>
            <a:r>
              <a:rPr lang="ar-KW" dirty="0" err="1" smtClean="0">
                <a:solidFill>
                  <a:srgbClr val="002060"/>
                </a:solidFill>
              </a:rPr>
              <a:t>ٌ</a:t>
            </a:r>
            <a:r>
              <a:rPr lang="ar-KW" dirty="0" smtClean="0">
                <a:solidFill>
                  <a:srgbClr val="002060"/>
                </a:solidFill>
              </a:rPr>
              <a:t> فصيح </a:t>
            </a:r>
            <a:r>
              <a:rPr lang="ar-KW" dirty="0" err="1" smtClean="0">
                <a:solidFill>
                  <a:srgbClr val="002060"/>
                </a:solidFill>
              </a:rPr>
              <a:t>ٌ</a:t>
            </a:r>
            <a:r>
              <a:rPr lang="ar-KW" dirty="0" smtClean="0">
                <a:solidFill>
                  <a:srgbClr val="002060"/>
                </a:solidFill>
              </a:rPr>
              <a:t> جمعًا من الناس لإقناعهم وإمتاعهم.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KW" b="1" dirty="0" smtClean="0">
                <a:solidFill>
                  <a:srgbClr val="FF0000"/>
                </a:solidFill>
              </a:rPr>
              <a:t>أجزاء الخُطبة :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KW" b="1" dirty="0" smtClean="0">
                <a:solidFill>
                  <a:srgbClr val="FF0000"/>
                </a:solidFill>
              </a:rPr>
              <a:t>المقدمة</a:t>
            </a:r>
            <a:r>
              <a:rPr lang="ar-KW" b="1" dirty="0" smtClean="0"/>
              <a:t> :</a:t>
            </a:r>
            <a:r>
              <a:rPr lang="ar-KW" dirty="0" smtClean="0">
                <a:solidFill>
                  <a:srgbClr val="002060"/>
                </a:solidFill>
              </a:rPr>
              <a:t>حمد الله والثناء عليه ، والصلاة والسلام على سيدنا محمد صلى الله عليه وسلم ، ثمّ تمهيدا لعرض الموضوع.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KW" b="1" dirty="0" smtClean="0">
                <a:solidFill>
                  <a:srgbClr val="FF0000"/>
                </a:solidFill>
              </a:rPr>
              <a:t>الموضوع</a:t>
            </a:r>
            <a:r>
              <a:rPr lang="ar-KW" b="1" dirty="0" smtClean="0"/>
              <a:t> :</a:t>
            </a:r>
            <a:r>
              <a:rPr lang="ar-KW" dirty="0" smtClean="0">
                <a:solidFill>
                  <a:srgbClr val="002060"/>
                </a:solidFill>
              </a:rPr>
              <a:t>عرض الأفكار الخاصة بالموضوع .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KW" b="1" dirty="0" smtClean="0">
                <a:solidFill>
                  <a:srgbClr val="FF0000"/>
                </a:solidFill>
              </a:rPr>
              <a:t>الخاتمة</a:t>
            </a:r>
            <a:r>
              <a:rPr lang="ar-KW" b="1" dirty="0" smtClean="0"/>
              <a:t> :</a:t>
            </a:r>
            <a:r>
              <a:rPr lang="ar-KW" dirty="0" smtClean="0"/>
              <a:t> </a:t>
            </a:r>
            <a:r>
              <a:rPr lang="ar-KW" dirty="0" smtClean="0">
                <a:solidFill>
                  <a:srgbClr val="002060"/>
                </a:solidFill>
              </a:rPr>
              <a:t>تلخيصا لما تضمنته الخطبة ، وفيها تركيز على الهدف الأساسي الذي يسعى إليه الخطيب .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ar-KW" b="1" dirty="0" smtClean="0">
                <a:solidFill>
                  <a:srgbClr val="FF0000"/>
                </a:solidFill>
              </a:rPr>
              <a:t>مميزات </a:t>
            </a:r>
            <a:r>
              <a:rPr lang="ar-KW" b="1" dirty="0" smtClean="0">
                <a:solidFill>
                  <a:srgbClr val="FF0000"/>
                </a:solidFill>
              </a:rPr>
              <a:t>الخطبة الجيدة :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ar-KW" dirty="0" smtClean="0">
                <a:solidFill>
                  <a:srgbClr val="002060"/>
                </a:solidFill>
              </a:rPr>
              <a:t>براعة الاستهلال  -  وحدة الموضوع   -  بقاء الأثر </a:t>
            </a:r>
            <a:endParaRPr lang="en-US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JO" sz="3600" b="1" dirty="0" smtClean="0">
                <a:solidFill>
                  <a:srgbClr val="FF0000"/>
                </a:solidFill>
              </a:rPr>
              <a:t>يوضح ( دعوة – موقفا – رأيا ) ورد في النص، ومبرراته.</a:t>
            </a:r>
            <a:endParaRPr lang="ar-JO" sz="3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>
              <a:lnSpc>
                <a:spcPct val="150000"/>
              </a:lnSpc>
              <a:buNone/>
            </a:pPr>
            <a:r>
              <a:rPr lang="ar-SA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5 – يرى الشاعر أنّ الغبطة فكرة ، فما مبرراته ؟ </a:t>
            </a:r>
            <a:endParaRPr lang="en-US" b="1" dirty="0" smtClean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  <a:p>
            <a:pPr algn="justLow">
              <a:lnSpc>
                <a:spcPct val="150000"/>
              </a:lnSpc>
              <a:buNone/>
            </a:pPr>
            <a:r>
              <a:rPr lang="ar-JO" b="1" dirty="0" smtClean="0">
                <a:solidFill>
                  <a:srgbClr val="002060"/>
                </a:solidFill>
              </a:rPr>
              <a:t>   </a:t>
            </a:r>
            <a:r>
              <a:rPr lang="ar-SA" b="1" dirty="0" smtClean="0">
                <a:solidFill>
                  <a:srgbClr val="002060"/>
                </a:solidFill>
              </a:rPr>
              <a:t>- السعادة غير قاصرة على الأغنياء ، فهناك فقراء سعداء .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justLow">
              <a:lnSpc>
                <a:spcPct val="150000"/>
              </a:lnSpc>
              <a:buNone/>
            </a:pPr>
            <a:r>
              <a:rPr lang="ar-SA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6 – دعا الشاعر إلى انتهاز فرصة العيد  ، فما مبرراته ؟</a:t>
            </a:r>
            <a:endParaRPr lang="en-US" b="1" dirty="0" smtClean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  <a:p>
            <a:pPr algn="justLow">
              <a:lnSpc>
                <a:spcPct val="150000"/>
              </a:lnSpc>
              <a:buNone/>
            </a:pPr>
            <a:r>
              <a:rPr lang="ar-JO" b="1" dirty="0" smtClean="0">
                <a:solidFill>
                  <a:srgbClr val="002060"/>
                </a:solidFill>
              </a:rPr>
              <a:t>   </a:t>
            </a:r>
            <a:r>
              <a:rPr lang="ar-SA" b="1" dirty="0" smtClean="0">
                <a:solidFill>
                  <a:srgbClr val="002060"/>
                </a:solidFill>
              </a:rPr>
              <a:t>- لأنّ العيد فرصة للسعادة ، والأعياد قليلة ، فهي كالأعراس لا تتكرر كثيرا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rgbClr val="00B050"/>
          </a:solidFill>
          <a:scene3d>
            <a:camera prst="perspectiveBelow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b="1" dirty="0" smtClean="0"/>
              <a:t>– بيّن مظاهر التشاؤم في النّصّ .</a:t>
            </a:r>
            <a:endParaRPr lang="ar-JO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  <a:scene3d>
            <a:camera prst="perspectiveBelow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None/>
            </a:pPr>
            <a:r>
              <a:rPr lang="ar-SA" sz="3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أ – المظاهر النفسية :</a:t>
            </a:r>
            <a:endParaRPr lang="en-US" sz="3600" b="1" dirty="0" smtClean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None/>
            </a:pP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- اليأس التام</a:t>
            </a:r>
            <a:r>
              <a:rPr lang="ar-JO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والتشاؤم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endParaRPr lang="ar-JO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None/>
            </a:pPr>
            <a:r>
              <a:rPr lang="ar-JO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-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عدم القدرة على</a:t>
            </a:r>
            <a:r>
              <a:rPr lang="ar-JO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التمييز .</a:t>
            </a:r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ar-SA" sz="3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ب – المظاهر الجسدية :</a:t>
            </a:r>
            <a:r>
              <a:rPr lang="en-US" sz="3600" b="1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</a:p>
          <a:p>
            <a:pPr lvl="1">
              <a:lnSpc>
                <a:spcPct val="150000"/>
              </a:lnSpc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ar-JO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الوجوه الكالحة العابسة  </a:t>
            </a:r>
            <a:r>
              <a:rPr lang="ar-JO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</a:p>
          <a:p>
            <a:pPr lvl="1">
              <a:lnSpc>
                <a:spcPct val="150000"/>
              </a:lnSpc>
              <a:buNone/>
            </a:pPr>
            <a:r>
              <a:rPr lang="ar-JO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-</a:t>
            </a:r>
            <a:r>
              <a:rPr lang="ar-S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البكاء ونزول الدموع </a:t>
            </a:r>
            <a:r>
              <a:rPr lang="ar-JO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ar-JO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KW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 – حدد مترادف كلّ كلمة في الجدول التالي</a:t>
            </a:r>
            <a:endParaRPr lang="ar-JO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50721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98792"/>
                <a:gridCol w="2816008"/>
                <a:gridCol w="1150674"/>
                <a:gridCol w="2964126"/>
              </a:tblGrid>
              <a:tr h="84535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الكلمة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مرادفها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الكلمة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مرادفها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4535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400" b="1" kern="120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 الغبطة </a:t>
                      </a:r>
                      <a:endParaRPr lang="en-US" sz="2400" b="1" kern="1200" smtClean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3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400" b="1" kern="120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 ثغرة</a:t>
                      </a:r>
                      <a:endParaRPr lang="en-US" sz="2400" b="1" kern="1200" smtClean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4535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 مكفهرّة</a:t>
                      </a:r>
                      <a:endParaRPr lang="en-US" sz="2400" b="1" kern="1200" dirty="0" smtClean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3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400" b="1" kern="120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 حول</a:t>
                      </a:r>
                      <a:endParaRPr lang="en-US" sz="2400" b="1" kern="1200" smtClean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4535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400" b="1" kern="120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 عراهم</a:t>
                      </a:r>
                      <a:endParaRPr lang="en-US" sz="2400" b="1" kern="1200" smtClean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3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400" b="1" kern="120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 تهلل</a:t>
                      </a:r>
                      <a:endParaRPr lang="en-US" sz="2400" b="1" kern="1200" smtClean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4535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 </a:t>
                      </a:r>
                      <a:r>
                        <a:rPr lang="ar-SA" sz="2400" b="1" kern="1200" dirty="0" err="1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مشمخرة</a:t>
                      </a:r>
                      <a:endParaRPr lang="en-US" sz="2400" b="1" kern="1200" dirty="0" smtClean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3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400" b="1" kern="120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 عابس</a:t>
                      </a:r>
                      <a:endParaRPr lang="en-US" sz="2400" b="1" kern="1200" smtClean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45350"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2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الفقر</a:t>
                      </a:r>
                      <a:endParaRPr lang="en-US" sz="2400" b="1" kern="1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32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400" b="1" kern="12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- غِرّة</a:t>
                      </a:r>
                      <a:endParaRPr lang="en-US" sz="2400" b="1" kern="1200" dirty="0" smtClean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4572000" y="2500306"/>
            <a:ext cx="27860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حُسنُ الحال والمسرّة </a:t>
            </a:r>
            <a:endParaRPr lang="en-US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643438" y="3286124"/>
            <a:ext cx="2643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عابسة </a:t>
            </a:r>
            <a:endParaRPr 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643438" y="4214818"/>
            <a:ext cx="2643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أصابهم </a:t>
            </a:r>
            <a:endParaRPr 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643438" y="5000636"/>
            <a:ext cx="2643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عالية مرتفعة .</a:t>
            </a:r>
            <a:endParaRPr lang="en-US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643438" y="5786454"/>
            <a:ext cx="26432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الخلاء لا ماء فيه ولا كلأ ولا ناس .</a:t>
            </a:r>
            <a:endParaRPr lang="en-US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42910" y="2500306"/>
            <a:ext cx="26432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ar-SA" sz="2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الثُّلمة</a:t>
            </a:r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، الفُرْجة ، الفتحة</a:t>
            </a:r>
            <a:endParaRPr lang="en-US" sz="2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71472" y="3286124"/>
            <a:ext cx="2643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طاقة وقدرة</a:t>
            </a:r>
            <a:endParaRPr lang="en-US" sz="2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42910" y="4143380"/>
            <a:ext cx="2643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ابتسم وافرح</a:t>
            </a:r>
            <a:endParaRPr lang="en-US" sz="2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71472" y="4929198"/>
            <a:ext cx="2643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متجهّم حزين</a:t>
            </a:r>
            <a:endParaRPr lang="en-US" sz="2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642910" y="6072206"/>
            <a:ext cx="2643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غفلة ، فجأة .</a:t>
            </a:r>
            <a:endParaRPr lang="en-US" sz="2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KW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 – حدد مفرد كل جمع وجمع كل مفرد فيما يأتي </a:t>
            </a:r>
            <a:endParaRPr lang="ar-JO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43510"/>
        </p:xfrm>
        <a:graphic>
          <a:graphicData uri="http://schemas.openxmlformats.org/drawingml/2006/table">
            <a:tbl>
              <a:tblPr rtl="1" firstRow="1" bandRow="1">
                <a:tableStyleId>{125E5076-3810-47DD-B79F-674D7AD40C01}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0870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الكلمة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الجمع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3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الكلمة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8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المفرد</a:t>
                      </a:r>
                      <a:endParaRPr lang="en-US" sz="18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0870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عيد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3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غصن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0870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شكوى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3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درّة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0870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شاكي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32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كوخ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00870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حصاة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4714876" y="2857496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 smtClean="0">
                <a:solidFill>
                  <a:srgbClr val="FFFF00"/>
                </a:solidFill>
              </a:rPr>
              <a:t>أعياد</a:t>
            </a:r>
            <a:endParaRPr lang="en-US" sz="3200" b="1" dirty="0">
              <a:solidFill>
                <a:srgbClr val="FFFF00"/>
              </a:solidFill>
              <a:ea typeface="Times New Roman"/>
              <a:cs typeface="Arial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786314" y="3857628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 smtClean="0">
                <a:solidFill>
                  <a:srgbClr val="FFFF00"/>
                </a:solidFill>
              </a:rPr>
              <a:t>شكاوى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857752" y="4786322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 smtClean="0">
                <a:solidFill>
                  <a:srgbClr val="FFFF00"/>
                </a:solidFill>
              </a:rPr>
              <a:t>شُكاة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786314" y="5786454"/>
            <a:ext cx="2000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FF00"/>
                </a:solidFill>
              </a:rPr>
              <a:t>حَصًى ، </a:t>
            </a:r>
            <a:r>
              <a:rPr lang="ar-SA" sz="2800" b="1" dirty="0" err="1" smtClean="0">
                <a:solidFill>
                  <a:srgbClr val="FFFF00"/>
                </a:solidFill>
              </a:rPr>
              <a:t>حُصيّ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71472" y="2786058"/>
            <a:ext cx="20002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b="1" dirty="0" smtClean="0">
                <a:solidFill>
                  <a:srgbClr val="FFFF00"/>
                </a:solidFill>
              </a:rPr>
              <a:t>غُصون ، أغصان</a:t>
            </a:r>
            <a:r>
              <a:rPr lang="ar-KW" sz="2400" b="1" dirty="0" smtClean="0">
                <a:solidFill>
                  <a:srgbClr val="FFFF00"/>
                </a:solidFill>
              </a:rPr>
              <a:t>، </a:t>
            </a:r>
            <a:r>
              <a:rPr lang="ar-KW" sz="2400" b="1" dirty="0" err="1" smtClean="0">
                <a:solidFill>
                  <a:srgbClr val="FFFF00"/>
                </a:solidFill>
              </a:rPr>
              <a:t>غِصنة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42910" y="3786190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 smtClean="0">
                <a:solidFill>
                  <a:srgbClr val="FFFF00"/>
                </a:solidFill>
              </a:rPr>
              <a:t>دُرّ</a:t>
            </a:r>
            <a:r>
              <a:rPr lang="ar-SA" sz="3200" dirty="0" smtClean="0"/>
              <a:t> </a:t>
            </a:r>
            <a:r>
              <a:rPr lang="ar-SA" sz="3200" b="1" dirty="0" smtClean="0">
                <a:solidFill>
                  <a:srgbClr val="FFFF00"/>
                </a:solidFill>
              </a:rPr>
              <a:t>،</a:t>
            </a:r>
            <a:r>
              <a:rPr lang="ar-SA" sz="3200" dirty="0" smtClean="0"/>
              <a:t> </a:t>
            </a:r>
            <a:r>
              <a:rPr lang="ar-SA" sz="3200" b="1" dirty="0" smtClean="0">
                <a:solidFill>
                  <a:srgbClr val="FFFF00"/>
                </a:solidFill>
              </a:rPr>
              <a:t>دُرر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42910" y="4857760"/>
            <a:ext cx="2000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 smtClean="0">
                <a:solidFill>
                  <a:srgbClr val="FFFF00"/>
                </a:solidFill>
              </a:rPr>
              <a:t>أكواخ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  <a:blipFill>
            <a:blip r:embed="rId2"/>
            <a:stretch>
              <a:fillRect/>
            </a:stretch>
          </a:blip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sz="6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الدرس الثالث</a:t>
            </a:r>
            <a:endParaRPr lang="ar-JO" sz="6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7929618" cy="4429156"/>
          </a:xfrm>
          <a:blipFill>
            <a:blip r:embed="rId3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JO" sz="3600" dirty="0" smtClean="0">
              <a:solidFill>
                <a:srgbClr val="7030A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ar-JO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الغبطة فكرة</a:t>
            </a:r>
          </a:p>
          <a:p>
            <a:r>
              <a:rPr lang="ar-JO" sz="4400" dirty="0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شعر إيليا أبو ماضي</a:t>
            </a:r>
          </a:p>
          <a:p>
            <a:r>
              <a:rPr lang="ar-JO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الفهم والاستيعاب والثروة</a:t>
            </a:r>
            <a:endParaRPr lang="ar-JO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JO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يستخلص أثر الغبطة في نفس الإنسان وحياته، مستدلاً. </a:t>
            </a:r>
            <a:endParaRPr lang="ar-JO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ar-S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JO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الأثر : 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تغيّر القبح إلى جمال .</a:t>
            </a:r>
            <a:endParaRPr lang="ar-JO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الاستدلال : </a:t>
            </a:r>
            <a:r>
              <a:rPr lang="ar-SA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 تلمس الغصن المعرّى  فإذا في الغصن نضرة ) .</a:t>
            </a:r>
            <a:endParaRPr lang="en-US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-</a:t>
            </a:r>
            <a:r>
              <a:rPr lang="ar-JO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الأثر : </a:t>
            </a:r>
            <a:r>
              <a:rPr lang="ar-S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تجعل للأشياء البسيطة قيمة .الاستدلال </a:t>
            </a:r>
            <a:r>
              <a:rPr lang="ar-JO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.</a:t>
            </a:r>
            <a:endParaRPr lang="ar-JO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الاستدلال : </a:t>
            </a:r>
            <a:r>
              <a:rPr lang="ar-SA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 وإذا مسّت حصاة صقلتها فهي درّة ) .</a:t>
            </a:r>
            <a:endParaRPr lang="en-US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JO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الأثر : 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تجعل الإنسان في حالة رضا وسعادة .الاستدلال </a:t>
            </a:r>
            <a:r>
              <a:rPr lang="ar-JO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.</a:t>
            </a:r>
            <a:endParaRPr lang="ar-JO" sz="36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SA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الاستدلال : </a:t>
            </a:r>
            <a:r>
              <a:rPr lang="ar-SA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( </a:t>
            </a:r>
            <a:r>
              <a:rPr lang="ar-SA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لك</a:t>
            </a:r>
            <a:r>
              <a:rPr lang="ar-SA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ما دامت </a:t>
            </a:r>
            <a:r>
              <a:rPr lang="ar-SA" sz="36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لك</a:t>
            </a:r>
            <a:r>
              <a:rPr lang="ar-SA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الأرض وما فوق المجرّة ) .</a:t>
            </a:r>
            <a:endParaRPr lang="ar-JO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1287</TotalTime>
  <Words>2111</Words>
  <PresentationFormat>عرض على الشاشة (3:4)‏</PresentationFormat>
  <Paragraphs>351</Paragraphs>
  <Slides>33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سمة Office</vt:lpstr>
      <vt:lpstr>الدرس الثالث</vt:lpstr>
      <vt:lpstr>يقسّم النّصّ وحدات فكرية واضعا عنوانا لكل وحدة</vt:lpstr>
      <vt:lpstr>يستخلص ( فكرة– قيمة ) من النّصّ</vt:lpstr>
      <vt:lpstr>يوضح ( دعوة – موقفا – رأيا ) ورد في النص، ومبرراته.</vt:lpstr>
      <vt:lpstr>– بيّن مظاهر التشاؤم في النّصّ .</vt:lpstr>
      <vt:lpstr>5 – حدد مترادف كلّ كلمة في الجدول التالي</vt:lpstr>
      <vt:lpstr>6 – حدد مفرد كل جمع وجمع كل مفرد فيما يأتي </vt:lpstr>
      <vt:lpstr>الدرس الثالث</vt:lpstr>
      <vt:lpstr>يستخلص أثر الغبطة في نفس الإنسان وحياته، مستدلاً. </vt:lpstr>
      <vt:lpstr>يوضح استثمار الشاعر عناصر الطبيعة فكراً وعاطفة</vt:lpstr>
      <vt:lpstr>يوازن بين نص من الموضوع ونص خارجي اتفاقاً  واختلافاً.</vt:lpstr>
      <vt:lpstr>ينثر بيتاً أو أكثر من النص بأسلوبه</vt:lpstr>
      <vt:lpstr>- التصريف ( سدّ) </vt:lpstr>
      <vt:lpstr>ضبط البنية ( مرة) </vt:lpstr>
      <vt:lpstr>المعنى السياقي ( خلا ) </vt:lpstr>
      <vt:lpstr>الاستعارة - الكناية</vt:lpstr>
      <vt:lpstr>الاستعارة - الكناية</vt:lpstr>
      <vt:lpstr>حدد مما يأتي استعارة وبين أثرها في المعنى</vt:lpstr>
      <vt:lpstr>- صغ عبارة تتضمن استعارة حول المعنى ( تجني المستشرقين على اللغة العربية ) .......................................................  - صغ كناية حول كل معنى مما يأتي :  أ –  (  تفوّق طالب في الدراسة ) : ............................................  ب – ( شهرة عالم في مجتمعه ) :............................................</vt:lpstr>
      <vt:lpstr>إثرائي : اختر الإجابة الصحيحة مما يلي</vt:lpstr>
      <vt:lpstr> ( أسلوب المدح والذم )</vt:lpstr>
      <vt:lpstr>أحوال فاعل نعم وبئس</vt:lpstr>
      <vt:lpstr>مهم جدا</vt:lpstr>
      <vt:lpstr>يحدد أركان أسلوب ( المدح أو الذم )</vt:lpstr>
      <vt:lpstr>أكمل الجدول التالي كما هو مطلوب</vt:lpstr>
      <vt:lpstr>صغ من إنشائك أسلوب مدح / ذم بحيث يكون الفاعل </vt:lpstr>
      <vt:lpstr>صوب الخطأ فيما يأتي:</vt:lpstr>
      <vt:lpstr>صغ من إنشائك أسلوب مدح / ذم بحيث يكون الفاعل :</vt:lpstr>
      <vt:lpstr>الشريحة 29</vt:lpstr>
      <vt:lpstr>( نعم ما تقوم به الوفاء )   استبدل بالفعل " نعم " فعلا آخر للمدح وغير ما يلزم .-  .................................  (  لا حبذا التكاسل في طلب العلم )  - استبدل بفعل الذم " لا حبذا "فعلا آخر للذم وغير ما يلزم . ..................................  ( بئس سلوكا خيانة الأمانة )  - استبدل بالفعل " بئس " فعلا آخر للذم ، وغيّر ما يلزم . ............................... – اختر الإجابة الصحيحة من بين الخيارات التالية</vt:lpstr>
      <vt:lpstr>صوب الخطأ فيما يأتي:</vt:lpstr>
      <vt:lpstr>الشريحة 32</vt:lpstr>
      <vt:lpstr>التعبير ( الخطبة 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</dc:title>
  <dc:creator>القصبي</dc:creator>
  <cp:lastModifiedBy>1</cp:lastModifiedBy>
  <cp:revision>202</cp:revision>
  <dcterms:created xsi:type="dcterms:W3CDTF">2021-03-11T23:11:55Z</dcterms:created>
  <dcterms:modified xsi:type="dcterms:W3CDTF">2021-03-27T19:25:38Z</dcterms:modified>
</cp:coreProperties>
</file>