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udio/wav" Extension="wav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defaultTextStyle>
    <a:defPPr lvl="0">
      <a:defRPr lang="ar-EG"/>
    </a:defPPr>
    <a:lvl1pPr defTabSz="914400" eaLnBrk="1" hangingPunct="1" latinLnBrk="0" lvl="0" marL="0" rtl="1" algn="r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1" algn="r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1" algn="r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1" algn="r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1" algn="r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1" algn="r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1" algn="r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1" algn="r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1" algn="r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0A8D39E-E152-43CE-AA97-31402DF90BCA}" type="datetimeFigureOut">
              <a:rPr lang="ar-EG" smtClean="0"/>
              <a:pPr/>
              <a:t>15/08/1442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14D67DC-DC3C-4FA1-87EE-C79A75B5B671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04531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1755-01C3-491D-BFAA-957FA61AF5C5}" type="datetimeFigureOut">
              <a:rPr lang="ar-EG" smtClean="0"/>
              <a:pPr/>
              <a:t>15/08/1442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DA73-C631-4E8F-BCA9-F599754A350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med">
    <p:newsflash/>
    <p:sndAc>
      <p:stSnd>
        <p:snd r:embed="rId1" name="whoo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1755-01C3-491D-BFAA-957FA61AF5C5}" type="datetimeFigureOut">
              <a:rPr lang="ar-EG" smtClean="0"/>
              <a:pPr/>
              <a:t>15/08/1442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DA73-C631-4E8F-BCA9-F599754A350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med">
    <p:newsflash/>
    <p:sndAc>
      <p:stSnd>
        <p:snd r:embed="rId1" name="whoo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1755-01C3-491D-BFAA-957FA61AF5C5}" type="datetimeFigureOut">
              <a:rPr lang="ar-EG" smtClean="0"/>
              <a:pPr/>
              <a:t>15/08/1442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DA73-C631-4E8F-BCA9-F599754A350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med">
    <p:newsflash/>
    <p:sndAc>
      <p:stSnd>
        <p:snd r:embed="rId1" name="whoo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1755-01C3-491D-BFAA-957FA61AF5C5}" type="datetimeFigureOut">
              <a:rPr lang="ar-EG" smtClean="0"/>
              <a:pPr/>
              <a:t>15/08/1442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DA73-C631-4E8F-BCA9-F599754A350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med">
    <p:newsflash/>
    <p:sndAc>
      <p:stSnd>
        <p:snd r:embed="rId1" name="whoo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1755-01C3-491D-BFAA-957FA61AF5C5}" type="datetimeFigureOut">
              <a:rPr lang="ar-EG" smtClean="0"/>
              <a:pPr/>
              <a:t>15/08/1442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DA73-C631-4E8F-BCA9-F599754A350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med">
    <p:newsflash/>
    <p:sndAc>
      <p:stSnd>
        <p:snd r:embed="rId1" name="whoo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1755-01C3-491D-BFAA-957FA61AF5C5}" type="datetimeFigureOut">
              <a:rPr lang="ar-EG" smtClean="0"/>
              <a:pPr/>
              <a:t>15/08/1442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DA73-C631-4E8F-BCA9-F599754A350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med">
    <p:newsflash/>
    <p:sndAc>
      <p:stSnd>
        <p:snd r:embed="rId1" name="whoo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1755-01C3-491D-BFAA-957FA61AF5C5}" type="datetimeFigureOut">
              <a:rPr lang="ar-EG" smtClean="0"/>
              <a:pPr/>
              <a:t>15/08/1442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DA73-C631-4E8F-BCA9-F599754A350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med">
    <p:newsflash/>
    <p:sndAc>
      <p:stSnd>
        <p:snd r:embed="rId1" name="whoo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1755-01C3-491D-BFAA-957FA61AF5C5}" type="datetimeFigureOut">
              <a:rPr lang="ar-EG" smtClean="0"/>
              <a:pPr/>
              <a:t>15/08/1442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DA73-C631-4E8F-BCA9-F599754A350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med">
    <p:newsflash/>
    <p:sndAc>
      <p:stSnd>
        <p:snd r:embed="rId1" name="whoo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1755-01C3-491D-BFAA-957FA61AF5C5}" type="datetimeFigureOut">
              <a:rPr lang="ar-EG" smtClean="0"/>
              <a:pPr/>
              <a:t>15/08/1442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DA73-C631-4E8F-BCA9-F599754A350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med">
    <p:newsflash/>
    <p:sndAc>
      <p:stSnd>
        <p:snd r:embed="rId1" name="whoo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1755-01C3-491D-BFAA-957FA61AF5C5}" type="datetimeFigureOut">
              <a:rPr lang="ar-EG" smtClean="0"/>
              <a:pPr/>
              <a:t>15/08/1442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DA73-C631-4E8F-BCA9-F599754A350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med">
    <p:newsflash/>
    <p:sndAc>
      <p:stSnd>
        <p:snd r:embed="rId1" name="whoo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11755-01C3-491D-BFAA-957FA61AF5C5}" type="datetimeFigureOut">
              <a:rPr lang="ar-EG" smtClean="0"/>
              <a:pPr/>
              <a:t>15/08/1442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6DA73-C631-4E8F-BCA9-F599754A3507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ransition spd="med">
    <p:newsflash/>
    <p:sndAc>
      <p:stSnd>
        <p:snd r:embed="rId1" name="whoo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audio" Target="../media/audio1.wav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11755-01C3-491D-BFAA-957FA61AF5C5}" type="datetimeFigureOut">
              <a:rPr lang="ar-EG" smtClean="0"/>
              <a:pPr/>
              <a:t>15/08/1442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6DA73-C631-4E8F-BCA9-F599754A3507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newsflash/>
    <p:sndAc>
      <p:stSnd>
        <p:snd r:embed="rId13" name="whoosh.wav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4.png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773238"/>
            <a:ext cx="446087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5072063"/>
            <a:ext cx="4318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5876925"/>
            <a:ext cx="4318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1547664" y="2629388"/>
            <a:ext cx="6983413" cy="863600"/>
          </a:xfrm>
          <a:prstGeom prst="ellipse">
            <a:avLst/>
          </a:prstGeom>
          <a:gradFill flip="none" rotWithShape="1">
            <a:gsLst>
              <a:gs pos="0">
                <a:srgbClr val="66CCFF">
                  <a:tint val="66000"/>
                  <a:satMod val="160000"/>
                </a:srgbClr>
              </a:gs>
              <a:gs pos="50000">
                <a:srgbClr val="66CCFF">
                  <a:tint val="44500"/>
                  <a:satMod val="160000"/>
                </a:srgbClr>
              </a:gs>
              <a:gs pos="100000">
                <a:srgbClr val="66CCFF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عنوان الدرس </a:t>
            </a:r>
            <a:r>
              <a:rPr lang="ar-SA" sz="3200" b="1" dirty="0"/>
              <a:t>: المجموعات الجزئية</a:t>
            </a:r>
            <a:endParaRPr lang="en-US" sz="3200" b="1" dirty="0"/>
          </a:p>
        </p:txBody>
      </p:sp>
      <p:pic>
        <p:nvPicPr>
          <p:cNvPr id="5133" name="Content Placeholder 3"/>
          <p:cNvPicPr>
            <a:picLocks noGrp="1" noChangeAspect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139700" y="188913"/>
            <a:ext cx="400050" cy="935037"/>
          </a:xfrm>
        </p:spPr>
      </p:pic>
    </p:spTree>
  </p:cSld>
  <p:clrMapOvr>
    <a:masterClrMapping/>
  </p:clrMapOvr>
  <p:transition spd="med">
    <p:newsflash/>
    <p:sndAc>
      <p:stSnd>
        <p:snd r:embed="rId2" name="whoo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6" name="Folded Corner 5"/>
          <p:cNvSpPr/>
          <p:nvPr/>
        </p:nvSpPr>
        <p:spPr>
          <a:xfrm>
            <a:off x="684213" y="620713"/>
            <a:ext cx="7775575" cy="5688012"/>
          </a:xfrm>
          <a:prstGeom prst="foldedCorne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6443663" y="765175"/>
            <a:ext cx="1873250" cy="5762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KW" sz="4400" b="1" dirty="0"/>
              <a:t>مثال (</a:t>
            </a:r>
            <a:r>
              <a:rPr lang="ar-SA" sz="4400" b="1" dirty="0"/>
              <a:t>2</a:t>
            </a:r>
            <a:r>
              <a:rPr lang="ar-KW" sz="4400" b="1" dirty="0"/>
              <a:t>)</a:t>
            </a:r>
            <a:endParaRPr lang="en-US" sz="4400" b="1" dirty="0"/>
          </a:p>
        </p:txBody>
      </p:sp>
      <p:sp>
        <p:nvSpPr>
          <p:cNvPr id="14342" name="TextBox 2"/>
          <p:cNvSpPr txBox="1">
            <a:spLocks noChangeArrowheads="1"/>
          </p:cNvSpPr>
          <p:nvPr/>
        </p:nvSpPr>
        <p:spPr bwMode="auto">
          <a:xfrm>
            <a:off x="7067550" y="1463675"/>
            <a:ext cx="935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000">
                <a:latin typeface="Calibri" pitchFamily="34" charset="0"/>
              </a:rPr>
              <a:t>هـ</a:t>
            </a:r>
            <a:endParaRPr lang="en-US" sz="4000"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7432675" y="1879600"/>
            <a:ext cx="144463" cy="1111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344" name="TextBox 12"/>
          <p:cNvSpPr txBox="1">
            <a:spLocks noChangeArrowheads="1"/>
          </p:cNvSpPr>
          <p:nvPr/>
        </p:nvSpPr>
        <p:spPr bwMode="auto">
          <a:xfrm>
            <a:off x="6931025" y="1557338"/>
            <a:ext cx="3603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000">
                <a:latin typeface="Calibri" pitchFamily="34" charset="0"/>
              </a:rPr>
              <a:t>=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14345" name="TextBox 13"/>
          <p:cNvSpPr txBox="1">
            <a:spLocks noChangeArrowheads="1"/>
          </p:cNvSpPr>
          <p:nvPr/>
        </p:nvSpPr>
        <p:spPr bwMode="auto">
          <a:xfrm>
            <a:off x="6300788" y="1489075"/>
            <a:ext cx="622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27313" y="1525588"/>
            <a:ext cx="41846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12 ، 10 ، ل ، ع، ب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4347" name="TextBox 16"/>
          <p:cNvSpPr txBox="1">
            <a:spLocks noChangeArrowheads="1"/>
          </p:cNvSpPr>
          <p:nvPr/>
        </p:nvSpPr>
        <p:spPr bwMode="auto">
          <a:xfrm>
            <a:off x="2771775" y="1501775"/>
            <a:ext cx="43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{</a:t>
            </a:r>
          </a:p>
        </p:txBody>
      </p:sp>
      <p:sp>
        <p:nvSpPr>
          <p:cNvPr id="14348" name="TextBox 18"/>
          <p:cNvSpPr txBox="1">
            <a:spLocks noChangeArrowheads="1"/>
          </p:cNvSpPr>
          <p:nvPr/>
        </p:nvSpPr>
        <p:spPr bwMode="auto">
          <a:xfrm>
            <a:off x="7308850" y="2205038"/>
            <a:ext cx="7000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000">
                <a:latin typeface="Calibri" pitchFamily="34" charset="0"/>
              </a:rPr>
              <a:t>ق</a:t>
            </a:r>
            <a:endParaRPr lang="en-US" sz="4000">
              <a:latin typeface="Calibri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7524750" y="2565400"/>
            <a:ext cx="142875" cy="2333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350" name="TextBox 4"/>
          <p:cNvSpPr txBox="1">
            <a:spLocks noChangeArrowheads="1"/>
          </p:cNvSpPr>
          <p:nvPr/>
        </p:nvSpPr>
        <p:spPr bwMode="auto">
          <a:xfrm>
            <a:off x="6732588" y="2289175"/>
            <a:ext cx="711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000">
                <a:latin typeface="Calibri" pitchFamily="34" charset="0"/>
              </a:rPr>
              <a:t>=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14351" name="TextBox 8"/>
          <p:cNvSpPr txBox="1">
            <a:spLocks noChangeArrowheads="1"/>
          </p:cNvSpPr>
          <p:nvPr/>
        </p:nvSpPr>
        <p:spPr bwMode="auto">
          <a:xfrm>
            <a:off x="6702425" y="2220913"/>
            <a:ext cx="311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}</a:t>
            </a:r>
          </a:p>
        </p:txBody>
      </p:sp>
      <p:sp>
        <p:nvSpPr>
          <p:cNvPr id="14352" name="TextBox 9"/>
          <p:cNvSpPr txBox="1">
            <a:spLocks noChangeArrowheads="1"/>
          </p:cNvSpPr>
          <p:nvPr/>
        </p:nvSpPr>
        <p:spPr bwMode="auto">
          <a:xfrm>
            <a:off x="3819525" y="2309813"/>
            <a:ext cx="3055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000" b="1">
                <a:solidFill>
                  <a:srgbClr val="CC0099"/>
                </a:solidFill>
                <a:latin typeface="Calibri" pitchFamily="34" charset="0"/>
              </a:rPr>
              <a:t>10 ، 0 ، ل ، ع </a:t>
            </a:r>
            <a:endParaRPr lang="en-US" sz="4000" b="1">
              <a:solidFill>
                <a:srgbClr val="CC0099"/>
              </a:solidFill>
              <a:latin typeface="Calibri" pitchFamily="34" charset="0"/>
            </a:endParaRPr>
          </a:p>
        </p:txBody>
      </p:sp>
      <p:sp>
        <p:nvSpPr>
          <p:cNvPr id="14353" name="TextBox 10"/>
          <p:cNvSpPr txBox="1">
            <a:spLocks noChangeArrowheads="1"/>
          </p:cNvSpPr>
          <p:nvPr/>
        </p:nvSpPr>
        <p:spPr bwMode="auto">
          <a:xfrm>
            <a:off x="3600450" y="2320925"/>
            <a:ext cx="3270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{</a:t>
            </a:r>
          </a:p>
        </p:txBody>
      </p:sp>
      <p:sp>
        <p:nvSpPr>
          <p:cNvPr id="14354" name="TextBox 11"/>
          <p:cNvSpPr txBox="1">
            <a:spLocks noChangeArrowheads="1"/>
          </p:cNvSpPr>
          <p:nvPr/>
        </p:nvSpPr>
        <p:spPr bwMode="auto">
          <a:xfrm>
            <a:off x="755650" y="3027363"/>
            <a:ext cx="75612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000" b="1">
                <a:solidFill>
                  <a:srgbClr val="660066"/>
                </a:solidFill>
                <a:latin typeface="Calibri" pitchFamily="34" charset="0"/>
              </a:rPr>
              <a:t>بين أن ق ليست مجموعة جزئية من هـ</a:t>
            </a:r>
            <a:endParaRPr lang="en-US" sz="4000" b="1">
              <a:solidFill>
                <a:srgbClr val="660066"/>
              </a:solidFill>
              <a:latin typeface="Calibri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608763" y="3449638"/>
            <a:ext cx="149225" cy="163512"/>
          </a:xfrm>
          <a:prstGeom prst="line">
            <a:avLst/>
          </a:prstGeom>
          <a:ln>
            <a:solidFill>
              <a:srgbClr val="80008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356" name="TextBox 23"/>
          <p:cNvSpPr txBox="1">
            <a:spLocks noChangeArrowheads="1"/>
          </p:cNvSpPr>
          <p:nvPr/>
        </p:nvSpPr>
        <p:spPr bwMode="auto">
          <a:xfrm>
            <a:off x="755650" y="3933825"/>
            <a:ext cx="7391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3200" b="1">
                <a:solidFill>
                  <a:srgbClr val="9933FF"/>
                </a:solidFill>
                <a:latin typeface="Calibri" pitchFamily="34" charset="0"/>
              </a:rPr>
              <a:t>لاحظ أن العنصر 0 ينتمي إلى المجموعة ق </a:t>
            </a:r>
          </a:p>
          <a:p>
            <a:pPr algn="ctr"/>
            <a:r>
              <a:rPr lang="ar-SA" sz="3200" b="1">
                <a:solidFill>
                  <a:srgbClr val="CC3399"/>
                </a:solidFill>
                <a:latin typeface="Calibri" pitchFamily="34" charset="0"/>
              </a:rPr>
              <a:t>( 0         ق ) ، ولكنه لا ينتمي إلى المجموعة هـ </a:t>
            </a:r>
          </a:p>
          <a:p>
            <a:pPr algn="ctr"/>
            <a:r>
              <a:rPr lang="ar-SA" sz="3200" b="1">
                <a:solidFill>
                  <a:srgbClr val="9933FF"/>
                </a:solidFill>
                <a:latin typeface="Calibri" pitchFamily="34" charset="0"/>
              </a:rPr>
              <a:t>(</a:t>
            </a:r>
            <a:r>
              <a:rPr lang="ar-KW" sz="3200" b="1">
                <a:solidFill>
                  <a:srgbClr val="9933FF"/>
                </a:solidFill>
                <a:latin typeface="Calibri" pitchFamily="34" charset="0"/>
              </a:rPr>
              <a:t>   </a:t>
            </a:r>
            <a:r>
              <a:rPr lang="ar-SA" sz="3200" b="1">
                <a:solidFill>
                  <a:srgbClr val="9933FF"/>
                </a:solidFill>
                <a:latin typeface="Calibri" pitchFamily="34" charset="0"/>
              </a:rPr>
              <a:t> 0</a:t>
            </a:r>
            <a:r>
              <a:rPr lang="ar-KW" sz="3200" b="1">
                <a:solidFill>
                  <a:srgbClr val="9933FF"/>
                </a:solidFill>
                <a:latin typeface="Calibri" pitchFamily="34" charset="0"/>
              </a:rPr>
              <a:t> </a:t>
            </a:r>
            <a:r>
              <a:rPr lang="ar-SA" sz="3200" b="1">
                <a:solidFill>
                  <a:srgbClr val="9933FF"/>
                </a:solidFill>
                <a:latin typeface="Calibri" pitchFamily="34" charset="0"/>
              </a:rPr>
              <a:t>       </a:t>
            </a:r>
            <a:r>
              <a:rPr lang="en-US" sz="3200" b="1">
                <a:solidFill>
                  <a:srgbClr val="9933FF"/>
                </a:solidFill>
                <a:latin typeface="Calibri" pitchFamily="34" charset="0"/>
              </a:rPr>
              <a:t>   </a:t>
            </a:r>
            <a:r>
              <a:rPr lang="ar-SA" sz="3200" b="1">
                <a:solidFill>
                  <a:srgbClr val="9933FF"/>
                </a:solidFill>
                <a:latin typeface="Calibri" pitchFamily="34" charset="0"/>
              </a:rPr>
              <a:t>هـ</a:t>
            </a:r>
            <a:r>
              <a:rPr lang="en-US" sz="3200" b="1">
                <a:solidFill>
                  <a:srgbClr val="9933FF"/>
                </a:solidFill>
                <a:latin typeface="Calibri" pitchFamily="34" charset="0"/>
              </a:rPr>
              <a:t> </a:t>
            </a:r>
            <a:r>
              <a:rPr lang="ar-SA" sz="3200" b="1">
                <a:solidFill>
                  <a:srgbClr val="9933FF"/>
                </a:solidFill>
                <a:latin typeface="Calibri" pitchFamily="34" charset="0"/>
              </a:rPr>
              <a:t>) . لذلك نستنتج أن المجموعة  ق ليست مجموعة جزئية من المجموعة هـ . نكتب</a:t>
            </a:r>
          </a:p>
          <a:p>
            <a:pPr algn="ctr"/>
            <a:r>
              <a:rPr lang="ar-SA" sz="3200" b="1">
                <a:latin typeface="Calibri" pitchFamily="34" charset="0"/>
              </a:rPr>
              <a:t>ق</a:t>
            </a:r>
            <a:r>
              <a:rPr lang="ar-SA" sz="3200">
                <a:latin typeface="Calibri" pitchFamily="34" charset="0"/>
              </a:rPr>
              <a:t>           </a:t>
            </a:r>
            <a:r>
              <a:rPr lang="ar-SA" sz="3200" b="1">
                <a:latin typeface="Calibri" pitchFamily="34" charset="0"/>
              </a:rPr>
              <a:t>هـ  </a:t>
            </a:r>
            <a:endParaRPr lang="en-US" sz="3200" b="1">
              <a:latin typeface="Calibri" pitchFamily="34" charset="0"/>
            </a:endParaRPr>
          </a:p>
        </p:txBody>
      </p:sp>
      <p:sp>
        <p:nvSpPr>
          <p:cNvPr id="14357" name="TextBox 25"/>
          <p:cNvSpPr txBox="1">
            <a:spLocks noChangeArrowheads="1"/>
          </p:cNvSpPr>
          <p:nvPr/>
        </p:nvSpPr>
        <p:spPr bwMode="auto">
          <a:xfrm>
            <a:off x="6607175" y="4281488"/>
            <a:ext cx="5572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sz="5400">
                <a:latin typeface="Calibri" pitchFamily="34" charset="0"/>
              </a:rPr>
              <a:t>ﬤ</a:t>
            </a:r>
            <a:endParaRPr lang="en-US">
              <a:latin typeface="Calibri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6765925" y="4762500"/>
            <a:ext cx="247650" cy="190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359" name="TextBox 29"/>
          <p:cNvSpPr txBox="1">
            <a:spLocks noChangeArrowheads="1"/>
          </p:cNvSpPr>
          <p:nvPr/>
        </p:nvSpPr>
        <p:spPr bwMode="auto">
          <a:xfrm>
            <a:off x="6237288" y="4783138"/>
            <a:ext cx="5111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sz="4800">
                <a:latin typeface="Calibri" pitchFamily="34" charset="0"/>
              </a:rPr>
              <a:t>ﬤ</a:t>
            </a:r>
            <a:endParaRPr lang="en-US">
              <a:latin typeface="Calibri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6300788" y="5232400"/>
            <a:ext cx="30638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6300788" y="4941888"/>
            <a:ext cx="306387" cy="5746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362" name="TextBox 34"/>
          <p:cNvSpPr txBox="1">
            <a:spLocks noChangeArrowheads="1"/>
          </p:cNvSpPr>
          <p:nvPr/>
        </p:nvSpPr>
        <p:spPr bwMode="auto">
          <a:xfrm>
            <a:off x="3875088" y="5651500"/>
            <a:ext cx="936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sz="5400" u="sng">
                <a:latin typeface="Calibri" pitchFamily="34" charset="0"/>
              </a:rPr>
              <a:t>ﬤ</a:t>
            </a:r>
            <a:endParaRPr lang="en-US" sz="2800" u="sng">
              <a:latin typeface="Calibri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4211638" y="5876925"/>
            <a:ext cx="508000" cy="6985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690688" y="3432175"/>
            <a:ext cx="214312" cy="211138"/>
          </a:xfrm>
          <a:prstGeom prst="line">
            <a:avLst/>
          </a:prstGeom>
          <a:ln>
            <a:solidFill>
              <a:srgbClr val="58084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948363" y="4754563"/>
            <a:ext cx="93662" cy="1492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465763" y="5232400"/>
            <a:ext cx="71437" cy="14287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1530350" y="4248150"/>
            <a:ext cx="180975" cy="8255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1116013" y="4762500"/>
            <a:ext cx="71437" cy="1412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971550" y="5229225"/>
            <a:ext cx="144463" cy="14287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159000" y="5651500"/>
            <a:ext cx="217488" cy="22542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986338" y="6237288"/>
            <a:ext cx="144462" cy="825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19475" y="6226175"/>
            <a:ext cx="180975" cy="825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  <p:sndAc>
      <p:stSnd>
        <p:snd r:embed="rId2" name="whoosh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cs typeface="Times New Roman" pitchFamily="18" charset="0"/>
            </a:endParaRPr>
          </a:p>
        </p:txBody>
      </p:sp>
      <p:pic>
        <p:nvPicPr>
          <p:cNvPr id="20483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Folded Corner 4"/>
          <p:cNvSpPr/>
          <p:nvPr/>
        </p:nvSpPr>
        <p:spPr>
          <a:xfrm>
            <a:off x="684213" y="692150"/>
            <a:ext cx="7920037" cy="5761038"/>
          </a:xfrm>
          <a:prstGeom prst="foldedCorner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92501" y="0"/>
            <a:ext cx="2016224" cy="7200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400" b="1" dirty="0"/>
              <a:t>مثال (</a:t>
            </a:r>
            <a:r>
              <a:rPr lang="ar-KW" sz="4400" b="1" dirty="0"/>
              <a:t>3</a:t>
            </a:r>
            <a:r>
              <a:rPr lang="ar-SA" sz="4400" b="1" dirty="0"/>
              <a:t>):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16063" y="720725"/>
            <a:ext cx="6840537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KW" sz="4000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لتكن هـ هي مجموعة عوامل العدد 6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KW" sz="4000" dirty="0">
                <a:solidFill>
                  <a:srgbClr val="00B050"/>
                </a:solidFill>
                <a:latin typeface="+mn-lt"/>
                <a:cs typeface="+mn-cs"/>
              </a:rPr>
              <a:t>      ع هي مجموعة أرقام العدد 16632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KW" sz="4000" dirty="0">
                <a:solidFill>
                  <a:srgbClr val="00CC66"/>
                </a:solidFill>
                <a:latin typeface="+mn-lt"/>
                <a:cs typeface="+mn-cs"/>
              </a:rPr>
              <a:t>      اكتب كلاً من هـ ، ع بذكر العناصر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KW" sz="4000" dirty="0">
                <a:solidFill>
                  <a:srgbClr val="00CC99"/>
                </a:solidFill>
                <a:latin typeface="+mn-lt"/>
                <a:cs typeface="+mn-cs"/>
              </a:rPr>
              <a:t>      ثم بين أن هـ = ع </a:t>
            </a:r>
            <a:endParaRPr lang="en-US" sz="4000" dirty="0">
              <a:solidFill>
                <a:srgbClr val="00CC99"/>
              </a:solidFill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98563" y="3943350"/>
            <a:ext cx="72009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KW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هـ=</a:t>
            </a:r>
            <a:endParaRPr lang="en-US" sz="4000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490" name="TextBox 11"/>
          <p:cNvSpPr txBox="1">
            <a:spLocks noChangeArrowheads="1"/>
          </p:cNvSpPr>
          <p:nvPr/>
        </p:nvSpPr>
        <p:spPr bwMode="auto">
          <a:xfrm>
            <a:off x="6754813" y="3275013"/>
            <a:ext cx="1584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KW" sz="4000">
                <a:solidFill>
                  <a:srgbClr val="00B050"/>
                </a:solidFill>
                <a:latin typeface="Calibri" pitchFamily="34" charset="0"/>
              </a:rPr>
              <a:t>الحل:</a:t>
            </a:r>
            <a:endParaRPr lang="en-US" sz="400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78700" y="3905250"/>
            <a:ext cx="33813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62450" y="3987800"/>
            <a:ext cx="3190875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1 ، 2 ، 3 ، 6 </a:t>
            </a:r>
            <a:endParaRPr lang="en-US" sz="4000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4663" y="3905250"/>
            <a:ext cx="83343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KW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} ،</a:t>
            </a:r>
            <a:endParaRPr lang="en-US" sz="4000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0113" y="3905250"/>
            <a:ext cx="346233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ع=</a:t>
            </a:r>
            <a:endParaRPr lang="en-US" sz="4000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5975" y="3898900"/>
            <a:ext cx="2873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}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00113" y="3905250"/>
            <a:ext cx="26003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KW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2 ، 3 ، 6 ، 1 </a:t>
            </a:r>
            <a:endParaRPr lang="en-US" sz="4000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0113" y="3824288"/>
            <a:ext cx="2984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{</a:t>
            </a:r>
          </a:p>
        </p:txBody>
      </p:sp>
      <p:sp>
        <p:nvSpPr>
          <p:cNvPr id="20498" name="TextBox 24"/>
          <p:cNvSpPr txBox="1">
            <a:spLocks noChangeArrowheads="1"/>
          </p:cNvSpPr>
          <p:nvPr/>
        </p:nvSpPr>
        <p:spPr bwMode="auto">
          <a:xfrm>
            <a:off x="0" y="4605338"/>
            <a:ext cx="8280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3600">
                <a:solidFill>
                  <a:srgbClr val="008000"/>
                </a:solidFill>
                <a:latin typeface="Calibri" pitchFamily="34" charset="0"/>
              </a:rPr>
              <a:t>بما أن كل عنصر في هـ ينتمي إلى ع إذا هـ      ع</a:t>
            </a:r>
            <a:endParaRPr lang="en-US" sz="360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4213" y="5445125"/>
            <a:ext cx="76549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بما أن كل عنصر في ع ينتمي إلى هـ إذأً ع       هـ</a:t>
            </a:r>
            <a:endParaRPr lang="en-US" sz="3600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500" name="TextBox 26"/>
          <p:cNvSpPr txBox="1">
            <a:spLocks noChangeArrowheads="1"/>
          </p:cNvSpPr>
          <p:nvPr/>
        </p:nvSpPr>
        <p:spPr bwMode="auto">
          <a:xfrm>
            <a:off x="1116013" y="4437063"/>
            <a:ext cx="7604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sz="4800" u="sng">
                <a:solidFill>
                  <a:srgbClr val="008000"/>
                </a:solidFill>
                <a:latin typeface="Calibri" pitchFamily="34" charset="0"/>
              </a:rPr>
              <a:t>ﬤ</a:t>
            </a:r>
            <a:endParaRPr lang="en-US" sz="4800" u="sng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03313" y="5221288"/>
            <a:ext cx="779462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4800" u="sng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ﬤ</a:t>
            </a:r>
            <a:endParaRPr lang="en-US" u="sng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502" name="TextBox 31"/>
          <p:cNvSpPr txBox="1">
            <a:spLocks noChangeArrowheads="1"/>
          </p:cNvSpPr>
          <p:nvPr/>
        </p:nvSpPr>
        <p:spPr bwMode="auto">
          <a:xfrm>
            <a:off x="2805113" y="6091238"/>
            <a:ext cx="36782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800">
                <a:solidFill>
                  <a:srgbClr val="008000"/>
                </a:solidFill>
                <a:latin typeface="Calibri" pitchFamily="34" charset="0"/>
              </a:rPr>
              <a:t>و بالتالي  هـ = ع</a:t>
            </a:r>
            <a:endParaRPr lang="en-US" sz="480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805113" y="6091238"/>
            <a:ext cx="3678237" cy="8318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800" dirty="0">
                <a:solidFill>
                  <a:schemeClr val="accent3">
                    <a:lumMod val="50000"/>
                  </a:schemeClr>
                </a:solidFill>
              </a:rPr>
              <a:t>و بالتالي هـ = ع</a:t>
            </a:r>
            <a:endParaRPr lang="en-US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948488" y="1125538"/>
            <a:ext cx="144462" cy="14287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235825" y="1916113"/>
            <a:ext cx="142875" cy="10795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068763" y="4529138"/>
            <a:ext cx="144462" cy="7461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643438" y="4929188"/>
            <a:ext cx="77787" cy="15557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922588" y="5121275"/>
            <a:ext cx="144462" cy="13017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1809750" y="5006975"/>
            <a:ext cx="169863" cy="1143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1049338" y="5121275"/>
            <a:ext cx="149225" cy="13017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937125" y="5949950"/>
            <a:ext cx="138113" cy="1412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805113" y="5768975"/>
            <a:ext cx="117475" cy="18097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2146300" y="5949950"/>
            <a:ext cx="106363" cy="1412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692150" y="5808663"/>
            <a:ext cx="215900" cy="9048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960813" y="6597650"/>
            <a:ext cx="107950" cy="14446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3146425" y="6742113"/>
            <a:ext cx="209550" cy="15716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  <p:sndAc>
      <p:stSnd>
        <p:snd r:embed="rId2" name="whoosh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cs typeface="Times New Roman" pitchFamily="18" charset="0"/>
            </a:endParaRPr>
          </a:p>
        </p:txBody>
      </p:sp>
      <p:pic>
        <p:nvPicPr>
          <p:cNvPr id="25603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1750" y="6350"/>
            <a:ext cx="9144000" cy="6858000"/>
          </a:xfrm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0825" y="188913"/>
            <a:ext cx="8713788" cy="6524625"/>
            <a:chOff x="251520" y="188640"/>
            <a:chExt cx="8712968" cy="6524217"/>
          </a:xfrm>
        </p:grpSpPr>
        <p:sp>
          <p:nvSpPr>
            <p:cNvPr id="6" name="Rectangle 5"/>
            <p:cNvSpPr/>
            <p:nvPr/>
          </p:nvSpPr>
          <p:spPr>
            <a:xfrm>
              <a:off x="251520" y="188640"/>
              <a:ext cx="8712968" cy="33843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3992" y="231499"/>
              <a:ext cx="5760496" cy="64813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779838" y="231775"/>
            <a:ext cx="51847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KW" sz="40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التطبيق : ( كراسة التمارين )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7950" y="231775"/>
            <a:ext cx="3887788" cy="2871788"/>
          </a:xfrm>
          <a:prstGeom prst="ellipse">
            <a:avLst/>
          </a:prstGeom>
          <a:noFill/>
          <a:ln w="3810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 rot="456100">
            <a:off x="800100" y="1041400"/>
            <a:ext cx="2952750" cy="1608138"/>
          </a:xfrm>
          <a:prstGeom prst="ellipse">
            <a:avLst/>
          </a:prstGeom>
          <a:noFill/>
          <a:ln w="3810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76475" y="1628775"/>
            <a:ext cx="1358900" cy="792163"/>
          </a:xfrm>
          <a:prstGeom prst="ellipse">
            <a:avLst/>
          </a:prstGeom>
          <a:noFill/>
          <a:ln w="3810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14663" y="1838325"/>
            <a:ext cx="3778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KW" sz="4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3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81275" y="1628775"/>
            <a:ext cx="431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KW" sz="4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4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93838" y="992188"/>
            <a:ext cx="468312" cy="70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KW" sz="4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5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5612" name="TextBox 17"/>
          <p:cNvSpPr txBox="1">
            <a:spLocks noChangeArrowheads="1"/>
          </p:cNvSpPr>
          <p:nvPr/>
        </p:nvSpPr>
        <p:spPr bwMode="auto">
          <a:xfrm>
            <a:off x="1012825" y="1317625"/>
            <a:ext cx="36036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KW" sz="4000">
                <a:latin typeface="Calibri" pitchFamily="34" charset="0"/>
              </a:rPr>
              <a:t>6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57325" y="1671638"/>
            <a:ext cx="504825" cy="70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KW" sz="4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7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1025" y="500063"/>
            <a:ext cx="431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KW" sz="4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1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97013" y="2532063"/>
            <a:ext cx="2889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KW" sz="4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2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5616" name="TextBox 21"/>
          <p:cNvSpPr txBox="1">
            <a:spLocks noChangeArrowheads="1"/>
          </p:cNvSpPr>
          <p:nvPr/>
        </p:nvSpPr>
        <p:spPr bwMode="auto">
          <a:xfrm>
            <a:off x="365125" y="1527175"/>
            <a:ext cx="43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KW" sz="4000">
                <a:solidFill>
                  <a:srgbClr val="C00000"/>
                </a:solidFill>
                <a:latin typeface="Calibri" pitchFamily="34" charset="0"/>
              </a:rPr>
              <a:t>ل</a:t>
            </a:r>
            <a:endParaRPr lang="en-US" sz="4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5617" name="TextBox 22"/>
          <p:cNvSpPr txBox="1">
            <a:spLocks noChangeArrowheads="1"/>
          </p:cNvSpPr>
          <p:nvPr/>
        </p:nvSpPr>
        <p:spPr bwMode="auto">
          <a:xfrm>
            <a:off x="436563" y="-77788"/>
            <a:ext cx="720725" cy="70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KW" sz="4000">
                <a:solidFill>
                  <a:srgbClr val="C00000"/>
                </a:solidFill>
                <a:latin typeface="Calibri" pitchFamily="34" charset="0"/>
              </a:rPr>
              <a:t>س</a:t>
            </a:r>
            <a:endParaRPr lang="en-US" sz="4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5618" name="TextBox 23"/>
          <p:cNvSpPr txBox="1">
            <a:spLocks noChangeArrowheads="1"/>
          </p:cNvSpPr>
          <p:nvPr/>
        </p:nvSpPr>
        <p:spPr bwMode="auto">
          <a:xfrm>
            <a:off x="2468563" y="1047750"/>
            <a:ext cx="647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KW" sz="4000">
                <a:solidFill>
                  <a:srgbClr val="C00000"/>
                </a:solidFill>
                <a:latin typeface="Calibri" pitchFamily="34" charset="0"/>
              </a:rPr>
              <a:t>ص</a:t>
            </a:r>
            <a:endParaRPr lang="en-US" sz="400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557213" y="277813"/>
            <a:ext cx="125412" cy="22383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366963" y="1401763"/>
            <a:ext cx="120650" cy="1809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354013" y="1881188"/>
            <a:ext cx="133350" cy="2159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622" name="TextBox 46"/>
          <p:cNvSpPr txBox="1">
            <a:spLocks noChangeArrowheads="1"/>
          </p:cNvSpPr>
          <p:nvPr/>
        </p:nvSpPr>
        <p:spPr bwMode="auto">
          <a:xfrm>
            <a:off x="8027988" y="939800"/>
            <a:ext cx="93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KW" sz="4000">
                <a:latin typeface="Calibri" pitchFamily="34" charset="0"/>
              </a:rPr>
              <a:t>(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25623" name="TextBox 47"/>
          <p:cNvSpPr txBox="1">
            <a:spLocks noChangeArrowheads="1"/>
          </p:cNvSpPr>
          <p:nvPr/>
        </p:nvSpPr>
        <p:spPr bwMode="auto">
          <a:xfrm>
            <a:off x="8386763" y="992188"/>
            <a:ext cx="50323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KW" sz="4000">
                <a:latin typeface="Calibri" pitchFamily="34" charset="0"/>
              </a:rPr>
              <a:t>1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25624" name="TextBox 48"/>
          <p:cNvSpPr txBox="1">
            <a:spLocks noChangeArrowheads="1"/>
          </p:cNvSpPr>
          <p:nvPr/>
        </p:nvSpPr>
        <p:spPr bwMode="auto">
          <a:xfrm>
            <a:off x="8323263" y="920750"/>
            <a:ext cx="3063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(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140200" y="920750"/>
            <a:ext cx="4183063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ابدأ مستخدماً الرسم المقابل ، أجب عن الأسئلة الآتية بصح  أو خطأ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5626" name="TextBox 50"/>
          <p:cNvSpPr txBox="1">
            <a:spLocks noChangeArrowheads="1"/>
          </p:cNvSpPr>
          <p:nvPr/>
        </p:nvSpPr>
        <p:spPr bwMode="auto">
          <a:xfrm>
            <a:off x="8239125" y="2336800"/>
            <a:ext cx="935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4000">
                <a:latin typeface="Calibri" pitchFamily="34" charset="0"/>
              </a:rPr>
              <a:t>(أ)</a:t>
            </a:r>
            <a:endParaRPr lang="en-US" sz="4000">
              <a:latin typeface="Calibri" pitchFamily="34" charset="0"/>
            </a:endParaRPr>
          </a:p>
        </p:txBody>
      </p: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3779838" y="2492375"/>
            <a:ext cx="4845050" cy="3941763"/>
            <a:chOff x="4442923" y="2366774"/>
            <a:chExt cx="4845733" cy="3940805"/>
          </a:xfrm>
        </p:grpSpPr>
        <p:sp>
          <p:nvSpPr>
            <p:cNvPr id="52" name="TextBox 51"/>
            <p:cNvSpPr txBox="1"/>
            <p:nvPr/>
          </p:nvSpPr>
          <p:spPr>
            <a:xfrm>
              <a:off x="5217732" y="2398516"/>
              <a:ext cx="3421544" cy="6459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SA" sz="3600" dirty="0">
                  <a:solidFill>
                    <a:schemeClr val="accent5">
                      <a:lumMod val="75000"/>
                    </a:schemeClr>
                  </a:solidFill>
                  <a:latin typeface="+mn-lt"/>
                  <a:cs typeface="+mn-cs"/>
                </a:rPr>
                <a:t>س     ص</a:t>
              </a:r>
              <a:endParaRPr lang="en-US" sz="36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flipH="1">
              <a:off x="8074047" y="2720701"/>
              <a:ext cx="130193" cy="1650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6940412" y="2746095"/>
              <a:ext cx="142895" cy="11585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631" name="TextBox 59"/>
            <p:cNvSpPr txBox="1">
              <a:spLocks noChangeArrowheads="1"/>
            </p:cNvSpPr>
            <p:nvPr/>
          </p:nvSpPr>
          <p:spPr bwMode="auto">
            <a:xfrm>
              <a:off x="7572920" y="2366774"/>
              <a:ext cx="50050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e-IL" sz="3600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ﬤ</a:t>
              </a:r>
              <a:endParaRPr lang="en-US" u="sng">
                <a:solidFill>
                  <a:srgbClr val="FF0066"/>
                </a:solidFill>
                <a:latin typeface="Calibri" pitchFamily="34" charset="0"/>
              </a:endParaRPr>
            </a:p>
          </p:txBody>
        </p:sp>
        <p:sp>
          <p:nvSpPr>
            <p:cNvPr id="25632" name="TextBox 60"/>
            <p:cNvSpPr txBox="1">
              <a:spLocks noChangeArrowheads="1"/>
            </p:cNvSpPr>
            <p:nvPr/>
          </p:nvSpPr>
          <p:spPr bwMode="auto">
            <a:xfrm>
              <a:off x="8294982" y="3013105"/>
              <a:ext cx="93610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ar-SA" sz="4000">
                  <a:latin typeface="Calibri" pitchFamily="34" charset="0"/>
                </a:rPr>
                <a:t>(ب)</a:t>
              </a:r>
              <a:endParaRPr lang="en-US" sz="4000">
                <a:latin typeface="Calibri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316437" y="3012730"/>
              <a:ext cx="2160892" cy="6459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SA" sz="3600" dirty="0">
                  <a:solidFill>
                    <a:schemeClr val="accent5">
                      <a:lumMod val="75000"/>
                    </a:schemeClr>
                  </a:solidFill>
                  <a:latin typeface="+mn-lt"/>
                  <a:cs typeface="+mn-cs"/>
                </a:rPr>
                <a:t>ص     ل</a:t>
              </a:r>
              <a:endParaRPr lang="en-US" sz="3600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flipV="1">
              <a:off x="7758090" y="3326979"/>
              <a:ext cx="165123" cy="1269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6927710" y="3339675"/>
              <a:ext cx="100027" cy="1460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636" name="TextBox 78"/>
            <p:cNvSpPr txBox="1">
              <a:spLocks noChangeArrowheads="1"/>
            </p:cNvSpPr>
            <p:nvPr/>
          </p:nvSpPr>
          <p:spPr bwMode="auto">
            <a:xfrm>
              <a:off x="7312893" y="3003671"/>
              <a:ext cx="29721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e-IL" sz="3600" u="sng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ﬤ</a:t>
              </a:r>
              <a:endParaRPr lang="en-US" sz="3600" u="sng">
                <a:solidFill>
                  <a:srgbClr val="FF00FF"/>
                </a:solidFill>
                <a:latin typeface="Calibri" pitchFamily="34" charset="0"/>
              </a:endParaRPr>
            </a:p>
          </p:txBody>
        </p:sp>
        <p:sp>
          <p:nvSpPr>
            <p:cNvPr id="25637" name="TextBox 81"/>
            <p:cNvSpPr txBox="1">
              <a:spLocks noChangeArrowheads="1"/>
            </p:cNvSpPr>
            <p:nvPr/>
          </p:nvSpPr>
          <p:spPr bwMode="auto">
            <a:xfrm>
              <a:off x="8352552" y="3575518"/>
              <a:ext cx="93610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ar-SA" sz="4000">
                  <a:latin typeface="Calibri" pitchFamily="34" charset="0"/>
                </a:rPr>
                <a:t>(جـ)</a:t>
              </a:r>
              <a:endParaRPr lang="en-US" sz="4000">
                <a:latin typeface="Calibri" pitchFamily="34" charset="0"/>
              </a:endParaRPr>
            </a:p>
          </p:txBody>
        </p:sp>
        <p:sp>
          <p:nvSpPr>
            <p:cNvPr id="25638" name="TextBox 84"/>
            <p:cNvSpPr txBox="1">
              <a:spLocks noChangeArrowheads="1"/>
            </p:cNvSpPr>
            <p:nvPr/>
          </p:nvSpPr>
          <p:spPr bwMode="auto">
            <a:xfrm>
              <a:off x="4948624" y="3606295"/>
              <a:ext cx="339891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ar-SA" sz="3600">
                  <a:solidFill>
                    <a:srgbClr val="009999"/>
                  </a:solidFill>
                  <a:latin typeface="Calibri" pitchFamily="34" charset="0"/>
                </a:rPr>
                <a:t>1       س</a:t>
              </a:r>
              <a:endParaRPr lang="en-US" sz="3600">
                <a:solidFill>
                  <a:srgbClr val="009999"/>
                </a:solidFill>
                <a:latin typeface="Calibri" pitchFamily="34" charset="0"/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 flipH="1">
              <a:off x="6611754" y="3950714"/>
              <a:ext cx="214342" cy="920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640" name="TextBox 94"/>
            <p:cNvSpPr txBox="1">
              <a:spLocks noChangeArrowheads="1"/>
            </p:cNvSpPr>
            <p:nvPr/>
          </p:nvSpPr>
          <p:spPr bwMode="auto">
            <a:xfrm>
              <a:off x="7461499" y="3606294"/>
              <a:ext cx="29721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e-IL" sz="3600" u="sng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ﬤ</a:t>
              </a:r>
              <a:endParaRPr lang="en-US" sz="3600" u="sng">
                <a:solidFill>
                  <a:srgbClr val="FF00FF"/>
                </a:solidFill>
                <a:latin typeface="Calibri" pitchFamily="34" charset="0"/>
              </a:endParaRPr>
            </a:p>
          </p:txBody>
        </p:sp>
        <p:sp>
          <p:nvSpPr>
            <p:cNvPr id="25641" name="TextBox 95"/>
            <p:cNvSpPr txBox="1">
              <a:spLocks noChangeArrowheads="1"/>
            </p:cNvSpPr>
            <p:nvPr/>
          </p:nvSpPr>
          <p:spPr bwMode="auto">
            <a:xfrm>
              <a:off x="8221111" y="4092461"/>
              <a:ext cx="93610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ar-SA" sz="4000">
                  <a:latin typeface="Calibri" pitchFamily="34" charset="0"/>
                </a:rPr>
                <a:t>(د)</a:t>
              </a:r>
              <a:endParaRPr lang="en-US" sz="4000">
                <a:latin typeface="Calibri" pitchFamily="34" charset="0"/>
              </a:endParaRPr>
            </a:p>
          </p:txBody>
        </p:sp>
        <p:sp>
          <p:nvSpPr>
            <p:cNvPr id="25642" name="TextBox 96"/>
            <p:cNvSpPr txBox="1">
              <a:spLocks noChangeArrowheads="1"/>
            </p:cNvSpPr>
            <p:nvPr/>
          </p:nvSpPr>
          <p:spPr bwMode="auto">
            <a:xfrm>
              <a:off x="4478982" y="4123238"/>
              <a:ext cx="406385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ar-SA" sz="3600">
                  <a:solidFill>
                    <a:srgbClr val="009999"/>
                  </a:solidFill>
                  <a:latin typeface="Calibri" pitchFamily="34" charset="0"/>
                </a:rPr>
                <a:t>3       ل</a:t>
              </a:r>
              <a:endParaRPr lang="en-US" sz="3600">
                <a:solidFill>
                  <a:srgbClr val="009999"/>
                </a:solidFill>
                <a:latin typeface="Calibri" pitchFamily="34" charset="0"/>
              </a:endParaRPr>
            </a:p>
          </p:txBody>
        </p:sp>
        <p:sp>
          <p:nvSpPr>
            <p:cNvPr id="25643" name="TextBox 97"/>
            <p:cNvSpPr txBox="1">
              <a:spLocks noChangeArrowheads="1"/>
            </p:cNvSpPr>
            <p:nvPr/>
          </p:nvSpPr>
          <p:spPr bwMode="auto">
            <a:xfrm>
              <a:off x="7461499" y="4092461"/>
              <a:ext cx="50050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e-IL" sz="3600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ﬤ</a:t>
              </a:r>
              <a:endParaRPr lang="en-US" u="sng">
                <a:solidFill>
                  <a:srgbClr val="FF0066"/>
                </a:solidFill>
                <a:latin typeface="Calibri" pitchFamily="34" charset="0"/>
              </a:endParaRPr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H="1">
              <a:off x="6978517" y="4415739"/>
              <a:ext cx="150834" cy="16506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5645" name="TextBox 100"/>
            <p:cNvSpPr txBox="1">
              <a:spLocks noChangeArrowheads="1"/>
            </p:cNvSpPr>
            <p:nvPr/>
          </p:nvSpPr>
          <p:spPr bwMode="auto">
            <a:xfrm>
              <a:off x="8275628" y="4526053"/>
              <a:ext cx="93610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ar-SA" sz="4000">
                  <a:latin typeface="Calibri" pitchFamily="34" charset="0"/>
                </a:rPr>
                <a:t>(هـ)</a:t>
              </a:r>
              <a:endParaRPr lang="en-US" sz="4000">
                <a:latin typeface="Calibri" pitchFamily="34" charset="0"/>
              </a:endParaRPr>
            </a:p>
          </p:txBody>
        </p:sp>
        <p:sp>
          <p:nvSpPr>
            <p:cNvPr id="25646" name="TextBox 101"/>
            <p:cNvSpPr txBox="1">
              <a:spLocks noChangeArrowheads="1"/>
            </p:cNvSpPr>
            <p:nvPr/>
          </p:nvSpPr>
          <p:spPr bwMode="auto">
            <a:xfrm>
              <a:off x="4599146" y="4550459"/>
              <a:ext cx="388843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ar-SA" sz="3600">
                  <a:solidFill>
                    <a:srgbClr val="009999"/>
                  </a:solidFill>
                  <a:latin typeface="Calibri" pitchFamily="34" charset="0"/>
                </a:rPr>
                <a:t>2       ص</a:t>
              </a:r>
              <a:endParaRPr lang="en-US" sz="3600">
                <a:solidFill>
                  <a:srgbClr val="009999"/>
                </a:solidFill>
                <a:latin typeface="Calibri" pitchFamily="34" charset="0"/>
              </a:endParaRPr>
            </a:p>
          </p:txBody>
        </p:sp>
        <p:cxnSp>
          <p:nvCxnSpPr>
            <p:cNvPr id="104" name="Straight Connector 103"/>
            <p:cNvCxnSpPr/>
            <p:nvPr/>
          </p:nvCxnSpPr>
          <p:spPr>
            <a:xfrm flipH="1">
              <a:off x="6699078" y="4874414"/>
              <a:ext cx="111141" cy="138079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5648" name="TextBox 104"/>
            <p:cNvSpPr txBox="1">
              <a:spLocks noChangeArrowheads="1"/>
            </p:cNvSpPr>
            <p:nvPr/>
          </p:nvSpPr>
          <p:spPr bwMode="auto">
            <a:xfrm>
              <a:off x="7396420" y="4551511"/>
              <a:ext cx="50050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e-IL" sz="3600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ﬤ</a:t>
              </a:r>
              <a:endParaRPr lang="en-US" u="sng">
                <a:solidFill>
                  <a:srgbClr val="FF0066"/>
                </a:solidFill>
                <a:latin typeface="Calibri" pitchFamily="34" charset="0"/>
              </a:endParaRPr>
            </a:p>
          </p:txBody>
        </p:sp>
        <p:sp>
          <p:nvSpPr>
            <p:cNvPr id="25649" name="TextBox 105"/>
            <p:cNvSpPr txBox="1">
              <a:spLocks noChangeArrowheads="1"/>
            </p:cNvSpPr>
            <p:nvPr/>
          </p:nvSpPr>
          <p:spPr bwMode="auto">
            <a:xfrm>
              <a:off x="8294982" y="5063142"/>
              <a:ext cx="93610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ar-SA" sz="4000">
                  <a:latin typeface="Calibri" pitchFamily="34" charset="0"/>
                </a:rPr>
                <a:t>(و)</a:t>
              </a:r>
              <a:endParaRPr lang="en-US" sz="4000">
                <a:latin typeface="Calibri" pitchFamily="34" charset="0"/>
              </a:endParaRPr>
            </a:p>
          </p:txBody>
        </p:sp>
        <p:sp>
          <p:nvSpPr>
            <p:cNvPr id="25650" name="TextBox 106"/>
            <p:cNvSpPr txBox="1">
              <a:spLocks noChangeArrowheads="1"/>
            </p:cNvSpPr>
            <p:nvPr/>
          </p:nvSpPr>
          <p:spPr bwMode="auto">
            <a:xfrm>
              <a:off x="6131101" y="5082661"/>
              <a:ext cx="238828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ar-SA" sz="3600">
                  <a:solidFill>
                    <a:srgbClr val="009999"/>
                  </a:solidFill>
                  <a:latin typeface="Calibri" pitchFamily="34" charset="0"/>
                </a:rPr>
                <a:t>ل        س</a:t>
              </a:r>
              <a:endParaRPr lang="en-US" sz="3600">
                <a:solidFill>
                  <a:srgbClr val="009999"/>
                </a:solidFill>
                <a:latin typeface="Calibri" pitchFamily="34" charset="0"/>
              </a:endParaRPr>
            </a:p>
          </p:txBody>
        </p:sp>
        <p:cxnSp>
          <p:nvCxnSpPr>
            <p:cNvPr id="109" name="Straight Connector 108"/>
            <p:cNvCxnSpPr/>
            <p:nvPr/>
          </p:nvCxnSpPr>
          <p:spPr>
            <a:xfrm flipH="1">
              <a:off x="8083573" y="5382291"/>
              <a:ext cx="120667" cy="103163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>
              <a:off x="6703842" y="5434666"/>
              <a:ext cx="173061" cy="15395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5653" name="TextBox 114"/>
            <p:cNvSpPr txBox="1">
              <a:spLocks noChangeArrowheads="1"/>
            </p:cNvSpPr>
            <p:nvPr/>
          </p:nvSpPr>
          <p:spPr bwMode="auto">
            <a:xfrm>
              <a:off x="7424313" y="5013176"/>
              <a:ext cx="29721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e-IL" sz="3600" u="sng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ﬤ</a:t>
              </a:r>
              <a:endParaRPr lang="en-US" sz="3600" u="sng">
                <a:solidFill>
                  <a:srgbClr val="FF00FF"/>
                </a:solidFill>
                <a:latin typeface="Calibri" pitchFamily="34" charset="0"/>
              </a:endParaRPr>
            </a:p>
          </p:txBody>
        </p:sp>
        <p:sp>
          <p:nvSpPr>
            <p:cNvPr id="25654" name="TextBox 115"/>
            <p:cNvSpPr txBox="1">
              <a:spLocks noChangeArrowheads="1"/>
            </p:cNvSpPr>
            <p:nvPr/>
          </p:nvSpPr>
          <p:spPr bwMode="auto">
            <a:xfrm>
              <a:off x="8286673" y="5558634"/>
              <a:ext cx="93610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ar-SA" sz="4000">
                  <a:latin typeface="Calibri" pitchFamily="34" charset="0"/>
                </a:rPr>
                <a:t>(ز)</a:t>
              </a:r>
              <a:endParaRPr lang="en-US" sz="4000">
                <a:latin typeface="Calibri" pitchFamily="34" charset="0"/>
              </a:endParaRPr>
            </a:p>
          </p:txBody>
        </p:sp>
        <p:sp>
          <p:nvSpPr>
            <p:cNvPr id="118" name="Flowchart: Connector 117"/>
            <p:cNvSpPr/>
            <p:nvPr/>
          </p:nvSpPr>
          <p:spPr>
            <a:xfrm>
              <a:off x="8083573" y="5761612"/>
              <a:ext cx="333422" cy="369797"/>
            </a:xfrm>
            <a:prstGeom prst="flowChartConnector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8250285" y="5660036"/>
              <a:ext cx="0" cy="6062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657" name="TextBox 122"/>
            <p:cNvSpPr txBox="1">
              <a:spLocks noChangeArrowheads="1"/>
            </p:cNvSpPr>
            <p:nvPr/>
          </p:nvSpPr>
          <p:spPr bwMode="auto">
            <a:xfrm>
              <a:off x="7626962" y="5511715"/>
              <a:ext cx="50050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e-IL" sz="3600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ﬤ</a:t>
              </a:r>
              <a:endParaRPr lang="en-US" u="sng">
                <a:solidFill>
                  <a:srgbClr val="FF0066"/>
                </a:solidFill>
                <a:latin typeface="Calibri" pitchFamily="34" charset="0"/>
              </a:endParaRPr>
            </a:p>
          </p:txBody>
        </p:sp>
        <p:sp>
          <p:nvSpPr>
            <p:cNvPr id="25658" name="TextBox 123"/>
            <p:cNvSpPr txBox="1">
              <a:spLocks noChangeArrowheads="1"/>
            </p:cNvSpPr>
            <p:nvPr/>
          </p:nvSpPr>
          <p:spPr bwMode="auto">
            <a:xfrm>
              <a:off x="6948264" y="5661248"/>
              <a:ext cx="64807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ar-SA" sz="3600">
                  <a:solidFill>
                    <a:srgbClr val="009999"/>
                  </a:solidFill>
                  <a:latin typeface="Calibri" pitchFamily="34" charset="0"/>
                </a:rPr>
                <a:t>ل</a:t>
              </a:r>
              <a:endParaRPr lang="en-US" sz="3600">
                <a:solidFill>
                  <a:srgbClr val="009999"/>
                </a:solidFill>
                <a:latin typeface="Calibri" pitchFamily="34" charset="0"/>
              </a:endParaRPr>
            </a:p>
          </p:txBody>
        </p:sp>
        <p:cxnSp>
          <p:nvCxnSpPr>
            <p:cNvPr id="126" name="Straight Connector 125"/>
            <p:cNvCxnSpPr/>
            <p:nvPr/>
          </p:nvCxnSpPr>
          <p:spPr>
            <a:xfrm flipH="1">
              <a:off x="7172220" y="5909213"/>
              <a:ext cx="152421" cy="187279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5660" name="TextBox 126"/>
            <p:cNvSpPr txBox="1">
              <a:spLocks noChangeArrowheads="1"/>
            </p:cNvSpPr>
            <p:nvPr/>
          </p:nvSpPr>
          <p:spPr bwMode="auto">
            <a:xfrm>
              <a:off x="5317462" y="5659507"/>
              <a:ext cx="171019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ar-SA" sz="3600">
                  <a:solidFill>
                    <a:srgbClr val="FF00FF"/>
                  </a:solidFill>
                  <a:latin typeface="Calibri" pitchFamily="34" charset="0"/>
                </a:rPr>
                <a:t>و لكن </a:t>
              </a:r>
              <a:endParaRPr lang="en-US" sz="3600">
                <a:solidFill>
                  <a:srgbClr val="FF00FF"/>
                </a:solidFill>
                <a:latin typeface="Calibri" pitchFamily="34" charset="0"/>
              </a:endParaRPr>
            </a:p>
          </p:txBody>
        </p:sp>
        <p:sp>
          <p:nvSpPr>
            <p:cNvPr id="129" name="Flowchart: Connector 128"/>
            <p:cNvSpPr/>
            <p:nvPr/>
          </p:nvSpPr>
          <p:spPr>
            <a:xfrm>
              <a:off x="5608312" y="5761612"/>
              <a:ext cx="444563" cy="369797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31" name="Straight Connector 130"/>
            <p:cNvCxnSpPr/>
            <p:nvPr/>
          </p:nvCxnSpPr>
          <p:spPr>
            <a:xfrm>
              <a:off x="5825830" y="5604487"/>
              <a:ext cx="0" cy="661827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5663" name="TextBox 132"/>
            <p:cNvSpPr txBox="1">
              <a:spLocks noChangeArrowheads="1"/>
            </p:cNvSpPr>
            <p:nvPr/>
          </p:nvSpPr>
          <p:spPr bwMode="auto">
            <a:xfrm>
              <a:off x="4442923" y="5562881"/>
              <a:ext cx="48911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ar-SA" sz="3600">
                  <a:solidFill>
                    <a:srgbClr val="009999"/>
                  </a:solidFill>
                  <a:latin typeface="Calibri" pitchFamily="34" charset="0"/>
                </a:rPr>
                <a:t>س</a:t>
              </a:r>
              <a:endParaRPr lang="en-US" sz="3600">
                <a:solidFill>
                  <a:srgbClr val="009999"/>
                </a:solidFill>
                <a:latin typeface="Calibri" pitchFamily="34" charset="0"/>
              </a:endParaRPr>
            </a:p>
          </p:txBody>
        </p:sp>
        <p:cxnSp>
          <p:nvCxnSpPr>
            <p:cNvPr id="135" name="Straight Connector 134"/>
            <p:cNvCxnSpPr/>
            <p:nvPr/>
          </p:nvCxnSpPr>
          <p:spPr>
            <a:xfrm flipH="1">
              <a:off x="4442923" y="5866361"/>
              <a:ext cx="103202" cy="136492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5665" name="TextBox 142"/>
            <p:cNvSpPr txBox="1">
              <a:spLocks noChangeArrowheads="1"/>
            </p:cNvSpPr>
            <p:nvPr/>
          </p:nvSpPr>
          <p:spPr bwMode="auto">
            <a:xfrm>
              <a:off x="5015270" y="5551036"/>
              <a:ext cx="50050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he-IL" sz="3600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ﬤ</a:t>
              </a:r>
              <a:endParaRPr lang="en-US" u="sng">
                <a:solidFill>
                  <a:srgbClr val="FF0066"/>
                </a:solidFill>
                <a:latin typeface="Calibri" pitchFamily="34" charset="0"/>
              </a:endParaRPr>
            </a:p>
          </p:txBody>
        </p:sp>
        <p:cxnSp>
          <p:nvCxnSpPr>
            <p:cNvPr id="145" name="Straight Connector 144"/>
            <p:cNvCxnSpPr/>
            <p:nvPr/>
          </p:nvCxnSpPr>
          <p:spPr>
            <a:xfrm flipH="1">
              <a:off x="5168512" y="5620358"/>
              <a:ext cx="269913" cy="55549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newsflash/>
    <p:sndAc>
      <p:stSnd>
        <p:snd r:embed="rId2" name="whoosh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