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CCFF"/>
    <a:srgbClr val="F89443"/>
    <a:srgbClr val="3BAEB3"/>
    <a:srgbClr val="FFBF00"/>
    <a:srgbClr val="FF0066"/>
    <a:srgbClr val="FFC000"/>
    <a:srgbClr val="FA4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0" autoAdjust="0"/>
    <p:restoredTop sz="94660"/>
  </p:normalViewPr>
  <p:slideViewPr>
    <p:cSldViewPr snapToGrid="0">
      <p:cViewPr varScale="1">
        <p:scale>
          <a:sx n="48" d="100"/>
          <a:sy n="48" d="100"/>
        </p:scale>
        <p:origin x="3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E071F0-E07D-45B6-A5F9-F26ACD8A1568}" type="doc">
      <dgm:prSet loTypeId="urn:microsoft.com/office/officeart/2005/8/layout/vList3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CDD484C-8C8C-4043-B885-2C38491AE758}">
      <dgm:prSet/>
      <dgm:spPr/>
      <dgm:t>
        <a:bodyPr/>
        <a:lstStyle/>
        <a:p>
          <a:pPr rtl="1"/>
          <a:r>
            <a:rPr lang="ar-SY" b="1" dirty="0"/>
            <a:t>القيام بتحليل كل من العددين العوامل الأولية </a:t>
          </a:r>
          <a:endParaRPr lang="en-US" b="1" dirty="0"/>
        </a:p>
      </dgm:t>
    </dgm:pt>
    <dgm:pt modelId="{DE9A044A-803D-404E-B8D7-AA62566F9BE7}" type="parTrans" cxnId="{B4C92EE8-672B-4D0A-87FC-B9B32BA63121}">
      <dgm:prSet/>
      <dgm:spPr/>
      <dgm:t>
        <a:bodyPr/>
        <a:lstStyle/>
        <a:p>
          <a:pPr rtl="1"/>
          <a:endParaRPr lang="ar-SA" b="1"/>
        </a:p>
      </dgm:t>
    </dgm:pt>
    <dgm:pt modelId="{220E4B2D-F2F8-448F-8453-5A7B82CFD02F}" type="sibTrans" cxnId="{B4C92EE8-672B-4D0A-87FC-B9B32BA63121}">
      <dgm:prSet/>
      <dgm:spPr/>
      <dgm:t>
        <a:bodyPr/>
        <a:lstStyle/>
        <a:p>
          <a:pPr rtl="1"/>
          <a:endParaRPr lang="ar-SA" b="1"/>
        </a:p>
      </dgm:t>
    </dgm:pt>
    <dgm:pt modelId="{67526D49-0548-4BB6-9215-52D4B76CA581}">
      <dgm:prSet/>
      <dgm:spPr/>
      <dgm:t>
        <a:bodyPr/>
        <a:lstStyle/>
        <a:p>
          <a:pPr rtl="1"/>
          <a:r>
            <a:rPr lang="ar-SY" b="1" dirty="0"/>
            <a:t>القيام بتمييز الأعداد المشتركة أو العوامل المشتركة بين تلك الأعداد</a:t>
          </a:r>
          <a:endParaRPr lang="en-US" b="1" dirty="0"/>
        </a:p>
      </dgm:t>
    </dgm:pt>
    <dgm:pt modelId="{2F8F3120-FF2F-4246-8938-55B996D298A0}" type="parTrans" cxnId="{F921958B-4D45-42E3-9BA4-A7363BBEF4CC}">
      <dgm:prSet/>
      <dgm:spPr/>
      <dgm:t>
        <a:bodyPr/>
        <a:lstStyle/>
        <a:p>
          <a:pPr rtl="1"/>
          <a:endParaRPr lang="ar-SA" b="1"/>
        </a:p>
      </dgm:t>
    </dgm:pt>
    <dgm:pt modelId="{5BE5233E-2E78-4BC5-8DEE-86552383DF8C}" type="sibTrans" cxnId="{F921958B-4D45-42E3-9BA4-A7363BBEF4CC}">
      <dgm:prSet/>
      <dgm:spPr/>
      <dgm:t>
        <a:bodyPr/>
        <a:lstStyle/>
        <a:p>
          <a:pPr rtl="1"/>
          <a:endParaRPr lang="ar-SA" b="1"/>
        </a:p>
      </dgm:t>
    </dgm:pt>
    <dgm:pt modelId="{BD69CAF8-F8A9-42BC-9475-6D0ED2A63085}">
      <dgm:prSet/>
      <dgm:spPr/>
      <dgm:t>
        <a:bodyPr/>
        <a:lstStyle/>
        <a:p>
          <a:pPr rtl="1"/>
          <a:r>
            <a:rPr lang="ar-SY" b="1" dirty="0"/>
            <a:t>القيام بضرب العوامل المشتركة ليتم التوصل إلى العامل المشترك الأكبر</a:t>
          </a:r>
          <a:endParaRPr lang="en-US" b="1" dirty="0"/>
        </a:p>
      </dgm:t>
    </dgm:pt>
    <dgm:pt modelId="{3E4C9BBC-13D1-4D03-B8C4-85B184F519D5}" type="parTrans" cxnId="{6DCCFC63-5467-4636-93B3-7F61E63E9B17}">
      <dgm:prSet/>
      <dgm:spPr/>
      <dgm:t>
        <a:bodyPr/>
        <a:lstStyle/>
        <a:p>
          <a:pPr rtl="1"/>
          <a:endParaRPr lang="ar-SA" b="1"/>
        </a:p>
      </dgm:t>
    </dgm:pt>
    <dgm:pt modelId="{B86E8606-3969-47D1-A163-314096BF928C}" type="sibTrans" cxnId="{6DCCFC63-5467-4636-93B3-7F61E63E9B17}">
      <dgm:prSet/>
      <dgm:spPr/>
      <dgm:t>
        <a:bodyPr/>
        <a:lstStyle/>
        <a:p>
          <a:pPr rtl="1"/>
          <a:endParaRPr lang="ar-SA" b="1"/>
        </a:p>
      </dgm:t>
    </dgm:pt>
    <dgm:pt modelId="{5D951850-E40E-4B67-B141-5C1724BEB035}" type="pres">
      <dgm:prSet presAssocID="{4CE071F0-E07D-45B6-A5F9-F26ACD8A1568}" presName="linearFlow" presStyleCnt="0">
        <dgm:presLayoutVars>
          <dgm:dir/>
          <dgm:resizeHandles val="exact"/>
        </dgm:presLayoutVars>
      </dgm:prSet>
      <dgm:spPr/>
    </dgm:pt>
    <dgm:pt modelId="{D62EBCA8-B319-4C9F-BA46-968FCABC769F}" type="pres">
      <dgm:prSet presAssocID="{7CDD484C-8C8C-4043-B885-2C38491AE758}" presName="composite" presStyleCnt="0"/>
      <dgm:spPr/>
    </dgm:pt>
    <dgm:pt modelId="{6B7965D9-920F-41F5-B280-FA1ABEA3948A}" type="pres">
      <dgm:prSet presAssocID="{7CDD484C-8C8C-4043-B885-2C38491AE758}" presName="imgShp" presStyleLbl="fgImgPlace1" presStyleIdx="0" presStyleCnt="3"/>
      <dgm:spPr/>
    </dgm:pt>
    <dgm:pt modelId="{EEECDBAA-962D-4143-BA02-E7A91DD6F6F0}" type="pres">
      <dgm:prSet presAssocID="{7CDD484C-8C8C-4043-B885-2C38491AE758}" presName="txShp" presStyleLbl="node1" presStyleIdx="0" presStyleCnt="3">
        <dgm:presLayoutVars>
          <dgm:bulletEnabled val="1"/>
        </dgm:presLayoutVars>
      </dgm:prSet>
      <dgm:spPr/>
    </dgm:pt>
    <dgm:pt modelId="{7E49003B-CB94-4EB3-940D-790DAF4BC8D7}" type="pres">
      <dgm:prSet presAssocID="{220E4B2D-F2F8-448F-8453-5A7B82CFD02F}" presName="spacing" presStyleCnt="0"/>
      <dgm:spPr/>
    </dgm:pt>
    <dgm:pt modelId="{5CDC2465-376E-43C4-83D4-D48FD6E9C510}" type="pres">
      <dgm:prSet presAssocID="{67526D49-0548-4BB6-9215-52D4B76CA581}" presName="composite" presStyleCnt="0"/>
      <dgm:spPr/>
    </dgm:pt>
    <dgm:pt modelId="{5AF916BA-EF98-4DDF-823C-7C08D6487C49}" type="pres">
      <dgm:prSet presAssocID="{67526D49-0548-4BB6-9215-52D4B76CA581}" presName="imgShp" presStyleLbl="fgImgPlace1" presStyleIdx="1" presStyleCnt="3"/>
      <dgm:spPr/>
    </dgm:pt>
    <dgm:pt modelId="{C6F3A61B-488F-470D-8711-D38146E7BAF7}" type="pres">
      <dgm:prSet presAssocID="{67526D49-0548-4BB6-9215-52D4B76CA581}" presName="txShp" presStyleLbl="node1" presStyleIdx="1" presStyleCnt="3">
        <dgm:presLayoutVars>
          <dgm:bulletEnabled val="1"/>
        </dgm:presLayoutVars>
      </dgm:prSet>
      <dgm:spPr/>
    </dgm:pt>
    <dgm:pt modelId="{6A7D7CFB-76F5-4DE2-A80A-6A399F8EC959}" type="pres">
      <dgm:prSet presAssocID="{5BE5233E-2E78-4BC5-8DEE-86552383DF8C}" presName="spacing" presStyleCnt="0"/>
      <dgm:spPr/>
    </dgm:pt>
    <dgm:pt modelId="{D171DB9C-CFDA-4AC9-969B-706F36C5EB77}" type="pres">
      <dgm:prSet presAssocID="{BD69CAF8-F8A9-42BC-9475-6D0ED2A63085}" presName="composite" presStyleCnt="0"/>
      <dgm:spPr/>
    </dgm:pt>
    <dgm:pt modelId="{36C7510F-9CB9-4DE9-BD3D-16D460AE5217}" type="pres">
      <dgm:prSet presAssocID="{BD69CAF8-F8A9-42BC-9475-6D0ED2A63085}" presName="imgShp" presStyleLbl="fgImgPlace1" presStyleIdx="2" presStyleCnt="3"/>
      <dgm:spPr/>
    </dgm:pt>
    <dgm:pt modelId="{E552A6B5-1AC7-4AFE-88FD-0B85417D51D8}" type="pres">
      <dgm:prSet presAssocID="{BD69CAF8-F8A9-42BC-9475-6D0ED2A63085}" presName="txShp" presStyleLbl="node1" presStyleIdx="2" presStyleCnt="3">
        <dgm:presLayoutVars>
          <dgm:bulletEnabled val="1"/>
        </dgm:presLayoutVars>
      </dgm:prSet>
      <dgm:spPr/>
    </dgm:pt>
  </dgm:ptLst>
  <dgm:cxnLst>
    <dgm:cxn modelId="{6DCCFC63-5467-4636-93B3-7F61E63E9B17}" srcId="{4CE071F0-E07D-45B6-A5F9-F26ACD8A1568}" destId="{BD69CAF8-F8A9-42BC-9475-6D0ED2A63085}" srcOrd="2" destOrd="0" parTransId="{3E4C9BBC-13D1-4D03-B8C4-85B184F519D5}" sibTransId="{B86E8606-3969-47D1-A163-314096BF928C}"/>
    <dgm:cxn modelId="{F921958B-4D45-42E3-9BA4-A7363BBEF4CC}" srcId="{4CE071F0-E07D-45B6-A5F9-F26ACD8A1568}" destId="{67526D49-0548-4BB6-9215-52D4B76CA581}" srcOrd="1" destOrd="0" parTransId="{2F8F3120-FF2F-4246-8938-55B996D298A0}" sibTransId="{5BE5233E-2E78-4BC5-8DEE-86552383DF8C}"/>
    <dgm:cxn modelId="{F0F1ACA1-35D3-41E8-A950-2254571F22BA}" type="presOf" srcId="{BD69CAF8-F8A9-42BC-9475-6D0ED2A63085}" destId="{E552A6B5-1AC7-4AFE-88FD-0B85417D51D8}" srcOrd="0" destOrd="0" presId="urn:microsoft.com/office/officeart/2005/8/layout/vList3"/>
    <dgm:cxn modelId="{7C1410AA-073C-4A0F-9344-0395257081AB}" type="presOf" srcId="{4CE071F0-E07D-45B6-A5F9-F26ACD8A1568}" destId="{5D951850-E40E-4B67-B141-5C1724BEB035}" srcOrd="0" destOrd="0" presId="urn:microsoft.com/office/officeart/2005/8/layout/vList3"/>
    <dgm:cxn modelId="{11E8DED7-7D19-4DB7-B3BE-AAD861854899}" type="presOf" srcId="{7CDD484C-8C8C-4043-B885-2C38491AE758}" destId="{EEECDBAA-962D-4143-BA02-E7A91DD6F6F0}" srcOrd="0" destOrd="0" presId="urn:microsoft.com/office/officeart/2005/8/layout/vList3"/>
    <dgm:cxn modelId="{B4C92EE8-672B-4D0A-87FC-B9B32BA63121}" srcId="{4CE071F0-E07D-45B6-A5F9-F26ACD8A1568}" destId="{7CDD484C-8C8C-4043-B885-2C38491AE758}" srcOrd="0" destOrd="0" parTransId="{DE9A044A-803D-404E-B8D7-AA62566F9BE7}" sibTransId="{220E4B2D-F2F8-448F-8453-5A7B82CFD02F}"/>
    <dgm:cxn modelId="{09EBE7ED-7DA5-4B1B-9F8D-98BF935DAF4C}" type="presOf" srcId="{67526D49-0548-4BB6-9215-52D4B76CA581}" destId="{C6F3A61B-488F-470D-8711-D38146E7BAF7}" srcOrd="0" destOrd="0" presId="urn:microsoft.com/office/officeart/2005/8/layout/vList3"/>
    <dgm:cxn modelId="{7582A664-58B7-4B17-9817-D736A651E8C3}" type="presParOf" srcId="{5D951850-E40E-4B67-B141-5C1724BEB035}" destId="{D62EBCA8-B319-4C9F-BA46-968FCABC769F}" srcOrd="0" destOrd="0" presId="urn:microsoft.com/office/officeart/2005/8/layout/vList3"/>
    <dgm:cxn modelId="{E21C5FDE-6B90-4582-9253-1008E8769899}" type="presParOf" srcId="{D62EBCA8-B319-4C9F-BA46-968FCABC769F}" destId="{6B7965D9-920F-41F5-B280-FA1ABEA3948A}" srcOrd="0" destOrd="0" presId="urn:microsoft.com/office/officeart/2005/8/layout/vList3"/>
    <dgm:cxn modelId="{085AE857-E1AE-40D4-BDC9-9C11149323C2}" type="presParOf" srcId="{D62EBCA8-B319-4C9F-BA46-968FCABC769F}" destId="{EEECDBAA-962D-4143-BA02-E7A91DD6F6F0}" srcOrd="1" destOrd="0" presId="urn:microsoft.com/office/officeart/2005/8/layout/vList3"/>
    <dgm:cxn modelId="{07FCCF3E-DE2D-4B69-9AC3-B6E1F8A29C6C}" type="presParOf" srcId="{5D951850-E40E-4B67-B141-5C1724BEB035}" destId="{7E49003B-CB94-4EB3-940D-790DAF4BC8D7}" srcOrd="1" destOrd="0" presId="urn:microsoft.com/office/officeart/2005/8/layout/vList3"/>
    <dgm:cxn modelId="{BBBAF44B-589E-4A58-8C71-30B32BC5F296}" type="presParOf" srcId="{5D951850-E40E-4B67-B141-5C1724BEB035}" destId="{5CDC2465-376E-43C4-83D4-D48FD6E9C510}" srcOrd="2" destOrd="0" presId="urn:microsoft.com/office/officeart/2005/8/layout/vList3"/>
    <dgm:cxn modelId="{F836DB11-931B-4EDC-90F4-3834F9135B7A}" type="presParOf" srcId="{5CDC2465-376E-43C4-83D4-D48FD6E9C510}" destId="{5AF916BA-EF98-4DDF-823C-7C08D6487C49}" srcOrd="0" destOrd="0" presId="urn:microsoft.com/office/officeart/2005/8/layout/vList3"/>
    <dgm:cxn modelId="{4CACE09E-964A-4EAA-9508-2250BAFFDAC1}" type="presParOf" srcId="{5CDC2465-376E-43C4-83D4-D48FD6E9C510}" destId="{C6F3A61B-488F-470D-8711-D38146E7BAF7}" srcOrd="1" destOrd="0" presId="urn:microsoft.com/office/officeart/2005/8/layout/vList3"/>
    <dgm:cxn modelId="{E7525565-2348-438B-809A-7D3596AB2613}" type="presParOf" srcId="{5D951850-E40E-4B67-B141-5C1724BEB035}" destId="{6A7D7CFB-76F5-4DE2-A80A-6A399F8EC959}" srcOrd="3" destOrd="0" presId="urn:microsoft.com/office/officeart/2005/8/layout/vList3"/>
    <dgm:cxn modelId="{E07E3381-E1B8-435C-BA66-BF882DDBF1BE}" type="presParOf" srcId="{5D951850-E40E-4B67-B141-5C1724BEB035}" destId="{D171DB9C-CFDA-4AC9-969B-706F36C5EB77}" srcOrd="4" destOrd="0" presId="urn:microsoft.com/office/officeart/2005/8/layout/vList3"/>
    <dgm:cxn modelId="{90347DAE-EEA9-47AA-8421-50FD838D7B17}" type="presParOf" srcId="{D171DB9C-CFDA-4AC9-969B-706F36C5EB77}" destId="{36C7510F-9CB9-4DE9-BD3D-16D460AE5217}" srcOrd="0" destOrd="0" presId="urn:microsoft.com/office/officeart/2005/8/layout/vList3"/>
    <dgm:cxn modelId="{34D21DC9-9F5C-43B7-97BE-C116C31F1855}" type="presParOf" srcId="{D171DB9C-CFDA-4AC9-969B-706F36C5EB77}" destId="{E552A6B5-1AC7-4AFE-88FD-0B85417D51D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CDBAA-962D-4143-BA02-E7A91DD6F6F0}">
      <dsp:nvSpPr>
        <dsp:cNvPr id="0" name=""/>
        <dsp:cNvSpPr/>
      </dsp:nvSpPr>
      <dsp:spPr>
        <a:xfrm rot="10800000">
          <a:off x="1538246" y="201"/>
          <a:ext cx="4779242" cy="1337810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937" tIns="102870" rIns="192024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700" b="1" kern="1200" dirty="0"/>
            <a:t>القيام بتحليل كل من العددين العوامل الأولية </a:t>
          </a:r>
          <a:endParaRPr lang="en-US" sz="2700" b="1" kern="1200" dirty="0"/>
        </a:p>
      </dsp:txBody>
      <dsp:txXfrm rot="10800000">
        <a:off x="1872698" y="201"/>
        <a:ext cx="4444790" cy="1337810"/>
      </dsp:txXfrm>
    </dsp:sp>
    <dsp:sp modelId="{6B7965D9-920F-41F5-B280-FA1ABEA3948A}">
      <dsp:nvSpPr>
        <dsp:cNvPr id="0" name=""/>
        <dsp:cNvSpPr/>
      </dsp:nvSpPr>
      <dsp:spPr>
        <a:xfrm>
          <a:off x="869341" y="201"/>
          <a:ext cx="1337810" cy="1337810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6F3A61B-488F-470D-8711-D38146E7BAF7}">
      <dsp:nvSpPr>
        <dsp:cNvPr id="0" name=""/>
        <dsp:cNvSpPr/>
      </dsp:nvSpPr>
      <dsp:spPr>
        <a:xfrm rot="10800000">
          <a:off x="1538246" y="1737357"/>
          <a:ext cx="4779242" cy="1337810"/>
        </a:xfrm>
        <a:prstGeom prst="homePlate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937" tIns="102870" rIns="192024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700" b="1" kern="1200" dirty="0"/>
            <a:t>القيام بتمييز الأعداد المشتركة أو العوامل المشتركة بين تلك الأعداد</a:t>
          </a:r>
          <a:endParaRPr lang="en-US" sz="2700" b="1" kern="1200" dirty="0"/>
        </a:p>
      </dsp:txBody>
      <dsp:txXfrm rot="10800000">
        <a:off x="1872698" y="1737357"/>
        <a:ext cx="4444790" cy="1337810"/>
      </dsp:txXfrm>
    </dsp:sp>
    <dsp:sp modelId="{5AF916BA-EF98-4DDF-823C-7C08D6487C49}">
      <dsp:nvSpPr>
        <dsp:cNvPr id="0" name=""/>
        <dsp:cNvSpPr/>
      </dsp:nvSpPr>
      <dsp:spPr>
        <a:xfrm>
          <a:off x="869341" y="1737357"/>
          <a:ext cx="1337810" cy="1337810"/>
        </a:xfrm>
        <a:prstGeom prst="ellipse">
          <a:avLst/>
        </a:prstGeom>
        <a:solidFill>
          <a:schemeClr val="accent4">
            <a:tint val="50000"/>
            <a:hueOff val="5723762"/>
            <a:satOff val="-30078"/>
            <a:lumOff val="-2176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552A6B5-1AC7-4AFE-88FD-0B85417D51D8}">
      <dsp:nvSpPr>
        <dsp:cNvPr id="0" name=""/>
        <dsp:cNvSpPr/>
      </dsp:nvSpPr>
      <dsp:spPr>
        <a:xfrm rot="10800000">
          <a:off x="1538246" y="3474514"/>
          <a:ext cx="4779242" cy="1337810"/>
        </a:xfrm>
        <a:prstGeom prst="homePlat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937" tIns="102870" rIns="192024" bIns="10287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700" b="1" kern="1200" dirty="0"/>
            <a:t>القيام بضرب العوامل المشتركة ليتم التوصل إلى العامل المشترك الأكبر</a:t>
          </a:r>
          <a:endParaRPr lang="en-US" sz="2700" b="1" kern="1200" dirty="0"/>
        </a:p>
      </dsp:txBody>
      <dsp:txXfrm rot="10800000">
        <a:off x="1872698" y="3474514"/>
        <a:ext cx="4444790" cy="1337810"/>
      </dsp:txXfrm>
    </dsp:sp>
    <dsp:sp modelId="{36C7510F-9CB9-4DE9-BD3D-16D460AE5217}">
      <dsp:nvSpPr>
        <dsp:cNvPr id="0" name=""/>
        <dsp:cNvSpPr/>
      </dsp:nvSpPr>
      <dsp:spPr>
        <a:xfrm>
          <a:off x="869341" y="3474514"/>
          <a:ext cx="1337810" cy="1337810"/>
        </a:xfrm>
        <a:prstGeom prst="ellipse">
          <a:avLst/>
        </a:prstGeom>
        <a:solidFill>
          <a:schemeClr val="accent4">
            <a:tint val="50000"/>
            <a:hueOff val="11447524"/>
            <a:satOff val="-60156"/>
            <a:lumOff val="-4353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49D8-1789-4BDC-B9B3-CB7966CC587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6.png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 /><Relationship Id="rId3" Type="http://schemas.openxmlformats.org/officeDocument/2006/relationships/image" Target="../media/image7.png" /><Relationship Id="rId7" Type="http://schemas.openxmlformats.org/officeDocument/2006/relationships/image" Target="../media/image13.png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2.png" /><Relationship Id="rId5" Type="http://schemas.openxmlformats.org/officeDocument/2006/relationships/image" Target="../media/image11.png" /><Relationship Id="rId4" Type="http://schemas.openxmlformats.org/officeDocument/2006/relationships/image" Target="../media/image10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8904849" y="6147583"/>
            <a:ext cx="3287151" cy="71041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  <p:sp>
        <p:nvSpPr>
          <p:cNvPr id="3" name="شكل بيضاوي 2"/>
          <p:cNvSpPr/>
          <p:nvPr/>
        </p:nvSpPr>
        <p:spPr>
          <a:xfrm>
            <a:off x="8550226" y="126609"/>
            <a:ext cx="3543300" cy="3257550"/>
          </a:xfrm>
          <a:prstGeom prst="ellipse">
            <a:avLst/>
          </a:prstGeom>
          <a:solidFill>
            <a:srgbClr val="F8944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dirty="0"/>
              <a:t>العامل المشترك الأكبر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88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-6545"/>
            <a:ext cx="12192000" cy="59155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سوف نتعلم إيجاد العامل المشترك الأكبر لحدين أو أكثر</a:t>
            </a:r>
            <a:endParaRPr lang="en-US" sz="28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6791261" y="3095625"/>
            <a:ext cx="6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8" name="مربع نص 7"/>
          <p:cNvSpPr txBox="1"/>
          <p:nvPr/>
        </p:nvSpPr>
        <p:spPr>
          <a:xfrm>
            <a:off x="0" y="74931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يمكننا إيجاد العامل المشترك الأكبر للعددين 18،30من خلال</a:t>
            </a:r>
            <a:endParaRPr lang="en-US" sz="32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7610131" y="1245359"/>
            <a:ext cx="462943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ar-SY" sz="3600" dirty="0">
                <a:solidFill>
                  <a:schemeClr val="bg1"/>
                </a:solidFill>
              </a:rPr>
              <a:t>طريقة التحليل بالعوامل الأولية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9115865" y="2004617"/>
            <a:ext cx="3123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4000" dirty="0"/>
              <a:t>18 =2 ×3 ×3</a:t>
            </a:r>
            <a:endParaRPr lang="en-US" sz="4000" dirty="0"/>
          </a:p>
        </p:txBody>
      </p:sp>
      <p:pic>
        <p:nvPicPr>
          <p:cNvPr id="65" name="صورة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3639214"/>
            <a:ext cx="2700641" cy="3018091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9068304" y="2587938"/>
            <a:ext cx="3123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4000" dirty="0"/>
              <a:t>30 =2 ×5 ×3</a:t>
            </a:r>
            <a:endParaRPr lang="en-US" sz="4000" dirty="0"/>
          </a:p>
        </p:txBody>
      </p:sp>
      <p:sp>
        <p:nvSpPr>
          <p:cNvPr id="3" name="مستطيل 2"/>
          <p:cNvSpPr/>
          <p:nvPr/>
        </p:nvSpPr>
        <p:spPr>
          <a:xfrm>
            <a:off x="10630152" y="2004617"/>
            <a:ext cx="581799" cy="12295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مستطيل 12"/>
          <p:cNvSpPr/>
          <p:nvPr/>
        </p:nvSpPr>
        <p:spPr>
          <a:xfrm>
            <a:off x="9191217" y="2066317"/>
            <a:ext cx="581799" cy="12295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مربع نص 13"/>
          <p:cNvSpPr txBox="1"/>
          <p:nvPr/>
        </p:nvSpPr>
        <p:spPr>
          <a:xfrm>
            <a:off x="2290030" y="3384816"/>
            <a:ext cx="9901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3200" dirty="0"/>
              <a:t>فإن العامل المشترك الأكبر ع .م. أ للعددين 18 ، 30 هو 2×3=6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مربع نص 14"/>
              <p:cNvSpPr txBox="1"/>
              <p:nvPr/>
            </p:nvSpPr>
            <p:spPr>
              <a:xfrm>
                <a:off x="0" y="4131705"/>
                <a:ext cx="12192000" cy="689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dirty="0"/>
                  <a:t>إذن يمكننا إيجاد العامل المشترك الأكبر للحدين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SY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b>
                        <m:r>
                          <a:rPr lang="ar-SY" sz="3200" b="0" i="1" smtClean="0">
                            <a:latin typeface="Cambria Math" panose="02040503050406030204" pitchFamily="18" charset="0"/>
                          </a:rPr>
                          <m:t>ص</m:t>
                        </m:r>
                        <m:r>
                          <a:rPr lang="ar-SY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ar-SY" sz="3200" dirty="0"/>
                  <a:t>   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SY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b>
                        <m:r>
                          <a:rPr lang="ar-SY" sz="3200" b="0" i="1" smtClean="0">
                            <a:latin typeface="Cambria Math" panose="02040503050406030204" pitchFamily="18" charset="0"/>
                          </a:rPr>
                          <m:t>ص</m:t>
                        </m:r>
                      </m:sub>
                    </m:sSub>
                  </m:oMath>
                </a14:m>
                <a:r>
                  <a:rPr lang="ar-SY" sz="3200" dirty="0"/>
                  <a:t>                </a:t>
                </a:r>
                <a:endParaRPr lang="en-US" sz="3200" dirty="0"/>
              </a:p>
            </p:txBody>
          </p:sp>
        </mc:Choice>
        <mc:Fallback xmlns="">
          <p:sp>
            <p:nvSpPr>
              <p:cNvPr id="15" name="مربع نص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31705"/>
                <a:ext cx="12192000" cy="689484"/>
              </a:xfrm>
              <a:prstGeom prst="rect">
                <a:avLst/>
              </a:prstGeom>
              <a:blipFill>
                <a:blip r:embed="rId3"/>
                <a:stretch>
                  <a:fillRect t="-12389" r="-1250" b="-12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مربع نص 15"/>
              <p:cNvSpPr txBox="1"/>
              <p:nvPr/>
            </p:nvSpPr>
            <p:spPr>
              <a:xfrm>
                <a:off x="7610131" y="4697794"/>
                <a:ext cx="4444205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ar-SY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b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ص</m:t>
                        </m:r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ar-SY" sz="4000" dirty="0"/>
                  <a:t>=ص ×ص ×ص</a:t>
                </a:r>
                <a:endParaRPr lang="en-US" sz="4000" dirty="0"/>
              </a:p>
            </p:txBody>
          </p:sp>
        </mc:Choice>
        <mc:Fallback xmlns="">
          <p:sp>
            <p:nvSpPr>
              <p:cNvPr id="16" name="مربع نص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0131" y="4697794"/>
                <a:ext cx="4444205" cy="838756"/>
              </a:xfrm>
              <a:prstGeom prst="rect">
                <a:avLst/>
              </a:prstGeom>
              <a:blipFill>
                <a:blip r:embed="rId4"/>
                <a:stretch>
                  <a:fillRect t="-13869" b="-14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مربع نص 16"/>
              <p:cNvSpPr txBox="1"/>
              <p:nvPr/>
            </p:nvSpPr>
            <p:spPr>
              <a:xfrm>
                <a:off x="4881490" y="5510122"/>
                <a:ext cx="6989966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ar-SY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b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ص</m:t>
                        </m:r>
                      </m:sub>
                    </m:sSub>
                  </m:oMath>
                </a14:m>
                <a:r>
                  <a:rPr lang="ar-SY" sz="4000" dirty="0"/>
                  <a:t>=ص ×ص ×</a:t>
                </a:r>
                <a:r>
                  <a:rPr lang="ar-SY" sz="4000" dirty="0" err="1"/>
                  <a:t>ص×ص</a:t>
                </a:r>
                <a:r>
                  <a:rPr lang="ar-SY" sz="4000" dirty="0"/>
                  <a:t> ×ص</a:t>
                </a:r>
                <a:endParaRPr lang="en-US" sz="4000" dirty="0"/>
              </a:p>
            </p:txBody>
          </p:sp>
        </mc:Choice>
        <mc:Fallback xmlns="">
          <p:sp>
            <p:nvSpPr>
              <p:cNvPr id="17" name="مربع نص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490" y="5510122"/>
                <a:ext cx="6989966" cy="838756"/>
              </a:xfrm>
              <a:prstGeom prst="rect">
                <a:avLst/>
              </a:prstGeom>
              <a:blipFill>
                <a:blip r:embed="rId5"/>
                <a:stretch>
                  <a:fillRect t="-13869" b="-14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مستطيل 17"/>
          <p:cNvSpPr/>
          <p:nvPr/>
        </p:nvSpPr>
        <p:spPr>
          <a:xfrm>
            <a:off x="8004517" y="4876510"/>
            <a:ext cx="2655265" cy="12295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مربع نص 18"/>
              <p:cNvSpPr txBox="1"/>
              <p:nvPr/>
            </p:nvSpPr>
            <p:spPr>
              <a:xfrm>
                <a:off x="1309981" y="6137823"/>
                <a:ext cx="9901970" cy="689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dirty="0"/>
                  <a:t>فإن العامل المشترك الأكبر ع .م. أ للحدين هو </a:t>
                </a:r>
                <a:r>
                  <a:rPr lang="ar-SY" sz="3200" dirty="0" err="1"/>
                  <a:t>ص×ص×ص</a:t>
                </a:r>
                <a:r>
                  <a:rPr lang="ar-SY" sz="32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SY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b>
                        <m:r>
                          <a:rPr lang="ar-SY" sz="3200" b="0" i="1" smtClean="0">
                            <a:latin typeface="Cambria Math" panose="02040503050406030204" pitchFamily="18" charset="0"/>
                          </a:rPr>
                          <m:t>ص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مربع نص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981" y="6137823"/>
                <a:ext cx="9901970" cy="689484"/>
              </a:xfrm>
              <a:prstGeom prst="rect">
                <a:avLst/>
              </a:prstGeom>
              <a:blipFill>
                <a:blip r:embed="rId6"/>
                <a:stretch>
                  <a:fillRect t="-12389" r="-1539" b="-12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0801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28" grpId="0" animBg="1"/>
      <p:bldP spid="29" grpId="0"/>
      <p:bldP spid="10" grpId="0"/>
      <p:bldP spid="3" grpId="0" animBg="1"/>
      <p:bldP spid="13" grpId="0" animBg="1"/>
      <p:bldP spid="14" grpId="0"/>
      <p:bldP spid="15" grpId="0"/>
      <p:bldP spid="16" grpId="0"/>
      <p:bldP spid="17" grpId="0"/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895350" y="1"/>
            <a:ext cx="11296651" cy="888642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dirty="0">
                <a:solidFill>
                  <a:schemeClr val="bg1"/>
                </a:solidFill>
                <a:latin typeface="DroidArabicKufi-Regular"/>
              </a:rPr>
              <a:t>خطوات </a:t>
            </a:r>
            <a:r>
              <a:rPr lang="ar-SY" sz="3600" b="1" dirty="0"/>
              <a:t>إيجاد العامل المشترك الأكبر لحدين أو أكثر</a:t>
            </a:r>
            <a:endParaRPr lang="en-US" sz="3600" b="1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2" r="26615"/>
          <a:stretch/>
        </p:blipFill>
        <p:spPr>
          <a:xfrm>
            <a:off x="-203271" y="2266122"/>
            <a:ext cx="3545060" cy="4591878"/>
          </a:xfrm>
          <a:prstGeom prst="rect">
            <a:avLst/>
          </a:prstGeom>
        </p:spPr>
      </p:pic>
      <p:graphicFrame>
        <p:nvGraphicFramePr>
          <p:cNvPr id="9" name="رسم تخطيطي 8"/>
          <p:cNvGraphicFramePr/>
          <p:nvPr>
            <p:extLst>
              <p:ext uri="{D42A27DB-BD31-4B8C-83A1-F6EECF244321}">
                <p14:modId xmlns:p14="http://schemas.microsoft.com/office/powerpoint/2010/main" val="3738034769"/>
              </p:ext>
            </p:extLst>
          </p:nvPr>
        </p:nvGraphicFramePr>
        <p:xfrm>
          <a:off x="5458265" y="1642786"/>
          <a:ext cx="7186831" cy="4812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مستطيل 7"/>
          <p:cNvSpPr/>
          <p:nvPr/>
        </p:nvSpPr>
        <p:spPr>
          <a:xfrm>
            <a:off x="3341789" y="384569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SY" dirty="0">
              <a:solidFill>
                <a:srgbClr val="333333"/>
              </a:solidFill>
              <a:latin typeface="DroidArabicKufi-Regular"/>
            </a:endParaRPr>
          </a:p>
          <a:p>
            <a:endParaRPr lang="ar-SY" dirty="0">
              <a:solidFill>
                <a:srgbClr val="333333"/>
              </a:solidFill>
              <a:latin typeface="DroidArabicKufi-Regular"/>
            </a:endParaRPr>
          </a:p>
          <a:p>
            <a:br>
              <a:rPr lang="ar-SY" dirty="0"/>
            </a:br>
            <a:endParaRPr lang="en-US" dirty="0"/>
          </a:p>
        </p:txBody>
      </p:sp>
      <p:sp>
        <p:nvSpPr>
          <p:cNvPr id="4" name="وسيلة شرح بيضاوية 3"/>
          <p:cNvSpPr/>
          <p:nvPr/>
        </p:nvSpPr>
        <p:spPr>
          <a:xfrm>
            <a:off x="2546251" y="1127862"/>
            <a:ext cx="3291841" cy="2276520"/>
          </a:xfrm>
          <a:prstGeom prst="wedgeEllipseCallout">
            <a:avLst>
              <a:gd name="adj1" fmla="val -53402"/>
              <a:gd name="adj2" fmla="val 61882"/>
            </a:avLst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000" b="1" dirty="0"/>
              <a:t>لإيجاد العامل المشترك الأكبر لمجموعة من الحدود الجبرية :نأخذ العامل المشترك في جميع الحدود بأصغر أس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111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B7965D9-920F-41F5-B280-FA1ABEA39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graphicEl>
                                              <a:dgm id="{6B7965D9-920F-41F5-B280-FA1ABEA394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graphicEl>
                                              <a:dgm id="{6B7965D9-920F-41F5-B280-FA1ABEA39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graphicEl>
                                              <a:dgm id="{6B7965D9-920F-41F5-B280-FA1ABEA39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EECDBAA-962D-4143-BA02-E7A91DD6F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dgm id="{EEECDBAA-962D-4143-BA02-E7A91DD6F6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graphicEl>
                                              <a:dgm id="{EEECDBAA-962D-4143-BA02-E7A91DD6F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graphicEl>
                                              <a:dgm id="{EEECDBAA-962D-4143-BA02-E7A91DD6F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AF916BA-EF98-4DDF-823C-7C08D6487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5AF916BA-EF98-4DDF-823C-7C08D6487C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graphicEl>
                                              <a:dgm id="{5AF916BA-EF98-4DDF-823C-7C08D6487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graphicEl>
                                              <a:dgm id="{5AF916BA-EF98-4DDF-823C-7C08D6487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6F3A61B-488F-470D-8711-D38146E7B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graphicEl>
                                              <a:dgm id="{C6F3A61B-488F-470D-8711-D38146E7BA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graphicEl>
                                              <a:dgm id="{C6F3A61B-488F-470D-8711-D38146E7B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graphicEl>
                                              <a:dgm id="{C6F3A61B-488F-470D-8711-D38146E7B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6C7510F-9CB9-4DE9-BD3D-16D460AE5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graphicEl>
                                              <a:dgm id="{36C7510F-9CB9-4DE9-BD3D-16D460AE5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graphicEl>
                                              <a:dgm id="{36C7510F-9CB9-4DE9-BD3D-16D460AE5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graphicEl>
                                              <a:dgm id="{36C7510F-9CB9-4DE9-BD3D-16D460AE5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52A6B5-1AC7-4AFE-88FD-0B85417D5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graphicEl>
                                              <a:dgm id="{E552A6B5-1AC7-4AFE-88FD-0B85417D51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graphicEl>
                                              <a:dgm id="{E552A6B5-1AC7-4AFE-88FD-0B85417D5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graphicEl>
                                              <a:dgm id="{E552A6B5-1AC7-4AFE-88FD-0B85417D5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9" grpId="0">
        <p:bldSub>
          <a:bldDgm bld="one"/>
        </p:bldSub>
      </p:bldGraphic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" y="2815839"/>
            <a:ext cx="2835973" cy="4042161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10134575" y="7598"/>
            <a:ext cx="2057425" cy="763960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الأمثلة</a:t>
            </a:r>
            <a:endParaRPr lang="en-US" sz="3600" b="1" dirty="0"/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453" y="5669536"/>
            <a:ext cx="1263547" cy="11251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/>
              <p:cNvSpPr txBox="1"/>
              <p:nvPr/>
            </p:nvSpPr>
            <p:spPr>
              <a:xfrm>
                <a:off x="609600" y="1093856"/>
                <a:ext cx="11397411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4000" dirty="0"/>
                  <a:t>عين ع . م . أ للحدين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SY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b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س</m:t>
                        </m:r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ar-SY" sz="4000" dirty="0"/>
                  <a:t>   ،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SY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س</m:t>
                        </m:r>
                        <m:r>
                          <a:rPr lang="ar-SY" sz="40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ar-SY" sz="4000" dirty="0"/>
                  <a:t>          </a:t>
                </a:r>
                <a:endParaRPr lang="en-US" sz="4000" dirty="0"/>
              </a:p>
            </p:txBody>
          </p:sp>
        </mc:Choice>
        <mc:Fallback xmlns="">
          <p:sp>
            <p:nvSpPr>
              <p:cNvPr id="30" name="مربع نص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093856"/>
                <a:ext cx="11397411" cy="838756"/>
              </a:xfrm>
              <a:prstGeom prst="rect">
                <a:avLst/>
              </a:prstGeom>
              <a:blipFill>
                <a:blip r:embed="rId4"/>
                <a:stretch>
                  <a:fillRect t="-13768" r="-1872" b="-13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6"/>
              <p:cNvSpPr txBox="1"/>
              <p:nvPr/>
            </p:nvSpPr>
            <p:spPr>
              <a:xfrm>
                <a:off x="3358144" y="4012625"/>
                <a:ext cx="1491174" cy="689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SY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b>
                          <m:r>
                            <a:rPr lang="ar-SY" sz="3200" b="0" i="1" smtClean="0">
                              <a:latin typeface="Cambria Math" panose="02040503050406030204" pitchFamily="18" charset="0"/>
                            </a:rPr>
                            <m:t>س</m:t>
                          </m:r>
                          <m:r>
                            <a:rPr lang="ar-SY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مربع نص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144" y="4012625"/>
                <a:ext cx="1491174" cy="6894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10234043" y="1997631"/>
                <a:ext cx="1858488" cy="689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SY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SY" sz="32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ar-SY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b>
                          <m:r>
                            <a:rPr lang="ar-SY" sz="3200" i="1">
                              <a:latin typeface="Cambria Math" panose="02040503050406030204" pitchFamily="18" charset="0"/>
                            </a:rPr>
                            <m:t>س</m:t>
                          </m:r>
                          <m:r>
                            <a:rPr lang="ar-SY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4043" y="1997631"/>
                <a:ext cx="1858488" cy="6894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ربع نص 2"/>
          <p:cNvSpPr txBox="1"/>
          <p:nvPr/>
        </p:nvSpPr>
        <p:spPr>
          <a:xfrm>
            <a:off x="6640605" y="2216786"/>
            <a:ext cx="4076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dirty="0"/>
              <a:t>=2×2×س×س×س×س×س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ستطيل 12"/>
              <p:cNvSpPr/>
              <p:nvPr/>
            </p:nvSpPr>
            <p:spPr>
              <a:xfrm>
                <a:off x="10234043" y="2875805"/>
                <a:ext cx="1858488" cy="689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SY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SY" sz="3200" b="0" i="1" smtClean="0">
                              <a:latin typeface="Cambria Math" panose="02040503050406030204" pitchFamily="18" charset="0"/>
                            </a:rPr>
                            <m:t>  2</m:t>
                          </m:r>
                        </m:e>
                        <m:sub>
                          <m:r>
                            <a:rPr lang="ar-SY" sz="3200" i="1">
                              <a:latin typeface="Cambria Math" panose="02040503050406030204" pitchFamily="18" charset="0"/>
                            </a:rPr>
                            <m:t>س</m:t>
                          </m:r>
                          <m:r>
                            <a:rPr lang="ar-SY" sz="32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مستطيل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4043" y="2875805"/>
                <a:ext cx="1858488" cy="6894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مربع نص 13"/>
          <p:cNvSpPr txBox="1"/>
          <p:nvPr/>
        </p:nvSpPr>
        <p:spPr>
          <a:xfrm>
            <a:off x="6640605" y="3036327"/>
            <a:ext cx="4076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dirty="0"/>
              <a:t>=2×2×3×س×س</a:t>
            </a:r>
            <a:endParaRPr lang="en-US" sz="2800" dirty="0"/>
          </a:p>
        </p:txBody>
      </p:sp>
      <p:sp>
        <p:nvSpPr>
          <p:cNvPr id="15" name="مستطيل 14"/>
          <p:cNvSpPr/>
          <p:nvPr/>
        </p:nvSpPr>
        <p:spPr>
          <a:xfrm>
            <a:off x="10134575" y="2261051"/>
            <a:ext cx="390367" cy="12295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مستطيل 15"/>
          <p:cNvSpPr/>
          <p:nvPr/>
        </p:nvSpPr>
        <p:spPr>
          <a:xfrm>
            <a:off x="9694474" y="2261050"/>
            <a:ext cx="390367" cy="12295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مستطيل 16"/>
          <p:cNvSpPr/>
          <p:nvPr/>
        </p:nvSpPr>
        <p:spPr>
          <a:xfrm>
            <a:off x="8858951" y="2285774"/>
            <a:ext cx="390367" cy="12295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مستطيل 18"/>
          <p:cNvSpPr/>
          <p:nvPr/>
        </p:nvSpPr>
        <p:spPr>
          <a:xfrm>
            <a:off x="8319382" y="2286195"/>
            <a:ext cx="390367" cy="12295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مربع نص 20"/>
              <p:cNvSpPr txBox="1"/>
              <p:nvPr/>
            </p:nvSpPr>
            <p:spPr>
              <a:xfrm>
                <a:off x="354037" y="4127714"/>
                <a:ext cx="11397411" cy="614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dirty="0"/>
                  <a:t>فإن ع . م . أ للحدين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SY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b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س</m:t>
                        </m:r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ar-SY" sz="2800" dirty="0"/>
                  <a:t>   ،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SY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س</m:t>
                        </m:r>
                        <m:r>
                          <a:rPr lang="ar-SY" sz="2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ar-SY" sz="2800" dirty="0"/>
                  <a:t>  هو 2×2×س×س         </a:t>
                </a:r>
                <a:endParaRPr lang="en-US" sz="2800" dirty="0"/>
              </a:p>
            </p:txBody>
          </p:sp>
        </mc:Choice>
        <mc:Fallback xmlns="">
          <p:sp>
            <p:nvSpPr>
              <p:cNvPr id="21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37" y="4127714"/>
                <a:ext cx="11397411" cy="614848"/>
              </a:xfrm>
              <a:prstGeom prst="rect">
                <a:avLst/>
              </a:prstGeom>
              <a:blipFill>
                <a:blip r:embed="rId8"/>
                <a:stretch>
                  <a:fillRect t="-10891" r="-1123" b="-10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1408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/>
      <p:bldP spid="7" grpId="0"/>
      <p:bldP spid="2" grpId="0"/>
      <p:bldP spid="3" grpId="0"/>
      <p:bldP spid="13" grpId="0"/>
      <p:bldP spid="14" grpId="0"/>
      <p:bldP spid="15" grpId="0" animBg="1"/>
      <p:bldP spid="16" grpId="0" animBg="1"/>
      <p:bldP spid="17" grpId="0" animBg="1"/>
      <p:bldP spid="19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147</Words>
  <Application>Microsoft Office PowerPoint</Application>
  <PresentationFormat>شاشة عريضة</PresentationFormat>
  <Paragraphs>28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67</cp:revision>
  <dcterms:created xsi:type="dcterms:W3CDTF">2021-03-21T19:20:33Z</dcterms:created>
  <dcterms:modified xsi:type="dcterms:W3CDTF">2021-04-01T22:06:17Z</dcterms:modified>
</cp:coreProperties>
</file>