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928" r:id="rId2"/>
    <p:sldId id="1001" r:id="rId3"/>
    <p:sldId id="431" r:id="rId4"/>
    <p:sldId id="463" r:id="rId5"/>
    <p:sldId id="4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66"/>
    <a:srgbClr val="FBC99F"/>
    <a:srgbClr val="6DD9FF"/>
    <a:srgbClr val="FFEAA7"/>
    <a:srgbClr val="FFE79B"/>
    <a:srgbClr val="FFDB69"/>
    <a:srgbClr val="FFE48F"/>
    <a:srgbClr val="FFD44B"/>
    <a:srgbClr val="84ED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9C50B-FF1F-4476-84B2-F409D7872834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384582-6D4A-4D99-B3B3-C0B2D3D9A8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06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30DE4-7C64-40C5-85F6-675A22BE0D24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58C5-F1C9-476D-8B84-8D60885A21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 invX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30DE4-7C64-40C5-85F6-675A22BE0D24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58C5-F1C9-476D-8B84-8D60885A21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 invX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30DE4-7C64-40C5-85F6-675A22BE0D24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58C5-F1C9-476D-8B84-8D60885A21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 invX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30DE4-7C64-40C5-85F6-675A22BE0D24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58C5-F1C9-476D-8B84-8D60885A21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 invX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30DE4-7C64-40C5-85F6-675A22BE0D24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58C5-F1C9-476D-8B84-8D60885A21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 invX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30DE4-7C64-40C5-85F6-675A22BE0D24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58C5-F1C9-476D-8B84-8D60885A21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 invX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30DE4-7C64-40C5-85F6-675A22BE0D24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58C5-F1C9-476D-8B84-8D60885A21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 invX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30DE4-7C64-40C5-85F6-675A22BE0D24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58C5-F1C9-476D-8B84-8D60885A21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 invX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30DE4-7C64-40C5-85F6-675A22BE0D24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58C5-F1C9-476D-8B84-8D60885A21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 invX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30DE4-7C64-40C5-85F6-675A22BE0D24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58C5-F1C9-476D-8B84-8D60885A21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 invX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30DE4-7C64-40C5-85F6-675A22BE0D24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58C5-F1C9-476D-8B84-8D60885A21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 invX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30DE4-7C64-40C5-85F6-675A22BE0D24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258C5-F1C9-476D-8B84-8D60885A21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 invX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 /><Relationship Id="rId3" Type="http://schemas.microsoft.com/office/2007/relationships/hdphoto" Target="../media/hdphoto2.wdp" /><Relationship Id="rId7" Type="http://schemas.openxmlformats.org/officeDocument/2006/relationships/image" Target="../media/image7.pn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6.png" /><Relationship Id="rId5" Type="http://schemas.openxmlformats.org/officeDocument/2006/relationships/image" Target="../media/image5.png" /><Relationship Id="rId4" Type="http://schemas.openxmlformats.org/officeDocument/2006/relationships/image" Target="../media/image4.png" 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 /><Relationship Id="rId3" Type="http://schemas.openxmlformats.org/officeDocument/2006/relationships/image" Target="../media/image10.png" /><Relationship Id="rId7" Type="http://schemas.openxmlformats.org/officeDocument/2006/relationships/image" Target="../media/image13.png" /><Relationship Id="rId12" Type="http://schemas.openxmlformats.org/officeDocument/2006/relationships/image" Target="../media/image18.png" /><Relationship Id="rId2" Type="http://schemas.openxmlformats.org/officeDocument/2006/relationships/image" Target="../media/image9.png" /><Relationship Id="rId1" Type="http://schemas.openxmlformats.org/officeDocument/2006/relationships/slideLayout" Target="../slideLayouts/slideLayout7.xml" /><Relationship Id="rId6" Type="http://schemas.microsoft.com/office/2007/relationships/hdphoto" Target="../media/hdphoto3.wdp" /><Relationship Id="rId11" Type="http://schemas.openxmlformats.org/officeDocument/2006/relationships/image" Target="../media/image17.png" /><Relationship Id="rId5" Type="http://schemas.openxmlformats.org/officeDocument/2006/relationships/image" Target="../media/image12.png" /><Relationship Id="rId10" Type="http://schemas.openxmlformats.org/officeDocument/2006/relationships/image" Target="../media/image16.png" /><Relationship Id="rId4" Type="http://schemas.openxmlformats.org/officeDocument/2006/relationships/image" Target="../media/image11.png" /><Relationship Id="rId9" Type="http://schemas.openxmlformats.org/officeDocument/2006/relationships/image" Target="../media/image15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WordArt 2"/>
          <p:cNvSpPr>
            <a:spLocks noChangeArrowheads="1" noChangeShapeType="1" noTextEdit="1"/>
          </p:cNvSpPr>
          <p:nvPr/>
        </p:nvSpPr>
        <p:spPr bwMode="auto">
          <a:xfrm>
            <a:off x="323528" y="2924944"/>
            <a:ext cx="8568952" cy="165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lnSpc>
                <a:spcPct val="150000"/>
              </a:lnSpc>
            </a:pPr>
            <a:r>
              <a:rPr lang="ar-SA" dirty="0"/>
              <a:t>أي أننا نتتبع سلوك الظاهرة فى أزمنة متعاقبة ويسمى التتبع بقيم الظاهرة خلال أزمنة محددة</a:t>
            </a:r>
          </a:p>
          <a:p>
            <a:pPr algn="ctr">
              <a:lnSpc>
                <a:spcPct val="150000"/>
              </a:lnSpc>
            </a:pPr>
            <a:r>
              <a:rPr lang="ar-SA" dirty="0"/>
              <a:t> </a:t>
            </a:r>
            <a:r>
              <a:rPr lang="ar-SA" dirty="0">
                <a:solidFill>
                  <a:srgbClr val="FF0000"/>
                </a:solidFill>
              </a:rPr>
              <a:t>بالسلسلة الزمنية </a:t>
            </a:r>
          </a:p>
        </p:txBody>
      </p:sp>
      <p:sp>
        <p:nvSpPr>
          <p:cNvPr id="7" name="WordArt 2"/>
          <p:cNvSpPr>
            <a:spLocks noChangeArrowheads="1" noChangeShapeType="1" noTextEdit="1"/>
          </p:cNvSpPr>
          <p:nvPr/>
        </p:nvSpPr>
        <p:spPr bwMode="auto">
          <a:xfrm>
            <a:off x="251520" y="1052736"/>
            <a:ext cx="8568952" cy="115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dirty="0"/>
              <a:t>السلسلة الزمنية هي مجموعة القيم التى تأخذها ظاهرة ما فى فترات زمنية غالباً ما تكون متساوية  ومتعاقبة </a:t>
            </a:r>
          </a:p>
          <a:p>
            <a:pPr algn="ctr"/>
            <a:r>
              <a:rPr lang="ar-SA" dirty="0"/>
              <a:t>(  سن</a:t>
            </a:r>
            <a:r>
              <a:rPr lang="ar-EG" dirty="0"/>
              <a:t>ه</a:t>
            </a:r>
            <a:r>
              <a:rPr lang="ar-SA" dirty="0"/>
              <a:t>   –    نصف سن</a:t>
            </a:r>
            <a:r>
              <a:rPr lang="ar-EG" dirty="0"/>
              <a:t>ه</a:t>
            </a:r>
            <a:r>
              <a:rPr lang="ar-SA" dirty="0"/>
              <a:t>   –    ربع سن</a:t>
            </a:r>
            <a:r>
              <a:rPr lang="ar-EG" dirty="0"/>
              <a:t>ه</a:t>
            </a:r>
            <a:r>
              <a:rPr lang="ar-SA" dirty="0"/>
              <a:t>   –    شهر  –    يوم   –    ساعة   -   . </a:t>
            </a:r>
            <a:r>
              <a:rPr lang="ar-SA" dirty="0" err="1"/>
              <a:t>.</a:t>
            </a:r>
            <a:r>
              <a:rPr lang="ar-SA" dirty="0"/>
              <a:t> </a:t>
            </a:r>
            <a:r>
              <a:rPr lang="ar-SA" dirty="0" err="1"/>
              <a:t>.</a:t>
            </a:r>
            <a:r>
              <a:rPr lang="ar-SA" dirty="0"/>
              <a:t> </a:t>
            </a:r>
            <a:r>
              <a:rPr lang="ar-SA" dirty="0" err="1"/>
              <a:t>)</a:t>
            </a:r>
            <a:r>
              <a:rPr lang="ar-SA" dirty="0"/>
              <a:t>  </a:t>
            </a:r>
            <a:endParaRPr lang="ar-EG" dirty="0"/>
          </a:p>
        </p:txBody>
      </p:sp>
      <p:sp>
        <p:nvSpPr>
          <p:cNvPr id="40" name="مربع نص 39"/>
          <p:cNvSpPr txBox="1"/>
          <p:nvPr/>
        </p:nvSpPr>
        <p:spPr>
          <a:xfrm>
            <a:off x="89032" y="5517232"/>
            <a:ext cx="8712968" cy="586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S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يتم تمثيل السلسلة الزمنية بيانياً  </a:t>
            </a:r>
            <a:r>
              <a:rPr lang="ar-SA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بخط منكسر</a:t>
            </a:r>
            <a:r>
              <a:rPr lang="ar-SA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ar-S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ويسمى  </a:t>
            </a:r>
            <a:r>
              <a:rPr lang="ar-SA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بالمنحنى التاريخى للسلسلة الزمنية </a:t>
            </a:r>
            <a:endParaRPr lang="en-US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1" name="مجموعة 50"/>
          <p:cNvGrpSpPr/>
          <p:nvPr/>
        </p:nvGrpSpPr>
        <p:grpSpPr>
          <a:xfrm>
            <a:off x="2097108" y="260648"/>
            <a:ext cx="5139188" cy="725333"/>
            <a:chOff x="4716016" y="1196752"/>
            <a:chExt cx="1332000" cy="725333"/>
          </a:xfrm>
        </p:grpSpPr>
        <p:sp>
          <p:nvSpPr>
            <p:cNvPr id="52" name="مستطيل 51"/>
            <p:cNvSpPr/>
            <p:nvPr/>
          </p:nvSpPr>
          <p:spPr>
            <a:xfrm>
              <a:off x="4716016" y="1202085"/>
              <a:ext cx="1332000" cy="720000"/>
            </a:xfrm>
            <a:prstGeom prst="rect">
              <a:avLst/>
            </a:prstGeom>
            <a:solidFill>
              <a:srgbClr val="FFE181">
                <a:alpha val="6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/>
            </a:p>
          </p:txBody>
        </p:sp>
        <p:sp>
          <p:nvSpPr>
            <p:cNvPr id="53" name="WordArt 65"/>
            <p:cNvSpPr>
              <a:spLocks noChangeArrowheads="1" noChangeShapeType="1" noTextEdit="1"/>
            </p:cNvSpPr>
            <p:nvPr/>
          </p:nvSpPr>
          <p:spPr bwMode="auto">
            <a:xfrm>
              <a:off x="4860032" y="1196752"/>
              <a:ext cx="1152000" cy="648000"/>
            </a:xfrm>
            <a:prstGeom prst="rect">
              <a:avLst/>
            </a:prstGeom>
          </p:spPr>
          <p:txBody>
            <a:bodyPr wrap="none" fromWordArt="1"/>
            <a:lstStyle/>
            <a:p>
              <a:pPr algn="r" rtl="1"/>
              <a:r>
                <a:rPr lang="ar-SA" sz="4000" b="1" kern="10" dirty="0"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glow rad="63500">
                      <a:schemeClr val="accent5">
                        <a:satMod val="175000"/>
                        <a:alpha val="40000"/>
                      </a:schemeClr>
                    </a:glow>
                    <a:prstShdw prst="shdw13" dist="53882" dir="13500000">
                      <a:srgbClr val="C0C0C0">
                        <a:alpha val="50000"/>
                      </a:srgbClr>
                    </a:prstShdw>
                  </a:effectLst>
                  <a:latin typeface="Arial"/>
                  <a:cs typeface="Arial"/>
                </a:rPr>
                <a:t>تقرير عن السلسلة الزمنية </a:t>
              </a:r>
            </a:p>
            <a:p>
              <a:pPr algn="r" rtl="1"/>
              <a:r>
                <a:rPr lang="ar-SA" sz="4000" b="1" kern="10" dirty="0"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glow rad="63500">
                      <a:schemeClr val="accent5">
                        <a:satMod val="175000"/>
                        <a:alpha val="40000"/>
                      </a:schemeClr>
                    </a:glow>
                    <a:prstShdw prst="shdw13" dist="53882" dir="13500000">
                      <a:srgbClr val="C0C0C0">
                        <a:alpha val="50000"/>
                      </a:srgbClr>
                    </a:prstShdw>
                  </a:effectLst>
                  <a:latin typeface="Arial"/>
                  <a:cs typeface="Arial"/>
                </a:rPr>
                <a:t>  </a:t>
              </a:r>
            </a:p>
          </p:txBody>
        </p:sp>
      </p:grpSp>
      <p:sp>
        <p:nvSpPr>
          <p:cNvPr id="46" name="WordArt 2"/>
          <p:cNvSpPr>
            <a:spLocks noChangeArrowheads="1" noChangeShapeType="1" noTextEdit="1"/>
          </p:cNvSpPr>
          <p:nvPr/>
        </p:nvSpPr>
        <p:spPr bwMode="auto">
          <a:xfrm>
            <a:off x="323528" y="2276872"/>
            <a:ext cx="8568952" cy="540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dirty="0">
                <a:solidFill>
                  <a:srgbClr val="C00000"/>
                </a:solidFill>
              </a:rPr>
              <a:t>أي أنها علاقة تربط بين متغيرين أحدهما هو الظاهرة المطلوب دراستها والآخر هو الزمن</a:t>
            </a:r>
          </a:p>
        </p:txBody>
      </p:sp>
      <p:grpSp>
        <p:nvGrpSpPr>
          <p:cNvPr id="70" name="مجموعة 69"/>
          <p:cNvGrpSpPr/>
          <p:nvPr/>
        </p:nvGrpSpPr>
        <p:grpSpPr>
          <a:xfrm>
            <a:off x="161040" y="4551262"/>
            <a:ext cx="8784976" cy="965970"/>
            <a:chOff x="179512" y="4407246"/>
            <a:chExt cx="8784976" cy="965970"/>
          </a:xfrm>
        </p:grpSpPr>
        <p:grpSp>
          <p:nvGrpSpPr>
            <p:cNvPr id="25" name="مجموعة 24"/>
            <p:cNvGrpSpPr/>
            <p:nvPr/>
          </p:nvGrpSpPr>
          <p:grpSpPr>
            <a:xfrm flipV="1">
              <a:off x="5660200" y="4959640"/>
              <a:ext cx="182116" cy="276999"/>
              <a:chOff x="5004048" y="1988840"/>
              <a:chExt cx="182116" cy="276999"/>
            </a:xfrm>
          </p:grpSpPr>
          <p:sp>
            <p:nvSpPr>
              <p:cNvPr id="26" name="مربع نص 25"/>
              <p:cNvSpPr txBox="1"/>
              <p:nvPr/>
            </p:nvSpPr>
            <p:spPr>
              <a:xfrm>
                <a:off x="5004048" y="1988840"/>
                <a:ext cx="14401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A" sz="1200" b="1" dirty="0" err="1">
                    <a:solidFill>
                      <a:srgbClr val="FF0000"/>
                    </a:solidFill>
                  </a:rPr>
                  <a:t>(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7" name="مربع نص 26"/>
              <p:cNvSpPr txBox="1"/>
              <p:nvPr/>
            </p:nvSpPr>
            <p:spPr>
              <a:xfrm>
                <a:off x="5042148" y="1988840"/>
                <a:ext cx="14401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A" sz="1200" b="1" dirty="0" err="1">
                    <a:solidFill>
                      <a:srgbClr val="FF0000"/>
                    </a:solidFill>
                  </a:rPr>
                  <a:t>(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69" name="مجموعة 68"/>
            <p:cNvGrpSpPr/>
            <p:nvPr/>
          </p:nvGrpSpPr>
          <p:grpSpPr>
            <a:xfrm>
              <a:off x="179512" y="4407246"/>
              <a:ext cx="8784976" cy="965970"/>
              <a:chOff x="179512" y="4407246"/>
              <a:chExt cx="8784976" cy="965970"/>
            </a:xfrm>
          </p:grpSpPr>
          <p:grpSp>
            <p:nvGrpSpPr>
              <p:cNvPr id="16" name="مجموعة 15"/>
              <p:cNvGrpSpPr/>
              <p:nvPr/>
            </p:nvGrpSpPr>
            <p:grpSpPr>
              <a:xfrm>
                <a:off x="6867020" y="4896868"/>
                <a:ext cx="182116" cy="276999"/>
                <a:chOff x="5004048" y="1988840"/>
                <a:chExt cx="182116" cy="276999"/>
              </a:xfrm>
            </p:grpSpPr>
            <p:sp>
              <p:nvSpPr>
                <p:cNvPr id="17" name="مربع نص 16"/>
                <p:cNvSpPr txBox="1"/>
                <p:nvPr/>
              </p:nvSpPr>
              <p:spPr>
                <a:xfrm>
                  <a:off x="5004048" y="1988840"/>
                  <a:ext cx="144016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ar-SA" sz="1200" b="1" dirty="0" err="1">
                      <a:solidFill>
                        <a:srgbClr val="FF0000"/>
                      </a:solidFill>
                    </a:rPr>
                    <a:t>(</a:t>
                  </a:r>
                  <a:endParaRPr lang="en-US" sz="12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8" name="مربع نص 17"/>
                <p:cNvSpPr txBox="1"/>
                <p:nvPr/>
              </p:nvSpPr>
              <p:spPr>
                <a:xfrm>
                  <a:off x="5042148" y="1988840"/>
                  <a:ext cx="144016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ar-SA" sz="1200" b="1" dirty="0" err="1">
                      <a:solidFill>
                        <a:srgbClr val="FF0000"/>
                      </a:solidFill>
                    </a:rPr>
                    <a:t>(</a:t>
                  </a:r>
                  <a:endParaRPr lang="en-US" sz="1200" b="1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68" name="مجموعة 67"/>
              <p:cNvGrpSpPr/>
              <p:nvPr/>
            </p:nvGrpSpPr>
            <p:grpSpPr>
              <a:xfrm>
                <a:off x="179512" y="4407246"/>
                <a:ext cx="8784976" cy="965970"/>
                <a:chOff x="179512" y="4407246"/>
                <a:chExt cx="8784976" cy="965970"/>
              </a:xfrm>
            </p:grpSpPr>
            <p:grpSp>
              <p:nvGrpSpPr>
                <p:cNvPr id="11" name="مجموعة 10"/>
                <p:cNvGrpSpPr/>
                <p:nvPr/>
              </p:nvGrpSpPr>
              <p:grpSpPr>
                <a:xfrm>
                  <a:off x="3375572" y="4950404"/>
                  <a:ext cx="182116" cy="276999"/>
                  <a:chOff x="5004048" y="1988840"/>
                  <a:chExt cx="182116" cy="276999"/>
                </a:xfrm>
              </p:grpSpPr>
              <p:sp>
                <p:nvSpPr>
                  <p:cNvPr id="9" name="مربع نص 8"/>
                  <p:cNvSpPr txBox="1"/>
                  <p:nvPr/>
                </p:nvSpPr>
                <p:spPr>
                  <a:xfrm>
                    <a:off x="5004048" y="1988840"/>
                    <a:ext cx="144016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ar-SA" sz="1200" b="1" dirty="0" err="1">
                        <a:solidFill>
                          <a:srgbClr val="FF0000"/>
                        </a:solidFill>
                      </a:rPr>
                      <a:t>(</a:t>
                    </a:r>
                    <a:endParaRPr lang="en-US" sz="1200" b="1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0" name="مربع نص 9"/>
                  <p:cNvSpPr txBox="1"/>
                  <p:nvPr/>
                </p:nvSpPr>
                <p:spPr>
                  <a:xfrm>
                    <a:off x="5042148" y="1988840"/>
                    <a:ext cx="144016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ar-SA" sz="1200" b="1" dirty="0" err="1">
                        <a:solidFill>
                          <a:srgbClr val="FF0000"/>
                        </a:solidFill>
                      </a:rPr>
                      <a:t>(</a:t>
                    </a:r>
                    <a:endParaRPr lang="en-US" sz="1200" b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grpSp>
              <p:nvGrpSpPr>
                <p:cNvPr id="67" name="مجموعة 66"/>
                <p:cNvGrpSpPr/>
                <p:nvPr/>
              </p:nvGrpSpPr>
              <p:grpSpPr>
                <a:xfrm>
                  <a:off x="179512" y="4407246"/>
                  <a:ext cx="8784976" cy="965970"/>
                  <a:chOff x="179512" y="4407246"/>
                  <a:chExt cx="8784976" cy="965970"/>
                </a:xfrm>
              </p:grpSpPr>
              <p:grpSp>
                <p:nvGrpSpPr>
                  <p:cNvPr id="19" name="مجموعة 18"/>
                  <p:cNvGrpSpPr/>
                  <p:nvPr/>
                </p:nvGrpSpPr>
                <p:grpSpPr>
                  <a:xfrm flipV="1">
                    <a:off x="2915816" y="4968876"/>
                    <a:ext cx="182116" cy="276999"/>
                    <a:chOff x="5004048" y="1988840"/>
                    <a:chExt cx="182116" cy="276999"/>
                  </a:xfrm>
                </p:grpSpPr>
                <p:sp>
                  <p:nvSpPr>
                    <p:cNvPr id="20" name="مربع نص 19"/>
                    <p:cNvSpPr txBox="1"/>
                    <p:nvPr/>
                  </p:nvSpPr>
                  <p:spPr>
                    <a:xfrm>
                      <a:off x="5004048" y="1988840"/>
                      <a:ext cx="144016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ar-SA" sz="1200" b="1" dirty="0" err="1">
                          <a:solidFill>
                            <a:srgbClr val="FF0000"/>
                          </a:solidFill>
                        </a:rPr>
                        <a:t>(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21" name="مربع نص 20"/>
                    <p:cNvSpPr txBox="1"/>
                    <p:nvPr/>
                  </p:nvSpPr>
                  <p:spPr>
                    <a:xfrm>
                      <a:off x="5042148" y="1988840"/>
                      <a:ext cx="144016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ar-SA" sz="1200" b="1" dirty="0" err="1">
                          <a:solidFill>
                            <a:srgbClr val="FF0000"/>
                          </a:solidFill>
                        </a:rPr>
                        <a:t>(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grpSp>
                <p:nvGrpSpPr>
                  <p:cNvPr id="66" name="مجموعة 65"/>
                  <p:cNvGrpSpPr/>
                  <p:nvPr/>
                </p:nvGrpSpPr>
                <p:grpSpPr>
                  <a:xfrm>
                    <a:off x="179512" y="4407246"/>
                    <a:ext cx="8784976" cy="965970"/>
                    <a:chOff x="179512" y="4407246"/>
                    <a:chExt cx="8784976" cy="965970"/>
                  </a:xfrm>
                </p:grpSpPr>
                <p:grpSp>
                  <p:nvGrpSpPr>
                    <p:cNvPr id="48" name="مجموعة 47"/>
                    <p:cNvGrpSpPr/>
                    <p:nvPr/>
                  </p:nvGrpSpPr>
                  <p:grpSpPr>
                    <a:xfrm>
                      <a:off x="4130716" y="4474056"/>
                      <a:ext cx="182116" cy="276999"/>
                      <a:chOff x="5004048" y="1988840"/>
                      <a:chExt cx="182116" cy="276999"/>
                    </a:xfrm>
                  </p:grpSpPr>
                  <p:sp>
                    <p:nvSpPr>
                      <p:cNvPr id="49" name="مربع نص 48"/>
                      <p:cNvSpPr txBox="1"/>
                      <p:nvPr/>
                    </p:nvSpPr>
                    <p:spPr>
                      <a:xfrm>
                        <a:off x="5004048" y="1988840"/>
                        <a:ext cx="144016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ar-SA" sz="1200" b="1" dirty="0" err="1">
                            <a:solidFill>
                              <a:srgbClr val="FF0000"/>
                            </a:solidFill>
                          </a:rPr>
                          <a:t>(</a:t>
                        </a:r>
                        <a:endParaRPr lang="en-US" sz="1200" b="1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  <p:sp>
                    <p:nvSpPr>
                      <p:cNvPr id="50" name="مربع نص 49"/>
                      <p:cNvSpPr txBox="1"/>
                      <p:nvPr/>
                    </p:nvSpPr>
                    <p:spPr>
                      <a:xfrm>
                        <a:off x="5042148" y="1988840"/>
                        <a:ext cx="144016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ar-SA" sz="1200" b="1" dirty="0" err="1">
                            <a:solidFill>
                              <a:srgbClr val="FF0000"/>
                            </a:solidFill>
                          </a:rPr>
                          <a:t>(</a:t>
                        </a:r>
                        <a:endParaRPr lang="en-US" sz="1200" b="1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65" name="مجموعة 64"/>
                    <p:cNvGrpSpPr/>
                    <p:nvPr/>
                  </p:nvGrpSpPr>
                  <p:grpSpPr>
                    <a:xfrm>
                      <a:off x="179512" y="4407246"/>
                      <a:ext cx="8784976" cy="965970"/>
                      <a:chOff x="179512" y="4407246"/>
                      <a:chExt cx="8784976" cy="965970"/>
                    </a:xfrm>
                  </p:grpSpPr>
                  <p:grpSp>
                    <p:nvGrpSpPr>
                      <p:cNvPr id="54" name="مجموعة 53"/>
                      <p:cNvGrpSpPr/>
                      <p:nvPr/>
                    </p:nvGrpSpPr>
                    <p:grpSpPr>
                      <a:xfrm flipV="1">
                        <a:off x="2724464" y="4527592"/>
                        <a:ext cx="182116" cy="276999"/>
                        <a:chOff x="5004048" y="1988840"/>
                        <a:chExt cx="182116" cy="276999"/>
                      </a:xfrm>
                    </p:grpSpPr>
                    <p:sp>
                      <p:nvSpPr>
                        <p:cNvPr id="55" name="مربع نص 54"/>
                        <p:cNvSpPr txBox="1"/>
                        <p:nvPr/>
                      </p:nvSpPr>
                      <p:spPr>
                        <a:xfrm>
                          <a:off x="5004048" y="1988840"/>
                          <a:ext cx="144016" cy="27699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ar-SA" sz="1200" b="1" dirty="0" err="1">
                              <a:solidFill>
                                <a:srgbClr val="FF0000"/>
                              </a:solidFill>
                            </a:rPr>
                            <a:t>(</a:t>
                          </a:r>
                          <a:endParaRPr lang="en-US" sz="1200" b="1" dirty="0">
                            <a:solidFill>
                              <a:srgbClr val="FF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6" name="مربع نص 55"/>
                        <p:cNvSpPr txBox="1"/>
                        <p:nvPr/>
                      </p:nvSpPr>
                      <p:spPr>
                        <a:xfrm>
                          <a:off x="5042148" y="1988840"/>
                          <a:ext cx="144016" cy="27699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ar-SA" sz="1200" b="1" dirty="0" err="1">
                              <a:solidFill>
                                <a:srgbClr val="FF0000"/>
                              </a:solidFill>
                            </a:rPr>
                            <a:t>(</a:t>
                          </a:r>
                          <a:endParaRPr lang="en-US" sz="1200" b="1" dirty="0">
                            <a:solidFill>
                              <a:srgbClr val="FF0000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64" name="مجموعة 63"/>
                      <p:cNvGrpSpPr/>
                      <p:nvPr/>
                    </p:nvGrpSpPr>
                    <p:grpSpPr>
                      <a:xfrm>
                        <a:off x="179512" y="4407246"/>
                        <a:ext cx="8784976" cy="965970"/>
                        <a:chOff x="179512" y="4407246"/>
                        <a:chExt cx="8784976" cy="965970"/>
                      </a:xfrm>
                    </p:grpSpPr>
                    <p:grpSp>
                      <p:nvGrpSpPr>
                        <p:cNvPr id="63" name="مجموعة 62"/>
                        <p:cNvGrpSpPr/>
                        <p:nvPr/>
                      </p:nvGrpSpPr>
                      <p:grpSpPr>
                        <a:xfrm>
                          <a:off x="179512" y="4407246"/>
                          <a:ext cx="8784976" cy="965970"/>
                          <a:chOff x="179512" y="4407246"/>
                          <a:chExt cx="8784976" cy="965970"/>
                        </a:xfrm>
                      </p:grpSpPr>
                      <p:sp>
                        <p:nvSpPr>
                          <p:cNvPr id="15" name="مربع نص 14"/>
                          <p:cNvSpPr txBox="1"/>
                          <p:nvPr/>
                        </p:nvSpPr>
                        <p:spPr>
                          <a:xfrm>
                            <a:off x="179512" y="4407246"/>
                            <a:ext cx="8784976" cy="96597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 algn="r">
                              <a:lnSpc>
                                <a:spcPct val="150000"/>
                              </a:lnSpc>
                            </a:pPr>
                            <a:r>
                              <a:rPr lang="ar-SA" sz="2000" b="1" dirty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</a:rPr>
                              <a:t>السلسلة الزمنية تحتوى على متغيرين أحدهما هو الزمن   المتغير المستقل   وسوف نرمز له بالرمز   س  </a:t>
                            </a:r>
                            <a:r>
                              <a:rPr lang="ar-SA" sz="2000" b="1" dirty="0" err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</a:rPr>
                              <a:t>والاخر</a:t>
                            </a:r>
                            <a:r>
                              <a:rPr lang="ar-SA" sz="2000" b="1" dirty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</a:rPr>
                              <a:t> هو الظاهرة     المتغير التابع     وسوف نرمز له بالرمز    ص  </a:t>
                            </a:r>
                            <a:endParaRPr lang="en-US" sz="20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endParaRPr>
                          </a:p>
                        </p:txBody>
                      </p:sp>
                      <p:grpSp>
                        <p:nvGrpSpPr>
                          <p:cNvPr id="57" name="مجموعة 56"/>
                          <p:cNvGrpSpPr/>
                          <p:nvPr/>
                        </p:nvGrpSpPr>
                        <p:grpSpPr>
                          <a:xfrm>
                            <a:off x="593088" y="4509120"/>
                            <a:ext cx="182116" cy="276999"/>
                            <a:chOff x="5004048" y="1988840"/>
                            <a:chExt cx="182116" cy="276999"/>
                          </a:xfrm>
                        </p:grpSpPr>
                        <p:sp>
                          <p:nvSpPr>
                            <p:cNvPr id="58" name="مربع نص 57"/>
                            <p:cNvSpPr txBox="1"/>
                            <p:nvPr/>
                          </p:nvSpPr>
                          <p:spPr>
                            <a:xfrm>
                              <a:off x="5004048" y="1988840"/>
                              <a:ext cx="144016" cy="276999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ar-SA" sz="1200" b="1" dirty="0" err="1">
                                  <a:solidFill>
                                    <a:srgbClr val="FF0000"/>
                                  </a:solidFill>
                                </a:rPr>
                                <a:t>(</a:t>
                              </a:r>
                              <a:endParaRPr lang="en-US" sz="1200" b="1" dirty="0">
                                <a:solidFill>
                                  <a:srgbClr val="FF0000"/>
                                </a:solidFill>
                              </a:endParaRPr>
                            </a:p>
                          </p:txBody>
                        </p:sp>
                        <p:sp>
                          <p:nvSpPr>
                            <p:cNvPr id="59" name="مربع نص 58"/>
                            <p:cNvSpPr txBox="1"/>
                            <p:nvPr/>
                          </p:nvSpPr>
                          <p:spPr>
                            <a:xfrm>
                              <a:off x="5042148" y="1988840"/>
                              <a:ext cx="144016" cy="276999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ar-SA" sz="1200" b="1" dirty="0" err="1">
                                  <a:solidFill>
                                    <a:srgbClr val="FF0000"/>
                                  </a:solidFill>
                                </a:rPr>
                                <a:t>(</a:t>
                              </a:r>
                              <a:endParaRPr lang="en-US" sz="1200" b="1" dirty="0">
                                <a:solidFill>
                                  <a:srgbClr val="FF0000"/>
                                </a:solidFill>
                              </a:endParaRPr>
                            </a:p>
                          </p:txBody>
                        </p:sp>
                      </p:grpSp>
                    </p:grpSp>
                    <p:grpSp>
                      <p:nvGrpSpPr>
                        <p:cNvPr id="60" name="مجموعة 59"/>
                        <p:cNvGrpSpPr/>
                        <p:nvPr/>
                      </p:nvGrpSpPr>
                      <p:grpSpPr>
                        <a:xfrm flipV="1">
                          <a:off x="207220" y="4544184"/>
                          <a:ext cx="182116" cy="276999"/>
                          <a:chOff x="5004048" y="1988840"/>
                          <a:chExt cx="182116" cy="276999"/>
                        </a:xfrm>
                      </p:grpSpPr>
                      <p:sp>
                        <p:nvSpPr>
                          <p:cNvPr id="61" name="مربع نص 60"/>
                          <p:cNvSpPr txBox="1"/>
                          <p:nvPr/>
                        </p:nvSpPr>
                        <p:spPr>
                          <a:xfrm>
                            <a:off x="5004048" y="1988840"/>
                            <a:ext cx="144016" cy="27699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ar-SA" sz="1200" b="1" dirty="0" err="1">
                                <a:solidFill>
                                  <a:srgbClr val="FF0000"/>
                                </a:solidFill>
                              </a:rPr>
                              <a:t>(</a:t>
                            </a:r>
                            <a:endParaRPr lang="en-US" sz="1200" b="1" dirty="0">
                              <a:solidFill>
                                <a:srgbClr val="FF0000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62" name="مربع نص 61"/>
                          <p:cNvSpPr txBox="1"/>
                          <p:nvPr/>
                        </p:nvSpPr>
                        <p:spPr>
                          <a:xfrm>
                            <a:off x="5042148" y="1988840"/>
                            <a:ext cx="144016" cy="27699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ar-SA" sz="1200" b="1" dirty="0" err="1">
                                <a:solidFill>
                                  <a:srgbClr val="FF0000"/>
                                </a:solidFill>
                              </a:rPr>
                              <a:t>(</a:t>
                            </a:r>
                            <a:endParaRPr lang="en-US" sz="1200" b="1" dirty="0">
                              <a:solidFill>
                                <a:srgbClr val="FF0000"/>
                              </a:solidFill>
                            </a:endParaRPr>
                          </a:p>
                        </p:txBody>
                      </p:sp>
                    </p:grpSp>
                  </p:grpSp>
                </p:grpSp>
              </p:grpSp>
            </p:grpSp>
          </p:grpSp>
        </p:grpSp>
      </p:grpSp>
      <p:sp>
        <p:nvSpPr>
          <p:cNvPr id="71" name="مربع نص 70"/>
          <p:cNvSpPr txBox="1"/>
          <p:nvPr/>
        </p:nvSpPr>
        <p:spPr>
          <a:xfrm>
            <a:off x="-487032" y="6082661"/>
            <a:ext cx="8712968" cy="586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S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يتم تمثيل </a:t>
            </a:r>
            <a:r>
              <a:rPr lang="ar-SA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الزمن</a:t>
            </a:r>
            <a:r>
              <a:rPr lang="ar-S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على   </a:t>
            </a:r>
            <a:r>
              <a:rPr lang="ar-SA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المحور الافقى</a:t>
            </a:r>
            <a:r>
              <a:rPr lang="ar-SA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ar-S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  </a:t>
            </a:r>
            <a:r>
              <a:rPr lang="ar-SA" sz="24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الظاهرة</a:t>
            </a:r>
            <a:r>
              <a:rPr lang="ar-S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ar-S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على  </a:t>
            </a:r>
            <a:r>
              <a:rPr lang="ar-SA" sz="24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المحور الرأسى</a:t>
            </a:r>
            <a:endParaRPr lang="en-US" sz="2000" b="1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7" grpId="0"/>
      <p:bldP spid="40" grpId="0"/>
      <p:bldP spid="46" grpId="0"/>
      <p:bldP spid="7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مجموعة 50"/>
          <p:cNvGrpSpPr/>
          <p:nvPr/>
        </p:nvGrpSpPr>
        <p:grpSpPr>
          <a:xfrm>
            <a:off x="1366704" y="260648"/>
            <a:ext cx="6661680" cy="725333"/>
            <a:chOff x="4716016" y="1196752"/>
            <a:chExt cx="1332000" cy="725333"/>
          </a:xfrm>
        </p:grpSpPr>
        <p:sp>
          <p:nvSpPr>
            <p:cNvPr id="52" name="مستطيل 51"/>
            <p:cNvSpPr/>
            <p:nvPr/>
          </p:nvSpPr>
          <p:spPr>
            <a:xfrm>
              <a:off x="4716016" y="1202085"/>
              <a:ext cx="1332000" cy="720000"/>
            </a:xfrm>
            <a:prstGeom prst="rect">
              <a:avLst/>
            </a:prstGeom>
            <a:solidFill>
              <a:srgbClr val="FFE181">
                <a:alpha val="6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/>
            </a:p>
          </p:txBody>
        </p:sp>
        <p:sp>
          <p:nvSpPr>
            <p:cNvPr id="53" name="WordArt 65"/>
            <p:cNvSpPr>
              <a:spLocks noChangeArrowheads="1" noChangeShapeType="1" noTextEdit="1"/>
            </p:cNvSpPr>
            <p:nvPr/>
          </p:nvSpPr>
          <p:spPr bwMode="auto">
            <a:xfrm>
              <a:off x="4860032" y="1196752"/>
              <a:ext cx="1152000" cy="648000"/>
            </a:xfrm>
            <a:prstGeom prst="rect">
              <a:avLst/>
            </a:prstGeom>
          </p:spPr>
          <p:txBody>
            <a:bodyPr wrap="none" fromWordArt="1"/>
            <a:lstStyle/>
            <a:p>
              <a:pPr algn="r" rtl="1"/>
              <a:r>
                <a:rPr lang="ar-SA" sz="4000" b="1" kern="10" dirty="0"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glow rad="63500">
                      <a:schemeClr val="accent5">
                        <a:satMod val="175000"/>
                        <a:alpha val="40000"/>
                      </a:schemeClr>
                    </a:glow>
                    <a:prstShdw prst="shdw13" dist="53882" dir="13500000">
                      <a:srgbClr val="C0C0C0">
                        <a:alpha val="50000"/>
                      </a:srgbClr>
                    </a:prstShdw>
                  </a:effectLst>
                  <a:latin typeface="Arial"/>
                  <a:cs typeface="Arial"/>
                </a:rPr>
                <a:t>ارتباط السلسلة الزمنية بالحياة العملية </a:t>
              </a:r>
            </a:p>
            <a:p>
              <a:pPr algn="r" rtl="1"/>
              <a:r>
                <a:rPr lang="ar-SA" sz="4000" b="1" kern="10" dirty="0"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glow rad="63500">
                      <a:schemeClr val="accent5">
                        <a:satMod val="175000"/>
                        <a:alpha val="40000"/>
                      </a:schemeClr>
                    </a:glow>
                    <a:prstShdw prst="shdw13" dist="53882" dir="13500000">
                      <a:srgbClr val="C0C0C0">
                        <a:alpha val="50000"/>
                      </a:srgbClr>
                    </a:prstShdw>
                  </a:effectLst>
                  <a:latin typeface="Arial"/>
                  <a:cs typeface="Arial"/>
                </a:rPr>
                <a:t>  </a:t>
              </a:r>
            </a:p>
          </p:txBody>
        </p:sp>
      </p:grpSp>
      <p:sp>
        <p:nvSpPr>
          <p:cNvPr id="2" name="مربع نص 1">
            <a:extLst>
              <a:ext uri="{FF2B5EF4-FFF2-40B4-BE49-F238E27FC236}">
                <a16:creationId xmlns:a16="http://schemas.microsoft.com/office/drawing/2014/main" id="{5B51AE55-C8FB-4FC7-BB6C-E57F1A3C8657}"/>
              </a:ext>
            </a:extLst>
          </p:cNvPr>
          <p:cNvSpPr txBox="1"/>
          <p:nvPr/>
        </p:nvSpPr>
        <p:spPr>
          <a:xfrm>
            <a:off x="3059832" y="1124744"/>
            <a:ext cx="5832648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pPr algn="r"/>
            <a:r>
              <a:rPr lang="ar-SA" sz="2800" b="1" dirty="0">
                <a:solidFill>
                  <a:srgbClr val="FF0000"/>
                </a:solidFill>
              </a:rPr>
              <a:t>الهدف من الدراسة الإحصائية للسلسة الزمنية </a:t>
            </a:r>
            <a:endParaRPr lang="ar-KW" sz="2800" b="1" dirty="0">
              <a:solidFill>
                <a:srgbClr val="FF0000"/>
              </a:solidFill>
            </a:endParaRP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1FE3803F-51EB-40C3-8CC2-AA6DD030FD73}"/>
              </a:ext>
            </a:extLst>
          </p:cNvPr>
          <p:cNvSpPr txBox="1"/>
          <p:nvPr/>
        </p:nvSpPr>
        <p:spPr>
          <a:xfrm>
            <a:off x="899592" y="1868631"/>
            <a:ext cx="792088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400" dirty="0"/>
              <a:t>هو اكتشاف التغيرات التي تطرأ علي قيم الظاهرة من زيادة أو نقصان في زمن محدد وتسمي هذه التغيرات التي تؤثر علي السلسلة الزمنية سواء كانت مجتمعة أم منفردة بعناصر السلسلة الزمنية </a:t>
            </a:r>
            <a:endParaRPr lang="ar-KW" sz="2400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F27797D7-0A4B-49E7-855D-B8EE16D3E5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5599" y="3239600"/>
            <a:ext cx="8792802" cy="2781688"/>
          </a:xfrm>
          <a:prstGeom prst="rect">
            <a:avLst/>
          </a:prstGeom>
        </p:spPr>
      </p:pic>
      <p:sp>
        <p:nvSpPr>
          <p:cNvPr id="5" name="مربع نص 4">
            <a:extLst>
              <a:ext uri="{FF2B5EF4-FFF2-40B4-BE49-F238E27FC236}">
                <a16:creationId xmlns:a16="http://schemas.microsoft.com/office/drawing/2014/main" id="{2E98E865-F1B2-401F-AA32-0D85C763DED6}"/>
              </a:ext>
            </a:extLst>
          </p:cNvPr>
          <p:cNvSpPr txBox="1"/>
          <p:nvPr/>
        </p:nvSpPr>
        <p:spPr>
          <a:xfrm>
            <a:off x="1366704" y="6093296"/>
            <a:ext cx="680569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KW" sz="2400" b="1" dirty="0"/>
              <a:t>وللتوضيح أكثر سيتم دراسة </a:t>
            </a:r>
            <a:r>
              <a:rPr lang="ar-KW" sz="2400" b="1" dirty="0" err="1"/>
              <a:t>مسأل</a:t>
            </a:r>
            <a:r>
              <a:rPr lang="ar-KW" sz="2400" b="1" dirty="0"/>
              <a:t> في هذا التقرير كالتالي :</a:t>
            </a:r>
          </a:p>
        </p:txBody>
      </p:sp>
    </p:spTree>
    <p:extLst>
      <p:ext uri="{BB962C8B-B14F-4D97-AF65-F5344CB8AC3E}">
        <p14:creationId xmlns:p14="http://schemas.microsoft.com/office/powerpoint/2010/main" val="32843376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57141" y="476672"/>
            <a:ext cx="8856984" cy="83099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KW" sz="2400" b="1" spc="50" dirty="0">
                <a:ln w="11430"/>
                <a:solidFill>
                  <a:srgbClr val="C00000"/>
                </a:solidFill>
              </a:rPr>
              <a:t>يبين الجدول التالي عدد التلاميذ المسجلين في مدرسة ابتدائية من سنة 1999إلي سنة 2005</a:t>
            </a:r>
          </a:p>
        </p:txBody>
      </p:sp>
      <p:sp>
        <p:nvSpPr>
          <p:cNvPr id="22" name="شكل بيضاوي 21"/>
          <p:cNvSpPr/>
          <p:nvPr/>
        </p:nvSpPr>
        <p:spPr>
          <a:xfrm>
            <a:off x="8358214" y="278605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dirty="0"/>
              <a:t>1</a:t>
            </a:r>
          </a:p>
        </p:txBody>
      </p:sp>
      <p:sp>
        <p:nvSpPr>
          <p:cNvPr id="23" name="مربع نص 22"/>
          <p:cNvSpPr txBox="1"/>
          <p:nvPr/>
        </p:nvSpPr>
        <p:spPr>
          <a:xfrm>
            <a:off x="2474341" y="2636912"/>
            <a:ext cx="581243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KW" sz="2000" b="1" dirty="0"/>
              <a:t>مثل بيانيا السلسلة الزمنية للبيانات الموجودة في الجدول أعلاه</a:t>
            </a:r>
          </a:p>
        </p:txBody>
      </p:sp>
      <p:sp>
        <p:nvSpPr>
          <p:cNvPr id="24" name="شكل بيضاوي 23"/>
          <p:cNvSpPr/>
          <p:nvPr/>
        </p:nvSpPr>
        <p:spPr>
          <a:xfrm>
            <a:off x="8366152" y="328612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dirty="0"/>
              <a:t>2</a:t>
            </a:r>
          </a:p>
        </p:txBody>
      </p:sp>
      <p:sp>
        <p:nvSpPr>
          <p:cNvPr id="25" name="مربع نص 24"/>
          <p:cNvSpPr txBox="1"/>
          <p:nvPr/>
        </p:nvSpPr>
        <p:spPr>
          <a:xfrm>
            <a:off x="6215074" y="3286124"/>
            <a:ext cx="192882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sz="2400" b="1" dirty="0"/>
              <a:t>بين الاتجاه العام  </a:t>
            </a:r>
          </a:p>
        </p:txBody>
      </p:sp>
      <p:sp>
        <p:nvSpPr>
          <p:cNvPr id="26" name="تمرير أفقي 25"/>
          <p:cNvSpPr/>
          <p:nvPr/>
        </p:nvSpPr>
        <p:spPr>
          <a:xfrm>
            <a:off x="7858148" y="4000504"/>
            <a:ext cx="785818" cy="35719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dirty="0"/>
              <a:t>الحل</a:t>
            </a:r>
          </a:p>
        </p:txBody>
      </p:sp>
      <p:pic>
        <p:nvPicPr>
          <p:cNvPr id="27" name="Picture 46" descr="برمجة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063872"/>
            <a:ext cx="3460772" cy="3093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9" name="رابط كسهم مستقيم 28"/>
          <p:cNvCxnSpPr/>
          <p:nvPr/>
        </p:nvCxnSpPr>
        <p:spPr>
          <a:xfrm>
            <a:off x="1500166" y="5929330"/>
            <a:ext cx="307183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رابط كسهم مستقيم 30"/>
          <p:cNvCxnSpPr/>
          <p:nvPr/>
        </p:nvCxnSpPr>
        <p:spPr>
          <a:xfrm rot="5400000" flipH="1" flipV="1">
            <a:off x="178563" y="4606933"/>
            <a:ext cx="264320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مربع نص 41"/>
          <p:cNvSpPr txBox="1"/>
          <p:nvPr/>
        </p:nvSpPr>
        <p:spPr>
          <a:xfrm>
            <a:off x="1000100" y="5286388"/>
            <a:ext cx="5715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dirty="0"/>
              <a:t>350</a:t>
            </a:r>
          </a:p>
        </p:txBody>
      </p:sp>
      <p:sp>
        <p:nvSpPr>
          <p:cNvPr id="43" name="مربع نص 42"/>
          <p:cNvSpPr txBox="1"/>
          <p:nvPr/>
        </p:nvSpPr>
        <p:spPr>
          <a:xfrm>
            <a:off x="857224" y="4786322"/>
            <a:ext cx="7143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dirty="0"/>
              <a:t>400</a:t>
            </a:r>
          </a:p>
        </p:txBody>
      </p:sp>
      <p:sp>
        <p:nvSpPr>
          <p:cNvPr id="44" name="مربع نص 43"/>
          <p:cNvSpPr txBox="1"/>
          <p:nvPr/>
        </p:nvSpPr>
        <p:spPr>
          <a:xfrm>
            <a:off x="928662" y="4345552"/>
            <a:ext cx="64294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dirty="0"/>
              <a:t>450</a:t>
            </a:r>
          </a:p>
        </p:txBody>
      </p:sp>
      <p:sp>
        <p:nvSpPr>
          <p:cNvPr id="45" name="مربع نص 44"/>
          <p:cNvSpPr txBox="1"/>
          <p:nvPr/>
        </p:nvSpPr>
        <p:spPr>
          <a:xfrm>
            <a:off x="857224" y="3857628"/>
            <a:ext cx="7143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dirty="0"/>
              <a:t>500</a:t>
            </a:r>
          </a:p>
        </p:txBody>
      </p:sp>
      <p:sp>
        <p:nvSpPr>
          <p:cNvPr id="46" name="مربع نص 45"/>
          <p:cNvSpPr txBox="1"/>
          <p:nvPr/>
        </p:nvSpPr>
        <p:spPr>
          <a:xfrm>
            <a:off x="4224500" y="6202940"/>
            <a:ext cx="15716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b="1" dirty="0"/>
              <a:t>الزمن بالسنوات</a:t>
            </a:r>
          </a:p>
        </p:txBody>
      </p:sp>
      <p:sp>
        <p:nvSpPr>
          <p:cNvPr id="47" name="مربع نص 46"/>
          <p:cNvSpPr txBox="1"/>
          <p:nvPr/>
        </p:nvSpPr>
        <p:spPr>
          <a:xfrm rot="16200000">
            <a:off x="52819" y="4545398"/>
            <a:ext cx="15716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dirty="0"/>
              <a:t>عدد التلاميذ</a:t>
            </a:r>
          </a:p>
        </p:txBody>
      </p:sp>
      <p:sp>
        <p:nvSpPr>
          <p:cNvPr id="48" name="مربع نص 47"/>
          <p:cNvSpPr txBox="1"/>
          <p:nvPr/>
        </p:nvSpPr>
        <p:spPr>
          <a:xfrm>
            <a:off x="4643438" y="5702874"/>
            <a:ext cx="35719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b="1" dirty="0"/>
              <a:t>س</a:t>
            </a:r>
          </a:p>
        </p:txBody>
      </p:sp>
      <p:sp>
        <p:nvSpPr>
          <p:cNvPr id="49" name="مربع نص 48"/>
          <p:cNvSpPr txBox="1"/>
          <p:nvPr/>
        </p:nvSpPr>
        <p:spPr>
          <a:xfrm>
            <a:off x="1285852" y="2571744"/>
            <a:ext cx="35719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b="1" dirty="0"/>
              <a:t>ص</a:t>
            </a:r>
          </a:p>
        </p:txBody>
      </p:sp>
      <p:sp>
        <p:nvSpPr>
          <p:cNvPr id="50" name="شكل بيضاوي 49"/>
          <p:cNvSpPr/>
          <p:nvPr/>
        </p:nvSpPr>
        <p:spPr>
          <a:xfrm>
            <a:off x="3344854" y="3059110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52" name="شكل بيضاوي 51"/>
          <p:cNvSpPr/>
          <p:nvPr/>
        </p:nvSpPr>
        <p:spPr>
          <a:xfrm>
            <a:off x="2811769" y="3983042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53" name="شكل بيضاوي 52"/>
          <p:cNvSpPr/>
          <p:nvPr/>
        </p:nvSpPr>
        <p:spPr>
          <a:xfrm>
            <a:off x="2285984" y="4643446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54" name="شكل بيضاوي 53"/>
          <p:cNvSpPr/>
          <p:nvPr/>
        </p:nvSpPr>
        <p:spPr>
          <a:xfrm>
            <a:off x="3072121" y="3416300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55" name="شكل بيضاوي 54"/>
          <p:cNvSpPr/>
          <p:nvPr/>
        </p:nvSpPr>
        <p:spPr>
          <a:xfrm>
            <a:off x="2005313" y="5072074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56" name="شكل بيضاوي 55"/>
          <p:cNvSpPr/>
          <p:nvPr/>
        </p:nvSpPr>
        <p:spPr>
          <a:xfrm>
            <a:off x="2559036" y="4429132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57" name="شكل بيضاوي 56"/>
          <p:cNvSpPr/>
          <p:nvPr/>
        </p:nvSpPr>
        <p:spPr>
          <a:xfrm>
            <a:off x="1785918" y="5437202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58" name="شكل بيضاوي 57"/>
          <p:cNvSpPr/>
          <p:nvPr/>
        </p:nvSpPr>
        <p:spPr>
          <a:xfrm>
            <a:off x="5214942" y="392906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dirty="0"/>
              <a:t>1</a:t>
            </a:r>
          </a:p>
        </p:txBody>
      </p:sp>
      <p:sp>
        <p:nvSpPr>
          <p:cNvPr id="59" name="شكل بيضاوي 58"/>
          <p:cNvSpPr/>
          <p:nvPr/>
        </p:nvSpPr>
        <p:spPr>
          <a:xfrm>
            <a:off x="8510614" y="485776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dirty="0"/>
              <a:t>2</a:t>
            </a:r>
          </a:p>
        </p:txBody>
      </p:sp>
      <p:sp>
        <p:nvSpPr>
          <p:cNvPr id="60" name="مربع نص 59"/>
          <p:cNvSpPr txBox="1"/>
          <p:nvPr/>
        </p:nvSpPr>
        <p:spPr>
          <a:xfrm>
            <a:off x="4644008" y="4917056"/>
            <a:ext cx="394813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sz="2000" b="1" dirty="0"/>
              <a:t>نلاحظ أن عدد التلاميذ في ازدياد مع الزمن </a:t>
            </a:r>
          </a:p>
        </p:txBody>
      </p:sp>
      <p:sp>
        <p:nvSpPr>
          <p:cNvPr id="61" name="مربع نص 60"/>
          <p:cNvSpPr txBox="1"/>
          <p:nvPr/>
        </p:nvSpPr>
        <p:spPr>
          <a:xfrm rot="16200000">
            <a:off x="1386938" y="6030416"/>
            <a:ext cx="7143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b="1" dirty="0"/>
              <a:t>2000</a:t>
            </a:r>
          </a:p>
        </p:txBody>
      </p:sp>
      <p:sp>
        <p:nvSpPr>
          <p:cNvPr id="62" name="مربع نص 61"/>
          <p:cNvSpPr txBox="1"/>
          <p:nvPr/>
        </p:nvSpPr>
        <p:spPr>
          <a:xfrm rot="16200000">
            <a:off x="1684832" y="6030416"/>
            <a:ext cx="7143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b="1" dirty="0"/>
              <a:t>2001</a:t>
            </a:r>
          </a:p>
        </p:txBody>
      </p:sp>
      <p:sp>
        <p:nvSpPr>
          <p:cNvPr id="63" name="مربع نص 62"/>
          <p:cNvSpPr txBox="1"/>
          <p:nvPr/>
        </p:nvSpPr>
        <p:spPr>
          <a:xfrm rot="16200000">
            <a:off x="1932485" y="6030416"/>
            <a:ext cx="7143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b="1" dirty="0"/>
              <a:t>2002</a:t>
            </a:r>
          </a:p>
        </p:txBody>
      </p:sp>
      <p:sp>
        <p:nvSpPr>
          <p:cNvPr id="64" name="مربع نص 63"/>
          <p:cNvSpPr txBox="1"/>
          <p:nvPr/>
        </p:nvSpPr>
        <p:spPr>
          <a:xfrm rot="16200000">
            <a:off x="2193394" y="6030416"/>
            <a:ext cx="7143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b="1" dirty="0"/>
              <a:t>2003</a:t>
            </a:r>
          </a:p>
        </p:txBody>
      </p:sp>
      <p:sp>
        <p:nvSpPr>
          <p:cNvPr id="65" name="مربع نص 64"/>
          <p:cNvSpPr txBox="1"/>
          <p:nvPr/>
        </p:nvSpPr>
        <p:spPr>
          <a:xfrm rot="16200000">
            <a:off x="2462712" y="6030416"/>
            <a:ext cx="7143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b="1" dirty="0"/>
              <a:t>2004</a:t>
            </a:r>
          </a:p>
        </p:txBody>
      </p:sp>
      <p:sp>
        <p:nvSpPr>
          <p:cNvPr id="66" name="مربع نص 65"/>
          <p:cNvSpPr txBox="1"/>
          <p:nvPr/>
        </p:nvSpPr>
        <p:spPr>
          <a:xfrm rot="16200000">
            <a:off x="2744260" y="6030416"/>
            <a:ext cx="7143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b="1" dirty="0"/>
              <a:t>2005</a:t>
            </a:r>
          </a:p>
        </p:txBody>
      </p:sp>
      <p:sp>
        <p:nvSpPr>
          <p:cNvPr id="67" name="مربع نص 66"/>
          <p:cNvSpPr txBox="1"/>
          <p:nvPr/>
        </p:nvSpPr>
        <p:spPr>
          <a:xfrm rot="16200000">
            <a:off x="2983416" y="6030416"/>
            <a:ext cx="7143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b="1" dirty="0"/>
              <a:t>2006</a:t>
            </a:r>
          </a:p>
        </p:txBody>
      </p:sp>
      <p:sp>
        <p:nvSpPr>
          <p:cNvPr id="68" name="مربع نص 67"/>
          <p:cNvSpPr txBox="1"/>
          <p:nvPr/>
        </p:nvSpPr>
        <p:spPr>
          <a:xfrm rot="16200000">
            <a:off x="3256468" y="6030416"/>
            <a:ext cx="7143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b="1" dirty="0"/>
              <a:t>2007</a:t>
            </a:r>
          </a:p>
        </p:txBody>
      </p:sp>
      <p:sp>
        <p:nvSpPr>
          <p:cNvPr id="70" name="مربع نص 69"/>
          <p:cNvSpPr txBox="1"/>
          <p:nvPr/>
        </p:nvSpPr>
        <p:spPr>
          <a:xfrm>
            <a:off x="928662" y="3357562"/>
            <a:ext cx="64294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dirty="0"/>
              <a:t>550</a:t>
            </a:r>
          </a:p>
        </p:txBody>
      </p:sp>
      <p:graphicFrame>
        <p:nvGraphicFramePr>
          <p:cNvPr id="72" name="جدول 71"/>
          <p:cNvGraphicFramePr>
            <a:graphicFrameLocks noGrp="1"/>
          </p:cNvGraphicFramePr>
          <p:nvPr/>
        </p:nvGraphicFramePr>
        <p:xfrm>
          <a:off x="2100242" y="1571612"/>
          <a:ext cx="6686600" cy="84597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35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5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5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5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5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5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5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5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34165">
                <a:tc>
                  <a:txBody>
                    <a:bodyPr/>
                    <a:lstStyle/>
                    <a:p>
                      <a:pPr rtl="1"/>
                      <a:r>
                        <a:rPr lang="ar-KW" dirty="0"/>
                        <a:t>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KW" dirty="0"/>
                        <a:t>1999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KW" dirty="0"/>
                        <a:t>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KW" dirty="0"/>
                        <a:t>2001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KW" dirty="0"/>
                        <a:t>2002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KW" dirty="0"/>
                        <a:t>2003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KW" dirty="0"/>
                        <a:t>2004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KW" dirty="0"/>
                        <a:t>2005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215">
                <a:tc>
                  <a:txBody>
                    <a:bodyPr/>
                    <a:lstStyle/>
                    <a:p>
                      <a:pPr rtl="1"/>
                      <a:r>
                        <a:rPr lang="ar-KW" dirty="0"/>
                        <a:t>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KW" dirty="0"/>
                        <a:t>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KW" dirty="0"/>
                        <a:t>380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KW" dirty="0"/>
                        <a:t>420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KW" dirty="0"/>
                        <a:t>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KW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KW" dirty="0"/>
                        <a:t>560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KW" dirty="0"/>
                        <a:t>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3" name="مربع نص 72"/>
          <p:cNvSpPr txBox="1"/>
          <p:nvPr/>
        </p:nvSpPr>
        <p:spPr>
          <a:xfrm>
            <a:off x="714348" y="2928934"/>
            <a:ext cx="78581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dirty="0"/>
              <a:t>600</a:t>
            </a:r>
          </a:p>
        </p:txBody>
      </p:sp>
      <p:sp>
        <p:nvSpPr>
          <p:cNvPr id="74" name="مربع نص 73"/>
          <p:cNvSpPr txBox="1"/>
          <p:nvPr/>
        </p:nvSpPr>
        <p:spPr>
          <a:xfrm rot="16200000">
            <a:off x="3601516" y="6030417"/>
            <a:ext cx="7143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b="1" dirty="0"/>
              <a:t>2008</a:t>
            </a:r>
          </a:p>
        </p:txBody>
      </p:sp>
      <p:sp>
        <p:nvSpPr>
          <p:cNvPr id="69" name="شكل حر 68"/>
          <p:cNvSpPr/>
          <p:nvPr/>
        </p:nvSpPr>
        <p:spPr>
          <a:xfrm>
            <a:off x="1816100" y="3111500"/>
            <a:ext cx="1549400" cy="2400300"/>
          </a:xfrm>
          <a:custGeom>
            <a:avLst/>
            <a:gdLst>
              <a:gd name="connsiteX0" fmla="*/ 0 w 1549400"/>
              <a:gd name="connsiteY0" fmla="*/ 2400300 h 2400300"/>
              <a:gd name="connsiteX1" fmla="*/ 215900 w 1549400"/>
              <a:gd name="connsiteY1" fmla="*/ 1993900 h 2400300"/>
              <a:gd name="connsiteX2" fmla="*/ 508000 w 1549400"/>
              <a:gd name="connsiteY2" fmla="*/ 1562100 h 2400300"/>
              <a:gd name="connsiteX3" fmla="*/ 774700 w 1549400"/>
              <a:gd name="connsiteY3" fmla="*/ 1333500 h 2400300"/>
              <a:gd name="connsiteX4" fmla="*/ 1016000 w 1549400"/>
              <a:gd name="connsiteY4" fmla="*/ 901700 h 2400300"/>
              <a:gd name="connsiteX5" fmla="*/ 1295400 w 1549400"/>
              <a:gd name="connsiteY5" fmla="*/ 330200 h 2400300"/>
              <a:gd name="connsiteX6" fmla="*/ 1549400 w 1549400"/>
              <a:gd name="connsiteY6" fmla="*/ 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9400" h="2400300">
                <a:moveTo>
                  <a:pt x="0" y="2400300"/>
                </a:moveTo>
                <a:lnTo>
                  <a:pt x="215900" y="1993900"/>
                </a:lnTo>
                <a:lnTo>
                  <a:pt x="508000" y="1562100"/>
                </a:lnTo>
                <a:lnTo>
                  <a:pt x="774700" y="1333500"/>
                </a:lnTo>
                <a:lnTo>
                  <a:pt x="1016000" y="901700"/>
                </a:lnTo>
                <a:lnTo>
                  <a:pt x="1295400" y="330200"/>
                </a:lnTo>
                <a:lnTo>
                  <a:pt x="1549400" y="0"/>
                </a:lnTo>
              </a:path>
            </a:pathLst>
          </a:cu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4299712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3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7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8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2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3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4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9" dur="5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2" grpId="0" animBg="1"/>
      <p:bldP spid="23" grpId="0"/>
      <p:bldP spid="24" grpId="0" animBg="1"/>
      <p:bldP spid="25" grpId="0"/>
      <p:bldP spid="26" grpId="0" animBg="1"/>
      <p:bldP spid="42" grpId="0"/>
      <p:bldP spid="43" grpId="0"/>
      <p:bldP spid="44" grpId="0"/>
      <p:bldP spid="45" grpId="0"/>
      <p:bldP spid="47" grpId="0"/>
      <p:bldP spid="49" grpId="0"/>
      <p:bldP spid="50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70" grpId="0"/>
      <p:bldP spid="73" grpId="0"/>
      <p:bldP spid="74" grpId="0"/>
      <p:bldP spid="6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42910" y="202890"/>
            <a:ext cx="8315325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29512" y="2857496"/>
            <a:ext cx="742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00034" y="2428868"/>
          <a:ext cx="6522478" cy="3730541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237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78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45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43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7624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العمر</a:t>
                      </a:r>
                      <a:endParaRPr lang="ar-KW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س</a:t>
                      </a:r>
                      <a:endParaRPr lang="ar-KW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ص</a:t>
                      </a:r>
                      <a:endParaRPr lang="ar-KW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س </a:t>
                      </a:r>
                      <a:r>
                        <a:rPr lang="ar-SA" b="1" dirty="0" err="1"/>
                        <a:t>ص</a:t>
                      </a:r>
                      <a:endParaRPr lang="ar-KW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س</a:t>
                      </a:r>
                      <a:r>
                        <a:rPr lang="ar-SA" sz="2000" b="1" baseline="30000" dirty="0"/>
                        <a:t>2</a:t>
                      </a:r>
                      <a:endParaRPr lang="ar-KW" sz="2000" b="1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624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65</a:t>
                      </a:r>
                      <a:endParaRPr lang="ar-KW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0</a:t>
                      </a:r>
                      <a:endParaRPr lang="ar-KW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21</a:t>
                      </a:r>
                      <a:endParaRPr lang="ar-KW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0</a:t>
                      </a:r>
                      <a:endParaRPr lang="ar-KW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0</a:t>
                      </a:r>
                      <a:endParaRPr lang="ar-KW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624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75</a:t>
                      </a:r>
                      <a:endParaRPr lang="ar-KW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10</a:t>
                      </a:r>
                      <a:endParaRPr lang="ar-KW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35</a:t>
                      </a:r>
                      <a:endParaRPr lang="ar-KW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350</a:t>
                      </a:r>
                      <a:endParaRPr lang="ar-KW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100</a:t>
                      </a:r>
                      <a:endParaRPr lang="ar-KW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624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79</a:t>
                      </a:r>
                      <a:endParaRPr lang="ar-KW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14</a:t>
                      </a:r>
                      <a:endParaRPr lang="ar-KW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28</a:t>
                      </a:r>
                      <a:endParaRPr lang="ar-KW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392</a:t>
                      </a:r>
                      <a:endParaRPr lang="ar-KW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196</a:t>
                      </a:r>
                      <a:endParaRPr lang="ar-KW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624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81</a:t>
                      </a:r>
                      <a:endParaRPr lang="ar-KW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16</a:t>
                      </a:r>
                      <a:endParaRPr lang="ar-KW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56</a:t>
                      </a:r>
                      <a:endParaRPr lang="ar-KW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896</a:t>
                      </a:r>
                      <a:endParaRPr lang="ar-KW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256</a:t>
                      </a:r>
                      <a:endParaRPr lang="ar-KW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624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87</a:t>
                      </a:r>
                      <a:endParaRPr lang="ar-KW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22</a:t>
                      </a:r>
                      <a:endParaRPr lang="ar-KW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49</a:t>
                      </a:r>
                      <a:endParaRPr lang="ar-KW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1078</a:t>
                      </a:r>
                      <a:endParaRPr lang="ar-KW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484</a:t>
                      </a:r>
                      <a:endParaRPr lang="ar-KW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173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99</a:t>
                      </a:r>
                      <a:endParaRPr lang="ar-KW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34</a:t>
                      </a:r>
                      <a:endParaRPr lang="ar-KW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42</a:t>
                      </a:r>
                      <a:endParaRPr lang="ar-KW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1008</a:t>
                      </a:r>
                      <a:endParaRPr lang="ar-KW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25</a:t>
                      </a:r>
                      <a:endParaRPr lang="ar-KW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7624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المجموع</a:t>
                      </a:r>
                      <a:endParaRPr lang="ar-KW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ar-SA" b="1" dirty="0"/>
                        <a:t>86</a:t>
                      </a:r>
                      <a:endParaRPr lang="ar-KW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ar-SA" b="1" dirty="0"/>
                        <a:t>231</a:t>
                      </a:r>
                      <a:endParaRPr lang="ar-KW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ar-SA" b="1" dirty="0"/>
                        <a:t>3724</a:t>
                      </a:r>
                      <a:endParaRPr lang="ar-KW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ar-SA" b="1" dirty="0"/>
                        <a:t>55</a:t>
                      </a:r>
                      <a:endParaRPr lang="ar-KW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818" y="5715016"/>
            <a:ext cx="328612" cy="257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71934" y="5786454"/>
            <a:ext cx="26582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86050" y="5786454"/>
            <a:ext cx="285752" cy="257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85852" y="5786454"/>
            <a:ext cx="438147" cy="228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107133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500042"/>
            <a:ext cx="318135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0" name="Group 13"/>
          <p:cNvGrpSpPr/>
          <p:nvPr/>
        </p:nvGrpSpPr>
        <p:grpSpPr>
          <a:xfrm>
            <a:off x="1857356" y="428604"/>
            <a:ext cx="2762924" cy="923330"/>
            <a:chOff x="1857356" y="428604"/>
            <a:chExt cx="2762924" cy="923330"/>
          </a:xfrm>
        </p:grpSpPr>
        <p:sp>
          <p:nvSpPr>
            <p:cNvPr id="41" name="TextBox 40"/>
            <p:cNvSpPr txBox="1"/>
            <p:nvPr/>
          </p:nvSpPr>
          <p:spPr>
            <a:xfrm>
              <a:off x="1905636" y="428604"/>
              <a:ext cx="2714644" cy="92333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b="1" dirty="0"/>
                <a:t>6( 3724) –(96) ( 231)</a:t>
              </a:r>
            </a:p>
            <a:p>
              <a:pPr algn="ctr"/>
              <a:endParaRPr lang="ar-SA" b="1" dirty="0"/>
            </a:p>
            <a:p>
              <a:pPr algn="ctr"/>
              <a:r>
                <a:rPr lang="ar-SA" b="1" dirty="0"/>
                <a:t>6( 2192) – ( 96)</a:t>
              </a:r>
              <a:r>
                <a:rPr lang="ar-SA" sz="2000" b="1" baseline="30000" dirty="0"/>
                <a:t>2</a:t>
              </a:r>
              <a:endParaRPr lang="ar-KW" sz="2000" b="1" baseline="30000" dirty="0"/>
            </a:p>
          </p:txBody>
        </p:sp>
        <p:cxnSp>
          <p:nvCxnSpPr>
            <p:cNvPr id="42" name="Straight Connector 41"/>
            <p:cNvCxnSpPr/>
            <p:nvPr/>
          </p:nvCxnSpPr>
          <p:spPr>
            <a:xfrm rot="10800000">
              <a:off x="1857356" y="927081"/>
              <a:ext cx="2714644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67291" y="645950"/>
            <a:ext cx="390527" cy="497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717388"/>
            <a:ext cx="390527" cy="497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" name="TextBox 44"/>
          <p:cNvSpPr txBox="1"/>
          <p:nvPr/>
        </p:nvSpPr>
        <p:spPr>
          <a:xfrm>
            <a:off x="285720" y="714356"/>
            <a:ext cx="9286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/>
              <a:t>0,04</a:t>
            </a:r>
            <a:endParaRPr lang="ar-KW" sz="2400" b="1" dirty="0"/>
          </a:p>
        </p:txBody>
      </p:sp>
      <p:pic>
        <p:nvPicPr>
          <p:cNvPr id="4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64369" y="1214422"/>
            <a:ext cx="1755787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215206" y="1714488"/>
            <a:ext cx="1419225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62352" y="1690680"/>
            <a:ext cx="12954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9" name="TextBox 48"/>
          <p:cNvSpPr txBox="1"/>
          <p:nvPr/>
        </p:nvSpPr>
        <p:spPr>
          <a:xfrm>
            <a:off x="1214414" y="1752889"/>
            <a:ext cx="7143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/>
              <a:t>16</a:t>
            </a:r>
            <a:endParaRPr lang="ar-KW" sz="24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4929190" y="1752889"/>
            <a:ext cx="100013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/>
              <a:t>38,5</a:t>
            </a:r>
            <a:endParaRPr lang="ar-KW" sz="2400" b="1" dirty="0"/>
          </a:p>
        </p:txBody>
      </p:sp>
      <p:pic>
        <p:nvPicPr>
          <p:cNvPr id="51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143900" y="2357430"/>
            <a:ext cx="428628" cy="394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2" name="TextBox 51"/>
          <p:cNvSpPr txBox="1"/>
          <p:nvPr/>
        </p:nvSpPr>
        <p:spPr>
          <a:xfrm>
            <a:off x="5214942" y="2357430"/>
            <a:ext cx="27146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/>
              <a:t>38,5– (0,04) (16)</a:t>
            </a:r>
            <a:endParaRPr lang="ar-KW" sz="2400" b="1" dirty="0"/>
          </a:p>
        </p:txBody>
      </p:sp>
      <p:pic>
        <p:nvPicPr>
          <p:cNvPr id="5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52977" y="2357430"/>
            <a:ext cx="390527" cy="497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4" name="TextBox 53"/>
          <p:cNvSpPr txBox="1"/>
          <p:nvPr/>
        </p:nvSpPr>
        <p:spPr>
          <a:xfrm>
            <a:off x="3428992" y="2428868"/>
            <a:ext cx="121444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/>
              <a:t>37,86</a:t>
            </a:r>
            <a:endParaRPr lang="ar-KW" sz="2400" b="1" dirty="0"/>
          </a:p>
        </p:txBody>
      </p:sp>
      <p:pic>
        <p:nvPicPr>
          <p:cNvPr id="55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855422" y="2857496"/>
            <a:ext cx="282662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572000" y="3286124"/>
            <a:ext cx="1776415" cy="47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7" name="TextBox 56"/>
          <p:cNvSpPr txBox="1"/>
          <p:nvPr/>
        </p:nvSpPr>
        <p:spPr>
          <a:xfrm>
            <a:off x="714348" y="3286124"/>
            <a:ext cx="30718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/>
              <a:t>ص = 37,86+ 0,04 </a:t>
            </a:r>
            <a:r>
              <a:rPr lang="ar-SA" sz="2400" b="1" dirty="0" err="1"/>
              <a:t>س</a:t>
            </a:r>
            <a:endParaRPr lang="ar-KW" sz="2400" b="1" dirty="0"/>
          </a:p>
        </p:txBody>
      </p:sp>
      <p:pic>
        <p:nvPicPr>
          <p:cNvPr id="58" name="Picture 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358214" y="3762380"/>
            <a:ext cx="3905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9" name="TextBox 58"/>
          <p:cNvSpPr txBox="1"/>
          <p:nvPr/>
        </p:nvSpPr>
        <p:spPr>
          <a:xfrm>
            <a:off x="2786050" y="3753153"/>
            <a:ext cx="48577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/>
              <a:t>عمر الشخص 85 سنة تكون </a:t>
            </a:r>
            <a:r>
              <a:rPr lang="ar-SA" sz="2400" b="1" dirty="0" err="1"/>
              <a:t>س</a:t>
            </a:r>
            <a:r>
              <a:rPr lang="ar-SA" sz="2400" b="1" dirty="0"/>
              <a:t> = 20</a:t>
            </a:r>
            <a:endParaRPr lang="ar-KW" sz="24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1714480" y="4181781"/>
            <a:ext cx="70009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/>
              <a:t>مستوي السكر </a:t>
            </a:r>
            <a:r>
              <a:rPr lang="ar-SA" sz="2400" b="1" dirty="0" err="1"/>
              <a:t>ص</a:t>
            </a:r>
            <a:r>
              <a:rPr lang="ar-SA" sz="2400" b="1" dirty="0"/>
              <a:t> = 37,86 + 0,04(20 ) = 38,66</a:t>
            </a:r>
            <a:endParaRPr lang="ar-KW" sz="24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4071934" y="5253351"/>
            <a:ext cx="45005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/>
              <a:t>ص</a:t>
            </a:r>
            <a:r>
              <a:rPr lang="ar-SA" sz="2400" b="1" baseline="-25000" dirty="0"/>
              <a:t>10</a:t>
            </a:r>
            <a:r>
              <a:rPr lang="ar-SA" sz="2400" b="1" dirty="0"/>
              <a:t> = 37,86+0,04 (10 ) = 38,26</a:t>
            </a:r>
            <a:endParaRPr lang="ar-KW" sz="2400" b="1" dirty="0"/>
          </a:p>
        </p:txBody>
      </p:sp>
      <p:pic>
        <p:nvPicPr>
          <p:cNvPr id="62" name="Picture 1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591581" y="4714887"/>
            <a:ext cx="4095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3" name="TextBox 62"/>
          <p:cNvSpPr txBox="1"/>
          <p:nvPr/>
        </p:nvSpPr>
        <p:spPr>
          <a:xfrm>
            <a:off x="5143504" y="4753285"/>
            <a:ext cx="34290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/>
              <a:t>عند سنة  75  تكون </a:t>
            </a:r>
            <a:r>
              <a:rPr lang="ar-SA" sz="2400" b="1" dirty="0" err="1"/>
              <a:t>س</a:t>
            </a:r>
            <a:r>
              <a:rPr lang="ar-SA" sz="2400" b="1" dirty="0"/>
              <a:t> = 10</a:t>
            </a:r>
            <a:endParaRPr lang="ar-KW" sz="24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4143372" y="5786454"/>
            <a:ext cx="42148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/>
              <a:t>مقدار الخطأ =  </a:t>
            </a:r>
            <a:r>
              <a:rPr lang="en-US" sz="2400" b="1" dirty="0"/>
              <a:t>l</a:t>
            </a:r>
            <a:r>
              <a:rPr lang="ar-SA" sz="2400" b="1" dirty="0"/>
              <a:t>35 – 38,26</a:t>
            </a:r>
            <a:r>
              <a:rPr lang="en-US" sz="2400" b="1" dirty="0"/>
              <a:t>  =   l</a:t>
            </a:r>
            <a:endParaRPr lang="ar-SA" sz="24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2786050" y="5786454"/>
            <a:ext cx="15716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/>
              <a:t>3,26</a:t>
            </a:r>
            <a:endParaRPr lang="ar-KW" sz="2400" b="1" dirty="0"/>
          </a:p>
        </p:txBody>
      </p:sp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67423" y="1785926"/>
            <a:ext cx="390527" cy="497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2" name="Group 31"/>
          <p:cNvGrpSpPr/>
          <p:nvPr/>
        </p:nvGrpSpPr>
        <p:grpSpPr>
          <a:xfrm>
            <a:off x="6357950" y="1571612"/>
            <a:ext cx="857256" cy="923330"/>
            <a:chOff x="4071934" y="1357298"/>
            <a:chExt cx="857256" cy="1193396"/>
          </a:xfrm>
        </p:grpSpPr>
        <p:sp>
          <p:nvSpPr>
            <p:cNvPr id="33" name="TextBox 32"/>
            <p:cNvSpPr txBox="1"/>
            <p:nvPr/>
          </p:nvSpPr>
          <p:spPr>
            <a:xfrm>
              <a:off x="4071934" y="1357298"/>
              <a:ext cx="857256" cy="119339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b="1" dirty="0"/>
                <a:t>231</a:t>
              </a:r>
            </a:p>
            <a:p>
              <a:pPr algn="ctr"/>
              <a:endParaRPr lang="ar-SA" b="1" dirty="0"/>
            </a:p>
            <a:p>
              <a:pPr algn="ctr"/>
              <a:r>
                <a:rPr lang="ar-SA" b="1" dirty="0"/>
                <a:t>6</a:t>
              </a:r>
              <a:endParaRPr lang="ar-KW" b="1" dirty="0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4214810" y="1936799"/>
              <a:ext cx="571504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81209" y="1785926"/>
            <a:ext cx="390527" cy="497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6" name="Group 35"/>
          <p:cNvGrpSpPr/>
          <p:nvPr/>
        </p:nvGrpSpPr>
        <p:grpSpPr>
          <a:xfrm>
            <a:off x="2643174" y="1571612"/>
            <a:ext cx="857256" cy="923330"/>
            <a:chOff x="4071934" y="1357298"/>
            <a:chExt cx="857256" cy="1193396"/>
          </a:xfrm>
        </p:grpSpPr>
        <p:sp>
          <p:nvSpPr>
            <p:cNvPr id="37" name="TextBox 36"/>
            <p:cNvSpPr txBox="1"/>
            <p:nvPr/>
          </p:nvSpPr>
          <p:spPr>
            <a:xfrm>
              <a:off x="4071934" y="1357298"/>
              <a:ext cx="857256" cy="119339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b="1" dirty="0"/>
                <a:t>86</a:t>
              </a:r>
            </a:p>
            <a:p>
              <a:pPr algn="ctr"/>
              <a:endParaRPr lang="ar-SA" b="1" dirty="0"/>
            </a:p>
            <a:p>
              <a:pPr algn="ctr"/>
              <a:r>
                <a:rPr lang="ar-SA" b="1" dirty="0"/>
                <a:t>6</a:t>
              </a:r>
              <a:endParaRPr lang="ar-KW" b="1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4214810" y="1936799"/>
              <a:ext cx="571504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748981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9" grpId="0"/>
      <p:bldP spid="50" grpId="0"/>
      <p:bldP spid="52" grpId="0"/>
      <p:bldP spid="54" grpId="0"/>
      <p:bldP spid="57" grpId="0"/>
      <p:bldP spid="59" grpId="0"/>
      <p:bldP spid="60" grpId="0"/>
      <p:bldP spid="61" grpId="0"/>
      <p:bldP spid="63" grpId="0"/>
      <p:bldP spid="64" grpId="0"/>
      <p:bldP spid="65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39363</TotalTime>
  <Words>392</Words>
  <Application>Microsoft Office PowerPoint</Application>
  <PresentationFormat>On-screen Show (4:3)</PresentationFormat>
  <Paragraphs>136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عاشر جديد ج-1  و-1</dc:title>
  <dc:creator>Ahmed Samy</dc:creator>
  <cp:lastModifiedBy>Unknown User</cp:lastModifiedBy>
  <cp:revision>4473</cp:revision>
  <dcterms:created xsi:type="dcterms:W3CDTF">2012-05-23T14:16:36Z</dcterms:created>
  <dcterms:modified xsi:type="dcterms:W3CDTF">2021-04-06T07:36:11Z</dcterms:modified>
</cp:coreProperties>
</file>