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05" r:id="rId4"/>
  </p:sldMasterIdLst>
  <p:sldIdLst>
    <p:sldId id="256" r:id="rId5"/>
    <p:sldId id="257" r:id="rId6"/>
    <p:sldId id="258"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ar-SA"/>
              <a:t>انقر لتحرير نمط عنوان الشكل الرئيسي</a:t>
            </a:r>
            <a:endParaRPr lang="en-US"/>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الفرعي للشكل الرئيسي</a:t>
            </a:r>
            <a:endParaRPr lang="en-US"/>
          </a:p>
        </p:txBody>
      </p:sp>
      <p:sp>
        <p:nvSpPr>
          <p:cNvPr id="4" name="Date Placeholder 3"/>
          <p:cNvSpPr>
            <a:spLocks noGrp="1"/>
          </p:cNvSpPr>
          <p:nvPr>
            <p:ph type="dt" sz="half" idx="10"/>
          </p:nvPr>
        </p:nvSpPr>
        <p:spPr/>
        <p:txBody>
          <a:bodyPr/>
          <a:lstStyle/>
          <a:p>
            <a:fld id="{C5DC9D4A-D72D-42A5-AA2E-F7F5020ECFFB}" type="datetimeFigureOut">
              <a:rPr lang="ar-EG" smtClean="0"/>
              <a:t>3‏/4‏/1442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E3D9CAA-7B3E-46B9-8D4A-1EB76B88F4F1}" type="slidenum">
              <a:rPr lang="ar-EG" smtClean="0"/>
              <a:t>‹#›</a:t>
            </a:fld>
            <a:endParaRPr lang="ar-EG"/>
          </a:p>
        </p:txBody>
      </p:sp>
    </p:spTree>
    <p:extLst>
      <p:ext uri="{BB962C8B-B14F-4D97-AF65-F5344CB8AC3E}">
        <p14:creationId xmlns:p14="http://schemas.microsoft.com/office/powerpoint/2010/main" val="1073260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ar-SA"/>
              <a:t>انقر لتحرير نمط عنوان الشكل الرئيسي</a:t>
            </a:r>
            <a:endParaRPr lang="en-US"/>
          </a:p>
        </p:txBody>
      </p:sp>
      <p:sp>
        <p:nvSpPr>
          <p:cNvPr id="3" name="Picture Placeholder 2"/>
          <p:cNvSpPr>
            <a:spLocks noGrp="1" noChangeAspect="1"/>
          </p:cNvSpPr>
          <p:nvPr>
            <p:ph type="pic" idx="1"/>
          </p:nvPr>
        </p:nvSpPr>
        <p:spPr>
          <a:xfrm>
            <a:off x="866442" y="685800"/>
            <a:ext cx="662096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C5DC9D4A-D72D-42A5-AA2E-F7F5020ECFFB}" type="datetimeFigureOut">
              <a:rPr lang="ar-EG" smtClean="0"/>
              <a:t>3‏/4‏/1442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9E3D9CAA-7B3E-46B9-8D4A-1EB76B88F4F1}" type="slidenum">
              <a:rPr lang="ar-EG" smtClean="0"/>
              <a:t>‹#›</a:t>
            </a:fld>
            <a:endParaRPr lang="ar-EG"/>
          </a:p>
        </p:txBody>
      </p:sp>
    </p:spTree>
    <p:extLst>
      <p:ext uri="{BB962C8B-B14F-4D97-AF65-F5344CB8AC3E}">
        <p14:creationId xmlns:p14="http://schemas.microsoft.com/office/powerpoint/2010/main" val="3689766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ar-SA"/>
              <a:t>انقر لتحرير نمط عنوان الشكل الرئيسي</a:t>
            </a:r>
            <a:endParaRPr lang="en-US"/>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C5DC9D4A-D72D-42A5-AA2E-F7F5020ECFFB}" type="datetimeFigureOut">
              <a:rPr lang="ar-EG" smtClean="0"/>
              <a:t>3‏/4‏/1442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E3D9CAA-7B3E-46B9-8D4A-1EB76B88F4F1}" type="slidenum">
              <a:rPr lang="ar-EG" smtClean="0"/>
              <a:t>‹#›</a:t>
            </a:fld>
            <a:endParaRPr lang="ar-EG"/>
          </a:p>
        </p:txBody>
      </p:sp>
    </p:spTree>
    <p:extLst>
      <p:ext uri="{BB962C8B-B14F-4D97-AF65-F5344CB8AC3E}">
        <p14:creationId xmlns:p14="http://schemas.microsoft.com/office/powerpoint/2010/main" val="38170970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81408" y="1447800"/>
            <a:ext cx="6001049" cy="2323374"/>
          </a:xfrm>
        </p:spPr>
        <p:txBody>
          <a:bodyPr/>
          <a:lstStyle>
            <a:lvl1pPr>
              <a:defRPr sz="4800"/>
            </a:lvl1pPr>
          </a:lstStyle>
          <a:p>
            <a:r>
              <a:rPr lang="ar-SA"/>
              <a:t>انقر لتحرير نمط عنوان الشكل الرئيسي</a:t>
            </a:r>
            <a:endParaRPr lang="en-US"/>
          </a:p>
        </p:txBody>
      </p:sp>
      <p:sp>
        <p:nvSpPr>
          <p:cNvPr id="14" name="Text Placeholder 3"/>
          <p:cNvSpPr>
            <a:spLocks noGrp="1"/>
          </p:cNvSpPr>
          <p:nvPr>
            <p:ph type="body" sz="half" idx="13"/>
          </p:nvPr>
        </p:nvSpPr>
        <p:spPr>
          <a:xfrm>
            <a:off x="1448177" y="3771174"/>
            <a:ext cx="546115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C5DC9D4A-D72D-42A5-AA2E-F7F5020ECFFB}" type="datetimeFigureOut">
              <a:rPr lang="ar-EG" smtClean="0"/>
              <a:t>3‏/4‏/1442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E3D9CAA-7B3E-46B9-8D4A-1EB76B88F4F1}" type="slidenum">
              <a:rPr lang="ar-EG" smtClean="0"/>
              <a:t>‹#›</a:t>
            </a:fld>
            <a:endParaRPr lang="ar-EG"/>
          </a:p>
        </p:txBody>
      </p:sp>
      <p:sp>
        <p:nvSpPr>
          <p:cNvPr id="12" name="TextBox 11"/>
          <p:cNvSpPr txBox="1"/>
          <p:nvPr/>
        </p:nvSpPr>
        <p:spPr>
          <a:xfrm>
            <a:off x="673897" y="971253"/>
            <a:ext cx="601591" cy="1969770"/>
          </a:xfrm>
          <a:prstGeom prst="rect">
            <a:avLst/>
          </a:prstGeom>
          <a:noFill/>
        </p:spPr>
        <p:txBody>
          <a:bodyPr wrap="square" rtlCol="0">
            <a:spAutoFit/>
          </a:bodyPr>
          <a:lstStyle/>
          <a:p>
            <a:pPr algn="r"/>
            <a:r>
              <a:rPr lang="en-US" sz="12200" b="0" i="0">
                <a:solidFill>
                  <a:schemeClr val="accent1">
                    <a:lumMod val="60000"/>
                    <a:lumOff val="40000"/>
                  </a:schemeClr>
                </a:solidFill>
                <a:latin typeface="Arial"/>
                <a:ea typeface="+mj-ea"/>
                <a:cs typeface="+mj-cs"/>
              </a:rPr>
              <a:t>“</a:t>
            </a:r>
          </a:p>
        </p:txBody>
      </p:sp>
      <p:sp>
        <p:nvSpPr>
          <p:cNvPr id="11" name="TextBox 10"/>
          <p:cNvSpPr txBox="1"/>
          <p:nvPr/>
        </p:nvSpPr>
        <p:spPr>
          <a:xfrm>
            <a:off x="6999690" y="2613787"/>
            <a:ext cx="601591" cy="1969770"/>
          </a:xfrm>
          <a:prstGeom prst="rect">
            <a:avLst/>
          </a:prstGeom>
          <a:noFill/>
        </p:spPr>
        <p:txBody>
          <a:bodyPr wrap="square" rtlCol="0">
            <a:spAutoFit/>
          </a:bodyPr>
          <a:lstStyle/>
          <a:p>
            <a:pPr algn="r"/>
            <a:r>
              <a:rPr lang="en-US" sz="12200" b="0" i="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35150195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866442" y="3124201"/>
            <a:ext cx="6620968" cy="1653180"/>
          </a:xfrm>
        </p:spPr>
        <p:txBody>
          <a:bodyPr anchor="b"/>
          <a:lstStyle>
            <a:lvl1pPr algn="l">
              <a:defRPr sz="4000" b="0" cap="none"/>
            </a:lvl1pPr>
          </a:lstStyle>
          <a:p>
            <a:r>
              <a:rPr lang="ar-SA"/>
              <a:t>انقر لتحرير نمط عنوان الشكل الرئيسي</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C5DC9D4A-D72D-42A5-AA2E-F7F5020ECFFB}" type="datetimeFigureOut">
              <a:rPr lang="ar-EG" smtClean="0"/>
              <a:t>3‏/4‏/1442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E3D9CAA-7B3E-46B9-8D4A-1EB76B88F4F1}" type="slidenum">
              <a:rPr lang="ar-EG" smtClean="0"/>
              <a:t>‹#›</a:t>
            </a:fld>
            <a:endParaRPr lang="ar-EG"/>
          </a:p>
        </p:txBody>
      </p:sp>
    </p:spTree>
    <p:extLst>
      <p:ext uri="{BB962C8B-B14F-4D97-AF65-F5344CB8AC3E}">
        <p14:creationId xmlns:p14="http://schemas.microsoft.com/office/powerpoint/2010/main" val="41821086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a:t>انقر لتحرير نمط عنوان الشكل الرئيسي</a:t>
            </a:r>
            <a:endParaRPr lang="en-US"/>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5DC9D4A-D72D-42A5-AA2E-F7F5020ECFFB}" type="datetimeFigureOut">
              <a:rPr lang="ar-EG" smtClean="0"/>
              <a:t>3‏/4‏/1442</a:t>
            </a:fld>
            <a:endParaRPr lang="ar-EG"/>
          </a:p>
        </p:txBody>
      </p:sp>
      <p:sp>
        <p:nvSpPr>
          <p:cNvPr id="4"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E3D9CAA-7B3E-46B9-8D4A-1EB76B88F4F1}" type="slidenum">
              <a:rPr lang="ar-EG" smtClean="0"/>
              <a:t>‹#›</a:t>
            </a:fld>
            <a:endParaRPr lang="ar-EG"/>
          </a:p>
        </p:txBody>
      </p:sp>
    </p:spTree>
    <p:extLst>
      <p:ext uri="{BB962C8B-B14F-4D97-AF65-F5344CB8AC3E}">
        <p14:creationId xmlns:p14="http://schemas.microsoft.com/office/powerpoint/2010/main" val="29685193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a:t>انقر لتحرير نمط عنوان الشكل الرئيسي</a:t>
            </a:r>
            <a:endParaRPr lang="en-US"/>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29" name="Picture Placeholder 2"/>
          <p:cNvSpPr>
            <a:spLocks noGrp="1" noChangeAspect="1"/>
          </p:cNvSpPr>
          <p:nvPr>
            <p:ph type="pic" idx="21"/>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30" name="Picture Placeholder 2"/>
          <p:cNvSpPr>
            <a:spLocks noGrp="1" noChangeAspect="1"/>
          </p:cNvSpPr>
          <p:nvPr>
            <p:ph type="pic" idx="22"/>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5DC9D4A-D72D-42A5-AA2E-F7F5020ECFFB}" type="datetimeFigureOut">
              <a:rPr lang="ar-EG" smtClean="0"/>
              <a:t>3‏/4‏/1442</a:t>
            </a:fld>
            <a:endParaRPr lang="ar-EG"/>
          </a:p>
        </p:txBody>
      </p:sp>
      <p:sp>
        <p:nvSpPr>
          <p:cNvPr id="4"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E3D9CAA-7B3E-46B9-8D4A-1EB76B88F4F1}" type="slidenum">
              <a:rPr lang="ar-EG" smtClean="0"/>
              <a:t>‹#›</a:t>
            </a:fld>
            <a:endParaRPr lang="ar-EG"/>
          </a:p>
        </p:txBody>
      </p:sp>
    </p:spTree>
    <p:extLst>
      <p:ext uri="{BB962C8B-B14F-4D97-AF65-F5344CB8AC3E}">
        <p14:creationId xmlns:p14="http://schemas.microsoft.com/office/powerpoint/2010/main" val="11907930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a:p>
        </p:txBody>
      </p:sp>
      <p:sp>
        <p:nvSpPr>
          <p:cNvPr id="3" name="Vertical Text Placeholder 2"/>
          <p:cNvSpPr>
            <a:spLocks noGrp="1"/>
          </p:cNvSpPr>
          <p:nvPr>
            <p:ph type="body" orient="vert" idx="1"/>
          </p:nvPr>
        </p:nvSpPr>
        <p:spPr/>
        <p:txBody>
          <a:bodyPr vert="eaVert" anchor="t" anchorCtr="0"/>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C5DC9D4A-D72D-42A5-AA2E-F7F5020ECFFB}" type="datetimeFigureOut">
              <a:rPr lang="ar-EG" smtClean="0"/>
              <a:t>3‏/4‏/1442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E3D9CAA-7B3E-46B9-8D4A-1EB76B88F4F1}" type="slidenum">
              <a:rPr lang="ar-EG" smtClean="0"/>
              <a:t>‹#›</a:t>
            </a:fld>
            <a:endParaRPr lang="ar-EG"/>
          </a:p>
        </p:txBody>
      </p:sp>
    </p:spTree>
    <p:extLst>
      <p:ext uri="{BB962C8B-B14F-4D97-AF65-F5344CB8AC3E}">
        <p14:creationId xmlns:p14="http://schemas.microsoft.com/office/powerpoint/2010/main" val="12573810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ar-SA"/>
              <a:t>انقر لتحرير نمط عنوان الشكل الرئيسي</a:t>
            </a:r>
            <a:endParaRPr lang="en-US"/>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C5DC9D4A-D72D-42A5-AA2E-F7F5020ECFFB}" type="datetimeFigureOut">
              <a:rPr lang="ar-EG" smtClean="0"/>
              <a:t>3‏/4‏/1442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E3D9CAA-7B3E-46B9-8D4A-1EB76B88F4F1}" type="slidenum">
              <a:rPr lang="ar-EG" smtClean="0"/>
              <a:t>‹#›</a:t>
            </a:fld>
            <a:endParaRPr lang="ar-EG"/>
          </a:p>
        </p:txBody>
      </p:sp>
    </p:spTree>
    <p:extLst>
      <p:ext uri="{BB962C8B-B14F-4D97-AF65-F5344CB8AC3E}">
        <p14:creationId xmlns:p14="http://schemas.microsoft.com/office/powerpoint/2010/main" val="42101699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a:t>انقر لتحرير نمط العنوان الرئيسي</a:t>
            </a:r>
            <a:endParaRPr lang="en-US"/>
          </a:p>
        </p:txBody>
      </p:sp>
      <p:sp>
        <p:nvSpPr>
          <p:cNvPr id="4" name="Date Placeholder 3"/>
          <p:cNvSpPr>
            <a:spLocks noGrp="1"/>
          </p:cNvSpPr>
          <p:nvPr>
            <p:ph type="dt" sz="half" idx="10"/>
          </p:nvPr>
        </p:nvSpPr>
        <p:spPr/>
        <p:txBody>
          <a:bodyPr/>
          <a:lstStyle/>
          <a:p>
            <a:fld id="{C5DC9D4A-D72D-42A5-AA2E-F7F5020ECFFB}" type="datetimeFigureOut">
              <a:rPr lang="ar-EG" smtClean="0"/>
              <a:t>3‏/4‏/1442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E3D9CAA-7B3E-46B9-8D4A-1EB76B88F4F1}" type="slidenum">
              <a:rPr lang="ar-EG" smtClean="0"/>
              <a:t>‹#›</a:t>
            </a:fld>
            <a:endParaRPr lang="ar-EG"/>
          </a:p>
        </p:txBody>
      </p:sp>
      <p:sp>
        <p:nvSpPr>
          <p:cNvPr id="8" name="Content Placeholder 7"/>
          <p:cNvSpPr>
            <a:spLocks noGrp="1"/>
          </p:cNvSpPr>
          <p:nvPr>
            <p:ph sz="quarter" idx="13"/>
          </p:nvPr>
        </p:nvSpPr>
        <p:spPr>
          <a:xfrm>
            <a:off x="609600" y="1600200"/>
            <a:ext cx="7924800" cy="4114800"/>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Tree>
    <p:extLst>
      <p:ext uri="{BB962C8B-B14F-4D97-AF65-F5344CB8AC3E}">
        <p14:creationId xmlns:p14="http://schemas.microsoft.com/office/powerpoint/2010/main" val="3833156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C5DC9D4A-D72D-42A5-AA2E-F7F5020ECFFB}" type="datetimeFigureOut">
              <a:rPr lang="ar-EG" smtClean="0"/>
              <a:t>3‏/4‏/1442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E3D9CAA-7B3E-46B9-8D4A-1EB76B88F4F1}" type="slidenum">
              <a:rPr lang="ar-EG" smtClean="0"/>
              <a:t>‹#›</a:t>
            </a:fld>
            <a:endParaRPr lang="ar-EG"/>
          </a:p>
        </p:txBody>
      </p:sp>
    </p:spTree>
    <p:extLst>
      <p:ext uri="{BB962C8B-B14F-4D97-AF65-F5344CB8AC3E}">
        <p14:creationId xmlns:p14="http://schemas.microsoft.com/office/powerpoint/2010/main" val="727048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ar-SA"/>
              <a:t>انقر لتحرير نمط عنوان الشكل الرئيسي</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C5DC9D4A-D72D-42A5-AA2E-F7F5020ECFFB}" type="datetimeFigureOut">
              <a:rPr lang="ar-EG" smtClean="0"/>
              <a:t>3‏/4‏/1442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E3D9CAA-7B3E-46B9-8D4A-1EB76B88F4F1}" type="slidenum">
              <a:rPr lang="ar-EG" smtClean="0"/>
              <a:t>‹#›</a:t>
            </a:fld>
            <a:endParaRPr lang="ar-EG"/>
          </a:p>
        </p:txBody>
      </p:sp>
    </p:spTree>
    <p:extLst>
      <p:ext uri="{BB962C8B-B14F-4D97-AF65-F5344CB8AC3E}">
        <p14:creationId xmlns:p14="http://schemas.microsoft.com/office/powerpoint/2010/main" val="3108565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Date Placeholder 4"/>
          <p:cNvSpPr>
            <a:spLocks noGrp="1"/>
          </p:cNvSpPr>
          <p:nvPr>
            <p:ph type="dt" sz="half" idx="10"/>
          </p:nvPr>
        </p:nvSpPr>
        <p:spPr/>
        <p:txBody>
          <a:bodyPr/>
          <a:lstStyle/>
          <a:p>
            <a:fld id="{C5DC9D4A-D72D-42A5-AA2E-F7F5020ECFFB}" type="datetimeFigureOut">
              <a:rPr lang="ar-EG" smtClean="0"/>
              <a:t>3‏/4‏/1442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9E3D9CAA-7B3E-46B9-8D4A-1EB76B88F4F1}" type="slidenum">
              <a:rPr lang="ar-EG" smtClean="0"/>
              <a:t>‹#›</a:t>
            </a:fld>
            <a:endParaRPr lang="ar-EG"/>
          </a:p>
        </p:txBody>
      </p:sp>
    </p:spTree>
    <p:extLst>
      <p:ext uri="{BB962C8B-B14F-4D97-AF65-F5344CB8AC3E}">
        <p14:creationId xmlns:p14="http://schemas.microsoft.com/office/powerpoint/2010/main" val="3119682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عنوان الشكل الرئيسي</a:t>
            </a:r>
            <a:endParaRPr lang="en-US"/>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Date Placeholder 6"/>
          <p:cNvSpPr>
            <a:spLocks noGrp="1"/>
          </p:cNvSpPr>
          <p:nvPr>
            <p:ph type="dt" sz="half" idx="10"/>
          </p:nvPr>
        </p:nvSpPr>
        <p:spPr/>
        <p:txBody>
          <a:bodyPr/>
          <a:lstStyle/>
          <a:p>
            <a:fld id="{C5DC9D4A-D72D-42A5-AA2E-F7F5020ECFFB}" type="datetimeFigureOut">
              <a:rPr lang="ar-EG" smtClean="0"/>
              <a:t>3‏/4‏/1442</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9E3D9CAA-7B3E-46B9-8D4A-1EB76B88F4F1}" type="slidenum">
              <a:rPr lang="ar-EG" smtClean="0"/>
              <a:t>‹#›</a:t>
            </a:fld>
            <a:endParaRPr lang="ar-EG"/>
          </a:p>
        </p:txBody>
      </p:sp>
    </p:spTree>
    <p:extLst>
      <p:ext uri="{BB962C8B-B14F-4D97-AF65-F5344CB8AC3E}">
        <p14:creationId xmlns:p14="http://schemas.microsoft.com/office/powerpoint/2010/main" val="3652208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a:p>
        </p:txBody>
      </p:sp>
      <p:sp>
        <p:nvSpPr>
          <p:cNvPr id="7" name="Date Placeholder 2"/>
          <p:cNvSpPr>
            <a:spLocks noGrp="1"/>
          </p:cNvSpPr>
          <p:nvPr>
            <p:ph type="dt" sz="half" idx="10"/>
          </p:nvPr>
        </p:nvSpPr>
        <p:spPr/>
        <p:txBody>
          <a:bodyPr/>
          <a:lstStyle/>
          <a:p>
            <a:fld id="{C5DC9D4A-D72D-42A5-AA2E-F7F5020ECFFB}" type="datetimeFigureOut">
              <a:rPr lang="ar-EG" smtClean="0"/>
              <a:t>3‏/4‏/1442</a:t>
            </a:fld>
            <a:endParaRPr lang="ar-EG"/>
          </a:p>
        </p:txBody>
      </p:sp>
      <p:sp>
        <p:nvSpPr>
          <p:cNvPr id="5" name="Footer Placeholder 3"/>
          <p:cNvSpPr>
            <a:spLocks noGrp="1"/>
          </p:cNvSpPr>
          <p:nvPr>
            <p:ph type="ftr" sz="quarter" idx="11"/>
          </p:nvPr>
        </p:nvSpPr>
        <p:spPr/>
        <p:txBody>
          <a:bodyPr/>
          <a:lstStyle/>
          <a:p>
            <a:endParaRPr lang="ar-EG"/>
          </a:p>
        </p:txBody>
      </p:sp>
      <p:sp>
        <p:nvSpPr>
          <p:cNvPr id="6" name="Slide Number Placeholder 4"/>
          <p:cNvSpPr>
            <a:spLocks noGrp="1"/>
          </p:cNvSpPr>
          <p:nvPr>
            <p:ph type="sldNum" sz="quarter" idx="12"/>
          </p:nvPr>
        </p:nvSpPr>
        <p:spPr/>
        <p:txBody>
          <a:bodyPr/>
          <a:lstStyle/>
          <a:p>
            <a:fld id="{9E3D9CAA-7B3E-46B9-8D4A-1EB76B88F4F1}" type="slidenum">
              <a:rPr lang="ar-EG" smtClean="0"/>
              <a:t>‹#›</a:t>
            </a:fld>
            <a:endParaRPr lang="ar-EG"/>
          </a:p>
        </p:txBody>
      </p:sp>
    </p:spTree>
    <p:extLst>
      <p:ext uri="{BB962C8B-B14F-4D97-AF65-F5344CB8AC3E}">
        <p14:creationId xmlns:p14="http://schemas.microsoft.com/office/powerpoint/2010/main" val="3965201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5DC9D4A-D72D-42A5-AA2E-F7F5020ECFFB}" type="datetimeFigureOut">
              <a:rPr lang="ar-EG" smtClean="0"/>
              <a:t>3‏/4‏/1442</a:t>
            </a:fld>
            <a:endParaRPr lang="ar-EG"/>
          </a:p>
        </p:txBody>
      </p:sp>
      <p:sp>
        <p:nvSpPr>
          <p:cNvPr id="5" name="Footer Placeholder 2"/>
          <p:cNvSpPr>
            <a:spLocks noGrp="1"/>
          </p:cNvSpPr>
          <p:nvPr>
            <p:ph type="ftr" sz="quarter" idx="11"/>
          </p:nvPr>
        </p:nvSpPr>
        <p:spPr/>
        <p:txBody>
          <a:bodyPr/>
          <a:lstStyle/>
          <a:p>
            <a:endParaRPr lang="ar-EG"/>
          </a:p>
        </p:txBody>
      </p:sp>
      <p:sp>
        <p:nvSpPr>
          <p:cNvPr id="6" name="Slide Number Placeholder 3"/>
          <p:cNvSpPr>
            <a:spLocks noGrp="1"/>
          </p:cNvSpPr>
          <p:nvPr>
            <p:ph type="sldNum" sz="quarter" idx="12"/>
          </p:nvPr>
        </p:nvSpPr>
        <p:spPr/>
        <p:txBody>
          <a:bodyPr/>
          <a:lstStyle/>
          <a:p>
            <a:fld id="{9E3D9CAA-7B3E-46B9-8D4A-1EB76B88F4F1}" type="slidenum">
              <a:rPr lang="ar-EG" smtClean="0"/>
              <a:t>‹#›</a:t>
            </a:fld>
            <a:endParaRPr lang="ar-EG"/>
          </a:p>
        </p:txBody>
      </p:sp>
    </p:spTree>
    <p:extLst>
      <p:ext uri="{BB962C8B-B14F-4D97-AF65-F5344CB8AC3E}">
        <p14:creationId xmlns:p14="http://schemas.microsoft.com/office/powerpoint/2010/main" val="3302423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ar-SA"/>
              <a:t>انقر لتحرير نمط عنوان الشكل الرئيسي</a:t>
            </a:r>
            <a:endParaRPr lang="en-US"/>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Text Placeholder 3"/>
          <p:cNvSpPr>
            <a:spLocks noGrp="1"/>
          </p:cNvSpPr>
          <p:nvPr>
            <p:ph type="body" sz="half" idx="2"/>
          </p:nvPr>
        </p:nvSpPr>
        <p:spPr>
          <a:xfrm>
            <a:off x="866442" y="3129281"/>
            <a:ext cx="2551461"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7" name="Date Placeholder 4"/>
          <p:cNvSpPr>
            <a:spLocks noGrp="1"/>
          </p:cNvSpPr>
          <p:nvPr>
            <p:ph type="dt" sz="half" idx="10"/>
          </p:nvPr>
        </p:nvSpPr>
        <p:spPr/>
        <p:txBody>
          <a:bodyPr/>
          <a:lstStyle/>
          <a:p>
            <a:fld id="{C5DC9D4A-D72D-42A5-AA2E-F7F5020ECFFB}" type="datetimeFigureOut">
              <a:rPr lang="ar-EG" smtClean="0"/>
              <a:t>3‏/4‏/1442</a:t>
            </a:fld>
            <a:endParaRPr lang="ar-EG"/>
          </a:p>
        </p:txBody>
      </p:sp>
      <p:sp>
        <p:nvSpPr>
          <p:cNvPr id="5" name="Footer Placeholder 5"/>
          <p:cNvSpPr>
            <a:spLocks noGrp="1"/>
          </p:cNvSpPr>
          <p:nvPr>
            <p:ph type="ftr" sz="quarter" idx="11"/>
          </p:nvPr>
        </p:nvSpPr>
        <p:spPr/>
        <p:txBody>
          <a:bodyPr/>
          <a:lstStyle/>
          <a:p>
            <a:endParaRPr lang="ar-EG"/>
          </a:p>
        </p:txBody>
      </p:sp>
      <p:sp>
        <p:nvSpPr>
          <p:cNvPr id="6" name="Slide Number Placeholder 6"/>
          <p:cNvSpPr>
            <a:spLocks noGrp="1"/>
          </p:cNvSpPr>
          <p:nvPr>
            <p:ph type="sldNum" sz="quarter" idx="12"/>
          </p:nvPr>
        </p:nvSpPr>
        <p:spPr/>
        <p:txBody>
          <a:bodyPr/>
          <a:lstStyle/>
          <a:p>
            <a:fld id="{9E3D9CAA-7B3E-46B9-8D4A-1EB76B88F4F1}" type="slidenum">
              <a:rPr lang="ar-EG" smtClean="0"/>
              <a:t>‹#›</a:t>
            </a:fld>
            <a:endParaRPr lang="ar-EG"/>
          </a:p>
        </p:txBody>
      </p:sp>
    </p:spTree>
    <p:extLst>
      <p:ext uri="{BB962C8B-B14F-4D97-AF65-F5344CB8AC3E}">
        <p14:creationId xmlns:p14="http://schemas.microsoft.com/office/powerpoint/2010/main" val="302343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ar-SA"/>
              <a:t>انقر لتحرير نمط عنوان الشكل الرئيسي</a:t>
            </a:r>
            <a:endParaRPr lang="en-US"/>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C5DC9D4A-D72D-42A5-AA2E-F7F5020ECFFB}" type="datetimeFigureOut">
              <a:rPr lang="ar-EG" smtClean="0"/>
              <a:t>3‏/4‏/1442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9E3D9CAA-7B3E-46B9-8D4A-1EB76B88F4F1}" type="slidenum">
              <a:rPr lang="ar-EG" smtClean="0"/>
              <a:t>‹#›</a:t>
            </a:fld>
            <a:endParaRPr lang="ar-EG"/>
          </a:p>
        </p:txBody>
      </p:sp>
    </p:spTree>
    <p:extLst>
      <p:ext uri="{BB962C8B-B14F-4D97-AF65-F5344CB8AC3E}">
        <p14:creationId xmlns:p14="http://schemas.microsoft.com/office/powerpoint/2010/main" val="1303390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ar-SA"/>
              <a:t>انقر لتحرير نمط عنوان الشكل الرئيسي</a:t>
            </a:r>
            <a:endParaRPr lang="en-US"/>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5DC9D4A-D72D-42A5-AA2E-F7F5020ECFFB}" type="datetimeFigureOut">
              <a:rPr lang="ar-EG" smtClean="0"/>
              <a:t>3‏/4‏/1442</a:t>
            </a:fld>
            <a:endParaRPr lang="ar-EG"/>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ar-EG"/>
          </a:p>
        </p:txBody>
      </p:sp>
      <p:sp>
        <p:nvSpPr>
          <p:cNvPr id="6" name="Slide Number Placeholder 5"/>
          <p:cNvSpPr>
            <a:spLocks noGrp="1"/>
          </p:cNvSpPr>
          <p:nvPr>
            <p:ph type="sldNum" sz="quarter" idx="4"/>
          </p:nvPr>
        </p:nvSpPr>
        <p:spPr>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9E3D9CAA-7B3E-46B9-8D4A-1EB76B88F4F1}" type="slidenum">
              <a:rPr lang="ar-EG" smtClean="0"/>
              <a:t>‹#›</a:t>
            </a:fld>
            <a:endParaRPr lang="ar-EG"/>
          </a:p>
        </p:txBody>
      </p:sp>
    </p:spTree>
    <p:extLst>
      <p:ext uri="{BB962C8B-B14F-4D97-AF65-F5344CB8AC3E}">
        <p14:creationId xmlns:p14="http://schemas.microsoft.com/office/powerpoint/2010/main" val="1396766121"/>
      </p:ext>
    </p:extLst>
  </p:cSld>
  <p:clrMap bg1="dk1" tx1="lt1" bg2="dk2" tx2="lt2" accent1="accent1" accent2="accent2" accent3="accent3" accent4="accent4" accent5="accent5" accent6="accent6" hlink="hlink" folHlink="folHlink"/>
  <p:sldLayoutIdLst>
    <p:sldLayoutId id="2147483906" r:id="rId1"/>
    <p:sldLayoutId id="2147483907" r:id="rId2"/>
    <p:sldLayoutId id="2147483908" r:id="rId3"/>
    <p:sldLayoutId id="2147483909" r:id="rId4"/>
    <p:sldLayoutId id="2147483910" r:id="rId5"/>
    <p:sldLayoutId id="2147483911" r:id="rId6"/>
    <p:sldLayoutId id="2147483912" r:id="rId7"/>
    <p:sldLayoutId id="2147483913" r:id="rId8"/>
    <p:sldLayoutId id="2147483914" r:id="rId9"/>
    <p:sldLayoutId id="2147483915" r:id="rId10"/>
    <p:sldLayoutId id="2147483916" r:id="rId11"/>
    <p:sldLayoutId id="2147483917" r:id="rId12"/>
    <p:sldLayoutId id="2147483918" r:id="rId13"/>
    <p:sldLayoutId id="2147483919" r:id="rId14"/>
    <p:sldLayoutId id="2147483920" r:id="rId15"/>
    <p:sldLayoutId id="2147483921" r:id="rId16"/>
    <p:sldLayoutId id="2147483922" r:id="rId17"/>
    <p:sldLayoutId id="2147483923" r:id="rId18"/>
  </p:sldLayoutIdLst>
  <p:txStyles>
    <p:title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r" defTabSz="457200" rtl="1"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067184" y="933762"/>
            <a:ext cx="3024336" cy="47667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a:solidFill>
                  <a:srgbClr val="FF0000"/>
                </a:solidFill>
              </a:rPr>
              <a:t>العوامل المؤثرة علي ضغط الغاز </a:t>
            </a:r>
          </a:p>
        </p:txBody>
      </p:sp>
      <p:sp>
        <p:nvSpPr>
          <p:cNvPr id="5" name="مستطيل 4"/>
          <p:cNvSpPr/>
          <p:nvPr/>
        </p:nvSpPr>
        <p:spPr>
          <a:xfrm>
            <a:off x="7572205" y="1772816"/>
            <a:ext cx="129614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a:t>الضغط </a:t>
            </a:r>
          </a:p>
        </p:txBody>
      </p:sp>
      <p:sp>
        <p:nvSpPr>
          <p:cNvPr id="6" name="مستطيل 5"/>
          <p:cNvSpPr/>
          <p:nvPr/>
        </p:nvSpPr>
        <p:spPr>
          <a:xfrm>
            <a:off x="227389" y="1410434"/>
            <a:ext cx="7344816" cy="1477328"/>
          </a:xfrm>
          <a:prstGeom prst="rect">
            <a:avLst/>
          </a:prstGeom>
        </p:spPr>
        <p:txBody>
          <a:bodyPr wrap="square">
            <a:spAutoFit/>
          </a:bodyPr>
          <a:lstStyle/>
          <a:p>
            <a:r>
              <a:rPr lang="ar-EG"/>
              <a:t>يعرف الضغط بشكلٍ عام بأنّه مقدار وزن عمود الهواء على وحدة السطح، ويقاس الضغط بوحدة الباسال، ويرتبط مقدار الضغط بالعديد من العوامل التي تؤثر بعلاقات طردية أوعكسيه على ضغط الغاز، وهناك العديد من العلماء الذين درسوا ضغط الغازات، ومن أهمّ العلماء العالم بويل، والعالم شارل، والعالم غاي لوساك.</a:t>
            </a:r>
          </a:p>
          <a:p>
            <a:endParaRPr lang="ar-EG"/>
          </a:p>
        </p:txBody>
      </p:sp>
      <p:sp>
        <p:nvSpPr>
          <p:cNvPr id="7" name="شكل بيضاوي 6"/>
          <p:cNvSpPr/>
          <p:nvPr/>
        </p:nvSpPr>
        <p:spPr>
          <a:xfrm>
            <a:off x="2534775" y="2563726"/>
            <a:ext cx="4176464" cy="648072"/>
          </a:xfrm>
          <a:prstGeom prst="ellipse">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a:solidFill>
                  <a:schemeClr val="bg1"/>
                </a:solidFill>
              </a:rPr>
              <a:t>العوامل المؤثرة علي تغير ضغط الغاز </a:t>
            </a:r>
          </a:p>
        </p:txBody>
      </p:sp>
      <p:sp>
        <p:nvSpPr>
          <p:cNvPr id="8" name="مستطيل 7"/>
          <p:cNvSpPr/>
          <p:nvPr/>
        </p:nvSpPr>
        <p:spPr>
          <a:xfrm>
            <a:off x="336930" y="4192500"/>
            <a:ext cx="8728413" cy="923330"/>
          </a:xfrm>
          <a:prstGeom prst="rect">
            <a:avLst/>
          </a:prstGeom>
        </p:spPr>
        <p:txBody>
          <a:bodyPr wrap="square">
            <a:spAutoFit/>
          </a:bodyPr>
          <a:lstStyle/>
          <a:p>
            <a:r>
              <a:rPr lang="ar-EG">
                <a:solidFill>
                  <a:srgbClr val="FF0000"/>
                </a:solidFill>
              </a:rPr>
              <a:t>حجم الغاز: </a:t>
            </a:r>
            <a:r>
              <a:rPr lang="ar-EG"/>
              <a:t>يتناسب ضغط الغاز تناسباً عكسياً مع حجم الغاز حيث كلّما زاد حجم الغاز قلّ ضغطه وذلك نتيجةً لزيادة المسافة بين الجزيئات على وحدة السطح.</a:t>
            </a:r>
          </a:p>
          <a:p>
            <a:endParaRPr lang="ar-EG"/>
          </a:p>
        </p:txBody>
      </p:sp>
      <p:sp>
        <p:nvSpPr>
          <p:cNvPr id="9" name="مستطيل 8"/>
          <p:cNvSpPr/>
          <p:nvPr/>
        </p:nvSpPr>
        <p:spPr>
          <a:xfrm>
            <a:off x="323528" y="4906034"/>
            <a:ext cx="8872428" cy="646331"/>
          </a:xfrm>
          <a:prstGeom prst="rect">
            <a:avLst/>
          </a:prstGeom>
        </p:spPr>
        <p:txBody>
          <a:bodyPr wrap="square">
            <a:spAutoFit/>
          </a:bodyPr>
          <a:lstStyle/>
          <a:p>
            <a:r>
              <a:rPr lang="ar-EG">
                <a:solidFill>
                  <a:srgbClr val="FF0000"/>
                </a:solidFill>
              </a:rPr>
              <a:t>حجم الحيز: </a:t>
            </a:r>
            <a:r>
              <a:rPr lang="ar-EG"/>
              <a:t>يتناسب ضغط الغاز تناسباً عكسياً مع الحيز حيث كلّما كان حجم الحيز أصغر كان ضغط الغاز أكبر.</a:t>
            </a:r>
          </a:p>
          <a:p>
            <a:endParaRPr lang="ar-EG"/>
          </a:p>
        </p:txBody>
      </p:sp>
      <p:sp>
        <p:nvSpPr>
          <p:cNvPr id="10" name="مستطيل 9"/>
          <p:cNvSpPr/>
          <p:nvPr/>
        </p:nvSpPr>
        <p:spPr>
          <a:xfrm>
            <a:off x="231470" y="5380672"/>
            <a:ext cx="8892479" cy="1477328"/>
          </a:xfrm>
          <a:prstGeom prst="rect">
            <a:avLst/>
          </a:prstGeom>
        </p:spPr>
        <p:txBody>
          <a:bodyPr wrap="square">
            <a:spAutoFit/>
          </a:bodyPr>
          <a:lstStyle/>
          <a:p>
            <a:r>
              <a:rPr lang="ar-EG">
                <a:solidFill>
                  <a:srgbClr val="FF0000"/>
                </a:solidFill>
              </a:rPr>
              <a:t>درجة الحرارة: </a:t>
            </a:r>
            <a:r>
              <a:rPr lang="ar-EG"/>
              <a:t>تتناسب درجة حرارة الغاز تناسباً طردياً مع ضغط الغاز وذلك نتيجة لزيادة الحجم، كما تعتمد درجة ذوبان الغاز على درجة الحرارة فكلما انخفضت درجة الحرارة زاد ذوبان الغاز كما هو الحال عند ذوبان غاز ثاني أكسيد الكربون في الماء، كما تعمل الزيادة في درجة الحرارة على تقليل كثافة الغاز نتيجة لزيادة المسافات بين جزيئاته وبالتالي زيادة حجمه، وبالتالي انتقاله إلى الأعلى من خلال ما يعرف بخاصية الحمل</a:t>
            </a:r>
          </a:p>
          <a:p>
            <a:endParaRPr lang="ar-EG"/>
          </a:p>
        </p:txBody>
      </p:sp>
      <p:sp>
        <p:nvSpPr>
          <p:cNvPr id="11" name="مستطيل 10"/>
          <p:cNvSpPr/>
          <p:nvPr/>
        </p:nvSpPr>
        <p:spPr>
          <a:xfrm>
            <a:off x="272750" y="3214897"/>
            <a:ext cx="8733018" cy="1200329"/>
          </a:xfrm>
          <a:prstGeom prst="rect">
            <a:avLst/>
          </a:prstGeom>
        </p:spPr>
        <p:txBody>
          <a:bodyPr wrap="square">
            <a:spAutoFit/>
          </a:bodyPr>
          <a:lstStyle/>
          <a:p>
            <a:r>
              <a:rPr lang="ar-EG">
                <a:solidFill>
                  <a:srgbClr val="00B0F0"/>
                </a:solidFill>
              </a:rPr>
              <a:t>تعرّف الغازات على أنّها مجموعة من الذرات أو الجزئيات التي ترتبط مع بعضها البعض والتي تنخفض بينها قوى التجاذب، ونتيجةً لذلك فإنّها تمتلك طاقةً حركيةً عالية، كما تمتلك القدرة على اتخاذ شكل الحيّز الذي تشغله، ومن أهمّ العوامل التي تؤثر على تغيير ضغط الغاز ما يأتي:</a:t>
            </a:r>
          </a:p>
          <a:p>
            <a:endParaRPr lang="ar-EG"/>
          </a:p>
        </p:txBody>
      </p:sp>
    </p:spTree>
    <p:extLst>
      <p:ext uri="{BB962C8B-B14F-4D97-AF65-F5344CB8AC3E}">
        <p14:creationId xmlns:p14="http://schemas.microsoft.com/office/powerpoint/2010/main" val="1636176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شكل بيضاوي 3"/>
          <p:cNvSpPr/>
          <p:nvPr/>
        </p:nvSpPr>
        <p:spPr>
          <a:xfrm>
            <a:off x="3368794" y="195832"/>
            <a:ext cx="2736304" cy="648072"/>
          </a:xfrm>
          <a:prstGeom prst="ellipse">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5" name="مستطيل 4"/>
          <p:cNvSpPr/>
          <p:nvPr/>
        </p:nvSpPr>
        <p:spPr>
          <a:xfrm>
            <a:off x="3392996" y="332656"/>
            <a:ext cx="2069976" cy="646331"/>
          </a:xfrm>
          <a:prstGeom prst="rect">
            <a:avLst/>
          </a:prstGeom>
        </p:spPr>
        <p:txBody>
          <a:bodyPr wrap="square">
            <a:spAutoFit/>
          </a:bodyPr>
          <a:lstStyle/>
          <a:p>
            <a:r>
              <a:rPr lang="ar-EG">
                <a:solidFill>
                  <a:schemeClr val="bg1"/>
                </a:solidFill>
              </a:rPr>
              <a:t>أهم قوانين ضغط الغازات</a:t>
            </a:r>
          </a:p>
          <a:p>
            <a:endParaRPr lang="ar-EG"/>
          </a:p>
        </p:txBody>
      </p:sp>
      <p:sp>
        <p:nvSpPr>
          <p:cNvPr id="6" name="مستطيل 5"/>
          <p:cNvSpPr/>
          <p:nvPr/>
        </p:nvSpPr>
        <p:spPr>
          <a:xfrm>
            <a:off x="7020272" y="2348880"/>
            <a:ext cx="1944216" cy="403244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7" name="مستطيل 6"/>
          <p:cNvSpPr/>
          <p:nvPr/>
        </p:nvSpPr>
        <p:spPr>
          <a:xfrm>
            <a:off x="4736946" y="2312876"/>
            <a:ext cx="1971742" cy="406845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8" name="مستطيل 7"/>
          <p:cNvSpPr/>
          <p:nvPr/>
        </p:nvSpPr>
        <p:spPr>
          <a:xfrm>
            <a:off x="2514196" y="2312876"/>
            <a:ext cx="1944216" cy="406845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a:solidFill>
                  <a:schemeClr val="bg1"/>
                </a:solidFill>
              </a:rPr>
              <a:t>قانون دالتون </a:t>
            </a:r>
            <a:r>
              <a:rPr lang="ar-EG">
                <a:solidFill>
                  <a:srgbClr val="FFFF00"/>
                </a:solidFill>
              </a:rPr>
              <a:t>للغازات هو قانون يعنى بالضغوط الجزئية للغازات والذي ينصّ على أنّ مجموع الضغط الكلي لخليط من الغازات يساوي مجموع الضغوط الجزئية لكل غاز على حدة.</a:t>
            </a:r>
          </a:p>
        </p:txBody>
      </p:sp>
      <p:sp>
        <p:nvSpPr>
          <p:cNvPr id="9" name="مستطيل 8"/>
          <p:cNvSpPr/>
          <p:nvPr/>
        </p:nvSpPr>
        <p:spPr>
          <a:xfrm>
            <a:off x="323528" y="2312876"/>
            <a:ext cx="1778496" cy="406845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a:solidFill>
                  <a:schemeClr val="bg1"/>
                </a:solidFill>
              </a:rPr>
              <a:t>قانون غاي لوساك </a:t>
            </a:r>
            <a:r>
              <a:rPr lang="ar-EG">
                <a:solidFill>
                  <a:srgbClr val="FFFF00"/>
                </a:solidFill>
              </a:rPr>
              <a:t>ينص على أن ضغط كمية محددة من الغاز تتناسب طردياً مع درجة الحرارة إذا تم إبقاء حجم الغاز ثابتاً، ويعبر رياضياً عن القانون كما يأتي: </a:t>
            </a:r>
            <a:r>
              <a:rPr lang="en-US">
                <a:solidFill>
                  <a:srgbClr val="FFFF00"/>
                </a:solidFill>
              </a:rPr>
              <a:t>P1/T1=P2/T2</a:t>
            </a:r>
          </a:p>
          <a:p>
            <a:pPr algn="ctr"/>
            <a:endParaRPr lang="en-US"/>
          </a:p>
        </p:txBody>
      </p:sp>
      <p:sp>
        <p:nvSpPr>
          <p:cNvPr id="10" name="مستطيل 9"/>
          <p:cNvSpPr/>
          <p:nvPr/>
        </p:nvSpPr>
        <p:spPr>
          <a:xfrm>
            <a:off x="6993396" y="2564904"/>
            <a:ext cx="1971092" cy="2862322"/>
          </a:xfrm>
          <a:prstGeom prst="rect">
            <a:avLst/>
          </a:prstGeom>
        </p:spPr>
        <p:txBody>
          <a:bodyPr wrap="square">
            <a:spAutoFit/>
          </a:bodyPr>
          <a:lstStyle/>
          <a:p>
            <a:r>
              <a:rPr lang="ar-EG">
                <a:solidFill>
                  <a:schemeClr val="bg1"/>
                </a:solidFill>
              </a:rPr>
              <a:t>قانون بويل </a:t>
            </a:r>
            <a:r>
              <a:rPr lang="ar-EG">
                <a:solidFill>
                  <a:srgbClr val="FFFF00"/>
                </a:solidFill>
              </a:rPr>
              <a:t>ينص على أنه عند درجة حرارة ثابتة فإن الضغط يتناسب تناسباً </a:t>
            </a:r>
            <a:r>
              <a:rPr lang="ar-EG" err="1">
                <a:solidFill>
                  <a:srgbClr val="FFFF00"/>
                </a:solidFill>
              </a:rPr>
              <a:t>عسكياً</a:t>
            </a:r>
            <a:r>
              <a:rPr lang="ar-EG">
                <a:solidFill>
                  <a:srgbClr val="FFFF00"/>
                </a:solidFill>
              </a:rPr>
              <a:t> مع الحجم ويمكن تمثيل القانون رياضياً كما يأتي: </a:t>
            </a:r>
            <a:r>
              <a:rPr lang="en-US" err="1">
                <a:solidFill>
                  <a:srgbClr val="FFFF00"/>
                </a:solidFill>
              </a:rPr>
              <a:t>pv</a:t>
            </a:r>
            <a:r>
              <a:rPr lang="en-US">
                <a:solidFill>
                  <a:srgbClr val="FFFF00"/>
                </a:solidFill>
              </a:rPr>
              <a:t>=k </a:t>
            </a:r>
            <a:r>
              <a:rPr lang="ar-EG">
                <a:solidFill>
                  <a:srgbClr val="FFFF00"/>
                </a:solidFill>
              </a:rPr>
              <a:t>حيث إن: </a:t>
            </a:r>
            <a:r>
              <a:rPr lang="en-US">
                <a:solidFill>
                  <a:srgbClr val="FFFF00"/>
                </a:solidFill>
              </a:rPr>
              <a:t>p= </a:t>
            </a:r>
            <a:r>
              <a:rPr lang="ar-EG">
                <a:solidFill>
                  <a:srgbClr val="FFFF00"/>
                </a:solidFill>
              </a:rPr>
              <a:t>ضغط الغاز. </a:t>
            </a:r>
            <a:r>
              <a:rPr lang="en-US">
                <a:solidFill>
                  <a:srgbClr val="FFFF00"/>
                </a:solidFill>
              </a:rPr>
              <a:t>v= </a:t>
            </a:r>
            <a:r>
              <a:rPr lang="ar-EG">
                <a:solidFill>
                  <a:srgbClr val="FFFF00"/>
                </a:solidFill>
              </a:rPr>
              <a:t>حجم الغاز. </a:t>
            </a:r>
            <a:r>
              <a:rPr lang="en-US">
                <a:solidFill>
                  <a:srgbClr val="FFFF00"/>
                </a:solidFill>
              </a:rPr>
              <a:t>k= </a:t>
            </a:r>
            <a:r>
              <a:rPr lang="ar-EG">
                <a:solidFill>
                  <a:srgbClr val="FFFF00"/>
                </a:solidFill>
              </a:rPr>
              <a:t>ثابت الغاز.</a:t>
            </a:r>
          </a:p>
          <a:p>
            <a:endParaRPr lang="ar-EG">
              <a:solidFill>
                <a:srgbClr val="FFFF00"/>
              </a:solidFill>
            </a:endParaRPr>
          </a:p>
        </p:txBody>
      </p:sp>
      <p:sp>
        <p:nvSpPr>
          <p:cNvPr id="11" name="مستطيل 10"/>
          <p:cNvSpPr/>
          <p:nvPr/>
        </p:nvSpPr>
        <p:spPr>
          <a:xfrm>
            <a:off x="4795841" y="2564904"/>
            <a:ext cx="1853952" cy="2862322"/>
          </a:xfrm>
          <a:prstGeom prst="rect">
            <a:avLst/>
          </a:prstGeom>
        </p:spPr>
        <p:txBody>
          <a:bodyPr wrap="square">
            <a:spAutoFit/>
          </a:bodyPr>
          <a:lstStyle/>
          <a:p>
            <a:r>
              <a:rPr lang="ar-EG">
                <a:solidFill>
                  <a:schemeClr val="bg1"/>
                </a:solidFill>
              </a:rPr>
              <a:t>قانون شارل</a:t>
            </a:r>
            <a:r>
              <a:rPr lang="ar-EG">
                <a:solidFill>
                  <a:srgbClr val="FFFF00"/>
                </a:solidFill>
              </a:rPr>
              <a:t> ينصّ على أنّه عند ضغط ثابت فإنّ حجم الغاز يزداد بعلاقة خطية مع درجة الحرارة، ويمكن تمثيل القانون الرياضي كما يأتي: </a:t>
            </a:r>
            <a:r>
              <a:rPr lang="en-US">
                <a:solidFill>
                  <a:srgbClr val="FFFF00"/>
                </a:solidFill>
              </a:rPr>
              <a:t>V=KT </a:t>
            </a:r>
            <a:r>
              <a:rPr lang="ar-EG">
                <a:solidFill>
                  <a:srgbClr val="FFFF00"/>
                </a:solidFill>
              </a:rPr>
              <a:t>حيث إن: </a:t>
            </a:r>
            <a:r>
              <a:rPr lang="en-US">
                <a:solidFill>
                  <a:srgbClr val="FFFF00"/>
                </a:solidFill>
              </a:rPr>
              <a:t>v= </a:t>
            </a:r>
            <a:r>
              <a:rPr lang="ar-EG">
                <a:solidFill>
                  <a:srgbClr val="FFFF00"/>
                </a:solidFill>
              </a:rPr>
              <a:t>حجم الغاز </a:t>
            </a:r>
            <a:r>
              <a:rPr lang="en-US">
                <a:solidFill>
                  <a:srgbClr val="FFFF00"/>
                </a:solidFill>
              </a:rPr>
              <a:t>k= </a:t>
            </a:r>
            <a:r>
              <a:rPr lang="ar-EG">
                <a:solidFill>
                  <a:srgbClr val="FFFF00"/>
                </a:solidFill>
              </a:rPr>
              <a:t>ثابت الغاز </a:t>
            </a:r>
            <a:r>
              <a:rPr lang="en-US">
                <a:solidFill>
                  <a:srgbClr val="FFFF00"/>
                </a:solidFill>
              </a:rPr>
              <a:t>T= </a:t>
            </a:r>
            <a:r>
              <a:rPr lang="ar-EG">
                <a:solidFill>
                  <a:srgbClr val="FFFF00"/>
                </a:solidFill>
              </a:rPr>
              <a:t>درجة الحرارة</a:t>
            </a:r>
          </a:p>
        </p:txBody>
      </p:sp>
      <p:cxnSp>
        <p:nvCxnSpPr>
          <p:cNvPr id="13" name="رابط بشكل مرفق 12"/>
          <p:cNvCxnSpPr>
            <a:stCxn id="4" idx="2"/>
          </p:cNvCxnSpPr>
          <p:nvPr/>
        </p:nvCxnSpPr>
        <p:spPr>
          <a:xfrm rot="10800000" flipV="1">
            <a:off x="1763688" y="519868"/>
            <a:ext cx="1605106" cy="1829012"/>
          </a:xfrm>
          <a:prstGeom prst="bentConnector2">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رابط بشكل مرفق 17"/>
          <p:cNvCxnSpPr>
            <a:stCxn id="4" idx="6"/>
          </p:cNvCxnSpPr>
          <p:nvPr/>
        </p:nvCxnSpPr>
        <p:spPr>
          <a:xfrm>
            <a:off x="6105098" y="519868"/>
            <a:ext cx="1873844" cy="1973028"/>
          </a:xfrm>
          <a:prstGeom prst="bentConnector2">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رابط بشكل مرفق 19"/>
          <p:cNvCxnSpPr>
            <a:stCxn id="5" idx="2"/>
          </p:cNvCxnSpPr>
          <p:nvPr/>
        </p:nvCxnSpPr>
        <p:spPr>
          <a:xfrm rot="5400000">
            <a:off x="3285451" y="1062330"/>
            <a:ext cx="1225877" cy="1059190"/>
          </a:xfrm>
          <a:prstGeom prst="bentConnector3">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رابط بشكل مرفق 21"/>
          <p:cNvCxnSpPr/>
          <p:nvPr/>
        </p:nvCxnSpPr>
        <p:spPr>
          <a:xfrm rot="16200000" flipH="1">
            <a:off x="4827624" y="1092336"/>
            <a:ext cx="1360960" cy="864096"/>
          </a:xfrm>
          <a:prstGeom prst="bentConnector3">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5199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شكل بيضاوي 3"/>
          <p:cNvSpPr/>
          <p:nvPr/>
        </p:nvSpPr>
        <p:spPr>
          <a:xfrm>
            <a:off x="2339752" y="188640"/>
            <a:ext cx="4320480" cy="79208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a:t>العلاقة بين الضغط  ودرجة الحرارة </a:t>
            </a:r>
          </a:p>
        </p:txBody>
      </p:sp>
      <p:sp>
        <p:nvSpPr>
          <p:cNvPr id="5" name="مستطيل 4"/>
          <p:cNvSpPr/>
          <p:nvPr/>
        </p:nvSpPr>
        <p:spPr>
          <a:xfrm>
            <a:off x="0" y="1196752"/>
            <a:ext cx="9144000" cy="3277820"/>
          </a:xfrm>
          <a:prstGeom prst="rect">
            <a:avLst/>
          </a:prstGeom>
        </p:spPr>
        <p:txBody>
          <a:bodyPr wrap="square">
            <a:spAutoFit/>
          </a:bodyPr>
          <a:lstStyle/>
          <a:p>
            <a:pPr>
              <a:lnSpc>
                <a:spcPct val="150000"/>
              </a:lnSpc>
            </a:pPr>
            <a:r>
              <a:rPr lang="ar-EG" dirty="0"/>
              <a:t>نوع العلاقة الفيزيائية ما بين الضّغط ودرجة الحرارة علاقة طردية والعكس صحيح، فكلما زادت درجة الحرارة زاد الضّغط، وكلما قلت الحرارة قل الضّغط، ونذكرث مثالاً على ذلك: لو وضعنا ماء في وعاء ووضعنا الغطاء عليه، ووضعناه على النار فستكون النتيجة ما يلي، بداية في الوضع الطبيعي قبل ارتفاع الحرارة تكون سرعة جزئيات الهواء الموجودة في الإناء بطيئة وتتحرك بحرية، فلو ارتفعت الحرارة وبدأ الماء بالغليان، ستتحرك جزئيات الهواء أكثر وبشكل أسرع، وستضرب بقوة على جدار الوعاء حتى تتحرر وتنطلق إلى المحيط الجوي، ولكن نتيجة الحرارة المرتفعة ولدت ضغطاً نتيجة قوة تأثير جزيئات الهواء، وبدوره سينتج بخاراً سيقوم بالاصطدام بقوة بغطاء الوعاء حتى يتحرر، ونتيجة الدراسات والتجارب توصل العلماء لاختراع ما يسمى بصمام الضّغط الذي يقيس درجة الضّغط ويتحكم برفع أو تخفيض الضّغط في الوعاء.</a:t>
            </a:r>
          </a:p>
          <a:p>
            <a:endParaRPr lang="ar-EG" dirty="0"/>
          </a:p>
        </p:txBody>
      </p:sp>
      <p:sp>
        <p:nvSpPr>
          <p:cNvPr id="6" name="مستطيل 5"/>
          <p:cNvSpPr/>
          <p:nvPr/>
        </p:nvSpPr>
        <p:spPr>
          <a:xfrm>
            <a:off x="287524" y="4009555"/>
            <a:ext cx="8568952" cy="2862322"/>
          </a:xfrm>
          <a:prstGeom prst="rect">
            <a:avLst/>
          </a:prstGeom>
        </p:spPr>
        <p:txBody>
          <a:bodyPr wrap="square">
            <a:spAutoFit/>
          </a:bodyPr>
          <a:lstStyle/>
          <a:p>
            <a:pPr>
              <a:lnSpc>
                <a:spcPct val="150000"/>
              </a:lnSpc>
            </a:pPr>
            <a:r>
              <a:rPr lang="ar-EG">
                <a:solidFill>
                  <a:srgbClr val="FFC000"/>
                </a:solidFill>
              </a:rPr>
              <a:t>أما من الناحية الجغرافية فإذا كان الجو حاراً فإن الضّغط الجوي يقل؛ نتيجة تباعد جزئيات الهواء، وكذلك كلما ارتفعنا عن سطح الأرض يقل الضّغط الجوي بشكل أسرع بسبب انخفاض وزن عمود الهواء نظراً لقلة كثافة الهواء في الأعلى، وهذا ما يفسر قلة الأوكسجين في الأعلى. ومن ناحية أخرى عند الحديث عن الضّغط نشير إلى العلاقة ما بين الضّغط والحجم ودرجة الحرارة، فإذا كانت الحرارة ثابتة يتناسب الحجم مع الضّغط بعلاقة عكسية، أي كلما زاد الضّغط قل الحجم، وعندما تتغير الحرارة فتكون العلاقة طردية ما بين الحجم والضّغط، فمثلاً عند تسخين الهواء يزداد حجمه وبالتالي الضّغط يزيد، وإذا انخفضت  درجة الحرارة يقل الحجم وينخفض الضّغط</a:t>
            </a:r>
          </a:p>
          <a:p>
            <a:endParaRPr lang="ar-EG"/>
          </a:p>
        </p:txBody>
      </p:sp>
    </p:spTree>
    <p:extLst>
      <p:ext uri="{BB962C8B-B14F-4D97-AF65-F5344CB8AC3E}">
        <p14:creationId xmlns:p14="http://schemas.microsoft.com/office/powerpoint/2010/main" val="34947562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يون">
  <a:themeElements>
    <a:clrScheme name="أحمر بنفسجي">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أيون">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يون">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317591A29FD1E4D8C9E1D0758C85CA7" ma:contentTypeVersion="2" ma:contentTypeDescription="Create a new document." ma:contentTypeScope="" ma:versionID="ab2dab7d29bd8accf2f5f437cfa3525d">
  <xsd:schema xmlns:xsd="http://www.w3.org/2001/XMLSchema" xmlns:xs="http://www.w3.org/2001/XMLSchema" xmlns:p="http://schemas.microsoft.com/office/2006/metadata/properties" xmlns:ns3="8c83f3d4-7d90-4f25-adfa-e169918a6af6" targetNamespace="http://schemas.microsoft.com/office/2006/metadata/properties" ma:root="true" ma:fieldsID="5613e112c3ae075f56f1fbca0f19e234" ns3:_="">
    <xsd:import namespace="8c83f3d4-7d90-4f25-adfa-e169918a6af6"/>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83f3d4-7d90-4f25-adfa-e169918a6af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CD73E4E-C8BA-4FB8-A892-95F67B8B8AC3}">
  <ds:schemaRefs>
    <ds:schemaRef ds:uri="http://schemas.microsoft.com/office/2006/metadata/properties"/>
    <ds:schemaRef ds:uri="http://www.w3.org/2000/xmlns/"/>
  </ds:schemaRefs>
</ds:datastoreItem>
</file>

<file path=customXml/itemProps2.xml><?xml version="1.0" encoding="utf-8"?>
<ds:datastoreItem xmlns:ds="http://schemas.openxmlformats.org/officeDocument/2006/customXml" ds:itemID="{CE353B6F-8302-43C7-B8E7-A18EB5C8A84A}">
  <ds:schemaRefs>
    <ds:schemaRef ds:uri="http://schemas.microsoft.com/sharepoint/v3/contenttype/forms"/>
  </ds:schemaRefs>
</ds:datastoreItem>
</file>

<file path=customXml/itemProps3.xml><?xml version="1.0" encoding="utf-8"?>
<ds:datastoreItem xmlns:ds="http://schemas.openxmlformats.org/officeDocument/2006/customXml" ds:itemID="{F39C5477-9711-4FFF-B19A-8547DB1F37BC}">
  <ds:schemaRefs>
    <ds:schemaRef ds:uri="http://schemas.microsoft.com/office/2006/metadata/contentType"/>
    <ds:schemaRef ds:uri="http://schemas.microsoft.com/office/2006/metadata/properties/metaAttributes"/>
    <ds:schemaRef ds:uri="http://www.w3.org/2000/xmlns/"/>
    <ds:schemaRef ds:uri="http://www.w3.org/2001/XMLSchema"/>
    <ds:schemaRef ds:uri="8c83f3d4-7d90-4f25-adfa-e169918a6af6"/>
  </ds:schemaRefs>
</ds:datastoreItem>
</file>

<file path=docProps/app.xml><?xml version="1.0" encoding="utf-8"?>
<Properties xmlns="http://schemas.openxmlformats.org/officeDocument/2006/extended-properties" xmlns:vt="http://schemas.openxmlformats.org/officeDocument/2006/docPropsVTypes">
  <Template>TM02836342[[fn=أيون]]</Template>
  <Application>Microsoft Office PowerPoint</Application>
  <PresentationFormat>On-screen Show (4:3)</PresentationFormat>
  <Slides>3</Slides>
  <Notes>0</Notes>
  <HiddenSlides>0</HiddenSlide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أيون</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dc:creator>
  <cp:lastModifiedBy>لجين سمير شداد شنات</cp:lastModifiedBy>
  <cp:revision>2</cp:revision>
  <dcterms:created xsi:type="dcterms:W3CDTF">2020-10-21T22:11:29Z</dcterms:created>
  <dcterms:modified xsi:type="dcterms:W3CDTF">2020-11-18T19:50:34Z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0x0101008317591A29FD1E4D8C9E1D0758C85CA7</vt:lpwstr>
  </property>
</Properties>
</file>