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11" r:id="rId2"/>
    <p:sldId id="520" r:id="rId3"/>
    <p:sldId id="509" r:id="rId4"/>
    <p:sldId id="529" r:id="rId5"/>
    <p:sldId id="256" r:id="rId6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739">
          <p15:clr>
            <a:srgbClr val="A4A3A4"/>
          </p15:clr>
        </p15:guide>
        <p15:guide id="4" pos="38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33CCFF"/>
    <a:srgbClr val="00CC99"/>
    <a:srgbClr val="9933FF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85" autoAdjust="0"/>
    <p:restoredTop sz="94660"/>
  </p:normalViewPr>
  <p:slideViewPr>
    <p:cSldViewPr snapToGrid="0">
      <p:cViewPr varScale="1">
        <p:scale>
          <a:sx n="43" d="100"/>
          <a:sy n="43" d="100"/>
        </p:scale>
        <p:origin x="48" y="1536"/>
      </p:cViewPr>
      <p:guideLst>
        <p:guide orient="horz" pos="2183"/>
        <p:guide pos="3840"/>
        <p:guide orient="horz" pos="739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18/08/1442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18/08/1442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18/08/1442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18/08/1442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18/08/1442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18/08/1442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18/08/1442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18/08/1442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18/08/1442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18/08/1442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18/08/1442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18/08/1442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9586418-582F-4394-B762-4B8EA28BA65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ight Triangle 3">
            <a:extLst>
              <a:ext uri="{FF2B5EF4-FFF2-40B4-BE49-F238E27FC236}">
                <a16:creationId xmlns:a16="http://schemas.microsoft.com/office/drawing/2014/main" id="{B70A7D43-9644-48AF-9C79-2B747AC3C95E}"/>
              </a:ext>
            </a:extLst>
          </p:cNvPr>
          <p:cNvSpPr/>
          <p:nvPr/>
        </p:nvSpPr>
        <p:spPr>
          <a:xfrm flipV="1">
            <a:off x="1" y="0"/>
            <a:ext cx="7375799" cy="3880338"/>
          </a:xfrm>
          <a:custGeom>
            <a:avLst/>
            <a:gdLst>
              <a:gd name="connsiteX0" fmla="*/ 0 w 5711483"/>
              <a:gd name="connsiteY0" fmla="*/ 3756074 h 3756074"/>
              <a:gd name="connsiteX1" fmla="*/ 0 w 5711483"/>
              <a:gd name="connsiteY1" fmla="*/ 0 h 3756074"/>
              <a:gd name="connsiteX2" fmla="*/ 5711483 w 5711483"/>
              <a:gd name="connsiteY2" fmla="*/ 3756074 h 3756074"/>
              <a:gd name="connsiteX3" fmla="*/ 0 w 5711483"/>
              <a:gd name="connsiteY3" fmla="*/ 3756074 h 3756074"/>
              <a:gd name="connsiteX0" fmla="*/ 0 w 5711483"/>
              <a:gd name="connsiteY0" fmla="*/ 3756074 h 3756074"/>
              <a:gd name="connsiteX1" fmla="*/ 0 w 5711483"/>
              <a:gd name="connsiteY1" fmla="*/ 0 h 3756074"/>
              <a:gd name="connsiteX2" fmla="*/ 5711483 w 5711483"/>
              <a:gd name="connsiteY2" fmla="*/ 3756074 h 3756074"/>
              <a:gd name="connsiteX3" fmla="*/ 0 w 5711483"/>
              <a:gd name="connsiteY3" fmla="*/ 3756074 h 3756074"/>
              <a:gd name="connsiteX0" fmla="*/ 0 w 5711483"/>
              <a:gd name="connsiteY0" fmla="*/ 3756074 h 3756074"/>
              <a:gd name="connsiteX1" fmla="*/ 0 w 5711483"/>
              <a:gd name="connsiteY1" fmla="*/ 0 h 3756074"/>
              <a:gd name="connsiteX2" fmla="*/ 5711483 w 5711483"/>
              <a:gd name="connsiteY2" fmla="*/ 3756074 h 3756074"/>
              <a:gd name="connsiteX3" fmla="*/ 0 w 5711483"/>
              <a:gd name="connsiteY3" fmla="*/ 3756074 h 375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1483" h="3756074">
                <a:moveTo>
                  <a:pt x="0" y="3756074"/>
                </a:moveTo>
                <a:lnTo>
                  <a:pt x="0" y="0"/>
                </a:lnTo>
                <a:cubicBezTo>
                  <a:pt x="1481797" y="1856936"/>
                  <a:pt x="2105464" y="2954216"/>
                  <a:pt x="5711483" y="3756074"/>
                </a:cubicBezTo>
                <a:lnTo>
                  <a:pt x="0" y="3756074"/>
                </a:lnTo>
                <a:close/>
              </a:path>
            </a:pathLst>
          </a:cu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ight Triangle 3">
            <a:extLst>
              <a:ext uri="{FF2B5EF4-FFF2-40B4-BE49-F238E27FC236}">
                <a16:creationId xmlns:a16="http://schemas.microsoft.com/office/drawing/2014/main" id="{99BB4F73-BC40-4413-A2CC-4EA3FD21C712}"/>
              </a:ext>
            </a:extLst>
          </p:cNvPr>
          <p:cNvSpPr/>
          <p:nvPr/>
        </p:nvSpPr>
        <p:spPr>
          <a:xfrm flipV="1">
            <a:off x="-1" y="0"/>
            <a:ext cx="7029518" cy="3756074"/>
          </a:xfrm>
          <a:custGeom>
            <a:avLst/>
            <a:gdLst>
              <a:gd name="connsiteX0" fmla="*/ 0 w 5711483"/>
              <a:gd name="connsiteY0" fmla="*/ 3756074 h 3756074"/>
              <a:gd name="connsiteX1" fmla="*/ 0 w 5711483"/>
              <a:gd name="connsiteY1" fmla="*/ 0 h 3756074"/>
              <a:gd name="connsiteX2" fmla="*/ 5711483 w 5711483"/>
              <a:gd name="connsiteY2" fmla="*/ 3756074 h 3756074"/>
              <a:gd name="connsiteX3" fmla="*/ 0 w 5711483"/>
              <a:gd name="connsiteY3" fmla="*/ 3756074 h 3756074"/>
              <a:gd name="connsiteX0" fmla="*/ 0 w 5711483"/>
              <a:gd name="connsiteY0" fmla="*/ 3756074 h 3756074"/>
              <a:gd name="connsiteX1" fmla="*/ 0 w 5711483"/>
              <a:gd name="connsiteY1" fmla="*/ 0 h 3756074"/>
              <a:gd name="connsiteX2" fmla="*/ 5711483 w 5711483"/>
              <a:gd name="connsiteY2" fmla="*/ 3756074 h 3756074"/>
              <a:gd name="connsiteX3" fmla="*/ 0 w 5711483"/>
              <a:gd name="connsiteY3" fmla="*/ 3756074 h 3756074"/>
              <a:gd name="connsiteX0" fmla="*/ 0 w 5711483"/>
              <a:gd name="connsiteY0" fmla="*/ 3756074 h 3756074"/>
              <a:gd name="connsiteX1" fmla="*/ 0 w 5711483"/>
              <a:gd name="connsiteY1" fmla="*/ 0 h 3756074"/>
              <a:gd name="connsiteX2" fmla="*/ 5711483 w 5711483"/>
              <a:gd name="connsiteY2" fmla="*/ 3756074 h 3756074"/>
              <a:gd name="connsiteX3" fmla="*/ 0 w 5711483"/>
              <a:gd name="connsiteY3" fmla="*/ 3756074 h 375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1483" h="3756074">
                <a:moveTo>
                  <a:pt x="0" y="3756074"/>
                </a:moveTo>
                <a:lnTo>
                  <a:pt x="0" y="0"/>
                </a:lnTo>
                <a:cubicBezTo>
                  <a:pt x="1481797" y="1856936"/>
                  <a:pt x="2105464" y="2954216"/>
                  <a:pt x="5711483" y="3756074"/>
                </a:cubicBezTo>
                <a:lnTo>
                  <a:pt x="0" y="3756074"/>
                </a:lnTo>
                <a:close/>
              </a:path>
            </a:pathLst>
          </a:cu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9B048C-2345-4398-ADB4-B1963AD38079}"/>
              </a:ext>
            </a:extLst>
          </p:cNvPr>
          <p:cNvSpPr txBox="1"/>
          <p:nvPr/>
        </p:nvSpPr>
        <p:spPr>
          <a:xfrm>
            <a:off x="6266892" y="2594154"/>
            <a:ext cx="3923862" cy="769441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r"/>
            <a:r>
              <a:rPr lang="ar-SY" sz="4400" b="1" dirty="0">
                <a:latin typeface="Hand Of Sean" panose="02000500000000000000" pitchFamily="2" charset="-128"/>
                <a:ea typeface="Hand Of Sean" panose="02000500000000000000" pitchFamily="2" charset="-128"/>
              </a:rPr>
              <a:t>اسم الطالب .......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2148F6E-A305-4272-8B49-7D4C7DF8B444}"/>
              </a:ext>
            </a:extLst>
          </p:cNvPr>
          <p:cNvSpPr txBox="1"/>
          <p:nvPr/>
        </p:nvSpPr>
        <p:spPr>
          <a:xfrm>
            <a:off x="3876431" y="6052458"/>
            <a:ext cx="2455301" cy="307776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F66FD05-713C-4585-89DD-8488FA7024A8}"/>
              </a:ext>
            </a:extLst>
          </p:cNvPr>
          <p:cNvCxnSpPr/>
          <p:nvPr/>
        </p:nvCxnSpPr>
        <p:spPr>
          <a:xfrm>
            <a:off x="3876431" y="6037943"/>
            <a:ext cx="2455301" cy="0"/>
          </a:xfrm>
          <a:prstGeom prst="line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19050">
            <a:solidFill>
              <a:schemeClr val="bg2">
                <a:lumMod val="50000"/>
                <a:alpha val="6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F4549576-E9D7-4E7D-BBE0-70AC6B72A7DA}"/>
              </a:ext>
            </a:extLst>
          </p:cNvPr>
          <p:cNvSpPr txBox="1"/>
          <p:nvPr/>
        </p:nvSpPr>
        <p:spPr>
          <a:xfrm>
            <a:off x="9010009" y="6037944"/>
            <a:ext cx="2455301" cy="307777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C8767ED-FB4B-42B8-B616-05B435E9E285}"/>
              </a:ext>
            </a:extLst>
          </p:cNvPr>
          <p:cNvCxnSpPr/>
          <p:nvPr/>
        </p:nvCxnSpPr>
        <p:spPr>
          <a:xfrm>
            <a:off x="9010009" y="6023429"/>
            <a:ext cx="2455301" cy="0"/>
          </a:xfrm>
          <a:prstGeom prst="line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19050">
            <a:solidFill>
              <a:schemeClr val="bg2">
                <a:lumMod val="50000"/>
                <a:alpha val="6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65E0504-D2AA-4E06-9E85-0A1C0B6292F0}"/>
              </a:ext>
            </a:extLst>
          </p:cNvPr>
          <p:cNvGrpSpPr/>
          <p:nvPr/>
        </p:nvGrpSpPr>
        <p:grpSpPr>
          <a:xfrm>
            <a:off x="1802493" y="2289462"/>
            <a:ext cx="2491015" cy="2023950"/>
            <a:chOff x="1330786" y="2465085"/>
            <a:chExt cx="2023950" cy="2023950"/>
          </a:xfr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F31390A-0497-42B5-854D-D96789420512}"/>
                </a:ext>
              </a:extLst>
            </p:cNvPr>
            <p:cNvSpPr/>
            <p:nvPr/>
          </p:nvSpPr>
          <p:spPr>
            <a:xfrm>
              <a:off x="1330786" y="2465085"/>
              <a:ext cx="2023950" cy="20239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1D880A4-4C14-429C-B5AB-3415FB2B02BF}"/>
                </a:ext>
              </a:extLst>
            </p:cNvPr>
            <p:cNvSpPr/>
            <p:nvPr/>
          </p:nvSpPr>
          <p:spPr>
            <a:xfrm>
              <a:off x="1460217" y="2623116"/>
              <a:ext cx="1765087" cy="176508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B61D7D8-25AC-49BA-BD8C-AA3961AC55B7}"/>
                </a:ext>
              </a:extLst>
            </p:cNvPr>
            <p:cNvSpPr txBox="1"/>
            <p:nvPr/>
          </p:nvSpPr>
          <p:spPr>
            <a:xfrm>
              <a:off x="1330786" y="2921958"/>
              <a:ext cx="2023950" cy="107721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BRAND</a:t>
              </a:r>
            </a:p>
            <a:p>
              <a:pPr algn="ctr"/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AWARD</a:t>
              </a:r>
            </a:p>
          </p:txBody>
        </p:sp>
      </p:grpSp>
      <p:sp>
        <p:nvSpPr>
          <p:cNvPr id="8" name="Right Triangle 3">
            <a:extLst>
              <a:ext uri="{FF2B5EF4-FFF2-40B4-BE49-F238E27FC236}">
                <a16:creationId xmlns:a16="http://schemas.microsoft.com/office/drawing/2014/main" id="{7A3277CD-538F-41E9-939D-1BA2F8EADADA}"/>
              </a:ext>
            </a:extLst>
          </p:cNvPr>
          <p:cNvSpPr/>
          <p:nvPr/>
        </p:nvSpPr>
        <p:spPr>
          <a:xfrm flipV="1">
            <a:off x="1" y="0"/>
            <a:ext cx="7375799" cy="3880338"/>
          </a:xfrm>
          <a:custGeom>
            <a:avLst/>
            <a:gdLst>
              <a:gd name="connsiteX0" fmla="*/ 0 w 5711483"/>
              <a:gd name="connsiteY0" fmla="*/ 3756074 h 3756074"/>
              <a:gd name="connsiteX1" fmla="*/ 0 w 5711483"/>
              <a:gd name="connsiteY1" fmla="*/ 0 h 3756074"/>
              <a:gd name="connsiteX2" fmla="*/ 5711483 w 5711483"/>
              <a:gd name="connsiteY2" fmla="*/ 3756074 h 3756074"/>
              <a:gd name="connsiteX3" fmla="*/ 0 w 5711483"/>
              <a:gd name="connsiteY3" fmla="*/ 3756074 h 3756074"/>
              <a:gd name="connsiteX0" fmla="*/ 0 w 5711483"/>
              <a:gd name="connsiteY0" fmla="*/ 3756074 h 3756074"/>
              <a:gd name="connsiteX1" fmla="*/ 0 w 5711483"/>
              <a:gd name="connsiteY1" fmla="*/ 0 h 3756074"/>
              <a:gd name="connsiteX2" fmla="*/ 5711483 w 5711483"/>
              <a:gd name="connsiteY2" fmla="*/ 3756074 h 3756074"/>
              <a:gd name="connsiteX3" fmla="*/ 0 w 5711483"/>
              <a:gd name="connsiteY3" fmla="*/ 3756074 h 3756074"/>
              <a:gd name="connsiteX0" fmla="*/ 0 w 5711483"/>
              <a:gd name="connsiteY0" fmla="*/ 3756074 h 3756074"/>
              <a:gd name="connsiteX1" fmla="*/ 0 w 5711483"/>
              <a:gd name="connsiteY1" fmla="*/ 0 h 3756074"/>
              <a:gd name="connsiteX2" fmla="*/ 5711483 w 5711483"/>
              <a:gd name="connsiteY2" fmla="*/ 3756074 h 3756074"/>
              <a:gd name="connsiteX3" fmla="*/ 0 w 5711483"/>
              <a:gd name="connsiteY3" fmla="*/ 3756074 h 375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1483" h="3756074">
                <a:moveTo>
                  <a:pt x="0" y="3756074"/>
                </a:moveTo>
                <a:lnTo>
                  <a:pt x="0" y="0"/>
                </a:lnTo>
                <a:cubicBezTo>
                  <a:pt x="1481797" y="1856936"/>
                  <a:pt x="2105464" y="2954216"/>
                  <a:pt x="5711483" y="3756074"/>
                </a:cubicBezTo>
                <a:lnTo>
                  <a:pt x="0" y="3756074"/>
                </a:lnTo>
                <a:close/>
              </a:path>
            </a:pathLst>
          </a:custGeom>
          <a:solidFill>
            <a:srgbClr val="F4BC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3B9C26FD-8233-466B-BB51-EA71AACE72F6}"/>
              </a:ext>
            </a:extLst>
          </p:cNvPr>
          <p:cNvSpPr/>
          <p:nvPr/>
        </p:nvSpPr>
        <p:spPr>
          <a:xfrm flipV="1">
            <a:off x="-1" y="0"/>
            <a:ext cx="7029518" cy="3756074"/>
          </a:xfrm>
          <a:custGeom>
            <a:avLst/>
            <a:gdLst>
              <a:gd name="connsiteX0" fmla="*/ 0 w 5711483"/>
              <a:gd name="connsiteY0" fmla="*/ 3756074 h 3756074"/>
              <a:gd name="connsiteX1" fmla="*/ 0 w 5711483"/>
              <a:gd name="connsiteY1" fmla="*/ 0 h 3756074"/>
              <a:gd name="connsiteX2" fmla="*/ 5711483 w 5711483"/>
              <a:gd name="connsiteY2" fmla="*/ 3756074 h 3756074"/>
              <a:gd name="connsiteX3" fmla="*/ 0 w 5711483"/>
              <a:gd name="connsiteY3" fmla="*/ 3756074 h 3756074"/>
              <a:gd name="connsiteX0" fmla="*/ 0 w 5711483"/>
              <a:gd name="connsiteY0" fmla="*/ 3756074 h 3756074"/>
              <a:gd name="connsiteX1" fmla="*/ 0 w 5711483"/>
              <a:gd name="connsiteY1" fmla="*/ 0 h 3756074"/>
              <a:gd name="connsiteX2" fmla="*/ 5711483 w 5711483"/>
              <a:gd name="connsiteY2" fmla="*/ 3756074 h 3756074"/>
              <a:gd name="connsiteX3" fmla="*/ 0 w 5711483"/>
              <a:gd name="connsiteY3" fmla="*/ 3756074 h 3756074"/>
              <a:gd name="connsiteX0" fmla="*/ 0 w 5711483"/>
              <a:gd name="connsiteY0" fmla="*/ 3756074 h 3756074"/>
              <a:gd name="connsiteX1" fmla="*/ 0 w 5711483"/>
              <a:gd name="connsiteY1" fmla="*/ 0 h 3756074"/>
              <a:gd name="connsiteX2" fmla="*/ 5711483 w 5711483"/>
              <a:gd name="connsiteY2" fmla="*/ 3756074 h 3756074"/>
              <a:gd name="connsiteX3" fmla="*/ 0 w 5711483"/>
              <a:gd name="connsiteY3" fmla="*/ 3756074 h 375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1483" h="3756074">
                <a:moveTo>
                  <a:pt x="0" y="3756074"/>
                </a:moveTo>
                <a:lnTo>
                  <a:pt x="0" y="0"/>
                </a:lnTo>
                <a:cubicBezTo>
                  <a:pt x="1481797" y="1856936"/>
                  <a:pt x="2105464" y="2954216"/>
                  <a:pt x="5711483" y="3756074"/>
                </a:cubicBezTo>
                <a:lnTo>
                  <a:pt x="0" y="3756074"/>
                </a:lnTo>
                <a:close/>
              </a:path>
            </a:pathLst>
          </a:custGeom>
          <a:blipFill dpi="0" rotWithShape="0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/>
            <a:stretch>
              <a:fillRect l="-13000" t="-25000" r="-7000" b="-77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6B7FE1A-C683-489A-8803-24EA3B0DBB76}"/>
              </a:ext>
            </a:extLst>
          </p:cNvPr>
          <p:cNvSpPr txBox="1"/>
          <p:nvPr/>
        </p:nvSpPr>
        <p:spPr>
          <a:xfrm>
            <a:off x="6096000" y="1215535"/>
            <a:ext cx="45349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4400" b="1" dirty="0">
                <a:latin typeface="Hand Of Sean" panose="02000500000000000000" pitchFamily="2" charset="-128"/>
                <a:ea typeface="Hand Of Sean" panose="02000500000000000000" pitchFamily="2" charset="-128"/>
              </a:rPr>
              <a:t>تقرير عن ..........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31B4E1C-D6E9-4158-88F8-044E182BC965}"/>
              </a:ext>
            </a:extLst>
          </p:cNvPr>
          <p:cNvCxnSpPr/>
          <p:nvPr/>
        </p:nvCxnSpPr>
        <p:spPr>
          <a:xfrm>
            <a:off x="3876431" y="6037943"/>
            <a:ext cx="2455301" cy="0"/>
          </a:xfrm>
          <a:prstGeom prst="line">
            <a:avLst/>
          </a:prstGeom>
          <a:ln w="19050">
            <a:solidFill>
              <a:schemeClr val="bg2">
                <a:lumMod val="50000"/>
                <a:alpha val="6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rrow: Chevron 50">
            <a:extLst>
              <a:ext uri="{FF2B5EF4-FFF2-40B4-BE49-F238E27FC236}">
                <a16:creationId xmlns:a16="http://schemas.microsoft.com/office/drawing/2014/main" id="{541A5C87-E3E7-4D45-B8D7-C8BDE7F2995C}"/>
              </a:ext>
            </a:extLst>
          </p:cNvPr>
          <p:cNvSpPr/>
          <p:nvPr/>
        </p:nvSpPr>
        <p:spPr>
          <a:xfrm rot="17690212">
            <a:off x="1866580" y="3788537"/>
            <a:ext cx="1507985" cy="757141"/>
          </a:xfrm>
          <a:prstGeom prst="chevron">
            <a:avLst/>
          </a:prstGeom>
          <a:solidFill>
            <a:srgbClr val="763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Arrow: Chevron 51">
            <a:extLst>
              <a:ext uri="{FF2B5EF4-FFF2-40B4-BE49-F238E27FC236}">
                <a16:creationId xmlns:a16="http://schemas.microsoft.com/office/drawing/2014/main" id="{16607C12-367F-417D-BB50-F1F66C633DA1}"/>
              </a:ext>
            </a:extLst>
          </p:cNvPr>
          <p:cNvSpPr/>
          <p:nvPr/>
        </p:nvSpPr>
        <p:spPr>
          <a:xfrm rot="14740878">
            <a:off x="2653077" y="3816366"/>
            <a:ext cx="1507985" cy="757141"/>
          </a:xfrm>
          <a:prstGeom prst="chevron">
            <a:avLst/>
          </a:prstGeom>
          <a:solidFill>
            <a:srgbClr val="763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9B27D17-D347-4097-8893-7DA2344C65A9}"/>
              </a:ext>
            </a:extLst>
          </p:cNvPr>
          <p:cNvGrpSpPr/>
          <p:nvPr/>
        </p:nvGrpSpPr>
        <p:grpSpPr>
          <a:xfrm>
            <a:off x="1802493" y="2289462"/>
            <a:ext cx="2491015" cy="2023950"/>
            <a:chOff x="1330786" y="2465085"/>
            <a:chExt cx="2023950" cy="20239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372E0A6-563F-48DD-9C14-A714CB5B6EEE}"/>
                </a:ext>
              </a:extLst>
            </p:cNvPr>
            <p:cNvSpPr/>
            <p:nvPr/>
          </p:nvSpPr>
          <p:spPr>
            <a:xfrm>
              <a:off x="1330786" y="2465085"/>
              <a:ext cx="2023950" cy="2023950"/>
            </a:xfrm>
            <a:prstGeom prst="ellipse">
              <a:avLst/>
            </a:prstGeom>
            <a:solidFill>
              <a:srgbClr val="F4BC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02CB9D2-4ED1-42BA-B568-EF8CD8332A36}"/>
                </a:ext>
              </a:extLst>
            </p:cNvPr>
            <p:cNvSpPr/>
            <p:nvPr/>
          </p:nvSpPr>
          <p:spPr>
            <a:xfrm>
              <a:off x="1460217" y="2623116"/>
              <a:ext cx="1765087" cy="1765087"/>
            </a:xfrm>
            <a:prstGeom prst="ellipse">
              <a:avLst/>
            </a:prstGeom>
            <a:blipFill dpi="0"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DA991F1-D3C6-4BD7-BA5B-F5C4AD8F814D}"/>
                </a:ext>
              </a:extLst>
            </p:cNvPr>
            <p:cNvSpPr txBox="1"/>
            <p:nvPr/>
          </p:nvSpPr>
          <p:spPr>
            <a:xfrm>
              <a:off x="1330786" y="2921958"/>
              <a:ext cx="20239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sp>
        <p:nvSpPr>
          <p:cNvPr id="36" name="TextBox 33">
            <a:extLst>
              <a:ext uri="{FF2B5EF4-FFF2-40B4-BE49-F238E27FC236}">
                <a16:creationId xmlns:a16="http://schemas.microsoft.com/office/drawing/2014/main" id="{AA9B048C-2345-4398-ADB4-B1963AD38079}"/>
              </a:ext>
            </a:extLst>
          </p:cNvPr>
          <p:cNvSpPr txBox="1"/>
          <p:nvPr/>
        </p:nvSpPr>
        <p:spPr>
          <a:xfrm>
            <a:off x="5386355" y="3543971"/>
            <a:ext cx="4804399" cy="769441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r"/>
            <a:r>
              <a:rPr lang="ar-SY" sz="4400" b="1" dirty="0">
                <a:latin typeface="Hand Of Sean" panose="02000500000000000000" pitchFamily="2" charset="-128"/>
                <a:ea typeface="Hand Of Sean" panose="02000500000000000000" pitchFamily="2" charset="-128"/>
              </a:rPr>
              <a:t>الصف ......... </a:t>
            </a:r>
          </a:p>
        </p:txBody>
      </p:sp>
    </p:spTree>
    <p:extLst>
      <p:ext uri="{BB962C8B-B14F-4D97-AF65-F5344CB8AC3E}">
        <p14:creationId xmlns:p14="http://schemas.microsoft.com/office/powerpoint/2010/main" val="3211797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563" y="2895191"/>
            <a:ext cx="450563" cy="837920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367528" y="1529366"/>
            <a:ext cx="2841699" cy="1371176"/>
            <a:chOff x="485885" y="1529365"/>
            <a:chExt cx="2711201" cy="1097311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8" cy="1097311"/>
            </a:xfrm>
            <a:prstGeom prst="trapezoid">
              <a:avLst>
                <a:gd name="adj" fmla="val 808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295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485885" y="1819400"/>
              <a:ext cx="2491097" cy="740369"/>
              <a:chOff x="2997524" y="5277191"/>
              <a:chExt cx="2491097" cy="740369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49653" y="5277191"/>
                <a:ext cx="1380332" cy="517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b="1" dirty="0">
                    <a:solidFill>
                      <a:srgbClr val="C0000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القمر و السفر إلى للفضاء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2997524" y="5697364"/>
                <a:ext cx="2491097" cy="320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الحياة في الفضاء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8" name="Group 1">
            <a:extLst>
              <a:ext uri="{FF2B5EF4-FFF2-40B4-BE49-F238E27FC236}">
                <a16:creationId xmlns:a16="http://schemas.microsoft.com/office/drawing/2014/main" id="{C2B2BCC7-23C8-424C-93E3-62C5972C62FA}"/>
              </a:ext>
            </a:extLst>
          </p:cNvPr>
          <p:cNvGrpSpPr/>
          <p:nvPr/>
        </p:nvGrpSpPr>
        <p:grpSpPr>
          <a:xfrm>
            <a:off x="6778171" y="893331"/>
            <a:ext cx="5277660" cy="4893647"/>
            <a:chOff x="3489565" y="960325"/>
            <a:chExt cx="4055683" cy="4893647"/>
          </a:xfrm>
          <a:noFill/>
        </p:grpSpPr>
        <p:sp>
          <p:nvSpPr>
            <p:cNvPr id="30" name="Oval 4">
              <a:extLst>
                <a:ext uri="{FF2B5EF4-FFF2-40B4-BE49-F238E27FC236}">
                  <a16:creationId xmlns:a16="http://schemas.microsoft.com/office/drawing/2014/main" id="{454D9C68-B736-4210-92F8-2DB2CCE96B2C}"/>
                </a:ext>
              </a:extLst>
            </p:cNvPr>
            <p:cNvSpPr/>
            <p:nvPr/>
          </p:nvSpPr>
          <p:spPr>
            <a:xfrm>
              <a:off x="4694094" y="1691111"/>
              <a:ext cx="2629432" cy="26294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23">
              <a:extLst>
                <a:ext uri="{FF2B5EF4-FFF2-40B4-BE49-F238E27FC236}">
                  <a16:creationId xmlns:a16="http://schemas.microsoft.com/office/drawing/2014/main" id="{AE235A11-DE85-44A6-9DD1-F385BEBB09F5}"/>
                </a:ext>
              </a:extLst>
            </p:cNvPr>
            <p:cNvSpPr txBox="1"/>
            <p:nvPr/>
          </p:nvSpPr>
          <p:spPr>
            <a:xfrm>
              <a:off x="3489565" y="960325"/>
              <a:ext cx="4055683" cy="489364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رحلة الاستكشاف التي يقوم بها رواد الفضاء تتطلب البقاء هناك لفترة طويلة , و تعدُّ المحطة الفضائية منزلاً جديداً لهم طوال مدَّة مهمَّتهم , و يمارسون فيها كل الأنشطة التي يزاولها على الأرض .</a:t>
              </a:r>
            </a:p>
            <a:p>
              <a:pPr algn="r"/>
              <a:r>
                <a:rPr lang="ar-SY" sz="2400" b="1" dirty="0"/>
                <a:t> </a:t>
              </a:r>
            </a:p>
            <a:p>
              <a:pPr algn="r"/>
              <a:r>
                <a:rPr lang="ar-SY" sz="2400" b="1" dirty="0">
                  <a:solidFill>
                    <a:srgbClr val="0070C0"/>
                  </a:solidFill>
                </a:rPr>
                <a:t>الحياة اليومية لرائد الفضاء أثناء مهمته في الفضاء:</a:t>
              </a:r>
            </a:p>
            <a:p>
              <a:pPr algn="r"/>
              <a:r>
                <a:rPr lang="ar-SY" sz="2400" b="1" dirty="0">
                  <a:solidFill>
                    <a:srgbClr val="C00000"/>
                  </a:solidFill>
                </a:rPr>
                <a:t>* النظافة الشخصية و الاستحمام :</a:t>
              </a:r>
            </a:p>
            <a:p>
              <a:pPr algn="r"/>
              <a:r>
                <a:rPr lang="ar-SY" sz="2400" b="1" dirty="0"/>
                <a:t>في المحطة الفضائية وحدة استحمام أسطوانية , قطرات الماء فيها لا تسقط على الأرض , و تظل تسبح في الهواء , و كذلك الصابون , و يضطر روّاد الفضاء السباحة في هذا الماء . و لكي يجفّفوا أجسامهم , يستخدمون آلة شفط لجمع قطرات الماء عن أجسامهم . </a:t>
              </a:r>
            </a:p>
          </p:txBody>
        </p:sp>
        <p:sp>
          <p:nvSpPr>
            <p:cNvPr id="32" name="TextBox 24">
              <a:extLst>
                <a:ext uri="{FF2B5EF4-FFF2-40B4-BE49-F238E27FC236}">
                  <a16:creationId xmlns:a16="http://schemas.microsoft.com/office/drawing/2014/main" id="{8115A0AC-CE8F-4C50-A70B-19575B0781C2}"/>
                </a:ext>
              </a:extLst>
            </p:cNvPr>
            <p:cNvSpPr txBox="1"/>
            <p:nvPr/>
          </p:nvSpPr>
          <p:spPr>
            <a:xfrm>
              <a:off x="5101380" y="3312843"/>
              <a:ext cx="1824762" cy="2616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11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5" name="TextBox 23">
              <a:extLst>
                <a:ext uri="{FF2B5EF4-FFF2-40B4-BE49-F238E27FC236}">
                  <a16:creationId xmlns:a16="http://schemas.microsoft.com/office/drawing/2014/main" id="{AE235A11-DE85-44A6-9DD1-F385BEBB09F5}"/>
                </a:ext>
              </a:extLst>
            </p:cNvPr>
            <p:cNvSpPr txBox="1"/>
            <p:nvPr/>
          </p:nvSpPr>
          <p:spPr>
            <a:xfrm>
              <a:off x="3770287" y="3268649"/>
              <a:ext cx="3774959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endParaRPr lang="ar-SY" sz="2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05869D3F-2203-4D1C-A97B-9AFE3BA08CEE}"/>
              </a:ext>
            </a:extLst>
          </p:cNvPr>
          <p:cNvSpPr txBox="1"/>
          <p:nvPr/>
        </p:nvSpPr>
        <p:spPr>
          <a:xfrm>
            <a:off x="4264723" y="48032"/>
            <a:ext cx="5757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>
                <a:latin typeface="Century Gothic" panose="020B0502020202020204" pitchFamily="34" charset="0"/>
              </a:rPr>
              <a:t>الحياة في الفضاء</a:t>
            </a:r>
          </a:p>
        </p:txBody>
      </p:sp>
      <p:pic>
        <p:nvPicPr>
          <p:cNvPr id="26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457" y="632806"/>
            <a:ext cx="2699657" cy="2922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457" y="3740991"/>
            <a:ext cx="2699657" cy="3033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711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577" y="2900541"/>
            <a:ext cx="503883" cy="937079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7"/>
            <a:ext cx="2786743" cy="1383381"/>
            <a:chOff x="538318" y="1529365"/>
            <a:chExt cx="2658769" cy="110707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295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711508" y="1833240"/>
              <a:ext cx="2317906" cy="803203"/>
              <a:chOff x="3223147" y="5291031"/>
              <a:chExt cx="2317906" cy="803203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824176" y="5291031"/>
                <a:ext cx="1202706" cy="517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b="1" dirty="0">
                    <a:solidFill>
                      <a:srgbClr val="C0000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القمر و السفر إلى للفضاء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23147" y="5774038"/>
                <a:ext cx="2317906" cy="320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الحياة في الفضاء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Oval 18">
            <a:extLst>
              <a:ext uri="{FF2B5EF4-FFF2-40B4-BE49-F238E27FC236}">
                <a16:creationId xmlns:a16="http://schemas.microsoft.com/office/drawing/2014/main" id="{9C1C7005-A9DA-488F-A96D-5D580E0E5CCE}"/>
              </a:ext>
            </a:extLst>
          </p:cNvPr>
          <p:cNvSpPr/>
          <p:nvPr/>
        </p:nvSpPr>
        <p:spPr>
          <a:xfrm>
            <a:off x="12943733" y="4704014"/>
            <a:ext cx="526250" cy="526250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4" name="Group 1">
            <a:extLst>
              <a:ext uri="{FF2B5EF4-FFF2-40B4-BE49-F238E27FC236}">
                <a16:creationId xmlns:a16="http://schemas.microsoft.com/office/drawing/2014/main" id="{C2B2BCC7-23C8-424C-93E3-62C5972C62FA}"/>
              </a:ext>
            </a:extLst>
          </p:cNvPr>
          <p:cNvGrpSpPr/>
          <p:nvPr/>
        </p:nvGrpSpPr>
        <p:grpSpPr>
          <a:xfrm>
            <a:off x="6700373" y="584918"/>
            <a:ext cx="5244884" cy="4278094"/>
            <a:chOff x="4570110" y="1466406"/>
            <a:chExt cx="2844971" cy="5731717"/>
          </a:xfrm>
          <a:noFill/>
        </p:grpSpPr>
        <p:sp>
          <p:nvSpPr>
            <p:cNvPr id="45" name="Oval 4">
              <a:extLst>
                <a:ext uri="{FF2B5EF4-FFF2-40B4-BE49-F238E27FC236}">
                  <a16:creationId xmlns:a16="http://schemas.microsoft.com/office/drawing/2014/main" id="{454D9C68-B736-4210-92F8-2DB2CCE96B2C}"/>
                </a:ext>
              </a:extLst>
            </p:cNvPr>
            <p:cNvSpPr/>
            <p:nvPr/>
          </p:nvSpPr>
          <p:spPr>
            <a:xfrm>
              <a:off x="4699046" y="1646496"/>
              <a:ext cx="2629432" cy="26294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extBox 23">
              <a:extLst>
                <a:ext uri="{FF2B5EF4-FFF2-40B4-BE49-F238E27FC236}">
                  <a16:creationId xmlns:a16="http://schemas.microsoft.com/office/drawing/2014/main" id="{AE235A11-DE85-44A6-9DD1-F385BEBB09F5}"/>
                </a:ext>
              </a:extLst>
            </p:cNvPr>
            <p:cNvSpPr txBox="1"/>
            <p:nvPr/>
          </p:nvSpPr>
          <p:spPr>
            <a:xfrm>
              <a:off x="4570110" y="1466406"/>
              <a:ext cx="2844971" cy="573171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rgbClr val="C00000"/>
                  </a:solidFill>
                </a:rPr>
                <a:t>الملابس و غسلها : </a:t>
              </a:r>
            </a:p>
            <a:p>
              <a:pPr algn="r"/>
              <a:r>
                <a:rPr lang="ar-SY" sz="2400" b="1" dirty="0"/>
                <a:t>يختار روّاد الفضاء ملابسهم التي يصحبونها معهم بعناية , حيث لا تتاح لهم ميزة تبديل ملابسهم كثيراً لعدم توفر غسَّالات ملابس , و عندما تتّسخ ملابسهم يضعونها داخل أكياس مخصصة لها .</a:t>
              </a:r>
            </a:p>
            <a:p>
              <a:pPr algn="r"/>
              <a:endParaRPr lang="ar-SY" sz="2400" b="1" dirty="0"/>
            </a:p>
            <a:p>
              <a:pPr algn="r"/>
              <a:r>
                <a:rPr lang="ar-SY" sz="2800" b="1" dirty="0">
                  <a:solidFill>
                    <a:srgbClr val="C00000"/>
                  </a:solidFill>
                </a:rPr>
                <a:t>اللياقة البدنية :</a:t>
              </a:r>
            </a:p>
            <a:p>
              <a:pPr algn="r"/>
              <a:r>
                <a:rPr lang="ar-SY" sz="2400" b="1" dirty="0"/>
                <a:t> المحطة الفضائية مزوَّدة بأجهزة رياضية , و يُمنح روّاد الفضاء أحذية مخصّصة للجري ليستخدموها في التَّمرن باستخدام جهاز الجري , و كذلك يستطيعون ممارسة رياضة رفع الأثقال . </a:t>
              </a:r>
            </a:p>
          </p:txBody>
        </p:sp>
        <p:sp>
          <p:nvSpPr>
            <p:cNvPr id="47" name="TextBox 24">
              <a:extLst>
                <a:ext uri="{FF2B5EF4-FFF2-40B4-BE49-F238E27FC236}">
                  <a16:creationId xmlns:a16="http://schemas.microsoft.com/office/drawing/2014/main" id="{8115A0AC-CE8F-4C50-A70B-19575B0781C2}"/>
                </a:ext>
              </a:extLst>
            </p:cNvPr>
            <p:cNvSpPr txBox="1"/>
            <p:nvPr/>
          </p:nvSpPr>
          <p:spPr>
            <a:xfrm>
              <a:off x="5127930" y="2607155"/>
              <a:ext cx="1824762" cy="2616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11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22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122" y="719335"/>
            <a:ext cx="2578316" cy="276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122" y="3796047"/>
            <a:ext cx="2578316" cy="2517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769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484" y="2900541"/>
            <a:ext cx="517135" cy="961725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7"/>
            <a:ext cx="2786743" cy="1383381"/>
            <a:chOff x="538318" y="1529365"/>
            <a:chExt cx="2658769" cy="110707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295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711508" y="1833240"/>
              <a:ext cx="2317906" cy="803203"/>
              <a:chOff x="3223147" y="5291031"/>
              <a:chExt cx="2317906" cy="803203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824176" y="5291031"/>
                <a:ext cx="1202706" cy="517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b="1" dirty="0">
                    <a:solidFill>
                      <a:srgbClr val="C0000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القمر و السفر إلى للفضاء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23147" y="5774038"/>
                <a:ext cx="2317906" cy="320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الحياة في الفضاء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Oval 18">
            <a:extLst>
              <a:ext uri="{FF2B5EF4-FFF2-40B4-BE49-F238E27FC236}">
                <a16:creationId xmlns:a16="http://schemas.microsoft.com/office/drawing/2014/main" id="{9C1C7005-A9DA-488F-A96D-5D580E0E5CCE}"/>
              </a:ext>
            </a:extLst>
          </p:cNvPr>
          <p:cNvSpPr/>
          <p:nvPr/>
        </p:nvSpPr>
        <p:spPr>
          <a:xfrm>
            <a:off x="12943733" y="4704014"/>
            <a:ext cx="526250" cy="526250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4" name="Group 1">
            <a:extLst>
              <a:ext uri="{FF2B5EF4-FFF2-40B4-BE49-F238E27FC236}">
                <a16:creationId xmlns:a16="http://schemas.microsoft.com/office/drawing/2014/main" id="{C2B2BCC7-23C8-424C-93E3-62C5972C62FA}"/>
              </a:ext>
            </a:extLst>
          </p:cNvPr>
          <p:cNvGrpSpPr/>
          <p:nvPr/>
        </p:nvGrpSpPr>
        <p:grpSpPr>
          <a:xfrm>
            <a:off x="6700373" y="584918"/>
            <a:ext cx="5244884" cy="5016758"/>
            <a:chOff x="4570110" y="1466406"/>
            <a:chExt cx="2844971" cy="6721368"/>
          </a:xfrm>
          <a:noFill/>
        </p:grpSpPr>
        <p:sp>
          <p:nvSpPr>
            <p:cNvPr id="45" name="Oval 4">
              <a:extLst>
                <a:ext uri="{FF2B5EF4-FFF2-40B4-BE49-F238E27FC236}">
                  <a16:creationId xmlns:a16="http://schemas.microsoft.com/office/drawing/2014/main" id="{454D9C68-B736-4210-92F8-2DB2CCE96B2C}"/>
                </a:ext>
              </a:extLst>
            </p:cNvPr>
            <p:cNvSpPr/>
            <p:nvPr/>
          </p:nvSpPr>
          <p:spPr>
            <a:xfrm>
              <a:off x="4699046" y="1646496"/>
              <a:ext cx="2629432" cy="26294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extBox 23">
              <a:extLst>
                <a:ext uri="{FF2B5EF4-FFF2-40B4-BE49-F238E27FC236}">
                  <a16:creationId xmlns:a16="http://schemas.microsoft.com/office/drawing/2014/main" id="{AE235A11-DE85-44A6-9DD1-F385BEBB09F5}"/>
                </a:ext>
              </a:extLst>
            </p:cNvPr>
            <p:cNvSpPr txBox="1"/>
            <p:nvPr/>
          </p:nvSpPr>
          <p:spPr>
            <a:xfrm>
              <a:off x="4570110" y="1466406"/>
              <a:ext cx="2844971" cy="672136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rgbClr val="C00000"/>
                  </a:solidFill>
                </a:rPr>
                <a:t>النوم :</a:t>
              </a:r>
            </a:p>
            <a:p>
              <a:pPr algn="r"/>
              <a:r>
                <a:rPr lang="ar-SY" sz="2400" b="1" dirty="0"/>
                <a:t>نظراً لانعدام الجاذبية يضطر روّاد الفضاء إلى ربط أنفسهم بجدران السفينة الفضائية , أو بأسرَّة داخل حجرة الطاقم الموجودة في المحطة الفضائية , و هم يفعلون ذلك حرصاً على عدم السباحة في الهواء أثناء نومهم , و قد يعرِّضهم ذلك للأذى نتيجة الاصطدام بشيء أو ببعضهم بعضاً . </a:t>
              </a:r>
            </a:p>
            <a:p>
              <a:pPr algn="r"/>
              <a:endParaRPr lang="ar-SY" sz="2400" b="1" dirty="0"/>
            </a:p>
            <a:p>
              <a:pPr algn="r"/>
              <a:r>
                <a:rPr lang="ar-SY" sz="2800" b="1" dirty="0">
                  <a:solidFill>
                    <a:srgbClr val="C00000"/>
                  </a:solidFill>
                </a:rPr>
                <a:t>تناول الطعام :</a:t>
              </a:r>
            </a:p>
            <a:p>
              <a:pPr algn="r"/>
              <a:r>
                <a:rPr lang="ar-SY" sz="2400" b="1" dirty="0"/>
                <a:t>يُجفَّف الطعام المُصطحب في الفضاء و يُغلَّف برقاقات من القصدير الخاص , و يتناول روّاد الفضاء وجبات غذائية سائلة و أقراص الفيتامينات و المعادن بانتظام . </a:t>
              </a:r>
            </a:p>
          </p:txBody>
        </p:sp>
        <p:sp>
          <p:nvSpPr>
            <p:cNvPr id="47" name="TextBox 24">
              <a:extLst>
                <a:ext uri="{FF2B5EF4-FFF2-40B4-BE49-F238E27FC236}">
                  <a16:creationId xmlns:a16="http://schemas.microsoft.com/office/drawing/2014/main" id="{8115A0AC-CE8F-4C50-A70B-19575B0781C2}"/>
                </a:ext>
              </a:extLst>
            </p:cNvPr>
            <p:cNvSpPr txBox="1"/>
            <p:nvPr/>
          </p:nvSpPr>
          <p:spPr>
            <a:xfrm>
              <a:off x="5127930" y="2607155"/>
              <a:ext cx="1824762" cy="2616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11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22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122" y="1118225"/>
            <a:ext cx="2578316" cy="2336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122" y="3862266"/>
            <a:ext cx="2578316" cy="2088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26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E4CF1D-8303-4C28-8204-AF27FA3A6B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BA03B2A-E903-4957-A219-A3BADE2BD8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472D628-8C2C-4F4A-BBCD-DE26ECD53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33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4157</TotalTime>
  <Words>285</Words>
  <Application>Microsoft Office PowerPoint</Application>
  <PresentationFormat>شاشة عريضة</PresentationFormat>
  <Paragraphs>30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Hand Of Sean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2686</cp:revision>
  <dcterms:created xsi:type="dcterms:W3CDTF">2020-10-10T04:32:51Z</dcterms:created>
  <dcterms:modified xsi:type="dcterms:W3CDTF">2021-03-31T20:41:34Z</dcterms:modified>
</cp:coreProperties>
</file>