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21A06A-BDF0-4249-8BB4-5004C326D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6422887-AACA-453F-B13A-D2371C85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53CFD0-130C-4342-B1DB-E27E013A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ADC2A0-B6AB-4721-BE32-6F86C0AF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E8DDB7-D7A7-415D-8D57-D270E5B2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75F10-1EC7-4ACD-BDF3-54C8F205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A08A501-8B3D-4E43-A4C3-D3637EDC6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871699-A11B-4C30-9C26-5A54C026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8DE170-7CEC-43E3-8365-E1D6283F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D7058-C1E2-4080-A8F8-3446C55D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70F987-E3B1-4E03-AFB4-FDB5E4F2E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5AEA69-238E-4B6C-9CCC-EA67F1129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FEE315-317F-4F0B-B7AC-7D085001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9B99EF-8DD2-44EE-AC92-5CD4B6AB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8A4910-2FC9-4967-8ACF-A449D9A3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58A3D9-60BC-4E3D-949F-7886E85B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4A699-A063-4220-9B01-EBC50895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84536A-B230-405F-8988-9E69F76A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0954CF-62C0-49D9-A9CB-6DC99F1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32562-276C-4542-BC40-1A41A8FA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E88F4-223F-45B2-AD46-BE2AD8EE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8D7552-0EEF-4049-8A23-7EDB5FE3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D85A40-847C-455A-AAE7-9F2CE767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280EB8-3873-4498-98FC-C507A5BB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8E533-D4CB-4B2C-A02D-8D81DB5B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AA9993-D6A1-42FC-827C-68368A43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0399A3-D2FA-4C05-A47C-5AFADCB6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4E993B-6908-44CE-909F-DC5B9684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575FC5-E886-4490-A48D-5BB5771D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A652AC-536C-436C-A6A8-ACA34720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C86A0ED-84CE-41C3-962E-F45A786E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933C88-DCF1-483F-8C14-DC50D1A1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BEA26B-2D98-42D1-B433-DEE09743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9E58C7-76B4-4C42-92E2-00BEB0CD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92ED77F-2E90-4C88-BAD0-262C7C7B0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EC65F-3CF1-4C0F-9572-CCA63341F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33E89E-10C6-41B8-A8E2-5A0D2D1B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FF1C4A1-489B-4C2B-9DE9-FC7269D7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BAF1ED4-51B9-4E30-9FE3-C5001EDF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C4541-B27E-4B37-9E47-62101D26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0777747-42C2-4543-9BBE-EA76C9A3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358673-8394-4886-905C-78AB5A8F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ED75C7-B3CF-4EE3-8DE7-E5A712AA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ACCD42-4FB7-4D3E-A2C0-437DC609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9ECAD9-618D-4ECE-94EE-EDEE056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A9632F3-7D06-4659-9B18-B6FDA76B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478102-C6D6-4B85-9852-C09B1189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DBFB70-2492-4DF5-A29A-E5343633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14A601-1580-4A62-A30F-CACFA598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26BD28-137B-4092-AA89-4CF8CFF3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A04899-8601-47CB-AC67-CBBA1C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509FDF-5297-48B8-960A-5DCC2A6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C32875-15E8-47F0-8309-746157B9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220D5DE-0565-487A-8960-AB53568C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A905C97-4142-45C4-B188-42274F03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BB3A544-4C11-4ABC-98E2-3A3C5927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CDB855-7BD8-4F35-99D8-5C8BF5E6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298495-E389-4120-9D4F-3B2648E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D508E2-B479-4556-BA41-DC651659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1BDF28-1A1A-451B-BED2-00F2D95B8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94065C-CC52-4491-816B-9FE624D34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1CF5E7-8A8B-4842-9691-D08B7208A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0636DA-0508-4457-BA41-DD0AD2D2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emf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19C3755D-6D11-490B-928C-EC5DC45059B5}"/>
              </a:ext>
            </a:extLst>
          </p:cNvPr>
          <p:cNvSpPr/>
          <p:nvPr/>
        </p:nvSpPr>
        <p:spPr>
          <a:xfrm>
            <a:off x="3091543" y="75892"/>
            <a:ext cx="6204857" cy="75111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تطبيق الحصة السادسة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9" name="Picture 7" descr="ØµÙØ±Ø© Ø°Ø§Øª ØµÙØ©">
            <a:extLst>
              <a:ext uri="{FF2B5EF4-FFF2-40B4-BE49-F238E27FC236}">
                <a16:creationId xmlns:a16="http://schemas.microsoft.com/office/drawing/2014/main" id="{F8A5DAEE-549E-49C0-A828-3CA0A8A81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فقاعة الكلام: بيضاوية 10">
            <a:extLst>
              <a:ext uri="{FF2B5EF4-FFF2-40B4-BE49-F238E27FC236}">
                <a16:creationId xmlns:a16="http://schemas.microsoft.com/office/drawing/2014/main" id="{0CF92240-39CE-4651-B0EE-D9CC445616AB}"/>
              </a:ext>
            </a:extLst>
          </p:cNvPr>
          <p:cNvSpPr/>
          <p:nvPr/>
        </p:nvSpPr>
        <p:spPr>
          <a:xfrm>
            <a:off x="8588828" y="2029835"/>
            <a:ext cx="1836964" cy="367393"/>
          </a:xfrm>
          <a:prstGeom prst="wedgeEllipseCallout">
            <a:avLst>
              <a:gd name="adj1" fmla="val -26611"/>
              <a:gd name="adj2" fmla="val 10027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الحل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7FCB052-024C-4E4E-AA85-3C64C956EA5E}"/>
              </a:ext>
            </a:extLst>
          </p:cNvPr>
          <p:cNvSpPr txBox="1"/>
          <p:nvPr/>
        </p:nvSpPr>
        <p:spPr>
          <a:xfrm>
            <a:off x="571168" y="5279162"/>
            <a:ext cx="405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chemeClr val="accent5"/>
                </a:solidFill>
              </a:rPr>
              <a:t>باستخدام جدول التوزيع الطبيعي المعياري ق : 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BF9F0E4-72F6-41D6-AEBB-6083DCD1C703}"/>
              </a:ext>
            </a:extLst>
          </p:cNvPr>
          <p:cNvSpPr txBox="1"/>
          <p:nvPr/>
        </p:nvSpPr>
        <p:spPr>
          <a:xfrm>
            <a:off x="5238985" y="5889675"/>
            <a:ext cx="4857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ب -  </a:t>
            </a:r>
            <a:r>
              <a:rPr lang="ar-SA" sz="2000" b="1" dirty="0">
                <a:solidFill>
                  <a:srgbClr val="7030A0"/>
                </a:solidFill>
              </a:rPr>
              <a:t>ل ( س ≤ ٥٥) = ل ( ق ≤  ٠٫٥ )  =  ٠٫٦٩١٤٦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50F0A6F0-4409-4E04-A4BE-3DA30F8103F6}"/>
              </a:ext>
            </a:extLst>
          </p:cNvPr>
          <p:cNvSpPr txBox="1"/>
          <p:nvPr/>
        </p:nvSpPr>
        <p:spPr>
          <a:xfrm>
            <a:off x="3924204" y="4503462"/>
            <a:ext cx="6172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أ  –  </a:t>
            </a:r>
            <a:r>
              <a:rPr lang="ar-SA" sz="2000" b="1" dirty="0">
                <a:solidFill>
                  <a:srgbClr val="00B050"/>
                </a:solidFill>
              </a:rPr>
              <a:t>ل ( ٤٠ &lt; س &lt; ٧٦ )  = ل ( –١ &lt; ق &lt; ٢٫٦ 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= ل ( ق &lt; ٢٫٦ ) – ل ( ق &lt; –١ 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 ٠٫٩٩٥٣٤ –  ٠٫١٥٨٦٦ 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٠٫٨٣٦٦٨ </a:t>
            </a:r>
            <a:endParaRPr lang="en-US" sz="2000" b="1" dirty="0">
              <a:solidFill>
                <a:srgbClr val="00B050"/>
              </a:solidFill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1493348C-1AC4-48AC-9518-14552AF160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041" y="710258"/>
            <a:ext cx="8646482" cy="129051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AA8B9BD7-D381-4043-A7ED-49AA338589AC}"/>
                  </a:ext>
                </a:extLst>
              </p:cNvPr>
              <p:cNvSpPr txBox="1"/>
              <p:nvPr/>
            </p:nvSpPr>
            <p:spPr>
              <a:xfrm>
                <a:off x="7480469" y="2223401"/>
                <a:ext cx="1036697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٥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٠</m:t>
                    </m:r>
                    <m:r>
                      <a:rPr lang="en-US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AA8B9BD7-D381-4043-A7ED-49AA33858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469" y="2223401"/>
                <a:ext cx="1036697" cy="307777"/>
              </a:xfrm>
              <a:prstGeom prst="rect">
                <a:avLst/>
              </a:prstGeom>
              <a:blipFill>
                <a:blip r:embed="rId4"/>
                <a:stretch>
                  <a:fillRect t="-28000" r="-15294" b="-4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A758746-FE5B-4E48-845F-4B040EA4FA86}"/>
                  </a:ext>
                </a:extLst>
              </p:cNvPr>
              <p:cNvSpPr txBox="1"/>
              <p:nvPr/>
            </p:nvSpPr>
            <p:spPr>
              <a:xfrm flipH="1">
                <a:off x="6340001" y="2213531"/>
                <a:ext cx="122241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chemeClr val="accent6"/>
                    </a:solidFill>
                    <a:ea typeface="Cambria Math" panose="02040503050406030204" pitchFamily="18" charset="0"/>
                  </a:rPr>
                  <a:t>  ،  ١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٠</m:t>
                    </m:r>
                    <m:r>
                      <a:rPr lang="ar-SA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n-US" sz="2000" b="1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A758746-FE5B-4E48-845F-4B040EA4F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40001" y="2213531"/>
                <a:ext cx="1222413" cy="307777"/>
              </a:xfrm>
              <a:prstGeom prst="rect">
                <a:avLst/>
              </a:prstGeom>
              <a:blipFill>
                <a:blip r:embed="rId5"/>
                <a:stretch>
                  <a:fillRect l="-8955" t="-27451" r="-12935" b="-47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7E8907A-B796-4B23-B6A2-24BCC29B0343}"/>
                  </a:ext>
                </a:extLst>
              </p:cNvPr>
              <p:cNvSpPr txBox="1"/>
              <p:nvPr/>
            </p:nvSpPr>
            <p:spPr>
              <a:xfrm flipH="1">
                <a:off x="4376164" y="2271683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٤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B7E8907A-B796-4B23-B6A2-24BCC29B0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76164" y="2271683"/>
                <a:ext cx="1704711" cy="370551"/>
              </a:xfrm>
              <a:prstGeom prst="rect">
                <a:avLst/>
              </a:prstGeom>
              <a:blipFill>
                <a:blip r:embed="rId6"/>
                <a:stretch>
                  <a:fillRect t="-6667" r="-8571"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A804D6AC-CB29-4AD1-8DC8-D212C7061691}"/>
                  </a:ext>
                </a:extLst>
              </p:cNvPr>
              <p:cNvSpPr txBox="1"/>
              <p:nvPr/>
            </p:nvSpPr>
            <p:spPr>
              <a:xfrm flipH="1">
                <a:off x="4386630" y="3061589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٧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٦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A804D6AC-CB29-4AD1-8DC8-D212C706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86630" y="3061589"/>
                <a:ext cx="1704711" cy="370551"/>
              </a:xfrm>
              <a:prstGeom prst="rect">
                <a:avLst/>
              </a:prstGeom>
              <a:blipFill>
                <a:blip r:embed="rId7"/>
                <a:stretch>
                  <a:fillRect t="-4918" r="-8961" b="-40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162B712A-0A2D-477C-83B1-8B981B79098C}"/>
                  </a:ext>
                </a:extLst>
              </p:cNvPr>
              <p:cNvSpPr txBox="1"/>
              <p:nvPr/>
            </p:nvSpPr>
            <p:spPr>
              <a:xfrm flipH="1">
                <a:off x="4359748" y="3755121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٥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٥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162B712A-0A2D-477C-83B1-8B981B790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59748" y="3755121"/>
                <a:ext cx="1704711" cy="370551"/>
              </a:xfrm>
              <a:prstGeom prst="rect">
                <a:avLst/>
              </a:prstGeom>
              <a:blipFill>
                <a:blip r:embed="rId8"/>
                <a:stretch>
                  <a:fillRect t="-6557" r="-8929" b="-39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32D77CE1-634C-420D-983C-4DC29C06D3E8}"/>
                  </a:ext>
                </a:extLst>
              </p:cNvPr>
              <p:cNvSpPr txBox="1"/>
              <p:nvPr/>
            </p:nvSpPr>
            <p:spPr>
              <a:xfrm flipH="1">
                <a:off x="207777" y="2213531"/>
                <a:ext cx="4189789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١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–</m:t>
                    </m:r>
                    <m:r>
                      <a:rPr lang="ar-SA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١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32D77CE1-634C-420D-983C-4DC29C06D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7777" y="2213531"/>
                <a:ext cx="4189789" cy="541430"/>
              </a:xfrm>
              <a:prstGeom prst="rect">
                <a:avLst/>
              </a:prstGeom>
              <a:blipFill>
                <a:blip r:embed="rId9"/>
                <a:stretch>
                  <a:fillRect r="-3785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1F5E00C-0CE1-46A2-B7F6-83A69C939725}"/>
                  </a:ext>
                </a:extLst>
              </p:cNvPr>
              <p:cNvSpPr txBox="1"/>
              <p:nvPr/>
            </p:nvSpPr>
            <p:spPr>
              <a:xfrm flipH="1">
                <a:off x="571168" y="2994061"/>
                <a:ext cx="3804725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٢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٫</m:t>
                    </m:r>
                    <m:r>
                      <a:rPr lang="ar-SA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٦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٦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٧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٦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٢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1F5E00C-0CE1-46A2-B7F6-83A69C939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1168" y="2994061"/>
                <a:ext cx="3804725" cy="541430"/>
              </a:xfrm>
              <a:prstGeom prst="rect">
                <a:avLst/>
              </a:prstGeom>
              <a:blipFill>
                <a:blip r:embed="rId10"/>
                <a:stretch>
                  <a:fillRect r="-4006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0BE375FA-AB34-49B3-8335-150B0013217A}"/>
                  </a:ext>
                </a:extLst>
              </p:cNvPr>
              <p:cNvSpPr txBox="1"/>
              <p:nvPr/>
            </p:nvSpPr>
            <p:spPr>
              <a:xfrm flipH="1">
                <a:off x="581905" y="3721218"/>
                <a:ext cx="3804725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٠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٫</m:t>
                    </m:r>
                    <m:r>
                      <a:rPr lang="ar-SA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٥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٣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0BE375FA-AB34-49B3-8335-150B00132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1905" y="3721218"/>
                <a:ext cx="3804725" cy="541430"/>
              </a:xfrm>
              <a:prstGeom prst="rect">
                <a:avLst/>
              </a:prstGeom>
              <a:blipFill>
                <a:blip r:embed="rId11"/>
                <a:stretch>
                  <a:fillRect r="-4000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1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ØµÙØ±Ø© Ø°Ø§Øª ØµÙØ©">
            <a:extLst>
              <a:ext uri="{FF2B5EF4-FFF2-40B4-BE49-F238E27FC236}">
                <a16:creationId xmlns:a16="http://schemas.microsoft.com/office/drawing/2014/main" id="{C6A34E9B-7C22-4F23-9EF4-C220F4B61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فقاعة الكلام: بيضاوية 9">
            <a:extLst>
              <a:ext uri="{FF2B5EF4-FFF2-40B4-BE49-F238E27FC236}">
                <a16:creationId xmlns:a16="http://schemas.microsoft.com/office/drawing/2014/main" id="{220909F6-22FA-4112-A876-6DE64F1206F0}"/>
              </a:ext>
            </a:extLst>
          </p:cNvPr>
          <p:cNvSpPr/>
          <p:nvPr/>
        </p:nvSpPr>
        <p:spPr>
          <a:xfrm>
            <a:off x="8553914" y="1461406"/>
            <a:ext cx="1836964" cy="367393"/>
          </a:xfrm>
          <a:prstGeom prst="wedgeEllipseCallout">
            <a:avLst>
              <a:gd name="adj1" fmla="val -26611"/>
              <a:gd name="adj2" fmla="val 10027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الحل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3911D19D-E666-4954-A927-9209C5A650D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631" y="279017"/>
            <a:ext cx="5274310" cy="11055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34E331EA-C7D6-4199-AFCC-B6C446D3CB84}"/>
                  </a:ext>
                </a:extLst>
              </p:cNvPr>
              <p:cNvSpPr txBox="1"/>
              <p:nvPr/>
            </p:nvSpPr>
            <p:spPr>
              <a:xfrm>
                <a:off x="7517217" y="1615041"/>
                <a:ext cx="1036697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٣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٧</m:t>
                    </m:r>
                    <m:r>
                      <a:rPr lang="en-US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34E331EA-C7D6-4199-AFCC-B6C446D3C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217" y="1615041"/>
                <a:ext cx="1036697" cy="307777"/>
              </a:xfrm>
              <a:prstGeom prst="rect">
                <a:avLst/>
              </a:prstGeom>
              <a:blipFill>
                <a:blip r:embed="rId4"/>
                <a:stretch>
                  <a:fillRect t="-28000" r="-10000" b="-4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9309D3A-4CAD-404C-A394-FA663F5BCF81}"/>
                  </a:ext>
                </a:extLst>
              </p:cNvPr>
              <p:cNvSpPr txBox="1"/>
              <p:nvPr/>
            </p:nvSpPr>
            <p:spPr>
              <a:xfrm flipH="1">
                <a:off x="6588332" y="1615041"/>
                <a:ext cx="122241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chemeClr val="accent6"/>
                    </a:solidFill>
                    <a:ea typeface="Cambria Math" panose="02040503050406030204" pitchFamily="18" charset="0"/>
                  </a:rPr>
                  <a:t>  ، ٤</a:t>
                </a:r>
                <a14:m>
                  <m:oMath xmlns:m="http://schemas.openxmlformats.org/officeDocument/2006/math">
                    <m:r>
                      <a:rPr lang="ar-SA" sz="2000" b="1" i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n-US" sz="2000" b="1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7" name="مربع نص 16">
                <a:extLst>
                  <a:ext uri="{FF2B5EF4-FFF2-40B4-BE49-F238E27FC236}">
                    <a16:creationId xmlns:a16="http://schemas.microsoft.com/office/drawing/2014/main" id="{C9309D3A-4CAD-404C-A394-FA663F5BC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88332" y="1615041"/>
                <a:ext cx="1222413" cy="307777"/>
              </a:xfrm>
              <a:prstGeom prst="rect">
                <a:avLst/>
              </a:prstGeom>
              <a:blipFill>
                <a:blip r:embed="rId5"/>
                <a:stretch>
                  <a:fillRect t="-28000" r="-13000" b="-4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66A5EF1-3321-4F91-A4DD-2CD31E03183D}"/>
                  </a:ext>
                </a:extLst>
              </p:cNvPr>
              <p:cNvSpPr txBox="1"/>
              <p:nvPr/>
            </p:nvSpPr>
            <p:spPr>
              <a:xfrm flipH="1">
                <a:off x="4391289" y="1625623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٣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مربع نص 17">
                <a:extLst>
                  <a:ext uri="{FF2B5EF4-FFF2-40B4-BE49-F238E27FC236}">
                    <a16:creationId xmlns:a16="http://schemas.microsoft.com/office/drawing/2014/main" id="{D66A5EF1-3321-4F91-A4DD-2CD31E031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91289" y="1625623"/>
                <a:ext cx="1704711" cy="370551"/>
              </a:xfrm>
              <a:prstGeom prst="rect">
                <a:avLst/>
              </a:prstGeom>
              <a:blipFill>
                <a:blip r:embed="rId6"/>
                <a:stretch>
                  <a:fillRect t="-6667" r="-8929"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26D5E830-5A06-4BE2-9337-9F4BABB44AB3}"/>
                  </a:ext>
                </a:extLst>
              </p:cNvPr>
              <p:cNvSpPr txBox="1"/>
              <p:nvPr/>
            </p:nvSpPr>
            <p:spPr>
              <a:xfrm flipH="1">
                <a:off x="340096" y="1498214"/>
                <a:ext cx="4189789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١٫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٧</m:t>
                    </m:r>
                    <m:r>
                      <a:rPr lang="ar-SA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٥</m:t>
                    </m:r>
                    <m:r>
                      <a:rPr lang="ar-SA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–</m:t>
                    </m:r>
                    <m:r>
                      <a:rPr lang="ar-SA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٧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٧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١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١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مربع نص 18">
                <a:extLst>
                  <a:ext uri="{FF2B5EF4-FFF2-40B4-BE49-F238E27FC236}">
                    <a16:creationId xmlns:a16="http://schemas.microsoft.com/office/drawing/2014/main" id="{26D5E830-5A06-4BE2-9337-9F4BABB44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0096" y="1498214"/>
                <a:ext cx="4189789" cy="541430"/>
              </a:xfrm>
              <a:prstGeom prst="rect">
                <a:avLst/>
              </a:prstGeom>
              <a:blipFill>
                <a:blip r:embed="rId7"/>
                <a:stretch>
                  <a:fillRect r="-3639" b="-13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5E82185E-4BA1-4B2E-95EF-D1B767F67086}"/>
                  </a:ext>
                </a:extLst>
              </p:cNvPr>
              <p:cNvSpPr txBox="1"/>
              <p:nvPr/>
            </p:nvSpPr>
            <p:spPr>
              <a:xfrm flipH="1">
                <a:off x="4452340" y="2209316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٣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٥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0" name="مربع نص 19">
                <a:extLst>
                  <a:ext uri="{FF2B5EF4-FFF2-40B4-BE49-F238E27FC236}">
                    <a16:creationId xmlns:a16="http://schemas.microsoft.com/office/drawing/2014/main" id="{5E82185E-4BA1-4B2E-95EF-D1B767F67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52340" y="2209316"/>
                <a:ext cx="1704711" cy="370551"/>
              </a:xfrm>
              <a:prstGeom prst="rect">
                <a:avLst/>
              </a:prstGeom>
              <a:blipFill>
                <a:blip r:embed="rId8"/>
                <a:stretch>
                  <a:fillRect t="-4918" r="-8929" b="-40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87F72E55-5ABD-43DC-A551-0866A08247B2}"/>
                  </a:ext>
                </a:extLst>
              </p:cNvPr>
              <p:cNvSpPr txBox="1"/>
              <p:nvPr/>
            </p:nvSpPr>
            <p:spPr>
              <a:xfrm flipH="1">
                <a:off x="762325" y="2110289"/>
                <a:ext cx="3804725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٠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٫</m:t>
                    </m:r>
                    <m:r>
                      <a:rPr lang="ar-SA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٥</m:t>
                    </m:r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–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٧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٥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٢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٢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87F72E55-5ABD-43DC-A551-0866A0824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2325" y="2110289"/>
                <a:ext cx="3804725" cy="541430"/>
              </a:xfrm>
              <a:prstGeom prst="rect">
                <a:avLst/>
              </a:prstGeom>
              <a:blipFill>
                <a:blip r:embed="rId9"/>
                <a:stretch>
                  <a:fillRect r="-4167" b="-14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5943E5F8-FF31-4F46-B200-C4B6B95EC99D}"/>
                  </a:ext>
                </a:extLst>
              </p:cNvPr>
              <p:cNvSpPr txBox="1"/>
              <p:nvPr/>
            </p:nvSpPr>
            <p:spPr>
              <a:xfrm flipH="1">
                <a:off x="4391289" y="2722364"/>
                <a:ext cx="1704711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٤</a:t>
                </a:r>
                <a14:m>
                  <m:oMath xmlns:m="http://schemas.openxmlformats.org/officeDocument/2006/math">
                    <m:r>
                      <a:rPr lang="ar-S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س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5943E5F8-FF31-4F46-B200-C4B6B95EC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91289" y="2722364"/>
                <a:ext cx="1704711" cy="370551"/>
              </a:xfrm>
              <a:prstGeom prst="rect">
                <a:avLst/>
              </a:prstGeom>
              <a:blipFill>
                <a:blip r:embed="rId10"/>
                <a:stretch>
                  <a:fillRect t="-6667" r="-6071"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76E9026-C0B5-4BD6-A79E-F6270D989A8D}"/>
                  </a:ext>
                </a:extLst>
              </p:cNvPr>
              <p:cNvSpPr txBox="1"/>
              <p:nvPr/>
            </p:nvSpPr>
            <p:spPr>
              <a:xfrm flipH="1">
                <a:off x="762325" y="2693982"/>
                <a:ext cx="3804725" cy="5414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A" sz="20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٠</a:t>
                </a:r>
                <a14:m>
                  <m:oMath xmlns:m="http://schemas.openxmlformats.org/officeDocument/2006/math">
                    <m:r>
                      <a:rPr lang="ar-SA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٫</m:t>
                    </m:r>
                    <m:r>
                      <a:rPr lang="ar-SA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٧٥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٧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–</m:t>
                        </m:r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٠</m:t>
                        </m:r>
                      </m:num>
                      <m:den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٤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𝝁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ar-SA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٣</m:t>
                            </m:r>
                          </m:e>
                          <m:sup>
                            <m:r>
                              <a:rPr lang="ar-SA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س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٣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ق</m:t>
                        </m:r>
                      </m:sup>
                    </m:sSup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876E9026-C0B5-4BD6-A79E-F6270D989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2325" y="2693982"/>
                <a:ext cx="3804725" cy="541430"/>
              </a:xfrm>
              <a:prstGeom prst="rect">
                <a:avLst/>
              </a:prstGeom>
              <a:blipFill>
                <a:blip r:embed="rId11"/>
                <a:stretch>
                  <a:fillRect r="-4167" b="-13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مربع نص 23">
            <a:extLst>
              <a:ext uri="{FF2B5EF4-FFF2-40B4-BE49-F238E27FC236}">
                <a16:creationId xmlns:a16="http://schemas.microsoft.com/office/drawing/2014/main" id="{61914300-C83C-450B-ACAE-A12EF4BEF51B}"/>
              </a:ext>
            </a:extLst>
          </p:cNvPr>
          <p:cNvSpPr txBox="1"/>
          <p:nvPr/>
        </p:nvSpPr>
        <p:spPr>
          <a:xfrm>
            <a:off x="4218677" y="3171348"/>
            <a:ext cx="6172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أ  –  </a:t>
            </a:r>
            <a:r>
              <a:rPr lang="ar-SA" sz="2000" b="1" dirty="0">
                <a:solidFill>
                  <a:srgbClr val="00B050"/>
                </a:solidFill>
              </a:rPr>
              <a:t>ل ( ٣٠ &lt; س &lt; ٣٥ )  = ل ( –١٫٧٥ &lt; ق &lt; –٠٫٥ 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= ل ( ق &lt; –٠٫٥ ) – ل ( ق &lt; –١٫٧٥ 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 ٠٫٣٠٨٥٤ –  ٠٫٠٤٠٠٦ 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٠٫٢٦٨٤٨ 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4FCC6610-1E7B-4E1D-A2FA-A1661184B3AE}"/>
              </a:ext>
            </a:extLst>
          </p:cNvPr>
          <p:cNvSpPr txBox="1"/>
          <p:nvPr/>
        </p:nvSpPr>
        <p:spPr>
          <a:xfrm>
            <a:off x="4218677" y="4573220"/>
            <a:ext cx="6172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ب –  </a:t>
            </a:r>
            <a:r>
              <a:rPr lang="ar-SA" sz="2000" b="1" dirty="0"/>
              <a:t>ل ( ٣٥ &lt; س &lt; ٤٠ )  = ل ( –٠٫٥&lt; ق &lt; ٠٫٧٥ )</a:t>
            </a:r>
          </a:p>
          <a:p>
            <a:r>
              <a:rPr lang="ar-SA" sz="2000" b="1" dirty="0"/>
              <a:t>                                  = ل ( ق &lt; ٠٫٧٥ ) – ل ( ق &lt; –٠٫٥  )</a:t>
            </a:r>
          </a:p>
          <a:p>
            <a:r>
              <a:rPr lang="ar-SA" sz="2000" b="1" dirty="0"/>
              <a:t>                                   =  ٠٫٧٧٣٣٧ –  ٠٫٣٠٨٥٤ </a:t>
            </a:r>
          </a:p>
          <a:p>
            <a:r>
              <a:rPr lang="ar-SA" sz="2000" b="1" dirty="0"/>
              <a:t>                                   = ٠٫٤٦٤٨٣ </a:t>
            </a:r>
            <a:endParaRPr lang="en-US" sz="2000" b="1" dirty="0"/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E646E62E-A24E-4D0C-B759-FF8C4A0CBBB5}"/>
              </a:ext>
            </a:extLst>
          </p:cNvPr>
          <p:cNvSpPr txBox="1"/>
          <p:nvPr/>
        </p:nvSpPr>
        <p:spPr>
          <a:xfrm>
            <a:off x="3111801" y="5889675"/>
            <a:ext cx="6984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ج -  </a:t>
            </a:r>
            <a:r>
              <a:rPr lang="ar-SA" sz="2000" b="1" dirty="0">
                <a:solidFill>
                  <a:srgbClr val="7030A0"/>
                </a:solidFill>
              </a:rPr>
              <a:t>ل ( س &gt; ٣٠) = ل ( ق &gt;  –١٫٧٥ )  </a:t>
            </a:r>
          </a:p>
          <a:p>
            <a:r>
              <a:rPr lang="ar-SA" sz="2000" b="1" dirty="0">
                <a:solidFill>
                  <a:srgbClr val="7030A0"/>
                </a:solidFill>
              </a:rPr>
              <a:t>                         = ١–  ل ( ق &lt; –١٫٧٥ ) = ١ – ٠٫٠٤٠٠٦ = ٠٫٩٥٩٩٤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16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299</Words>
  <Application>Microsoft Office PowerPoint</Application>
  <PresentationFormat>شاشة عريضة</PresentationFormat>
  <Paragraphs>35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heba elsayed</dc:creator>
  <cp:lastModifiedBy>heba elsayed</cp:lastModifiedBy>
  <cp:revision>14</cp:revision>
  <dcterms:created xsi:type="dcterms:W3CDTF">2020-07-12T21:10:09Z</dcterms:created>
  <dcterms:modified xsi:type="dcterms:W3CDTF">2020-07-13T19:55:29Z</dcterms:modified>
</cp:coreProperties>
</file>