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AEB3"/>
    <a:srgbClr val="FFBF00"/>
    <a:srgbClr val="FF0066"/>
    <a:srgbClr val="FFC000"/>
    <a:srgbClr val="FA4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960" autoAdjust="0"/>
    <p:restoredTop sz="94660"/>
  </p:normalViewPr>
  <p:slideViewPr>
    <p:cSldViewPr snapToGrid="0">
      <p:cViewPr>
        <p:scale>
          <a:sx n="50" d="100"/>
          <a:sy n="50" d="100"/>
        </p:scale>
        <p:origin x="660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5" Type="http://schemas.openxmlformats.org/officeDocument/2006/relationships/slide" Target="slides/slide4.xml" /><Relationship Id="rId10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theme" Target="theme/theme1.xml" 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E071F0-E07D-45B6-A5F9-F26ACD8A1568}" type="doc">
      <dgm:prSet loTypeId="urn:microsoft.com/office/officeart/2005/8/layout/vList3" loCatId="list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pPr rtl="1"/>
          <a:endParaRPr lang="ar-SA"/>
        </a:p>
      </dgm:t>
    </dgm:pt>
    <dgm:pt modelId="{7CDD484C-8C8C-4043-B885-2C38491AE758}">
      <dgm:prSet/>
      <dgm:spPr/>
      <dgm:t>
        <a:bodyPr/>
        <a:lstStyle/>
        <a:p>
          <a:pPr rtl="1"/>
          <a:r>
            <a:rPr lang="ar-SY" b="1" dirty="0"/>
            <a:t>نوجد ع . م . أ بين حدود المقدار الجبري</a:t>
          </a:r>
          <a:endParaRPr lang="en-US" b="1" dirty="0"/>
        </a:p>
      </dgm:t>
    </dgm:pt>
    <dgm:pt modelId="{DE9A044A-803D-404E-B8D7-AA62566F9BE7}" type="parTrans" cxnId="{B4C92EE8-672B-4D0A-87FC-B9B32BA63121}">
      <dgm:prSet/>
      <dgm:spPr/>
      <dgm:t>
        <a:bodyPr/>
        <a:lstStyle/>
        <a:p>
          <a:pPr rtl="1"/>
          <a:endParaRPr lang="ar-SA" b="1"/>
        </a:p>
      </dgm:t>
    </dgm:pt>
    <dgm:pt modelId="{220E4B2D-F2F8-448F-8453-5A7B82CFD02F}" type="sibTrans" cxnId="{B4C92EE8-672B-4D0A-87FC-B9B32BA63121}">
      <dgm:prSet/>
      <dgm:spPr/>
      <dgm:t>
        <a:bodyPr/>
        <a:lstStyle/>
        <a:p>
          <a:pPr rtl="1"/>
          <a:endParaRPr lang="ar-SA" b="1"/>
        </a:p>
      </dgm:t>
    </dgm:pt>
    <dgm:pt modelId="{67526D49-0548-4BB6-9215-52D4B76CA581}">
      <dgm:prSet/>
      <dgm:spPr/>
      <dgm:t>
        <a:bodyPr/>
        <a:lstStyle/>
        <a:p>
          <a:pPr rtl="1"/>
          <a:r>
            <a:rPr lang="ar-SY" b="1" dirty="0"/>
            <a:t>نقسم كل حد من حدود المقدار على ع . م .أ</a:t>
          </a:r>
          <a:endParaRPr lang="en-US" b="1" dirty="0"/>
        </a:p>
      </dgm:t>
    </dgm:pt>
    <dgm:pt modelId="{2F8F3120-FF2F-4246-8938-55B996D298A0}" type="parTrans" cxnId="{F921958B-4D45-42E3-9BA4-A7363BBEF4CC}">
      <dgm:prSet/>
      <dgm:spPr/>
      <dgm:t>
        <a:bodyPr/>
        <a:lstStyle/>
        <a:p>
          <a:pPr rtl="1"/>
          <a:endParaRPr lang="ar-SA" b="1"/>
        </a:p>
      </dgm:t>
    </dgm:pt>
    <dgm:pt modelId="{5BE5233E-2E78-4BC5-8DEE-86552383DF8C}" type="sibTrans" cxnId="{F921958B-4D45-42E3-9BA4-A7363BBEF4CC}">
      <dgm:prSet/>
      <dgm:spPr/>
      <dgm:t>
        <a:bodyPr/>
        <a:lstStyle/>
        <a:p>
          <a:pPr rtl="1"/>
          <a:endParaRPr lang="ar-SA" b="1"/>
        </a:p>
      </dgm:t>
    </dgm:pt>
    <dgm:pt modelId="{BD69CAF8-F8A9-42BC-9475-6D0ED2A63085}">
      <dgm:prSet/>
      <dgm:spPr/>
      <dgm:t>
        <a:bodyPr/>
        <a:lstStyle/>
        <a:p>
          <a:pPr rtl="1"/>
          <a:r>
            <a:rPr lang="ar-SY" b="1" dirty="0"/>
            <a:t>نضع المقدار الجبري على صورة ضرب عاملين</a:t>
          </a:r>
          <a:endParaRPr lang="en-US" b="1" dirty="0"/>
        </a:p>
      </dgm:t>
    </dgm:pt>
    <dgm:pt modelId="{3E4C9BBC-13D1-4D03-B8C4-85B184F519D5}" type="parTrans" cxnId="{6DCCFC63-5467-4636-93B3-7F61E63E9B17}">
      <dgm:prSet/>
      <dgm:spPr/>
      <dgm:t>
        <a:bodyPr/>
        <a:lstStyle/>
        <a:p>
          <a:pPr rtl="1"/>
          <a:endParaRPr lang="ar-SA" b="1"/>
        </a:p>
      </dgm:t>
    </dgm:pt>
    <dgm:pt modelId="{B86E8606-3969-47D1-A163-314096BF928C}" type="sibTrans" cxnId="{6DCCFC63-5467-4636-93B3-7F61E63E9B17}">
      <dgm:prSet/>
      <dgm:spPr/>
      <dgm:t>
        <a:bodyPr/>
        <a:lstStyle/>
        <a:p>
          <a:pPr rtl="1"/>
          <a:endParaRPr lang="ar-SA" b="1"/>
        </a:p>
      </dgm:t>
    </dgm:pt>
    <dgm:pt modelId="{5D951850-E40E-4B67-B141-5C1724BEB035}" type="pres">
      <dgm:prSet presAssocID="{4CE071F0-E07D-45B6-A5F9-F26ACD8A1568}" presName="linearFlow" presStyleCnt="0">
        <dgm:presLayoutVars>
          <dgm:dir/>
          <dgm:resizeHandles val="exact"/>
        </dgm:presLayoutVars>
      </dgm:prSet>
      <dgm:spPr/>
    </dgm:pt>
    <dgm:pt modelId="{D62EBCA8-B319-4C9F-BA46-968FCABC769F}" type="pres">
      <dgm:prSet presAssocID="{7CDD484C-8C8C-4043-B885-2C38491AE758}" presName="composite" presStyleCnt="0"/>
      <dgm:spPr/>
    </dgm:pt>
    <dgm:pt modelId="{6B7965D9-920F-41F5-B280-FA1ABEA3948A}" type="pres">
      <dgm:prSet presAssocID="{7CDD484C-8C8C-4043-B885-2C38491AE758}" presName="imgShp" presStyleLbl="fgImgPlace1" presStyleIdx="0" presStyleCnt="3"/>
      <dgm:spPr/>
    </dgm:pt>
    <dgm:pt modelId="{EEECDBAA-962D-4143-BA02-E7A91DD6F6F0}" type="pres">
      <dgm:prSet presAssocID="{7CDD484C-8C8C-4043-B885-2C38491AE758}" presName="txShp" presStyleLbl="node1" presStyleIdx="0" presStyleCnt="3">
        <dgm:presLayoutVars>
          <dgm:bulletEnabled val="1"/>
        </dgm:presLayoutVars>
      </dgm:prSet>
      <dgm:spPr/>
    </dgm:pt>
    <dgm:pt modelId="{7E49003B-CB94-4EB3-940D-790DAF4BC8D7}" type="pres">
      <dgm:prSet presAssocID="{220E4B2D-F2F8-448F-8453-5A7B82CFD02F}" presName="spacing" presStyleCnt="0"/>
      <dgm:spPr/>
    </dgm:pt>
    <dgm:pt modelId="{5CDC2465-376E-43C4-83D4-D48FD6E9C510}" type="pres">
      <dgm:prSet presAssocID="{67526D49-0548-4BB6-9215-52D4B76CA581}" presName="composite" presStyleCnt="0"/>
      <dgm:spPr/>
    </dgm:pt>
    <dgm:pt modelId="{5AF916BA-EF98-4DDF-823C-7C08D6487C49}" type="pres">
      <dgm:prSet presAssocID="{67526D49-0548-4BB6-9215-52D4B76CA581}" presName="imgShp" presStyleLbl="fgImgPlace1" presStyleIdx="1" presStyleCnt="3"/>
      <dgm:spPr/>
    </dgm:pt>
    <dgm:pt modelId="{C6F3A61B-488F-470D-8711-D38146E7BAF7}" type="pres">
      <dgm:prSet presAssocID="{67526D49-0548-4BB6-9215-52D4B76CA581}" presName="txShp" presStyleLbl="node1" presStyleIdx="1" presStyleCnt="3">
        <dgm:presLayoutVars>
          <dgm:bulletEnabled val="1"/>
        </dgm:presLayoutVars>
      </dgm:prSet>
      <dgm:spPr/>
    </dgm:pt>
    <dgm:pt modelId="{6A7D7CFB-76F5-4DE2-A80A-6A399F8EC959}" type="pres">
      <dgm:prSet presAssocID="{5BE5233E-2E78-4BC5-8DEE-86552383DF8C}" presName="spacing" presStyleCnt="0"/>
      <dgm:spPr/>
    </dgm:pt>
    <dgm:pt modelId="{D171DB9C-CFDA-4AC9-969B-706F36C5EB77}" type="pres">
      <dgm:prSet presAssocID="{BD69CAF8-F8A9-42BC-9475-6D0ED2A63085}" presName="composite" presStyleCnt="0"/>
      <dgm:spPr/>
    </dgm:pt>
    <dgm:pt modelId="{36C7510F-9CB9-4DE9-BD3D-16D460AE5217}" type="pres">
      <dgm:prSet presAssocID="{BD69CAF8-F8A9-42BC-9475-6D0ED2A63085}" presName="imgShp" presStyleLbl="fgImgPlace1" presStyleIdx="2" presStyleCnt="3"/>
      <dgm:spPr/>
    </dgm:pt>
    <dgm:pt modelId="{E552A6B5-1AC7-4AFE-88FD-0B85417D51D8}" type="pres">
      <dgm:prSet presAssocID="{BD69CAF8-F8A9-42BC-9475-6D0ED2A63085}" presName="txShp" presStyleLbl="node1" presStyleIdx="2" presStyleCnt="3">
        <dgm:presLayoutVars>
          <dgm:bulletEnabled val="1"/>
        </dgm:presLayoutVars>
      </dgm:prSet>
      <dgm:spPr/>
    </dgm:pt>
  </dgm:ptLst>
  <dgm:cxnLst>
    <dgm:cxn modelId="{6DCCFC63-5467-4636-93B3-7F61E63E9B17}" srcId="{4CE071F0-E07D-45B6-A5F9-F26ACD8A1568}" destId="{BD69CAF8-F8A9-42BC-9475-6D0ED2A63085}" srcOrd="2" destOrd="0" parTransId="{3E4C9BBC-13D1-4D03-B8C4-85B184F519D5}" sibTransId="{B86E8606-3969-47D1-A163-314096BF928C}"/>
    <dgm:cxn modelId="{F921958B-4D45-42E3-9BA4-A7363BBEF4CC}" srcId="{4CE071F0-E07D-45B6-A5F9-F26ACD8A1568}" destId="{67526D49-0548-4BB6-9215-52D4B76CA581}" srcOrd="1" destOrd="0" parTransId="{2F8F3120-FF2F-4246-8938-55B996D298A0}" sibTransId="{5BE5233E-2E78-4BC5-8DEE-86552383DF8C}"/>
    <dgm:cxn modelId="{F0F1ACA1-35D3-41E8-A950-2254571F22BA}" type="presOf" srcId="{BD69CAF8-F8A9-42BC-9475-6D0ED2A63085}" destId="{E552A6B5-1AC7-4AFE-88FD-0B85417D51D8}" srcOrd="0" destOrd="0" presId="urn:microsoft.com/office/officeart/2005/8/layout/vList3"/>
    <dgm:cxn modelId="{7C1410AA-073C-4A0F-9344-0395257081AB}" type="presOf" srcId="{4CE071F0-E07D-45B6-A5F9-F26ACD8A1568}" destId="{5D951850-E40E-4B67-B141-5C1724BEB035}" srcOrd="0" destOrd="0" presId="urn:microsoft.com/office/officeart/2005/8/layout/vList3"/>
    <dgm:cxn modelId="{11E8DED7-7D19-4DB7-B3BE-AAD861854899}" type="presOf" srcId="{7CDD484C-8C8C-4043-B885-2C38491AE758}" destId="{EEECDBAA-962D-4143-BA02-E7A91DD6F6F0}" srcOrd="0" destOrd="0" presId="urn:microsoft.com/office/officeart/2005/8/layout/vList3"/>
    <dgm:cxn modelId="{B4C92EE8-672B-4D0A-87FC-B9B32BA63121}" srcId="{4CE071F0-E07D-45B6-A5F9-F26ACD8A1568}" destId="{7CDD484C-8C8C-4043-B885-2C38491AE758}" srcOrd="0" destOrd="0" parTransId="{DE9A044A-803D-404E-B8D7-AA62566F9BE7}" sibTransId="{220E4B2D-F2F8-448F-8453-5A7B82CFD02F}"/>
    <dgm:cxn modelId="{09EBE7ED-7DA5-4B1B-9F8D-98BF935DAF4C}" type="presOf" srcId="{67526D49-0548-4BB6-9215-52D4B76CA581}" destId="{C6F3A61B-488F-470D-8711-D38146E7BAF7}" srcOrd="0" destOrd="0" presId="urn:microsoft.com/office/officeart/2005/8/layout/vList3"/>
    <dgm:cxn modelId="{7582A664-58B7-4B17-9817-D736A651E8C3}" type="presParOf" srcId="{5D951850-E40E-4B67-B141-5C1724BEB035}" destId="{D62EBCA8-B319-4C9F-BA46-968FCABC769F}" srcOrd="0" destOrd="0" presId="urn:microsoft.com/office/officeart/2005/8/layout/vList3"/>
    <dgm:cxn modelId="{E21C5FDE-6B90-4582-9253-1008E8769899}" type="presParOf" srcId="{D62EBCA8-B319-4C9F-BA46-968FCABC769F}" destId="{6B7965D9-920F-41F5-B280-FA1ABEA3948A}" srcOrd="0" destOrd="0" presId="urn:microsoft.com/office/officeart/2005/8/layout/vList3"/>
    <dgm:cxn modelId="{085AE857-E1AE-40D4-BDC9-9C11149323C2}" type="presParOf" srcId="{D62EBCA8-B319-4C9F-BA46-968FCABC769F}" destId="{EEECDBAA-962D-4143-BA02-E7A91DD6F6F0}" srcOrd="1" destOrd="0" presId="urn:microsoft.com/office/officeart/2005/8/layout/vList3"/>
    <dgm:cxn modelId="{07FCCF3E-DE2D-4B69-9AC3-B6E1F8A29C6C}" type="presParOf" srcId="{5D951850-E40E-4B67-B141-5C1724BEB035}" destId="{7E49003B-CB94-4EB3-940D-790DAF4BC8D7}" srcOrd="1" destOrd="0" presId="urn:microsoft.com/office/officeart/2005/8/layout/vList3"/>
    <dgm:cxn modelId="{BBBAF44B-589E-4A58-8C71-30B32BC5F296}" type="presParOf" srcId="{5D951850-E40E-4B67-B141-5C1724BEB035}" destId="{5CDC2465-376E-43C4-83D4-D48FD6E9C510}" srcOrd="2" destOrd="0" presId="urn:microsoft.com/office/officeart/2005/8/layout/vList3"/>
    <dgm:cxn modelId="{F836DB11-931B-4EDC-90F4-3834F9135B7A}" type="presParOf" srcId="{5CDC2465-376E-43C4-83D4-D48FD6E9C510}" destId="{5AF916BA-EF98-4DDF-823C-7C08D6487C49}" srcOrd="0" destOrd="0" presId="urn:microsoft.com/office/officeart/2005/8/layout/vList3"/>
    <dgm:cxn modelId="{4CACE09E-964A-4EAA-9508-2250BAFFDAC1}" type="presParOf" srcId="{5CDC2465-376E-43C4-83D4-D48FD6E9C510}" destId="{C6F3A61B-488F-470D-8711-D38146E7BAF7}" srcOrd="1" destOrd="0" presId="urn:microsoft.com/office/officeart/2005/8/layout/vList3"/>
    <dgm:cxn modelId="{E7525565-2348-438B-809A-7D3596AB2613}" type="presParOf" srcId="{5D951850-E40E-4B67-B141-5C1724BEB035}" destId="{6A7D7CFB-76F5-4DE2-A80A-6A399F8EC959}" srcOrd="3" destOrd="0" presId="urn:microsoft.com/office/officeart/2005/8/layout/vList3"/>
    <dgm:cxn modelId="{E07E3381-E1B8-435C-BA66-BF882DDBF1BE}" type="presParOf" srcId="{5D951850-E40E-4B67-B141-5C1724BEB035}" destId="{D171DB9C-CFDA-4AC9-969B-706F36C5EB77}" srcOrd="4" destOrd="0" presId="urn:microsoft.com/office/officeart/2005/8/layout/vList3"/>
    <dgm:cxn modelId="{90347DAE-EEA9-47AA-8421-50FD838D7B17}" type="presParOf" srcId="{D171DB9C-CFDA-4AC9-969B-706F36C5EB77}" destId="{36C7510F-9CB9-4DE9-BD3D-16D460AE5217}" srcOrd="0" destOrd="0" presId="urn:microsoft.com/office/officeart/2005/8/layout/vList3"/>
    <dgm:cxn modelId="{34D21DC9-9F5C-43B7-97BE-C116C31F1855}" type="presParOf" srcId="{D171DB9C-CFDA-4AC9-969B-706F36C5EB77}" destId="{E552A6B5-1AC7-4AFE-88FD-0B85417D51D8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ECDBAA-962D-4143-BA02-E7A91DD6F6F0}">
      <dsp:nvSpPr>
        <dsp:cNvPr id="0" name=""/>
        <dsp:cNvSpPr/>
      </dsp:nvSpPr>
      <dsp:spPr>
        <a:xfrm rot="10800000">
          <a:off x="1912565" y="368"/>
          <a:ext cx="6265437" cy="1337717"/>
        </a:xfrm>
        <a:prstGeom prst="homePlat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89896" tIns="144780" rIns="270256" bIns="144780" numCol="1" spcCol="1270" anchor="ctr" anchorCtr="0">
          <a:noAutofit/>
        </a:bodyPr>
        <a:lstStyle/>
        <a:p>
          <a:pPr marL="0" lvl="0" indent="0" algn="ctr" defTabSz="1689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3800" b="1" kern="1200" dirty="0"/>
            <a:t>نوجد ع . م . أ بين حدود المقدار الجبري</a:t>
          </a:r>
          <a:endParaRPr lang="en-US" sz="3800" b="1" kern="1200" dirty="0"/>
        </a:p>
      </dsp:txBody>
      <dsp:txXfrm rot="10800000">
        <a:off x="2246994" y="368"/>
        <a:ext cx="5931008" cy="1337717"/>
      </dsp:txXfrm>
    </dsp:sp>
    <dsp:sp modelId="{6B7965D9-920F-41F5-B280-FA1ABEA3948A}">
      <dsp:nvSpPr>
        <dsp:cNvPr id="0" name=""/>
        <dsp:cNvSpPr/>
      </dsp:nvSpPr>
      <dsp:spPr>
        <a:xfrm>
          <a:off x="1243707" y="368"/>
          <a:ext cx="1337717" cy="1337717"/>
        </a:xfrm>
        <a:prstGeom prst="ellipse">
          <a:avLst/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C6F3A61B-488F-470D-8711-D38146E7BAF7}">
      <dsp:nvSpPr>
        <dsp:cNvPr id="0" name=""/>
        <dsp:cNvSpPr/>
      </dsp:nvSpPr>
      <dsp:spPr>
        <a:xfrm rot="10800000">
          <a:off x="1912565" y="1737404"/>
          <a:ext cx="6265437" cy="1337717"/>
        </a:xfrm>
        <a:prstGeom prst="homePlate">
          <a:avLst/>
        </a:prstGeom>
        <a:gradFill rotWithShape="0">
          <a:gsLst>
            <a:gs pos="0">
              <a:schemeClr val="accent4">
                <a:hueOff val="5197846"/>
                <a:satOff val="-23984"/>
                <a:lumOff val="88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5197846"/>
                <a:satOff val="-23984"/>
                <a:lumOff val="88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5197846"/>
                <a:satOff val="-23984"/>
                <a:lumOff val="88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89896" tIns="144780" rIns="270256" bIns="144780" numCol="1" spcCol="1270" anchor="ctr" anchorCtr="0">
          <a:noAutofit/>
        </a:bodyPr>
        <a:lstStyle/>
        <a:p>
          <a:pPr marL="0" lvl="0" indent="0" algn="ctr" defTabSz="1689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3800" b="1" kern="1200" dirty="0"/>
            <a:t>نقسم كل حد من حدود المقدار على ع . م .أ</a:t>
          </a:r>
          <a:endParaRPr lang="en-US" sz="3800" b="1" kern="1200" dirty="0"/>
        </a:p>
      </dsp:txBody>
      <dsp:txXfrm rot="10800000">
        <a:off x="2246994" y="1737404"/>
        <a:ext cx="5931008" cy="1337717"/>
      </dsp:txXfrm>
    </dsp:sp>
    <dsp:sp modelId="{5AF916BA-EF98-4DDF-823C-7C08D6487C49}">
      <dsp:nvSpPr>
        <dsp:cNvPr id="0" name=""/>
        <dsp:cNvSpPr/>
      </dsp:nvSpPr>
      <dsp:spPr>
        <a:xfrm>
          <a:off x="1243707" y="1737404"/>
          <a:ext cx="1337717" cy="1337717"/>
        </a:xfrm>
        <a:prstGeom prst="ellipse">
          <a:avLst/>
        </a:prstGeom>
        <a:solidFill>
          <a:schemeClr val="accent4">
            <a:tint val="50000"/>
            <a:hueOff val="5723762"/>
            <a:satOff val="-30078"/>
            <a:lumOff val="-2176"/>
            <a:alphaOff val="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E552A6B5-1AC7-4AFE-88FD-0B85417D51D8}">
      <dsp:nvSpPr>
        <dsp:cNvPr id="0" name=""/>
        <dsp:cNvSpPr/>
      </dsp:nvSpPr>
      <dsp:spPr>
        <a:xfrm rot="10800000">
          <a:off x="1912565" y="3474440"/>
          <a:ext cx="6265437" cy="1337717"/>
        </a:xfrm>
        <a:prstGeom prst="homePlate">
          <a:avLst/>
        </a:prstGeom>
        <a:gradFill rotWithShape="0">
          <a:gsLst>
            <a:gs pos="0">
              <a:schemeClr val="accent4">
                <a:hueOff val="10395692"/>
                <a:satOff val="-47968"/>
                <a:lumOff val="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10395692"/>
                <a:satOff val="-47968"/>
                <a:lumOff val="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10395692"/>
                <a:satOff val="-47968"/>
                <a:lumOff val="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89896" tIns="144780" rIns="270256" bIns="144780" numCol="1" spcCol="1270" anchor="ctr" anchorCtr="0">
          <a:noAutofit/>
        </a:bodyPr>
        <a:lstStyle/>
        <a:p>
          <a:pPr marL="0" lvl="0" indent="0" algn="ctr" defTabSz="1689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3800" b="1" kern="1200" dirty="0"/>
            <a:t>نضع المقدار الجبري على صورة ضرب عاملين</a:t>
          </a:r>
          <a:endParaRPr lang="en-US" sz="3800" b="1" kern="1200" dirty="0"/>
        </a:p>
      </dsp:txBody>
      <dsp:txXfrm rot="10800000">
        <a:off x="2246994" y="3474440"/>
        <a:ext cx="5931008" cy="1337717"/>
      </dsp:txXfrm>
    </dsp:sp>
    <dsp:sp modelId="{36C7510F-9CB9-4DE9-BD3D-16D460AE5217}">
      <dsp:nvSpPr>
        <dsp:cNvPr id="0" name=""/>
        <dsp:cNvSpPr/>
      </dsp:nvSpPr>
      <dsp:spPr>
        <a:xfrm>
          <a:off x="1243707" y="3474440"/>
          <a:ext cx="1337717" cy="1337717"/>
        </a:xfrm>
        <a:prstGeom prst="ellipse">
          <a:avLst/>
        </a:prstGeom>
        <a:solidFill>
          <a:schemeClr val="accent4">
            <a:tint val="50000"/>
            <a:hueOff val="11447524"/>
            <a:satOff val="-60156"/>
            <a:lumOff val="-4353"/>
            <a:alphaOff val="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49D8-1789-4BDC-B9B3-CB7966CC587E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155A-F566-4B25-BDDB-64F095495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872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49D8-1789-4BDC-B9B3-CB7966CC587E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155A-F566-4B25-BDDB-64F095495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264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49D8-1789-4BDC-B9B3-CB7966CC587E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155A-F566-4B25-BDDB-64F095495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11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49D8-1789-4BDC-B9B3-CB7966CC587E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155A-F566-4B25-BDDB-64F095495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765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49D8-1789-4BDC-B9B3-CB7966CC587E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155A-F566-4B25-BDDB-64F095495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23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49D8-1789-4BDC-B9B3-CB7966CC587E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155A-F566-4B25-BDDB-64F095495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904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49D8-1789-4BDC-B9B3-CB7966CC587E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155A-F566-4B25-BDDB-64F095495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008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49D8-1789-4BDC-B9B3-CB7966CC587E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155A-F566-4B25-BDDB-64F095495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370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49D8-1789-4BDC-B9B3-CB7966CC587E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155A-F566-4B25-BDDB-64F095495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099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49D8-1789-4BDC-B9B3-CB7966CC587E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155A-F566-4B25-BDDB-64F095495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090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49D8-1789-4BDC-B9B3-CB7966CC587E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155A-F566-4B25-BDDB-64F095495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175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249D8-1789-4BDC-B9B3-CB7966CC587E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2155A-F566-4B25-BDDB-64F095495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530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 /><Relationship Id="rId7" Type="http://schemas.microsoft.com/office/2007/relationships/diagramDrawing" Target="../diagrams/drawing1.xml" /><Relationship Id="rId2" Type="http://schemas.openxmlformats.org/officeDocument/2006/relationships/image" Target="../media/image4.jpg" /><Relationship Id="rId1" Type="http://schemas.openxmlformats.org/officeDocument/2006/relationships/slideLayout" Target="../slideLayouts/slideLayout7.xml" /><Relationship Id="rId6" Type="http://schemas.openxmlformats.org/officeDocument/2006/relationships/diagramColors" Target="../diagrams/colors1.xml" /><Relationship Id="rId5" Type="http://schemas.openxmlformats.org/officeDocument/2006/relationships/diagramQuickStyle" Target="../diagrams/quickStyle1.xml" /><Relationship Id="rId4" Type="http://schemas.openxmlformats.org/officeDocument/2006/relationships/diagramLayout" Target="../diagrams/layout1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 /><Relationship Id="rId2" Type="http://schemas.openxmlformats.org/officeDocument/2006/relationships/image" Target="../media/image5.jpg" /><Relationship Id="rId1" Type="http://schemas.openxmlformats.org/officeDocument/2006/relationships/slideLayout" Target="../slideLayouts/slideLayout7.xml" /><Relationship Id="rId6" Type="http://schemas.openxmlformats.org/officeDocument/2006/relationships/image" Target="../media/image9.png" /><Relationship Id="rId5" Type="http://schemas.openxmlformats.org/officeDocument/2006/relationships/image" Target="../media/image8.png" /><Relationship Id="rId4" Type="http://schemas.openxmlformats.org/officeDocument/2006/relationships/image" Target="../media/image7.png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8904849" y="6147583"/>
            <a:ext cx="3287151" cy="710418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sz="2800" dirty="0"/>
              <a:t>الاسم</a:t>
            </a:r>
            <a:endParaRPr lang="en-US" sz="2800" dirty="0"/>
          </a:p>
        </p:txBody>
      </p:sp>
      <p:sp>
        <p:nvSpPr>
          <p:cNvPr id="3" name="شكل بيضاوي 2"/>
          <p:cNvSpPr/>
          <p:nvPr/>
        </p:nvSpPr>
        <p:spPr>
          <a:xfrm>
            <a:off x="285750" y="209550"/>
            <a:ext cx="3543300" cy="3257550"/>
          </a:xfrm>
          <a:prstGeom prst="ellipse">
            <a:avLst/>
          </a:prstGeom>
          <a:solidFill>
            <a:srgbClr val="3BAEB3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sz="3600" dirty="0"/>
              <a:t>التحليل بإخراج  العامل المشترك الأكبر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28869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-6545"/>
            <a:ext cx="12192000" cy="591559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sz="2800" b="1" dirty="0"/>
              <a:t>سوف نتعلم التحليل </a:t>
            </a:r>
            <a:r>
              <a:rPr lang="ar-SY" sz="2800" b="1" dirty="0" err="1"/>
              <a:t>باخراج</a:t>
            </a:r>
            <a:r>
              <a:rPr lang="ar-SY" sz="2800" b="1" dirty="0"/>
              <a:t> العامل المشترك الأكبر للتعبيرات الجبرية </a:t>
            </a:r>
            <a:endParaRPr lang="en-US" sz="2800" b="1" dirty="0"/>
          </a:p>
        </p:txBody>
      </p:sp>
      <p:sp>
        <p:nvSpPr>
          <p:cNvPr id="7" name="مربع نص 6"/>
          <p:cNvSpPr txBox="1"/>
          <p:nvPr/>
        </p:nvSpPr>
        <p:spPr>
          <a:xfrm>
            <a:off x="6791261" y="3095625"/>
            <a:ext cx="6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  <p:sp>
        <p:nvSpPr>
          <p:cNvPr id="8" name="مربع نص 7"/>
          <p:cNvSpPr txBox="1"/>
          <p:nvPr/>
        </p:nvSpPr>
        <p:spPr>
          <a:xfrm>
            <a:off x="8267700" y="846877"/>
            <a:ext cx="35242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sz="4000" dirty="0"/>
              <a:t>(4×7)+(4×5)=</a:t>
            </a:r>
            <a:endParaRPr lang="en-US" sz="4000" dirty="0"/>
          </a:p>
        </p:txBody>
      </p:sp>
      <p:sp>
        <p:nvSpPr>
          <p:cNvPr id="27" name="مربع نص 26"/>
          <p:cNvSpPr txBox="1"/>
          <p:nvPr/>
        </p:nvSpPr>
        <p:spPr>
          <a:xfrm>
            <a:off x="5143500" y="824945"/>
            <a:ext cx="35242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sz="4000" dirty="0">
                <a:solidFill>
                  <a:srgbClr val="FF0000"/>
                </a:solidFill>
              </a:rPr>
              <a:t>4</a:t>
            </a:r>
            <a:r>
              <a:rPr lang="ar-SY" sz="4000" dirty="0"/>
              <a:t> × (7 +5 )</a:t>
            </a:r>
            <a:endParaRPr lang="en-US" sz="4000" dirty="0"/>
          </a:p>
        </p:txBody>
      </p:sp>
      <p:sp>
        <p:nvSpPr>
          <p:cNvPr id="28" name="مربع نص 27"/>
          <p:cNvSpPr txBox="1"/>
          <p:nvPr/>
        </p:nvSpPr>
        <p:spPr>
          <a:xfrm>
            <a:off x="2604339" y="1901364"/>
            <a:ext cx="9555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sz="4000" dirty="0"/>
              <a:t>يسمى 4 ، (7+5) عاملي المقدار 4 × (7 +5 )</a:t>
            </a:r>
            <a:endParaRPr lang="en-US" sz="4000" dirty="0"/>
          </a:p>
        </p:txBody>
      </p:sp>
      <p:sp>
        <p:nvSpPr>
          <p:cNvPr id="29" name="مربع نص 28"/>
          <p:cNvSpPr txBox="1"/>
          <p:nvPr/>
        </p:nvSpPr>
        <p:spPr>
          <a:xfrm>
            <a:off x="1295400" y="2931328"/>
            <a:ext cx="1089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sz="4000" dirty="0"/>
              <a:t>حيث 4 هو </a:t>
            </a:r>
            <a:r>
              <a:rPr lang="ar-SY" sz="4000" dirty="0">
                <a:solidFill>
                  <a:srgbClr val="FF0000"/>
                </a:solidFill>
              </a:rPr>
              <a:t>العامل المشارك الأكبر للمقدار </a:t>
            </a:r>
            <a:r>
              <a:rPr lang="ar-SY" sz="4000" dirty="0"/>
              <a:t>(4×7)، (4×5)</a:t>
            </a:r>
            <a:endParaRPr lang="en-US" sz="4000" dirty="0"/>
          </a:p>
        </p:txBody>
      </p:sp>
      <p:pic>
        <p:nvPicPr>
          <p:cNvPr id="12" name="صورة 11"/>
          <p:cNvPicPr>
            <a:picLocks noChangeAspect="1"/>
          </p:cNvPicPr>
          <p:nvPr/>
        </p:nvPicPr>
        <p:blipFill rotWithShape="1">
          <a:blip r:embed="rId2"/>
          <a:srcRect l="19986" t="67448" r="23499" b="11199"/>
          <a:stretch/>
        </p:blipFill>
        <p:spPr>
          <a:xfrm>
            <a:off x="1983654" y="4587031"/>
            <a:ext cx="8770072" cy="1863072"/>
          </a:xfrm>
          <a:prstGeom prst="rect">
            <a:avLst/>
          </a:prstGeom>
        </p:spPr>
      </p:pic>
      <p:pic>
        <p:nvPicPr>
          <p:cNvPr id="65" name="صورة 6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" y="3639214"/>
            <a:ext cx="2700641" cy="3018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8019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/>
      <p:bldP spid="27" grpId="0"/>
      <p:bldP spid="28" grpId="0"/>
      <p:bldP spid="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895350" y="1"/>
            <a:ext cx="11296651" cy="888642"/>
          </a:xfrm>
          <a:prstGeom prst="roundRect">
            <a:avLst/>
          </a:pr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sz="3600" dirty="0">
                <a:solidFill>
                  <a:schemeClr val="bg1"/>
                </a:solidFill>
                <a:latin typeface="DroidArabicKufi-Regular"/>
              </a:rPr>
              <a:t>خطوات </a:t>
            </a:r>
            <a:r>
              <a:rPr lang="ar-SY" sz="3600" b="1" dirty="0" err="1"/>
              <a:t>باخراج</a:t>
            </a:r>
            <a:r>
              <a:rPr lang="ar-SY" sz="3600" b="1" dirty="0"/>
              <a:t> العامل المشترك الأكبر للتعبيرات الجبرية </a:t>
            </a:r>
            <a:endParaRPr lang="en-US" sz="3600" b="1" dirty="0">
              <a:solidFill>
                <a:schemeClr val="bg1"/>
              </a:solidFill>
            </a:endParaRPr>
          </a:p>
        </p:txBody>
      </p:sp>
      <p:pic>
        <p:nvPicPr>
          <p:cNvPr id="6" name="صورة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62" r="26615"/>
          <a:stretch/>
        </p:blipFill>
        <p:spPr>
          <a:xfrm>
            <a:off x="-203271" y="2266122"/>
            <a:ext cx="3545060" cy="4591878"/>
          </a:xfrm>
          <a:prstGeom prst="rect">
            <a:avLst/>
          </a:prstGeom>
        </p:spPr>
      </p:pic>
      <p:graphicFrame>
        <p:nvGraphicFramePr>
          <p:cNvPr id="9" name="رسم تخطيطي 8"/>
          <p:cNvGraphicFramePr/>
          <p:nvPr>
            <p:extLst>
              <p:ext uri="{D42A27DB-BD31-4B8C-83A1-F6EECF244321}">
                <p14:modId xmlns:p14="http://schemas.microsoft.com/office/powerpoint/2010/main" val="2873006263"/>
              </p:ext>
            </p:extLst>
          </p:nvPr>
        </p:nvGraphicFramePr>
        <p:xfrm>
          <a:off x="2351188" y="1473974"/>
          <a:ext cx="9421711" cy="48125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مستطيل 7"/>
          <p:cNvSpPr/>
          <p:nvPr/>
        </p:nvSpPr>
        <p:spPr>
          <a:xfrm>
            <a:off x="3341789" y="3845699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ar-SY" dirty="0">
              <a:solidFill>
                <a:srgbClr val="333333"/>
              </a:solidFill>
              <a:latin typeface="DroidArabicKufi-Regular"/>
            </a:endParaRPr>
          </a:p>
          <a:p>
            <a:endParaRPr lang="ar-SY" dirty="0">
              <a:solidFill>
                <a:srgbClr val="333333"/>
              </a:solidFill>
              <a:latin typeface="DroidArabicKufi-Regular"/>
            </a:endParaRPr>
          </a:p>
          <a:p>
            <a:br>
              <a:rPr lang="ar-SY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162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6B7965D9-920F-41F5-B280-FA1ABEA394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>
                                            <p:graphicEl>
                                              <a:dgm id="{6B7965D9-920F-41F5-B280-FA1ABEA394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>
                                            <p:graphicEl>
                                              <a:dgm id="{6B7965D9-920F-41F5-B280-FA1ABEA394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>
                                            <p:graphicEl>
                                              <a:dgm id="{6B7965D9-920F-41F5-B280-FA1ABEA394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EECDBAA-962D-4143-BA02-E7A91DD6F6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>
                                            <p:graphicEl>
                                              <a:dgm id="{EEECDBAA-962D-4143-BA02-E7A91DD6F6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>
                                            <p:graphicEl>
                                              <a:dgm id="{EEECDBAA-962D-4143-BA02-E7A91DD6F6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>
                                            <p:graphicEl>
                                              <a:dgm id="{EEECDBAA-962D-4143-BA02-E7A91DD6F6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5AF916BA-EF98-4DDF-823C-7C08D6487C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>
                                            <p:graphicEl>
                                              <a:dgm id="{5AF916BA-EF98-4DDF-823C-7C08D6487C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>
                                            <p:graphicEl>
                                              <a:dgm id="{5AF916BA-EF98-4DDF-823C-7C08D6487C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>
                                            <p:graphicEl>
                                              <a:dgm id="{5AF916BA-EF98-4DDF-823C-7C08D6487C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C6F3A61B-488F-470D-8711-D38146E7BA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>
                                            <p:graphicEl>
                                              <a:dgm id="{C6F3A61B-488F-470D-8711-D38146E7BAF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>
                                            <p:graphicEl>
                                              <a:dgm id="{C6F3A61B-488F-470D-8711-D38146E7BA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>
                                            <p:graphicEl>
                                              <a:dgm id="{C6F3A61B-488F-470D-8711-D38146E7BA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36C7510F-9CB9-4DE9-BD3D-16D460AE52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>
                                            <p:graphicEl>
                                              <a:dgm id="{36C7510F-9CB9-4DE9-BD3D-16D460AE52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>
                                            <p:graphicEl>
                                              <a:dgm id="{36C7510F-9CB9-4DE9-BD3D-16D460AE52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>
                                            <p:graphicEl>
                                              <a:dgm id="{36C7510F-9CB9-4DE9-BD3D-16D460AE52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552A6B5-1AC7-4AFE-88FD-0B85417D51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9">
                                            <p:graphicEl>
                                              <a:dgm id="{E552A6B5-1AC7-4AFE-88FD-0B85417D51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">
                                            <p:graphicEl>
                                              <a:dgm id="{E552A6B5-1AC7-4AFE-88FD-0B85417D51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>
                                            <p:graphicEl>
                                              <a:dgm id="{E552A6B5-1AC7-4AFE-88FD-0B85417D51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9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صورة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56" y="2815839"/>
            <a:ext cx="2835973" cy="4042161"/>
          </a:xfrm>
          <a:prstGeom prst="rect">
            <a:avLst/>
          </a:prstGeom>
        </p:spPr>
      </p:pic>
      <p:sp>
        <p:nvSpPr>
          <p:cNvPr id="5" name="مستطيل مستدير الزوايا 4"/>
          <p:cNvSpPr/>
          <p:nvPr/>
        </p:nvSpPr>
        <p:spPr>
          <a:xfrm>
            <a:off x="10134575" y="7598"/>
            <a:ext cx="2057425" cy="763960"/>
          </a:xfrm>
          <a:prstGeom prst="roundRect">
            <a:avLst/>
          </a:pr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sz="3600" b="1" dirty="0"/>
              <a:t>الأمثلة</a:t>
            </a:r>
            <a:endParaRPr lang="en-US" sz="3600" b="1" dirty="0"/>
          </a:p>
        </p:txBody>
      </p:sp>
      <p:pic>
        <p:nvPicPr>
          <p:cNvPr id="18" name="صورة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8453" y="5669536"/>
            <a:ext cx="1263547" cy="1125129"/>
          </a:xfrm>
          <a:prstGeom prst="rect">
            <a:avLst/>
          </a:prstGeom>
        </p:spPr>
      </p:pic>
      <p:sp>
        <p:nvSpPr>
          <p:cNvPr id="30" name="مربع نص 29"/>
          <p:cNvSpPr txBox="1"/>
          <p:nvPr/>
        </p:nvSpPr>
        <p:spPr>
          <a:xfrm>
            <a:off x="609600" y="1093856"/>
            <a:ext cx="113974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sz="4000" dirty="0"/>
              <a:t>حلل بإخراج العامل المشترك الأكبر للمقدار : 4 أ + 6 ب – 8جـ</a:t>
            </a:r>
            <a:endParaRPr lang="en-US" sz="4000" dirty="0"/>
          </a:p>
        </p:txBody>
      </p:sp>
      <p:sp>
        <p:nvSpPr>
          <p:cNvPr id="31" name="مربع نص 30"/>
          <p:cNvSpPr txBox="1"/>
          <p:nvPr/>
        </p:nvSpPr>
        <p:spPr>
          <a:xfrm>
            <a:off x="0" y="2029500"/>
            <a:ext cx="113974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sz="4000" dirty="0"/>
              <a:t>ع . م . أ للحدود هو 2</a:t>
            </a:r>
            <a:endParaRPr lang="en-US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مربع نص 31"/>
              <p:cNvSpPr txBox="1"/>
              <p:nvPr/>
            </p:nvSpPr>
            <p:spPr>
              <a:xfrm>
                <a:off x="8033246" y="2921058"/>
                <a:ext cx="3720604" cy="11365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SY" sz="32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ar-SY" sz="3200" b="0" i="1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ar-SY" sz="3200" b="0" i="1" dirty="0" smtClean="0">
                              <a:latin typeface="Cambria Math" panose="02040503050406030204" pitchFamily="18" charset="0"/>
                            </a:rPr>
                            <m:t>جـ</m:t>
                          </m:r>
                          <m:r>
                            <a:rPr lang="ar-SY" sz="3200" b="0" i="1" dirty="0" smtClean="0">
                              <a:latin typeface="Cambria Math" panose="02040503050406030204" pitchFamily="18" charset="0"/>
                            </a:rPr>
                            <m:t>2 </m:t>
                          </m:r>
                        </m:num>
                        <m:den>
                          <m:r>
                            <a:rPr lang="ar-SY" sz="32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ar-SY" sz="32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ar-SY" sz="320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ar-SY" sz="32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ب</m:t>
                          </m:r>
                          <m:r>
                            <a:rPr lang="ar-SY" sz="32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6</m:t>
                          </m:r>
                        </m:num>
                        <m:den>
                          <m:r>
                            <a:rPr lang="ar-SY" sz="32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ar-SY" sz="32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ar-SY" sz="320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ar-SY" sz="32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أ</m:t>
                          </m:r>
                          <m:r>
                            <a:rPr lang="ar-SY" sz="32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4 </m:t>
                          </m:r>
                        </m:num>
                        <m:den>
                          <m:r>
                            <a:rPr lang="ar-SY" sz="32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2" name="مربع نص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33246" y="2921058"/>
                <a:ext cx="3720604" cy="113659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مربع نص 37"/>
              <p:cNvSpPr txBox="1"/>
              <p:nvPr/>
            </p:nvSpPr>
            <p:spPr>
              <a:xfrm>
                <a:off x="7001073" y="4241323"/>
                <a:ext cx="4752777" cy="6449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ar-SY" sz="3200" dirty="0">
                    <a:ea typeface="Cambria Math" panose="02040503050406030204" pitchFamily="18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ar-SY" sz="3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ar-SY" sz="3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جـ</m:t>
                    </m:r>
                    <m:r>
                      <a:rPr lang="ar-SY" sz="3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  <m:r>
                      <a:rPr lang="ar-SY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ar-SY" sz="3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ar-SY" sz="3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ب</m:t>
                    </m:r>
                    <m:r>
                      <a:rPr lang="ar-SY" sz="3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3+</m:t>
                    </m:r>
                    <m:r>
                      <a:rPr lang="ar-SY" sz="3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أ</m:t>
                    </m:r>
                    <m:r>
                      <a:rPr lang="ar-SY" sz="3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2 </m:t>
                    </m:r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ar-SY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38" name="مربع نص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1073" y="4241323"/>
                <a:ext cx="4752777" cy="644920"/>
              </a:xfrm>
              <a:prstGeom prst="rect">
                <a:avLst/>
              </a:prstGeom>
              <a:blipFill>
                <a:blip r:embed="rId5"/>
                <a:stretch>
                  <a:fillRect t="-4717" r="-3205" b="-283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مربع نص 38"/>
              <p:cNvSpPr txBox="1"/>
              <p:nvPr/>
            </p:nvSpPr>
            <p:spPr>
              <a:xfrm>
                <a:off x="6353347" y="5308205"/>
                <a:ext cx="4752777" cy="6449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SY" sz="320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جـ</m:t>
                      </m:r>
                      <m:r>
                        <a:rPr lang="ar-SY" sz="32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  <m:r>
                        <a:rPr lang="ar-SY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ar-SY" sz="32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  <m:r>
                        <a:rPr lang="ar-SY" sz="32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ب</m:t>
                      </m:r>
                      <m:r>
                        <a:rPr lang="ar-SY" sz="32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3+</m:t>
                      </m:r>
                      <m:r>
                        <a:rPr lang="ar-SY" sz="32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أ</m:t>
                      </m:r>
                      <m:r>
                        <a:rPr lang="ar-SY" sz="32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2)× </m:t>
                      </m:r>
                      <m:r>
                        <a:rPr lang="ar-SY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ar-SY" sz="32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ar-SY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9" name="مربع نص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3347" y="5308205"/>
                <a:ext cx="4752777" cy="6449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مربع نص 6"/>
          <p:cNvSpPr txBox="1"/>
          <p:nvPr/>
        </p:nvSpPr>
        <p:spPr>
          <a:xfrm>
            <a:off x="6353347" y="5399832"/>
            <a:ext cx="287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Y" sz="2400" dirty="0"/>
              <a:t>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814088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0" grpId="0"/>
      <p:bldP spid="31" grpId="0"/>
      <p:bldP spid="32" grpId="0"/>
      <p:bldP spid="38" grpId="0"/>
      <p:bldP spid="39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AE4CF1D-8303-4C28-8204-AF27FA3A6B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8BA03B2A-E903-4957-A219-A3BADE2BD8C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صورة 4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3472D628-8C2C-4F4A-BBCD-DE26ECD536C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061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738</TotalTime>
  <Words>128</Words>
  <Application>Microsoft Office PowerPoint</Application>
  <PresentationFormat>شاشة عريضة</PresentationFormat>
  <Paragraphs>21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Maher</dc:creator>
  <cp:lastModifiedBy>dmmrb1991@gmail.com</cp:lastModifiedBy>
  <cp:revision>60</cp:revision>
  <dcterms:created xsi:type="dcterms:W3CDTF">2021-03-21T19:20:33Z</dcterms:created>
  <dcterms:modified xsi:type="dcterms:W3CDTF">2021-04-01T17:12:05Z</dcterms:modified>
</cp:coreProperties>
</file>