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  <p:sldId id="520" r:id="rId3"/>
    <p:sldId id="509" r:id="rId4"/>
    <p:sldId id="529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39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FF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536"/>
      </p:cViewPr>
      <p:guideLst>
        <p:guide orient="horz" pos="2183"/>
        <p:guide pos="3840"/>
        <p:guide orient="horz" pos="73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586418-582F-4394-B762-4B8EA28B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Triangle 3">
            <a:extLst>
              <a:ext uri="{FF2B5EF4-FFF2-40B4-BE49-F238E27FC236}">
                <a16:creationId xmlns:a16="http://schemas.microsoft.com/office/drawing/2014/main" id="{B70A7D43-9644-48AF-9C79-2B747AC3C95E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99BB4F73-BC40-4413-A2CC-4EA3FD21C712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6266892" y="2594154"/>
            <a:ext cx="3923862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اسم الطالب .......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148F6E-A305-4272-8B49-7D4C7DF8B444}"/>
              </a:ext>
            </a:extLst>
          </p:cNvPr>
          <p:cNvSpPr txBox="1"/>
          <p:nvPr/>
        </p:nvSpPr>
        <p:spPr>
          <a:xfrm>
            <a:off x="3876431" y="6052458"/>
            <a:ext cx="2455301" cy="307776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66FD05-713C-4585-89DD-8488FA7024A8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4549576-E9D7-4E7D-BBE0-70AC6B72A7DA}"/>
              </a:ext>
            </a:extLst>
          </p:cNvPr>
          <p:cNvSpPr txBox="1"/>
          <p:nvPr/>
        </p:nvSpPr>
        <p:spPr>
          <a:xfrm>
            <a:off x="9010009" y="6037944"/>
            <a:ext cx="2455301" cy="307777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8767ED-FB4B-42B8-B616-05B435E9E285}"/>
              </a:ext>
            </a:extLst>
          </p:cNvPr>
          <p:cNvCxnSpPr/>
          <p:nvPr/>
        </p:nvCxnSpPr>
        <p:spPr>
          <a:xfrm>
            <a:off x="9010009" y="6023429"/>
            <a:ext cx="2455301" cy="0"/>
          </a:xfrm>
          <a:prstGeom prst="line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65E0504-D2AA-4E06-9E85-0A1C0B6292F0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F31390A-0497-42B5-854D-D96789420512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1D880A4-4C14-429C-B5AB-3415FB2B02BF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61D7D8-25AC-49BA-BD8C-AA3961AC55B7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BRAND</a:t>
              </a: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AWARD</a:t>
              </a:r>
            </a:p>
          </p:txBody>
        </p:sp>
      </p:grpSp>
      <p:sp>
        <p:nvSpPr>
          <p:cNvPr id="8" name="Right Triangle 3">
            <a:extLst>
              <a:ext uri="{FF2B5EF4-FFF2-40B4-BE49-F238E27FC236}">
                <a16:creationId xmlns:a16="http://schemas.microsoft.com/office/drawing/2014/main" id="{7A3277CD-538F-41E9-939D-1BA2F8EADADA}"/>
              </a:ext>
            </a:extLst>
          </p:cNvPr>
          <p:cNvSpPr/>
          <p:nvPr/>
        </p:nvSpPr>
        <p:spPr>
          <a:xfrm flipV="1">
            <a:off x="1" y="0"/>
            <a:ext cx="7375799" cy="3880338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solidFill>
            <a:srgbClr val="F4B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B9C26FD-8233-466B-BB51-EA71AACE72F6}"/>
              </a:ext>
            </a:extLst>
          </p:cNvPr>
          <p:cNvSpPr/>
          <p:nvPr/>
        </p:nvSpPr>
        <p:spPr>
          <a:xfrm flipV="1">
            <a:off x="-1" y="0"/>
            <a:ext cx="7029518" cy="3756074"/>
          </a:xfrm>
          <a:custGeom>
            <a:avLst/>
            <a:gdLst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  <a:gd name="connsiteX0" fmla="*/ 0 w 5711483"/>
              <a:gd name="connsiteY0" fmla="*/ 3756074 h 3756074"/>
              <a:gd name="connsiteX1" fmla="*/ 0 w 5711483"/>
              <a:gd name="connsiteY1" fmla="*/ 0 h 3756074"/>
              <a:gd name="connsiteX2" fmla="*/ 5711483 w 5711483"/>
              <a:gd name="connsiteY2" fmla="*/ 3756074 h 3756074"/>
              <a:gd name="connsiteX3" fmla="*/ 0 w 5711483"/>
              <a:gd name="connsiteY3" fmla="*/ 3756074 h 375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1483" h="3756074">
                <a:moveTo>
                  <a:pt x="0" y="3756074"/>
                </a:moveTo>
                <a:lnTo>
                  <a:pt x="0" y="0"/>
                </a:lnTo>
                <a:cubicBezTo>
                  <a:pt x="1481797" y="1856936"/>
                  <a:pt x="2105464" y="2954216"/>
                  <a:pt x="5711483" y="3756074"/>
                </a:cubicBezTo>
                <a:lnTo>
                  <a:pt x="0" y="3756074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13000" t="-25000" r="-7000" b="-7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7FE1A-C683-489A-8803-24EA3B0DBB76}"/>
              </a:ext>
            </a:extLst>
          </p:cNvPr>
          <p:cNvSpPr txBox="1"/>
          <p:nvPr/>
        </p:nvSpPr>
        <p:spPr>
          <a:xfrm>
            <a:off x="6096000" y="1215535"/>
            <a:ext cx="4534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تقرير عن ..........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1B4E1C-D6E9-4158-88F8-044E182BC965}"/>
              </a:ext>
            </a:extLst>
          </p:cNvPr>
          <p:cNvCxnSpPr/>
          <p:nvPr/>
        </p:nvCxnSpPr>
        <p:spPr>
          <a:xfrm>
            <a:off x="3876431" y="6037943"/>
            <a:ext cx="2455301" cy="0"/>
          </a:xfrm>
          <a:prstGeom prst="line">
            <a:avLst/>
          </a:prstGeom>
          <a:ln w="19050">
            <a:solidFill>
              <a:schemeClr val="bg2">
                <a:lumMod val="50000"/>
                <a:alpha val="6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541A5C87-E3E7-4D45-B8D7-C8BDE7F2995C}"/>
              </a:ext>
            </a:extLst>
          </p:cNvPr>
          <p:cNvSpPr/>
          <p:nvPr/>
        </p:nvSpPr>
        <p:spPr>
          <a:xfrm rot="17690212">
            <a:off x="1866580" y="3788537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6607C12-367F-417D-BB50-F1F66C633DA1}"/>
              </a:ext>
            </a:extLst>
          </p:cNvPr>
          <p:cNvSpPr/>
          <p:nvPr/>
        </p:nvSpPr>
        <p:spPr>
          <a:xfrm rot="14740878">
            <a:off x="2653077" y="3816366"/>
            <a:ext cx="1507985" cy="757141"/>
          </a:xfrm>
          <a:prstGeom prst="chevron">
            <a:avLst/>
          </a:prstGeom>
          <a:solidFill>
            <a:srgbClr val="76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27D17-D347-4097-8893-7DA2344C65A9}"/>
              </a:ext>
            </a:extLst>
          </p:cNvPr>
          <p:cNvGrpSpPr/>
          <p:nvPr/>
        </p:nvGrpSpPr>
        <p:grpSpPr>
          <a:xfrm>
            <a:off x="1802493" y="2289462"/>
            <a:ext cx="2491015" cy="2023950"/>
            <a:chOff x="1330786" y="2465085"/>
            <a:chExt cx="2023950" cy="2023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72E0A6-563F-48DD-9C14-A714CB5B6EEE}"/>
                </a:ext>
              </a:extLst>
            </p:cNvPr>
            <p:cNvSpPr/>
            <p:nvPr/>
          </p:nvSpPr>
          <p:spPr>
            <a:xfrm>
              <a:off x="1330786" y="2465085"/>
              <a:ext cx="2023950" cy="2023950"/>
            </a:xfrm>
            <a:prstGeom prst="ellipse">
              <a:avLst/>
            </a:prstGeom>
            <a:solidFill>
              <a:srgbClr val="F4B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2CB9D2-4ED1-42BA-B568-EF8CD8332A36}"/>
                </a:ext>
              </a:extLst>
            </p:cNvPr>
            <p:cNvSpPr/>
            <p:nvPr/>
          </p:nvSpPr>
          <p:spPr>
            <a:xfrm>
              <a:off x="1460217" y="2623116"/>
              <a:ext cx="1765087" cy="176508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A991F1-D3C6-4BD7-BA5B-F5C4AD8F814D}"/>
                </a:ext>
              </a:extLst>
            </p:cNvPr>
            <p:cNvSpPr txBox="1"/>
            <p:nvPr/>
          </p:nvSpPr>
          <p:spPr>
            <a:xfrm>
              <a:off x="1330786" y="2921958"/>
              <a:ext cx="20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TextBox 33">
            <a:extLst>
              <a:ext uri="{FF2B5EF4-FFF2-40B4-BE49-F238E27FC236}">
                <a16:creationId xmlns:a16="http://schemas.microsoft.com/office/drawing/2014/main" id="{AA9B048C-2345-4398-ADB4-B1963AD38079}"/>
              </a:ext>
            </a:extLst>
          </p:cNvPr>
          <p:cNvSpPr txBox="1"/>
          <p:nvPr/>
        </p:nvSpPr>
        <p:spPr>
          <a:xfrm>
            <a:off x="5386355" y="3543971"/>
            <a:ext cx="4804399" cy="769441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r"/>
            <a:r>
              <a:rPr lang="ar-SY" sz="4400" b="1" dirty="0">
                <a:latin typeface="Hand Of Sean" panose="02000500000000000000" pitchFamily="2" charset="-128"/>
                <a:ea typeface="Hand Of Sean" panose="02000500000000000000" pitchFamily="2" charset="-128"/>
              </a:rPr>
              <a:t>الصف ......... </a:t>
            </a:r>
          </a:p>
        </p:txBody>
      </p:sp>
    </p:spTree>
    <p:extLst>
      <p:ext uri="{BB962C8B-B14F-4D97-AF65-F5344CB8AC3E}">
        <p14:creationId xmlns:p14="http://schemas.microsoft.com/office/powerpoint/2010/main" val="32117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85" y="2896397"/>
            <a:ext cx="375813" cy="698904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367528" y="1529366"/>
            <a:ext cx="2841699" cy="1371176"/>
            <a:chOff x="485885" y="1529365"/>
            <a:chExt cx="2711201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8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85885" y="1819401"/>
              <a:ext cx="2491097" cy="691107"/>
              <a:chOff x="2997524" y="5277192"/>
              <a:chExt cx="2491097" cy="69110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81753" y="5277192"/>
                <a:ext cx="1380332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97524" y="5697364"/>
                <a:ext cx="2491097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تدريب رائد الفضاء </a:t>
                </a:r>
                <a:r>
                  <a:rPr lang="ar-SY" sz="1600" b="1" dirty="0">
                    <a:latin typeface="Century Gothic" panose="020B0502020202020204" pitchFamily="34" charset="0"/>
                  </a:rPr>
                  <a:t>استعداداً للسفر </a:t>
                </a: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807199" y="1262664"/>
            <a:ext cx="5248627" cy="3221717"/>
            <a:chOff x="3511873" y="1329658"/>
            <a:chExt cx="4033373" cy="3221717"/>
          </a:xfrm>
          <a:noFill/>
        </p:grpSpPr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4094" y="1691111"/>
              <a:ext cx="2629432" cy="2629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511873" y="1329658"/>
              <a:ext cx="4033373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ظروف الفضاء </a:t>
              </a:r>
              <a:r>
                <a:rPr lang="ar-SY" sz="2400" b="1" dirty="0">
                  <a:solidFill>
                    <a:srgbClr val="C00000"/>
                  </a:solidFill>
                </a:rPr>
                <a:t>قاسية</a:t>
              </a:r>
              <a:r>
                <a:rPr lang="ar-SY" sz="2400" b="1" dirty="0"/>
                <a:t> و تختلف عن ظروف الأرض ولذلك </a:t>
              </a:r>
              <a:r>
                <a:rPr lang="ar-SY" sz="2400" b="1" dirty="0">
                  <a:solidFill>
                    <a:srgbClr val="C00000"/>
                  </a:solidFill>
                </a:rPr>
                <a:t>يقضي</a:t>
              </a:r>
              <a:r>
                <a:rPr lang="ar-SY" sz="2400" b="1" dirty="0"/>
                <a:t> رائد الفضاء </a:t>
              </a:r>
              <a:r>
                <a:rPr lang="ar-SY" sz="2400" b="1" dirty="0">
                  <a:solidFill>
                    <a:srgbClr val="C00000"/>
                  </a:solidFill>
                </a:rPr>
                <a:t>عدّة سنوات </a:t>
              </a:r>
              <a:r>
                <a:rPr lang="ar-SY" sz="2400" b="1" dirty="0"/>
                <a:t>في </a:t>
              </a:r>
              <a:r>
                <a:rPr lang="ar-SY" sz="2400" b="1" dirty="0">
                  <a:solidFill>
                    <a:srgbClr val="C00000"/>
                  </a:solidFill>
                </a:rPr>
                <a:t>التدريب</a:t>
              </a:r>
              <a:r>
                <a:rPr lang="ar-SY" sz="2400" b="1" dirty="0"/>
                <a:t> قبل رحلة السفر إلى الفضاء , </a:t>
              </a:r>
              <a:r>
                <a:rPr lang="ar-SY" sz="2400" b="1" dirty="0">
                  <a:solidFill>
                    <a:srgbClr val="C00000"/>
                  </a:solidFill>
                </a:rPr>
                <a:t>ليعتاد</a:t>
              </a:r>
              <a:r>
                <a:rPr lang="ar-SY" sz="2400" b="1" dirty="0"/>
                <a:t> الظروف التي سيضطرُّ إلى مواجهتها أثناء مهمته .</a:t>
              </a:r>
            </a:p>
            <a:p>
              <a:pPr algn="r"/>
              <a:r>
                <a:rPr lang="ar-SY" sz="2400" b="1" dirty="0"/>
                <a:t> </a:t>
              </a:r>
              <a:r>
                <a:rPr lang="ar-SY" sz="2400" b="1" dirty="0">
                  <a:solidFill>
                    <a:srgbClr val="C00000"/>
                  </a:solidFill>
                </a:rPr>
                <a:t>و من أهمها : </a:t>
              </a:r>
            </a:p>
            <a:p>
              <a:pPr algn="r"/>
              <a:r>
                <a:rPr lang="ar-SY" sz="2400" b="1" dirty="0"/>
                <a:t>انعدام الوزن , إعداد وجبات الطعام, النظافة الشخصية  , إدارة المخلَّفات و النفايات .  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01380" y="3312843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3770287" y="4089710"/>
              <a:ext cx="377495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264721" y="85753"/>
            <a:ext cx="575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Century Gothic" panose="020B0502020202020204" pitchFamily="34" charset="0"/>
              </a:rPr>
              <a:t>تدريب رائد الفضاء استعداداً للسفر </a:t>
            </a:r>
          </a:p>
        </p:txBody>
      </p:sp>
      <p:pic>
        <p:nvPicPr>
          <p:cNvPr id="26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2" y="2938833"/>
            <a:ext cx="2810517" cy="280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82" y="2900542"/>
            <a:ext cx="331825" cy="617099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78890"/>
              <a:ext cx="2317906" cy="708292"/>
              <a:chOff x="3223147" y="5336681"/>
              <a:chExt cx="2317906" cy="70829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06539" y="5336681"/>
                <a:ext cx="1330761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74038"/>
                <a:ext cx="2317906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تدريب رائد الفضاء استعداداً للسفر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6429292" y="584918"/>
            <a:ext cx="5515962" cy="4524315"/>
            <a:chOff x="4699046" y="1466406"/>
            <a:chExt cx="2716034" cy="6061601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849392" y="1466406"/>
              <a:ext cx="2565688" cy="60616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</a:rPr>
                <a:t>انعدام الوزن في الفضاء </a:t>
              </a:r>
            </a:p>
            <a:p>
              <a:pPr algn="r"/>
              <a:endParaRPr lang="ar-SY" sz="2400" b="1" dirty="0"/>
            </a:p>
            <a:p>
              <a:pPr algn="r"/>
              <a:r>
                <a:rPr lang="ar-SY" sz="2400" b="1" dirty="0"/>
                <a:t>الحياة في الفضاء </a:t>
              </a:r>
              <a:r>
                <a:rPr lang="ar-SY" sz="2400" b="1" dirty="0">
                  <a:solidFill>
                    <a:srgbClr val="C00000"/>
                  </a:solidFill>
                </a:rPr>
                <a:t>صعبة</a:t>
              </a:r>
              <a:r>
                <a:rPr lang="ar-SY" sz="2400" b="1" dirty="0"/>
                <a:t> لأن الأشخاص و الأشياء تطفو فيه </a:t>
              </a:r>
              <a:r>
                <a:rPr lang="ar-SY" sz="2400" b="1" dirty="0">
                  <a:solidFill>
                    <a:srgbClr val="C00000"/>
                  </a:solidFill>
                </a:rPr>
                <a:t>فالفضاء ليس له جاذبية </a:t>
              </a:r>
              <a:r>
                <a:rPr lang="ar-SY" sz="2400" b="1" dirty="0"/>
                <a:t>, و لذلك </a:t>
              </a:r>
              <a:r>
                <a:rPr lang="ar-SY" sz="2400" b="1" dirty="0">
                  <a:solidFill>
                    <a:srgbClr val="C00000"/>
                  </a:solidFill>
                </a:rPr>
                <a:t>يسبح</a:t>
              </a:r>
              <a:r>
                <a:rPr lang="ar-SY" sz="2400" b="1" dirty="0"/>
                <a:t> رائد الفضاء أثناء رحلته </a:t>
              </a:r>
              <a:r>
                <a:rPr lang="ar-SY" sz="2400" b="1" dirty="0">
                  <a:solidFill>
                    <a:srgbClr val="C00000"/>
                  </a:solidFill>
                </a:rPr>
                <a:t>بسبب</a:t>
              </a:r>
              <a:r>
                <a:rPr lang="ar-SY" sz="2400" b="1" dirty="0"/>
                <a:t> انعدام الوزن , مما </a:t>
              </a:r>
              <a:r>
                <a:rPr lang="ar-SY" sz="2400" b="1" dirty="0">
                  <a:solidFill>
                    <a:srgbClr val="C00000"/>
                  </a:solidFill>
                </a:rPr>
                <a:t>يسبّب</a:t>
              </a:r>
              <a:r>
                <a:rPr lang="ar-SY" sz="2400" b="1" dirty="0"/>
                <a:t> له الكثير من المعاناة في أداء الأمور الحياتية اليومية و التي نعتبرها بسيطة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كيف سيواجه رائد الفضاء هذه المشكلات ؟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تدريب رائد الفضاء : </a:t>
              </a:r>
              <a:r>
                <a:rPr lang="ar-SY" sz="2400" b="1" dirty="0"/>
                <a:t>الهدف من تدريب رائد الفضاء هو اكتساب الخبرة لمواجهة ما سيتعرَّضون له هناك و اكتساب مهارات تساعدهم على التغلُّب على الظروف القاسية . </a:t>
              </a:r>
              <a:endParaRPr lang="ar-SY" sz="2000" b="1" dirty="0"/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3055314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84" y="3917430"/>
            <a:ext cx="3372919" cy="224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9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5" y="2904295"/>
            <a:ext cx="361077" cy="67150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65906"/>
              <a:ext cx="2317906" cy="721276"/>
              <a:chOff x="3223147" y="5323697"/>
              <a:chExt cx="2317906" cy="72127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85888" y="5323697"/>
                <a:ext cx="1307863" cy="517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القمر و السفر إلى للفضاء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74038"/>
                <a:ext cx="2317906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تدريب رائد الفضاء استعداداً للسفر 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8">
            <a:extLst>
              <a:ext uri="{FF2B5EF4-FFF2-40B4-BE49-F238E27FC236}">
                <a16:creationId xmlns:a16="http://schemas.microsoft.com/office/drawing/2014/main" id="{9C1C7005-A9DA-488F-A96D-5D580E0E5CCE}"/>
              </a:ext>
            </a:extLst>
          </p:cNvPr>
          <p:cNvSpPr/>
          <p:nvPr/>
        </p:nvSpPr>
        <p:spPr>
          <a:xfrm>
            <a:off x="12943733" y="4704014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1">
            <a:extLst>
              <a:ext uri="{FF2B5EF4-FFF2-40B4-BE49-F238E27FC236}">
                <a16:creationId xmlns:a16="http://schemas.microsoft.com/office/drawing/2014/main" id="{C2B2BCC7-23C8-424C-93E3-62C5972C62FA}"/>
              </a:ext>
            </a:extLst>
          </p:cNvPr>
          <p:cNvGrpSpPr/>
          <p:nvPr/>
        </p:nvGrpSpPr>
        <p:grpSpPr>
          <a:xfrm>
            <a:off x="7774992" y="719335"/>
            <a:ext cx="4286379" cy="4040071"/>
            <a:chOff x="4699046" y="1646496"/>
            <a:chExt cx="2791659" cy="5412816"/>
          </a:xfrm>
          <a:noFill/>
        </p:grpSpPr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454D9C68-B736-4210-92F8-2DB2CCE96B2C}"/>
                </a:ext>
              </a:extLst>
            </p:cNvPr>
            <p:cNvSpPr/>
            <p:nvPr/>
          </p:nvSpPr>
          <p:spPr>
            <a:xfrm>
              <a:off x="4699046" y="1646496"/>
              <a:ext cx="2629432" cy="26294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AE235A11-DE85-44A6-9DD1-F385BEBB09F5}"/>
                </a:ext>
              </a:extLst>
            </p:cNvPr>
            <p:cNvSpPr txBox="1"/>
            <p:nvPr/>
          </p:nvSpPr>
          <p:spPr>
            <a:xfrm>
              <a:off x="4822956" y="1987362"/>
              <a:ext cx="2667749" cy="50719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</a:rPr>
                <a:t>بذلة رائد الفضاء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السفر</a:t>
              </a:r>
              <a:r>
                <a:rPr lang="ar-SY" sz="2400" b="1" dirty="0">
                  <a:solidFill>
                    <a:srgbClr val="0070C0"/>
                  </a:solidFill>
                </a:rPr>
                <a:t> </a:t>
              </a:r>
              <a:r>
                <a:rPr lang="ar-SY" sz="2400" b="1" dirty="0"/>
                <a:t>إلى الفضاء </a:t>
              </a:r>
              <a:r>
                <a:rPr lang="ar-SY" sz="2400" b="1" dirty="0">
                  <a:solidFill>
                    <a:srgbClr val="C00000"/>
                  </a:solidFill>
                </a:rPr>
                <a:t>ليس</a:t>
              </a:r>
              <a:r>
                <a:rPr lang="ar-SY" sz="2400" b="1" dirty="0">
                  <a:solidFill>
                    <a:srgbClr val="0070C0"/>
                  </a:solidFill>
                </a:rPr>
                <a:t> </a:t>
              </a:r>
              <a:r>
                <a:rPr lang="ar-SY" sz="2400" b="1" dirty="0"/>
                <a:t>سفراً </a:t>
              </a:r>
              <a:r>
                <a:rPr lang="ar-SY" sz="2400" b="1" dirty="0">
                  <a:solidFill>
                    <a:srgbClr val="C00000"/>
                  </a:solidFill>
                </a:rPr>
                <a:t>عادياً</a:t>
              </a:r>
              <a:r>
                <a:rPr lang="ar-SY" sz="2400" b="1" dirty="0">
                  <a:solidFill>
                    <a:srgbClr val="0070C0"/>
                  </a:solidFill>
                </a:rPr>
                <a:t> </a:t>
              </a:r>
              <a:r>
                <a:rPr lang="ar-SY" sz="2400" b="1" dirty="0"/>
                <a:t>, لذلك </a:t>
              </a:r>
              <a:r>
                <a:rPr lang="ar-SY" sz="2400" b="1" dirty="0">
                  <a:solidFill>
                    <a:srgbClr val="C00000"/>
                  </a:solidFill>
                </a:rPr>
                <a:t>يجب</a:t>
              </a:r>
              <a:r>
                <a:rPr lang="ar-SY" sz="2400" b="1" dirty="0"/>
                <a:t> على رائد الفضاء </a:t>
              </a:r>
              <a:r>
                <a:rPr lang="ar-SY" sz="2400" b="1" dirty="0">
                  <a:solidFill>
                    <a:srgbClr val="C00000"/>
                  </a:solidFill>
                </a:rPr>
                <a:t>ارتداء بذلة مصمّمة </a:t>
              </a:r>
              <a:r>
                <a:rPr lang="ar-SY" sz="2400" b="1" dirty="0"/>
                <a:t>خصيصاً لهذا الغرض . و هذه البذلة الخاصة </a:t>
              </a:r>
              <a:r>
                <a:rPr lang="ar-SY" sz="2400" b="1" dirty="0">
                  <a:solidFill>
                    <a:srgbClr val="C00000"/>
                  </a:solidFill>
                </a:rPr>
                <a:t>تساعده</a:t>
              </a:r>
              <a:r>
                <a:rPr lang="ar-SY" sz="2400" b="1" dirty="0"/>
                <a:t> على :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 </a:t>
              </a:r>
              <a:r>
                <a:rPr lang="ar-SY" sz="2400" b="1" dirty="0"/>
                <a:t>مواجهة نقص الأوكسجين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انخفاض الضغط و انعدامه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التغيرات الشديدة في درجات الحرارة </a:t>
              </a:r>
            </a:p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*</a:t>
              </a:r>
              <a:r>
                <a:rPr lang="ar-SY" sz="2400" b="1" dirty="0"/>
                <a:t> التعرّض للأشعة الكونية المختلفة .  </a:t>
              </a:r>
            </a:p>
          </p:txBody>
        </p:sp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115A0AC-CE8F-4C50-A70B-19575B0781C2}"/>
                </a:ext>
              </a:extLst>
            </p:cNvPr>
            <p:cNvSpPr txBox="1"/>
            <p:nvPr/>
          </p:nvSpPr>
          <p:spPr>
            <a:xfrm>
              <a:off x="5127930" y="2607155"/>
              <a:ext cx="1824762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28" y="429144"/>
            <a:ext cx="4756019" cy="6226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229</Words>
  <Application>Microsoft Office PowerPoint</Application>
  <PresentationFormat>شاشة عريضة</PresentationFormat>
  <Paragraphs>30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Hand Of Sean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2746</cp:revision>
  <dcterms:created xsi:type="dcterms:W3CDTF">2020-10-10T04:32:51Z</dcterms:created>
  <dcterms:modified xsi:type="dcterms:W3CDTF">2021-03-31T20:42:04Z</dcterms:modified>
</cp:coreProperties>
</file>