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666"/>
    <a:srgbClr val="DAE133"/>
    <a:srgbClr val="FED726"/>
    <a:srgbClr val="DE215B"/>
    <a:srgbClr val="FFC000"/>
    <a:srgbClr val="FF0066"/>
    <a:srgbClr val="FA4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60" autoAdjust="0"/>
    <p:restoredTop sz="94660"/>
  </p:normalViewPr>
  <p:slideViewPr>
    <p:cSldViewPr snapToGrid="0">
      <p:cViewPr>
        <p:scale>
          <a:sx n="66" d="100"/>
          <a:sy n="66" d="100"/>
        </p:scale>
        <p:origin x="-9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5" Type="http://schemas.openxmlformats.org/officeDocument/2006/relationships/slide" Target="slides/slide4.xml" /><Relationship Id="rId10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2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64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11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765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904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008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370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09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090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17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249D8-1789-4BDC-B9B3-CB7966CC587E}" type="datetimeFigureOut">
              <a:rPr lang="en-US" smtClean="0"/>
              <a:t>3/30/2021</a:t>
            </a:fld>
            <a:endParaRPr lang="en-US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2155A-F566-4B25-BDDB-64F0954951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53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microsoft.com/office/2007/relationships/hdphoto" Target="../media/hdphoto1.wdp" /><Relationship Id="rId4" Type="http://schemas.openxmlformats.org/officeDocument/2006/relationships/image" Target="../media/image4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7.png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9.png" /><Relationship Id="rId7" Type="http://schemas.openxmlformats.org/officeDocument/2006/relationships/image" Target="../media/image13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2.png" /><Relationship Id="rId5" Type="http://schemas.openxmlformats.org/officeDocument/2006/relationships/image" Target="../media/image11.png" /><Relationship Id="rId4" Type="http://schemas.openxmlformats.org/officeDocument/2006/relationships/image" Target="../media/image10.png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508000" y="3312941"/>
            <a:ext cx="10798628" cy="1446550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ar-SY" sz="8800" b="1" dirty="0"/>
              <a:t>متوازي الأضلاع و خواصه</a:t>
            </a:r>
            <a:endParaRPr lang="en-US" sz="8800" b="1" dirty="0"/>
          </a:p>
        </p:txBody>
      </p:sp>
      <p:sp>
        <p:nvSpPr>
          <p:cNvPr id="5" name="مستطيل 4"/>
          <p:cNvSpPr/>
          <p:nvPr/>
        </p:nvSpPr>
        <p:spPr>
          <a:xfrm>
            <a:off x="8904849" y="6147583"/>
            <a:ext cx="3287151" cy="710418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الاسم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886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7712" y="38573"/>
            <a:ext cx="12192000" cy="90217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b="1" dirty="0"/>
              <a:t>سوف نتعلم خواص متوازي الأضلاع</a:t>
            </a:r>
            <a:endParaRPr lang="en-US" sz="28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193758" y="1372849"/>
            <a:ext cx="11819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3600" b="1" dirty="0">
                <a:solidFill>
                  <a:srgbClr val="FF0000"/>
                </a:solidFill>
              </a:rPr>
              <a:t>متوازي الأضلاع هو شكل رباعي في كل ضلعيين متقابلين متوازيين </a:t>
            </a:r>
            <a:endParaRPr lang="ar-SY" sz="2800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21108" t="53125" r="57698" b="23661"/>
          <a:stretch/>
        </p:blipFill>
        <p:spPr>
          <a:xfrm>
            <a:off x="5401958" y="2451277"/>
            <a:ext cx="2757715" cy="1698171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 rotWithShape="1">
          <a:blip r:embed="rId3"/>
          <a:srcRect l="51450" t="41617" r="24231" b="50645"/>
          <a:stretch/>
        </p:blipFill>
        <p:spPr>
          <a:xfrm>
            <a:off x="8159673" y="2947247"/>
            <a:ext cx="3164115" cy="928914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667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15" y="2037177"/>
            <a:ext cx="4586515" cy="4820823"/>
          </a:xfrm>
          <a:prstGeom prst="rect">
            <a:avLst/>
          </a:prstGeom>
        </p:spPr>
      </p:pic>
      <p:grpSp>
        <p:nvGrpSpPr>
          <p:cNvPr id="11" name="مجموعة 10"/>
          <p:cNvGrpSpPr/>
          <p:nvPr/>
        </p:nvGrpSpPr>
        <p:grpSpPr>
          <a:xfrm>
            <a:off x="3476160" y="4124518"/>
            <a:ext cx="7320156" cy="2122618"/>
            <a:chOff x="3476160" y="4124518"/>
            <a:chExt cx="7320156" cy="2122618"/>
          </a:xfrm>
        </p:grpSpPr>
        <p:sp>
          <p:nvSpPr>
            <p:cNvPr id="10" name="مستطيل 9"/>
            <p:cNvSpPr/>
            <p:nvPr/>
          </p:nvSpPr>
          <p:spPr>
            <a:xfrm>
              <a:off x="4569688" y="4804228"/>
              <a:ext cx="6226628" cy="1193948"/>
            </a:xfrm>
            <a:prstGeom prst="rect">
              <a:avLst/>
            </a:prstGeom>
            <a:solidFill>
              <a:srgbClr val="E52666"/>
            </a:solidFill>
            <a:ln>
              <a:solidFill>
                <a:srgbClr val="E52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Y" sz="3200" dirty="0"/>
                <a:t>الزاويتان المتكاملتان مجموع قياسهما 180</a:t>
              </a:r>
            </a:p>
            <a:p>
              <a:pPr algn="ctr"/>
              <a:r>
                <a:rPr lang="ar-SY" sz="3200" dirty="0"/>
                <a:t>الزاويتان المتتامتان مجموع قياسهما 90</a:t>
              </a:r>
              <a:endParaRPr lang="en-US" sz="3200" dirty="0"/>
            </a:p>
          </p:txBody>
        </p:sp>
        <p:pic>
          <p:nvPicPr>
            <p:cNvPr id="14" name="صورة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6160" y="4124518"/>
              <a:ext cx="1925798" cy="2122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08019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6693">
            <a:off x="319120" y="4580471"/>
            <a:ext cx="1925798" cy="2122618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391886" y="159657"/>
            <a:ext cx="11600767" cy="653660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8" b="8570"/>
          <a:stretch/>
        </p:blipFill>
        <p:spPr>
          <a:xfrm>
            <a:off x="-822289" y="720872"/>
            <a:ext cx="8182200" cy="5167086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 rotWithShape="1">
          <a:blip r:embed="rId4"/>
          <a:srcRect l="15831" t="66305" r="67324" b="22584"/>
          <a:stretch/>
        </p:blipFill>
        <p:spPr>
          <a:xfrm>
            <a:off x="2925929" y="4614028"/>
            <a:ext cx="2761682" cy="1024200"/>
          </a:xfrm>
          <a:prstGeom prst="flowChartInputOutput">
            <a:avLst/>
          </a:prstGeom>
          <a:ln w="57150">
            <a:solidFill>
              <a:srgbClr val="E52666"/>
            </a:solidFill>
          </a:ln>
        </p:spPr>
      </p:pic>
      <p:sp>
        <p:nvSpPr>
          <p:cNvPr id="11" name="مستطيل 10"/>
          <p:cNvSpPr/>
          <p:nvPr/>
        </p:nvSpPr>
        <p:spPr>
          <a:xfrm>
            <a:off x="6351794" y="2418659"/>
            <a:ext cx="5330596" cy="1059544"/>
          </a:xfrm>
          <a:prstGeom prst="rect">
            <a:avLst/>
          </a:prstGeom>
          <a:solidFill>
            <a:srgbClr val="FED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في متوازي الأضلاع كل ضلعيين متقابلين متطابقين</a:t>
            </a:r>
            <a:endParaRPr lang="en-US" sz="2400" b="1" dirty="0"/>
          </a:p>
        </p:txBody>
      </p:sp>
      <p:sp>
        <p:nvSpPr>
          <p:cNvPr id="12" name="مستطيل 11"/>
          <p:cNvSpPr/>
          <p:nvPr/>
        </p:nvSpPr>
        <p:spPr>
          <a:xfrm>
            <a:off x="6063116" y="3498820"/>
            <a:ext cx="5330596" cy="1059544"/>
          </a:xfrm>
          <a:prstGeom prst="rect">
            <a:avLst/>
          </a:prstGeom>
          <a:solidFill>
            <a:srgbClr val="DAE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b="1" dirty="0"/>
              <a:t>في متوازي الأضلاع كل زاويتين متقابلتين متطابقتين</a:t>
            </a:r>
            <a:endParaRPr lang="en-US" sz="2400" b="1" dirty="0"/>
          </a:p>
        </p:txBody>
      </p:sp>
      <p:sp>
        <p:nvSpPr>
          <p:cNvPr id="13" name="مستطيل 12"/>
          <p:cNvSpPr/>
          <p:nvPr/>
        </p:nvSpPr>
        <p:spPr>
          <a:xfrm>
            <a:off x="5845305" y="4529336"/>
            <a:ext cx="5330596" cy="1059544"/>
          </a:xfrm>
          <a:prstGeom prst="rect">
            <a:avLst/>
          </a:prstGeom>
          <a:solidFill>
            <a:srgbClr val="E52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400" dirty="0"/>
              <a:t>في متوازي الأضلاع القطران ينصف كل منهما الآخر</a:t>
            </a:r>
            <a:endParaRPr lang="en-US" sz="2400" dirty="0"/>
          </a:p>
        </p:txBody>
      </p:sp>
      <p:sp>
        <p:nvSpPr>
          <p:cNvPr id="14" name="مستطيل 13"/>
          <p:cNvSpPr/>
          <p:nvPr/>
        </p:nvSpPr>
        <p:spPr>
          <a:xfrm>
            <a:off x="6259950" y="1411427"/>
            <a:ext cx="5041918" cy="1005418"/>
          </a:xfrm>
          <a:prstGeom prst="rect">
            <a:avLst/>
          </a:prstGeom>
          <a:solidFill>
            <a:srgbClr val="DE21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3600" dirty="0"/>
              <a:t>خواص متوازي الأضلاع</a:t>
            </a:r>
            <a:endParaRPr lang="en-US" sz="3600" dirty="0"/>
          </a:p>
        </p:txBody>
      </p:sp>
      <p:pic>
        <p:nvPicPr>
          <p:cNvPr id="17" name="صورة 16"/>
          <p:cNvPicPr>
            <a:picLocks noChangeAspect="1"/>
          </p:cNvPicPr>
          <p:nvPr/>
        </p:nvPicPr>
        <p:blipFill rotWithShape="1">
          <a:blip r:embed="rId4"/>
          <a:srcRect l="15642" t="53706" r="67603" b="35382"/>
          <a:stretch/>
        </p:blipFill>
        <p:spPr>
          <a:xfrm>
            <a:off x="3386327" y="3516963"/>
            <a:ext cx="2873623" cy="1052286"/>
          </a:xfrm>
          <a:prstGeom prst="flowChartInputOutput">
            <a:avLst/>
          </a:prstGeom>
          <a:ln w="57150">
            <a:solidFill>
              <a:srgbClr val="DAE133"/>
            </a:solidFill>
          </a:ln>
        </p:spPr>
      </p:pic>
      <p:pic>
        <p:nvPicPr>
          <p:cNvPr id="18" name="صورة 17"/>
          <p:cNvPicPr>
            <a:picLocks noChangeAspect="1"/>
          </p:cNvPicPr>
          <p:nvPr/>
        </p:nvPicPr>
        <p:blipFill rotWithShape="1">
          <a:blip r:embed="rId4"/>
          <a:srcRect l="16434" t="39124" r="68171" b="49568"/>
          <a:stretch/>
        </p:blipFill>
        <p:spPr>
          <a:xfrm>
            <a:off x="3953946" y="2425218"/>
            <a:ext cx="2586534" cy="1068349"/>
          </a:xfrm>
          <a:prstGeom prst="parallelogram">
            <a:avLst>
              <a:gd name="adj" fmla="val 38586"/>
            </a:avLst>
          </a:prstGeom>
          <a:ln w="57150">
            <a:solidFill>
              <a:srgbClr val="FED726"/>
            </a:solidFill>
          </a:ln>
        </p:spPr>
      </p:pic>
    </p:spTree>
    <p:extLst>
      <p:ext uri="{BB962C8B-B14F-4D97-AF65-F5344CB8AC3E}">
        <p14:creationId xmlns:p14="http://schemas.microsoft.com/office/powerpoint/2010/main" val="1611162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/>
          <a:srcRect l="43417" t="26339" r="19993" b="52033"/>
          <a:stretch/>
        </p:blipFill>
        <p:spPr>
          <a:xfrm>
            <a:off x="6386285" y="580571"/>
            <a:ext cx="4760686" cy="1582058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2"/>
          <a:srcRect l="16200" t="24752" r="58812" b="51835"/>
          <a:stretch/>
        </p:blipFill>
        <p:spPr>
          <a:xfrm>
            <a:off x="711200" y="304799"/>
            <a:ext cx="3251200" cy="1712687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70749" t="53920" r="20327" b="8779"/>
          <a:stretch/>
        </p:blipFill>
        <p:spPr>
          <a:xfrm>
            <a:off x="10261601" y="2670628"/>
            <a:ext cx="1335313" cy="3137987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2"/>
          <a:srcRect l="47323" t="54712" r="45091" b="8978"/>
          <a:stretch/>
        </p:blipFill>
        <p:spPr>
          <a:xfrm>
            <a:off x="6981372" y="2757711"/>
            <a:ext cx="986972" cy="3178632"/>
          </a:xfrm>
          <a:prstGeom prst="rect">
            <a:avLst/>
          </a:prstGeom>
        </p:spPr>
      </p:pic>
      <p:sp>
        <p:nvSpPr>
          <p:cNvPr id="6" name="مربع نص 5"/>
          <p:cNvSpPr txBox="1"/>
          <p:nvPr/>
        </p:nvSpPr>
        <p:spPr>
          <a:xfrm>
            <a:off x="9419772" y="2670628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032928" y="2757712"/>
            <a:ext cx="5006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من خواص متوازي الأضلاع كل ضلعيين متقابلين متطابقين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9550402" y="3287485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61957" y="3408953"/>
            <a:ext cx="50065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من خواص متوازي الأضلاع كل ضلعيين متقابلين متطابقين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/>
              <p:cNvSpPr txBox="1"/>
              <p:nvPr/>
            </p:nvSpPr>
            <p:spPr>
              <a:xfrm>
                <a:off x="9419772" y="4026316"/>
                <a:ext cx="841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55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مربع نص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9772" y="4026316"/>
                <a:ext cx="841829" cy="461665"/>
              </a:xfrm>
              <a:prstGeom prst="rect">
                <a:avLst/>
              </a:prstGeom>
              <a:blipFill>
                <a:blip r:embed="rId3"/>
                <a:stretch>
                  <a:fillRect t="-11842" r="-2899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ستطيل 10"/>
          <p:cNvSpPr/>
          <p:nvPr/>
        </p:nvSpPr>
        <p:spPr>
          <a:xfrm>
            <a:off x="2032928" y="4057093"/>
            <a:ext cx="5006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من خواص متوازي الأضلاع كل زاويتين متقابلين متطابقين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/>
              <p:cNvSpPr txBox="1"/>
              <p:nvPr/>
            </p:nvSpPr>
            <p:spPr>
              <a:xfrm>
                <a:off x="8084459" y="4643173"/>
                <a:ext cx="2177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180-55= 125 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مربع نص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459" y="4643173"/>
                <a:ext cx="2177141" cy="461665"/>
              </a:xfrm>
              <a:prstGeom prst="rect">
                <a:avLst/>
              </a:prstGeom>
              <a:blipFill>
                <a:blip r:embed="rId4"/>
                <a:stretch>
                  <a:fillRect t="-12000" r="-476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مستطيل 13"/>
          <p:cNvSpPr/>
          <p:nvPr/>
        </p:nvSpPr>
        <p:spPr>
          <a:xfrm>
            <a:off x="2084194" y="4702335"/>
            <a:ext cx="50113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من خواص متوازي الأضلاع كل ضلعين متقابلين متوازيين </a:t>
            </a:r>
          </a:p>
          <a:p>
            <a:r>
              <a:rPr lang="ar-SY" sz="2000" b="1" dirty="0">
                <a:solidFill>
                  <a:srgbClr val="FF0000"/>
                </a:solidFill>
              </a:rPr>
              <a:t>إذن كل زاويتين متحالفتين متكاملتين</a:t>
            </a:r>
            <a:endParaRPr 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/>
              <p:cNvSpPr txBox="1"/>
              <p:nvPr/>
            </p:nvSpPr>
            <p:spPr>
              <a:xfrm>
                <a:off x="8084459" y="5260030"/>
                <a:ext cx="2177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125 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مربع نص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4459" y="5260030"/>
                <a:ext cx="2177141" cy="461665"/>
              </a:xfrm>
              <a:prstGeom prst="rect">
                <a:avLst/>
              </a:prstGeom>
              <a:blipFill>
                <a:blip r:embed="rId5"/>
                <a:stretch>
                  <a:fillRect t="-11842" r="-476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مستطيل 15"/>
          <p:cNvSpPr/>
          <p:nvPr/>
        </p:nvSpPr>
        <p:spPr>
          <a:xfrm>
            <a:off x="2120946" y="5460193"/>
            <a:ext cx="50064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Y" sz="2000" b="1" dirty="0">
                <a:solidFill>
                  <a:srgbClr val="FF0000"/>
                </a:solidFill>
              </a:rPr>
              <a:t>من خواص متوازي الأضلاع كل زاويتين متقابلين متطابقين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2084194" y="126162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7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711200" y="856342"/>
            <a:ext cx="725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Y" sz="2400" b="1" dirty="0">
                <a:solidFill>
                  <a:srgbClr val="FF0000"/>
                </a:solidFill>
              </a:rPr>
              <a:t>5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/>
              <p:cNvSpPr txBox="1"/>
              <p:nvPr/>
            </p:nvSpPr>
            <p:spPr>
              <a:xfrm>
                <a:off x="2809908" y="447405"/>
                <a:ext cx="8418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55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مربع نص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908" y="447405"/>
                <a:ext cx="841829" cy="461665"/>
              </a:xfrm>
              <a:prstGeom prst="rect">
                <a:avLst/>
              </a:prstGeom>
              <a:blipFill>
                <a:blip r:embed="rId6"/>
                <a:stretch>
                  <a:fillRect t="-11842" r="-2174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مربع نص 19"/>
              <p:cNvSpPr txBox="1"/>
              <p:nvPr/>
            </p:nvSpPr>
            <p:spPr>
              <a:xfrm>
                <a:off x="783772" y="1338750"/>
                <a:ext cx="2177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125 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مربع نص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772" y="1338750"/>
                <a:ext cx="2177141" cy="461665"/>
              </a:xfrm>
              <a:prstGeom prst="rect">
                <a:avLst/>
              </a:prstGeom>
              <a:blipFill>
                <a:blip r:embed="rId7"/>
                <a:stretch>
                  <a:fillRect t="-12000" r="-4482" b="-29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ربع نص 20"/>
              <p:cNvSpPr txBox="1"/>
              <p:nvPr/>
            </p:nvSpPr>
            <p:spPr>
              <a:xfrm>
                <a:off x="269910" y="431413"/>
                <a:ext cx="21771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ar-SY" sz="2400" b="1" dirty="0">
                    <a:solidFill>
                      <a:srgbClr val="FF0000"/>
                    </a:solidFill>
                  </a:rPr>
                  <a:t>125 </a:t>
                </a:r>
                <a14:m>
                  <m:oMath xmlns:m="http://schemas.openxmlformats.org/officeDocument/2006/math">
                    <m:r>
                      <a:rPr lang="ar-SY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مربع نص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0" y="431413"/>
                <a:ext cx="2177141" cy="461665"/>
              </a:xfrm>
              <a:prstGeom prst="rect">
                <a:avLst/>
              </a:prstGeom>
              <a:blipFill>
                <a:blip r:embed="rId8"/>
                <a:stretch>
                  <a:fillRect t="-11842" r="-4762" b="-27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مستطيل 21"/>
          <p:cNvSpPr/>
          <p:nvPr/>
        </p:nvSpPr>
        <p:spPr>
          <a:xfrm>
            <a:off x="391886" y="159657"/>
            <a:ext cx="11600767" cy="653660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مستطيل 22"/>
          <p:cNvSpPr/>
          <p:nvPr/>
        </p:nvSpPr>
        <p:spPr>
          <a:xfrm>
            <a:off x="9550402" y="29420"/>
            <a:ext cx="2442251" cy="55115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Y" sz="2800" dirty="0"/>
              <a:t>مثال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63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 tmFilter="0,0; .5, 1; 1, 1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E4CF1D-8303-4C28-8204-AF27FA3A6B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BA03B2A-E903-4957-A219-A3BADE2BD8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صورة 4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3472D628-8C2C-4F4A-BBCD-DE26ECD536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06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119</Words>
  <Application>Microsoft Office PowerPoint</Application>
  <PresentationFormat>شاشة عريضة</PresentationFormat>
  <Paragraphs>27</Paragraphs>
  <Slides>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Maher</dc:creator>
  <cp:lastModifiedBy>dmmrb1991@gmail.com</cp:lastModifiedBy>
  <cp:revision>41</cp:revision>
  <dcterms:created xsi:type="dcterms:W3CDTF">2021-03-21T19:20:33Z</dcterms:created>
  <dcterms:modified xsi:type="dcterms:W3CDTF">2021-03-30T13:35:06Z</dcterms:modified>
</cp:coreProperties>
</file>