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00"/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6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6E9B0-2DF6-422D-A2D4-0E7241FB5D9F}" type="doc">
      <dgm:prSet loTypeId="urn:microsoft.com/office/officeart/2005/8/layout/vProcess5" loCatId="process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pPr rtl="1"/>
          <a:endParaRPr lang="ar-SA"/>
        </a:p>
      </dgm:t>
    </dgm:pt>
    <dgm:pt modelId="{1A6BC7D0-F692-461B-9BCA-6304923E4787}">
      <dgm:prSet custT="1"/>
      <dgm:spPr/>
      <dgm:t>
        <a:bodyPr/>
        <a:lstStyle/>
        <a:p>
          <a:pPr rtl="1"/>
          <a:r>
            <a:rPr lang="ar-SY" sz="2800"/>
            <a:t>فك كافة الأقواس الموجودة في المعادلة</a:t>
          </a:r>
          <a:endParaRPr lang="en-US" sz="2800"/>
        </a:p>
      </dgm:t>
    </dgm:pt>
    <dgm:pt modelId="{5F44F6D3-3357-486F-A215-B1C6EFB0F3CE}" type="parTrans" cxnId="{852E5409-9226-4903-9E41-A2FD0640F715}">
      <dgm:prSet/>
      <dgm:spPr/>
      <dgm:t>
        <a:bodyPr/>
        <a:lstStyle/>
        <a:p>
          <a:pPr rtl="1"/>
          <a:endParaRPr lang="ar-SA" sz="2800"/>
        </a:p>
      </dgm:t>
    </dgm:pt>
    <dgm:pt modelId="{F8769944-BE17-4DEB-883E-30547800D656}" type="sibTrans" cxnId="{852E5409-9226-4903-9E41-A2FD0640F715}">
      <dgm:prSet custT="1"/>
      <dgm:spPr/>
      <dgm:t>
        <a:bodyPr/>
        <a:lstStyle/>
        <a:p>
          <a:pPr rtl="1"/>
          <a:endParaRPr lang="ar-SA" sz="2800"/>
        </a:p>
      </dgm:t>
    </dgm:pt>
    <dgm:pt modelId="{C74CAEE0-1FEA-4BB1-9A7D-A92689B8F89B}">
      <dgm:prSet custT="1"/>
      <dgm:spPr/>
      <dgm:t>
        <a:bodyPr/>
        <a:lstStyle/>
        <a:p>
          <a:pPr rtl="1"/>
          <a:r>
            <a:rPr lang="ar-SY" sz="2800"/>
            <a:t>. إعادة ترتيب الحدود؛ بوضع المتغيرات على طرف واحد من المعادلة، وجميع الثوابت على الطرف الآخر</a:t>
          </a:r>
          <a:endParaRPr lang="en-US" sz="2800"/>
        </a:p>
      </dgm:t>
    </dgm:pt>
    <dgm:pt modelId="{F1A1D7E1-1FB6-4AB7-B31F-7F5F42223458}" type="parTrans" cxnId="{20971D7A-B32B-42BF-9EF9-2AB607B14DD6}">
      <dgm:prSet/>
      <dgm:spPr/>
      <dgm:t>
        <a:bodyPr/>
        <a:lstStyle/>
        <a:p>
          <a:pPr rtl="1"/>
          <a:endParaRPr lang="ar-SA" sz="2800"/>
        </a:p>
      </dgm:t>
    </dgm:pt>
    <dgm:pt modelId="{099DCFE7-E421-4F85-8D71-AA9657290092}" type="sibTrans" cxnId="{20971D7A-B32B-42BF-9EF9-2AB607B14DD6}">
      <dgm:prSet custT="1"/>
      <dgm:spPr/>
      <dgm:t>
        <a:bodyPr/>
        <a:lstStyle/>
        <a:p>
          <a:pPr rtl="1"/>
          <a:endParaRPr lang="ar-SA" sz="2800"/>
        </a:p>
      </dgm:t>
    </dgm:pt>
    <dgm:pt modelId="{549CF66C-C300-4454-88C3-EFED82B02938}">
      <dgm:prSet custT="1"/>
      <dgm:spPr/>
      <dgm:t>
        <a:bodyPr/>
        <a:lstStyle/>
        <a:p>
          <a:pPr rtl="1"/>
          <a:r>
            <a:rPr lang="ar-SY" sz="2800"/>
            <a:t>. جمع الحدود المتشابهة معاً ثم تبسيطها، مع مراعاة ضرورة المحافظة على توازن المعادلة؛ أي إجراء العمليات نفسها على طرفيها</a:t>
          </a:r>
          <a:endParaRPr lang="en-US" sz="2800"/>
        </a:p>
      </dgm:t>
    </dgm:pt>
    <dgm:pt modelId="{9FB61024-E66F-4FB3-8D97-62D9395254AF}" type="parTrans" cxnId="{92F472CA-11C0-492B-A9B1-CEAB766C7DA7}">
      <dgm:prSet/>
      <dgm:spPr/>
      <dgm:t>
        <a:bodyPr/>
        <a:lstStyle/>
        <a:p>
          <a:pPr rtl="1"/>
          <a:endParaRPr lang="ar-SA" sz="2800"/>
        </a:p>
      </dgm:t>
    </dgm:pt>
    <dgm:pt modelId="{2FD94B3F-4560-4753-B06A-22C38A8A7F27}" type="sibTrans" cxnId="{92F472CA-11C0-492B-A9B1-CEAB766C7DA7}">
      <dgm:prSet custT="1"/>
      <dgm:spPr/>
      <dgm:t>
        <a:bodyPr/>
        <a:lstStyle/>
        <a:p>
          <a:pPr rtl="1"/>
          <a:endParaRPr lang="ar-SA" sz="2800"/>
        </a:p>
      </dgm:t>
    </dgm:pt>
    <dgm:pt modelId="{3E7EFCD5-3607-4AB7-931E-970B79AD4BA3}">
      <dgm:prSet custT="1"/>
      <dgm:spPr/>
      <dgm:t>
        <a:bodyPr/>
        <a:lstStyle/>
        <a:p>
          <a:pPr rtl="1"/>
          <a:r>
            <a:rPr lang="ar-SY" sz="2800"/>
            <a:t>. حل المعادلة، ثم التأكد من الحل عن طريق تعويض القيم في المعادلة مرة أخرى.</a:t>
          </a:r>
          <a:endParaRPr lang="en-US" sz="2800"/>
        </a:p>
      </dgm:t>
    </dgm:pt>
    <dgm:pt modelId="{6D075262-8DD9-44BF-AF58-B602E63663C0}" type="parTrans" cxnId="{DF593A5D-39EF-4BCE-9CD5-E44AFC7DCC1C}">
      <dgm:prSet/>
      <dgm:spPr/>
      <dgm:t>
        <a:bodyPr/>
        <a:lstStyle/>
        <a:p>
          <a:pPr rtl="1"/>
          <a:endParaRPr lang="ar-SA" sz="2800"/>
        </a:p>
      </dgm:t>
    </dgm:pt>
    <dgm:pt modelId="{FE873C6F-A4D8-4C50-8F7F-A8219D61C045}" type="sibTrans" cxnId="{DF593A5D-39EF-4BCE-9CD5-E44AFC7DCC1C}">
      <dgm:prSet/>
      <dgm:spPr/>
      <dgm:t>
        <a:bodyPr/>
        <a:lstStyle/>
        <a:p>
          <a:pPr rtl="1"/>
          <a:endParaRPr lang="ar-SA" sz="2800"/>
        </a:p>
      </dgm:t>
    </dgm:pt>
    <dgm:pt modelId="{24E6589A-B0A3-4546-8965-530AC7DD262D}" type="pres">
      <dgm:prSet presAssocID="{9A66E9B0-2DF6-422D-A2D4-0E7241FB5D9F}" presName="outerComposite" presStyleCnt="0">
        <dgm:presLayoutVars>
          <dgm:chMax val="5"/>
          <dgm:dir val="rev"/>
          <dgm:resizeHandles val="exact"/>
        </dgm:presLayoutVars>
      </dgm:prSet>
      <dgm:spPr/>
    </dgm:pt>
    <dgm:pt modelId="{5E91C308-D1D1-4856-969B-9C0107FC9F4A}" type="pres">
      <dgm:prSet presAssocID="{9A66E9B0-2DF6-422D-A2D4-0E7241FB5D9F}" presName="dummyMaxCanvas" presStyleCnt="0">
        <dgm:presLayoutVars/>
      </dgm:prSet>
      <dgm:spPr/>
    </dgm:pt>
    <dgm:pt modelId="{82747BF9-192E-46C4-AD3D-5096B4126BCE}" type="pres">
      <dgm:prSet presAssocID="{9A66E9B0-2DF6-422D-A2D4-0E7241FB5D9F}" presName="FourNodes_1" presStyleLbl="node1" presStyleIdx="0" presStyleCnt="4">
        <dgm:presLayoutVars>
          <dgm:bulletEnabled val="1"/>
        </dgm:presLayoutVars>
      </dgm:prSet>
      <dgm:spPr/>
    </dgm:pt>
    <dgm:pt modelId="{EB6A24BF-58FF-43E6-BB76-CC5AF9332240}" type="pres">
      <dgm:prSet presAssocID="{9A66E9B0-2DF6-422D-A2D4-0E7241FB5D9F}" presName="FourNodes_2" presStyleLbl="node1" presStyleIdx="1" presStyleCnt="4">
        <dgm:presLayoutVars>
          <dgm:bulletEnabled val="1"/>
        </dgm:presLayoutVars>
      </dgm:prSet>
      <dgm:spPr/>
    </dgm:pt>
    <dgm:pt modelId="{BC0ED384-7984-4464-8A14-535932EA03E0}" type="pres">
      <dgm:prSet presAssocID="{9A66E9B0-2DF6-422D-A2D4-0E7241FB5D9F}" presName="FourNodes_3" presStyleLbl="node1" presStyleIdx="2" presStyleCnt="4">
        <dgm:presLayoutVars>
          <dgm:bulletEnabled val="1"/>
        </dgm:presLayoutVars>
      </dgm:prSet>
      <dgm:spPr/>
    </dgm:pt>
    <dgm:pt modelId="{ED1A69CA-80FF-4491-B62C-29432F75ACCA}" type="pres">
      <dgm:prSet presAssocID="{9A66E9B0-2DF6-422D-A2D4-0E7241FB5D9F}" presName="FourNodes_4" presStyleLbl="node1" presStyleIdx="3" presStyleCnt="4">
        <dgm:presLayoutVars>
          <dgm:bulletEnabled val="1"/>
        </dgm:presLayoutVars>
      </dgm:prSet>
      <dgm:spPr/>
    </dgm:pt>
    <dgm:pt modelId="{6A557899-72E5-4DC7-910F-C1A75E18AC4C}" type="pres">
      <dgm:prSet presAssocID="{9A66E9B0-2DF6-422D-A2D4-0E7241FB5D9F}" presName="FourConn_1-2" presStyleLbl="fgAccFollowNode1" presStyleIdx="0" presStyleCnt="3">
        <dgm:presLayoutVars>
          <dgm:bulletEnabled val="1"/>
        </dgm:presLayoutVars>
      </dgm:prSet>
      <dgm:spPr/>
    </dgm:pt>
    <dgm:pt modelId="{DA65CDAA-6281-4567-B9E9-0DF06A7CF365}" type="pres">
      <dgm:prSet presAssocID="{9A66E9B0-2DF6-422D-A2D4-0E7241FB5D9F}" presName="FourConn_2-3" presStyleLbl="fgAccFollowNode1" presStyleIdx="1" presStyleCnt="3">
        <dgm:presLayoutVars>
          <dgm:bulletEnabled val="1"/>
        </dgm:presLayoutVars>
      </dgm:prSet>
      <dgm:spPr/>
    </dgm:pt>
    <dgm:pt modelId="{4AFDA447-C672-40FD-8EE8-7F7BC19CB0EE}" type="pres">
      <dgm:prSet presAssocID="{9A66E9B0-2DF6-422D-A2D4-0E7241FB5D9F}" presName="FourConn_3-4" presStyleLbl="fgAccFollowNode1" presStyleIdx="2" presStyleCnt="3">
        <dgm:presLayoutVars>
          <dgm:bulletEnabled val="1"/>
        </dgm:presLayoutVars>
      </dgm:prSet>
      <dgm:spPr/>
    </dgm:pt>
    <dgm:pt modelId="{FCC538CF-2C56-4B24-8F9D-CE1111A7E9C6}" type="pres">
      <dgm:prSet presAssocID="{9A66E9B0-2DF6-422D-A2D4-0E7241FB5D9F}" presName="FourNodes_1_text" presStyleLbl="node1" presStyleIdx="3" presStyleCnt="4">
        <dgm:presLayoutVars>
          <dgm:bulletEnabled val="1"/>
        </dgm:presLayoutVars>
      </dgm:prSet>
      <dgm:spPr/>
    </dgm:pt>
    <dgm:pt modelId="{8AAC3786-9D16-482C-BDA3-4CEE972FC463}" type="pres">
      <dgm:prSet presAssocID="{9A66E9B0-2DF6-422D-A2D4-0E7241FB5D9F}" presName="FourNodes_2_text" presStyleLbl="node1" presStyleIdx="3" presStyleCnt="4">
        <dgm:presLayoutVars>
          <dgm:bulletEnabled val="1"/>
        </dgm:presLayoutVars>
      </dgm:prSet>
      <dgm:spPr/>
    </dgm:pt>
    <dgm:pt modelId="{A161B511-C548-4646-96B9-056B6BE43E9D}" type="pres">
      <dgm:prSet presAssocID="{9A66E9B0-2DF6-422D-A2D4-0E7241FB5D9F}" presName="FourNodes_3_text" presStyleLbl="node1" presStyleIdx="3" presStyleCnt="4">
        <dgm:presLayoutVars>
          <dgm:bulletEnabled val="1"/>
        </dgm:presLayoutVars>
      </dgm:prSet>
      <dgm:spPr/>
    </dgm:pt>
    <dgm:pt modelId="{3C678032-2009-40E7-BED4-2A6EF025CFC5}" type="pres">
      <dgm:prSet presAssocID="{9A66E9B0-2DF6-422D-A2D4-0E7241FB5D9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E9A2109-5CFC-4943-A02C-9B84F669CED1}" type="presOf" srcId="{C74CAEE0-1FEA-4BB1-9A7D-A92689B8F89B}" destId="{EB6A24BF-58FF-43E6-BB76-CC5AF9332240}" srcOrd="0" destOrd="0" presId="urn:microsoft.com/office/officeart/2005/8/layout/vProcess5"/>
    <dgm:cxn modelId="{852E5409-9226-4903-9E41-A2FD0640F715}" srcId="{9A66E9B0-2DF6-422D-A2D4-0E7241FB5D9F}" destId="{1A6BC7D0-F692-461B-9BCA-6304923E4787}" srcOrd="0" destOrd="0" parTransId="{5F44F6D3-3357-486F-A215-B1C6EFB0F3CE}" sibTransId="{F8769944-BE17-4DEB-883E-30547800D656}"/>
    <dgm:cxn modelId="{7B1A8210-296C-4EA8-8E6D-1FB060CF5DE6}" type="presOf" srcId="{F8769944-BE17-4DEB-883E-30547800D656}" destId="{6A557899-72E5-4DC7-910F-C1A75E18AC4C}" srcOrd="0" destOrd="0" presId="urn:microsoft.com/office/officeart/2005/8/layout/vProcess5"/>
    <dgm:cxn modelId="{1116802F-5A7B-4D52-BD8A-CA103EF4CDF0}" type="presOf" srcId="{549CF66C-C300-4454-88C3-EFED82B02938}" destId="{A161B511-C548-4646-96B9-056B6BE43E9D}" srcOrd="1" destOrd="0" presId="urn:microsoft.com/office/officeart/2005/8/layout/vProcess5"/>
    <dgm:cxn modelId="{DF593A5D-39EF-4BCE-9CD5-E44AFC7DCC1C}" srcId="{9A66E9B0-2DF6-422D-A2D4-0E7241FB5D9F}" destId="{3E7EFCD5-3607-4AB7-931E-970B79AD4BA3}" srcOrd="3" destOrd="0" parTransId="{6D075262-8DD9-44BF-AF58-B602E63663C0}" sibTransId="{FE873C6F-A4D8-4C50-8F7F-A8219D61C045}"/>
    <dgm:cxn modelId="{FB509665-6DA5-4610-951D-EB6AD8F03944}" type="presOf" srcId="{3E7EFCD5-3607-4AB7-931E-970B79AD4BA3}" destId="{ED1A69CA-80FF-4491-B62C-29432F75ACCA}" srcOrd="0" destOrd="0" presId="urn:microsoft.com/office/officeart/2005/8/layout/vProcess5"/>
    <dgm:cxn modelId="{2DC76E67-4D4B-4161-911F-DC6674321A90}" type="presOf" srcId="{2FD94B3F-4560-4753-B06A-22C38A8A7F27}" destId="{4AFDA447-C672-40FD-8EE8-7F7BC19CB0EE}" srcOrd="0" destOrd="0" presId="urn:microsoft.com/office/officeart/2005/8/layout/vProcess5"/>
    <dgm:cxn modelId="{20971D7A-B32B-42BF-9EF9-2AB607B14DD6}" srcId="{9A66E9B0-2DF6-422D-A2D4-0E7241FB5D9F}" destId="{C74CAEE0-1FEA-4BB1-9A7D-A92689B8F89B}" srcOrd="1" destOrd="0" parTransId="{F1A1D7E1-1FB6-4AB7-B31F-7F5F42223458}" sibTransId="{099DCFE7-E421-4F85-8D71-AA9657290092}"/>
    <dgm:cxn modelId="{EA19477A-40AD-4AB8-AE49-AB5D3A68BB93}" type="presOf" srcId="{1A6BC7D0-F692-461B-9BCA-6304923E4787}" destId="{FCC538CF-2C56-4B24-8F9D-CE1111A7E9C6}" srcOrd="1" destOrd="0" presId="urn:microsoft.com/office/officeart/2005/8/layout/vProcess5"/>
    <dgm:cxn modelId="{37AF4595-FFDC-49FF-A4B9-AABC2CBB340D}" type="presOf" srcId="{549CF66C-C300-4454-88C3-EFED82B02938}" destId="{BC0ED384-7984-4464-8A14-535932EA03E0}" srcOrd="0" destOrd="0" presId="urn:microsoft.com/office/officeart/2005/8/layout/vProcess5"/>
    <dgm:cxn modelId="{F977E798-334A-47C1-A852-D56BE2789E50}" type="presOf" srcId="{099DCFE7-E421-4F85-8D71-AA9657290092}" destId="{DA65CDAA-6281-4567-B9E9-0DF06A7CF365}" srcOrd="0" destOrd="0" presId="urn:microsoft.com/office/officeart/2005/8/layout/vProcess5"/>
    <dgm:cxn modelId="{13C8C5A2-1187-424D-BB98-42283197C2F6}" type="presOf" srcId="{9A66E9B0-2DF6-422D-A2D4-0E7241FB5D9F}" destId="{24E6589A-B0A3-4546-8965-530AC7DD262D}" srcOrd="0" destOrd="0" presId="urn:microsoft.com/office/officeart/2005/8/layout/vProcess5"/>
    <dgm:cxn modelId="{BAF1F8A2-2537-4223-8496-54D5FF40CFC5}" type="presOf" srcId="{C74CAEE0-1FEA-4BB1-9A7D-A92689B8F89B}" destId="{8AAC3786-9D16-482C-BDA3-4CEE972FC463}" srcOrd="1" destOrd="0" presId="urn:microsoft.com/office/officeart/2005/8/layout/vProcess5"/>
    <dgm:cxn modelId="{92F472CA-11C0-492B-A9B1-CEAB766C7DA7}" srcId="{9A66E9B0-2DF6-422D-A2D4-0E7241FB5D9F}" destId="{549CF66C-C300-4454-88C3-EFED82B02938}" srcOrd="2" destOrd="0" parTransId="{9FB61024-E66F-4FB3-8D97-62D9395254AF}" sibTransId="{2FD94B3F-4560-4753-B06A-22C38A8A7F27}"/>
    <dgm:cxn modelId="{30107BEA-FA09-458C-92C7-7B6B08E4BAF0}" type="presOf" srcId="{3E7EFCD5-3607-4AB7-931E-970B79AD4BA3}" destId="{3C678032-2009-40E7-BED4-2A6EF025CFC5}" srcOrd="1" destOrd="0" presId="urn:microsoft.com/office/officeart/2005/8/layout/vProcess5"/>
    <dgm:cxn modelId="{C2FB0FF0-790B-4686-95DD-E9AE554EB398}" type="presOf" srcId="{1A6BC7D0-F692-461B-9BCA-6304923E4787}" destId="{82747BF9-192E-46C4-AD3D-5096B4126BCE}" srcOrd="0" destOrd="0" presId="urn:microsoft.com/office/officeart/2005/8/layout/vProcess5"/>
    <dgm:cxn modelId="{03F28B3C-4578-4B97-9225-96140EF6A4C0}" type="presParOf" srcId="{24E6589A-B0A3-4546-8965-530AC7DD262D}" destId="{5E91C308-D1D1-4856-969B-9C0107FC9F4A}" srcOrd="0" destOrd="0" presId="urn:microsoft.com/office/officeart/2005/8/layout/vProcess5"/>
    <dgm:cxn modelId="{ED47E1E5-D6D0-4C4D-935B-819BE634192F}" type="presParOf" srcId="{24E6589A-B0A3-4546-8965-530AC7DD262D}" destId="{82747BF9-192E-46C4-AD3D-5096B4126BCE}" srcOrd="1" destOrd="0" presId="urn:microsoft.com/office/officeart/2005/8/layout/vProcess5"/>
    <dgm:cxn modelId="{B7984A08-1DAC-4D5E-8963-B72BAF1CF5A4}" type="presParOf" srcId="{24E6589A-B0A3-4546-8965-530AC7DD262D}" destId="{EB6A24BF-58FF-43E6-BB76-CC5AF9332240}" srcOrd="2" destOrd="0" presId="urn:microsoft.com/office/officeart/2005/8/layout/vProcess5"/>
    <dgm:cxn modelId="{2D14846D-5F69-44A9-AE30-E1A8210A168D}" type="presParOf" srcId="{24E6589A-B0A3-4546-8965-530AC7DD262D}" destId="{BC0ED384-7984-4464-8A14-535932EA03E0}" srcOrd="3" destOrd="0" presId="urn:microsoft.com/office/officeart/2005/8/layout/vProcess5"/>
    <dgm:cxn modelId="{E908913A-8E3C-4AAF-A3B8-E1E59AA34D6D}" type="presParOf" srcId="{24E6589A-B0A3-4546-8965-530AC7DD262D}" destId="{ED1A69CA-80FF-4491-B62C-29432F75ACCA}" srcOrd="4" destOrd="0" presId="urn:microsoft.com/office/officeart/2005/8/layout/vProcess5"/>
    <dgm:cxn modelId="{648059DA-F330-4662-BEE4-36A7A25C66E3}" type="presParOf" srcId="{24E6589A-B0A3-4546-8965-530AC7DD262D}" destId="{6A557899-72E5-4DC7-910F-C1A75E18AC4C}" srcOrd="5" destOrd="0" presId="urn:microsoft.com/office/officeart/2005/8/layout/vProcess5"/>
    <dgm:cxn modelId="{A500F295-97B8-434B-B2FF-054D132AE142}" type="presParOf" srcId="{24E6589A-B0A3-4546-8965-530AC7DD262D}" destId="{DA65CDAA-6281-4567-B9E9-0DF06A7CF365}" srcOrd="6" destOrd="0" presId="urn:microsoft.com/office/officeart/2005/8/layout/vProcess5"/>
    <dgm:cxn modelId="{D2D50B3D-41C3-44AB-A636-168A801B7C81}" type="presParOf" srcId="{24E6589A-B0A3-4546-8965-530AC7DD262D}" destId="{4AFDA447-C672-40FD-8EE8-7F7BC19CB0EE}" srcOrd="7" destOrd="0" presId="urn:microsoft.com/office/officeart/2005/8/layout/vProcess5"/>
    <dgm:cxn modelId="{1E9D1F0B-7D6A-49EF-9401-4CF5BABB1173}" type="presParOf" srcId="{24E6589A-B0A3-4546-8965-530AC7DD262D}" destId="{FCC538CF-2C56-4B24-8F9D-CE1111A7E9C6}" srcOrd="8" destOrd="0" presId="urn:microsoft.com/office/officeart/2005/8/layout/vProcess5"/>
    <dgm:cxn modelId="{22CC2A37-D649-48DB-B0EC-8EC73E133C69}" type="presParOf" srcId="{24E6589A-B0A3-4546-8965-530AC7DD262D}" destId="{8AAC3786-9D16-482C-BDA3-4CEE972FC463}" srcOrd="9" destOrd="0" presId="urn:microsoft.com/office/officeart/2005/8/layout/vProcess5"/>
    <dgm:cxn modelId="{0B79E852-01D2-4C72-AAFC-4491D3D50631}" type="presParOf" srcId="{24E6589A-B0A3-4546-8965-530AC7DD262D}" destId="{A161B511-C548-4646-96B9-056B6BE43E9D}" srcOrd="10" destOrd="0" presId="urn:microsoft.com/office/officeart/2005/8/layout/vProcess5"/>
    <dgm:cxn modelId="{02906779-BF99-4A9D-86F2-0F4D83FD929E}" type="presParOf" srcId="{24E6589A-B0A3-4546-8965-530AC7DD262D}" destId="{3C678032-2009-40E7-BED4-2A6EF025CFC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47BF9-192E-46C4-AD3D-5096B4126BCE}">
      <dsp:nvSpPr>
        <dsp:cNvPr id="0" name=""/>
        <dsp:cNvSpPr/>
      </dsp:nvSpPr>
      <dsp:spPr>
        <a:xfrm>
          <a:off x="1773739" y="0"/>
          <a:ext cx="7094958" cy="123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/>
            <a:t>فك كافة الأقواس الموجودة في المعادلة</a:t>
          </a:r>
          <a:endParaRPr lang="en-US" sz="2800" kern="1200"/>
        </a:p>
      </dsp:txBody>
      <dsp:txXfrm>
        <a:off x="3164263" y="36112"/>
        <a:ext cx="5668322" cy="1160741"/>
      </dsp:txXfrm>
    </dsp:sp>
    <dsp:sp modelId="{EB6A24BF-58FF-43E6-BB76-CC5AF9332240}">
      <dsp:nvSpPr>
        <dsp:cNvPr id="0" name=""/>
        <dsp:cNvSpPr/>
      </dsp:nvSpPr>
      <dsp:spPr>
        <a:xfrm>
          <a:off x="1179536" y="1457140"/>
          <a:ext cx="7094958" cy="123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/>
            <a:t>. إعادة ترتيب الحدود؛ بوضع المتغيرات على طرف واحد من المعادلة، وجميع الثوابت على الطرف الآخر</a:t>
          </a:r>
          <a:endParaRPr lang="en-US" sz="2800" kern="1200"/>
        </a:p>
      </dsp:txBody>
      <dsp:txXfrm>
        <a:off x="2611278" y="1493252"/>
        <a:ext cx="5627104" cy="1160741"/>
      </dsp:txXfrm>
    </dsp:sp>
    <dsp:sp modelId="{BC0ED384-7984-4464-8A14-535932EA03E0}">
      <dsp:nvSpPr>
        <dsp:cNvPr id="0" name=""/>
        <dsp:cNvSpPr/>
      </dsp:nvSpPr>
      <dsp:spPr>
        <a:xfrm>
          <a:off x="594202" y="2914281"/>
          <a:ext cx="7094958" cy="123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/>
            <a:t>. جمع الحدود المتشابهة معاً ثم تبسيطها، مع مراعاة ضرورة المحافظة على توازن المعادلة؛ أي إجراء العمليات نفسها على طرفيها</a:t>
          </a:r>
          <a:endParaRPr lang="en-US" sz="2800" kern="1200"/>
        </a:p>
      </dsp:txBody>
      <dsp:txXfrm>
        <a:off x="2017076" y="2950393"/>
        <a:ext cx="5635972" cy="1160741"/>
      </dsp:txXfrm>
    </dsp:sp>
    <dsp:sp modelId="{ED1A69CA-80FF-4491-B62C-29432F75ACCA}">
      <dsp:nvSpPr>
        <dsp:cNvPr id="0" name=""/>
        <dsp:cNvSpPr/>
      </dsp:nvSpPr>
      <dsp:spPr>
        <a:xfrm>
          <a:off x="0" y="4371421"/>
          <a:ext cx="7094958" cy="123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/>
            <a:t>. حل المعادلة، ثم التأكد من الحل عن طريق تعويض القيم في المعادلة مرة أخرى.</a:t>
          </a:r>
          <a:endParaRPr lang="en-US" sz="2800" kern="1200"/>
        </a:p>
      </dsp:txBody>
      <dsp:txXfrm>
        <a:off x="1431742" y="4407533"/>
        <a:ext cx="5627104" cy="1160741"/>
      </dsp:txXfrm>
    </dsp:sp>
    <dsp:sp modelId="{6A557899-72E5-4DC7-910F-C1A75E18AC4C}">
      <dsp:nvSpPr>
        <dsp:cNvPr id="0" name=""/>
        <dsp:cNvSpPr/>
      </dsp:nvSpPr>
      <dsp:spPr>
        <a:xfrm>
          <a:off x="1773739" y="944339"/>
          <a:ext cx="801427" cy="80142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800" kern="1200"/>
        </a:p>
      </dsp:txBody>
      <dsp:txXfrm>
        <a:off x="1954060" y="944339"/>
        <a:ext cx="440785" cy="603074"/>
      </dsp:txXfrm>
    </dsp:sp>
    <dsp:sp modelId="{DA65CDAA-6281-4567-B9E9-0DF06A7CF365}">
      <dsp:nvSpPr>
        <dsp:cNvPr id="0" name=""/>
        <dsp:cNvSpPr/>
      </dsp:nvSpPr>
      <dsp:spPr>
        <a:xfrm>
          <a:off x="1179536" y="2401479"/>
          <a:ext cx="801427" cy="80142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800" kern="1200"/>
        </a:p>
      </dsp:txBody>
      <dsp:txXfrm>
        <a:off x="1359857" y="2401479"/>
        <a:ext cx="440785" cy="603074"/>
      </dsp:txXfrm>
    </dsp:sp>
    <dsp:sp modelId="{4AFDA447-C672-40FD-8EE8-7F7BC19CB0EE}">
      <dsp:nvSpPr>
        <dsp:cNvPr id="0" name=""/>
        <dsp:cNvSpPr/>
      </dsp:nvSpPr>
      <dsp:spPr>
        <a:xfrm>
          <a:off x="594202" y="3858620"/>
          <a:ext cx="801427" cy="80142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800" kern="1200"/>
        </a:p>
      </dsp:txBody>
      <dsp:txXfrm>
        <a:off x="774523" y="3858620"/>
        <a:ext cx="440785" cy="603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9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  <p:sp>
        <p:nvSpPr>
          <p:cNvPr id="2" name="انفجار 2 1"/>
          <p:cNvSpPr/>
          <p:nvPr/>
        </p:nvSpPr>
        <p:spPr>
          <a:xfrm rot="847005">
            <a:off x="5628177" y="6560"/>
            <a:ext cx="6553343" cy="3996813"/>
          </a:xfrm>
          <a:prstGeom prst="irregularSeal2">
            <a:avLst/>
          </a:prstGeom>
          <a:solidFill>
            <a:srgbClr val="FFBF00"/>
          </a:solidFill>
          <a:ln>
            <a:solidFill>
              <a:srgbClr val="FFB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b="1" dirty="0">
                <a:solidFill>
                  <a:srgbClr val="002060"/>
                </a:solidFill>
              </a:rPr>
              <a:t>حل معادلة من الدرجة الأولى في متغير واحد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6545"/>
            <a:ext cx="12192000" cy="59155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كيفية حل معادلة من الدرجة الأولى في متغير واحد</a:t>
            </a:r>
            <a:endParaRPr lang="en-US" sz="28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8937524" y="755769"/>
            <a:ext cx="30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  5 (س – 2 ) =4</a:t>
            </a:r>
          </a:p>
        </p:txBody>
      </p:sp>
      <p:pic>
        <p:nvPicPr>
          <p:cNvPr id="65" name="صورة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85" y="2728452"/>
            <a:ext cx="4365984" cy="35888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ربع نص 15"/>
              <p:cNvSpPr txBox="1"/>
              <p:nvPr/>
            </p:nvSpPr>
            <p:spPr>
              <a:xfrm>
                <a:off x="8318090" y="1631749"/>
                <a:ext cx="33959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dirty="0"/>
                  <a:t>  5س - 10</a:t>
                </a:r>
                <a14:m>
                  <m:oMath xmlns:m="http://schemas.openxmlformats.org/officeDocument/2006/math">
                    <m:r>
                      <a:rPr lang="ar-SY" sz="32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ar-SY" sz="3200" dirty="0"/>
                  <a:t>=4</a:t>
                </a:r>
              </a:p>
            </p:txBody>
          </p:sp>
        </mc:Choice>
        <mc:Fallback xmlns="">
          <p:sp>
            <p:nvSpPr>
              <p:cNvPr id="16" name="مربع نص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090" y="1631749"/>
                <a:ext cx="3395918" cy="584775"/>
              </a:xfrm>
              <a:prstGeom prst="rect">
                <a:avLst/>
              </a:prstGeom>
              <a:blipFill>
                <a:blip r:embed="rId3"/>
                <a:stretch>
                  <a:fillRect t="-13542" r="-4488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مربع نص 17"/>
          <p:cNvSpPr txBox="1"/>
          <p:nvPr/>
        </p:nvSpPr>
        <p:spPr>
          <a:xfrm>
            <a:off x="7360775" y="2387279"/>
            <a:ext cx="339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  5س=  4+10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/>
              <p:cNvSpPr txBox="1"/>
              <p:nvPr/>
            </p:nvSpPr>
            <p:spPr>
              <a:xfrm>
                <a:off x="7742903" y="3185977"/>
                <a:ext cx="3529983" cy="795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dirty="0"/>
                  <a:t>5</a:t>
                </a:r>
                <a14:m>
                  <m:oMath xmlns:m="http://schemas.openxmlformats.org/officeDocument/2006/math">
                    <m:r>
                      <a:rPr lang="ar-SY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ar-SY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ar-SY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ar-SY" sz="3200" dirty="0"/>
                  <a:t>س= 1</a:t>
                </a:r>
                <a14:m>
                  <m:oMath xmlns:m="http://schemas.openxmlformats.org/officeDocument/2006/math">
                    <m:r>
                      <a:rPr lang="ar-SY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ar-SY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ar-SY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ar-SY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ar-SY" sz="3200" dirty="0"/>
                  <a:t>   </a:t>
                </a:r>
              </a:p>
            </p:txBody>
          </p:sp>
        </mc:Choice>
        <mc:Fallback xmlns="">
          <p:sp>
            <p:nvSpPr>
              <p:cNvPr id="19" name="مربع نص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903" y="3185977"/>
                <a:ext cx="3529983" cy="795795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/>
              <p:cNvSpPr txBox="1"/>
              <p:nvPr/>
            </p:nvSpPr>
            <p:spPr>
              <a:xfrm>
                <a:off x="6950641" y="4379948"/>
                <a:ext cx="3529983" cy="790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dirty="0"/>
                  <a:t>س=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ar-SY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ar-SY" sz="3200" dirty="0"/>
                  <a:t>  =2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ar-SY" sz="3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ar-SY" sz="3200" dirty="0"/>
              </a:p>
            </p:txBody>
          </p:sp>
        </mc:Choice>
        <mc:Fallback xmlns="">
          <p:sp>
            <p:nvSpPr>
              <p:cNvPr id="20" name="مربع نص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641" y="4379948"/>
                <a:ext cx="3529983" cy="790794"/>
              </a:xfrm>
              <a:prstGeom prst="rect">
                <a:avLst/>
              </a:prstGeom>
              <a:blipFill>
                <a:blip r:embed="rId5"/>
                <a:stretch>
                  <a:fillRect r="-4491"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203290" y="1"/>
            <a:ext cx="7988711" cy="888642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خطوات حل معادلة من الدرجة الأولى بمتغير واحد</a:t>
            </a:r>
            <a:endParaRPr lang="en-US" sz="3600" b="1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2" r="26615"/>
          <a:stretch/>
        </p:blipFill>
        <p:spPr>
          <a:xfrm>
            <a:off x="-203271" y="2266122"/>
            <a:ext cx="3545060" cy="4591878"/>
          </a:xfrm>
          <a:prstGeom prst="rect">
            <a:avLst/>
          </a:prstGeom>
        </p:spPr>
      </p:pic>
      <p:graphicFrame>
        <p:nvGraphicFramePr>
          <p:cNvPr id="17" name="رسم تخطيطي 16"/>
          <p:cNvGraphicFramePr/>
          <p:nvPr>
            <p:extLst>
              <p:ext uri="{D42A27DB-BD31-4B8C-83A1-F6EECF244321}">
                <p14:modId xmlns:p14="http://schemas.microsoft.com/office/powerpoint/2010/main" val="175295580"/>
              </p:ext>
            </p:extLst>
          </p:nvPr>
        </p:nvGraphicFramePr>
        <p:xfrm>
          <a:off x="3047999" y="1061884"/>
          <a:ext cx="8868698" cy="560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82747BF9-192E-46C4-AD3D-5096B4126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graphicEl>
                                              <a:dgm id="{82747BF9-192E-46C4-AD3D-5096B4126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graphicEl>
                                              <a:dgm id="{82747BF9-192E-46C4-AD3D-5096B4126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graphicEl>
                                              <a:dgm id="{82747BF9-192E-46C4-AD3D-5096B4126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6A557899-72E5-4DC7-910F-C1A75E18A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>
                                            <p:graphicEl>
                                              <a:dgm id="{6A557899-72E5-4DC7-910F-C1A75E18AC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graphicEl>
                                              <a:dgm id="{6A557899-72E5-4DC7-910F-C1A75E18A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>
                                            <p:graphicEl>
                                              <a:dgm id="{6A557899-72E5-4DC7-910F-C1A75E18A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B6A24BF-58FF-43E6-BB76-CC5AF9332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graphicEl>
                                              <a:dgm id="{EB6A24BF-58FF-43E6-BB76-CC5AF9332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graphicEl>
                                              <a:dgm id="{EB6A24BF-58FF-43E6-BB76-CC5AF9332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graphicEl>
                                              <a:dgm id="{EB6A24BF-58FF-43E6-BB76-CC5AF9332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A65CDAA-6281-4567-B9E9-0DF06A7CF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>
                                            <p:graphicEl>
                                              <a:dgm id="{DA65CDAA-6281-4567-B9E9-0DF06A7CF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graphicEl>
                                              <a:dgm id="{DA65CDAA-6281-4567-B9E9-0DF06A7CF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graphicEl>
                                              <a:dgm id="{DA65CDAA-6281-4567-B9E9-0DF06A7CF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BC0ED384-7984-4464-8A14-535932EA0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graphicEl>
                                              <a:dgm id="{BC0ED384-7984-4464-8A14-535932EA03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graphicEl>
                                              <a:dgm id="{BC0ED384-7984-4464-8A14-535932EA0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graphicEl>
                                              <a:dgm id="{BC0ED384-7984-4464-8A14-535932EA0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4AFDA447-C672-40FD-8EE8-7F7BC19CB0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>
                                            <p:graphicEl>
                                              <a:dgm id="{4AFDA447-C672-40FD-8EE8-7F7BC19CB0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graphicEl>
                                              <a:dgm id="{4AFDA447-C672-40FD-8EE8-7F7BC19CB0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graphicEl>
                                              <a:dgm id="{4AFDA447-C672-40FD-8EE8-7F7BC19CB0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D1A69CA-80FF-4491-B62C-29432F75A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>
                                            <p:graphicEl>
                                              <a:dgm id="{ED1A69CA-80FF-4491-B62C-29432F75A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>
                                            <p:graphicEl>
                                              <a:dgm id="{ED1A69CA-80FF-4491-B62C-29432F75A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>
                                            <p:graphicEl>
                                              <a:dgm id="{ED1A69CA-80FF-4491-B62C-29432F75A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" y="2815839"/>
            <a:ext cx="2835973" cy="4042161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-1" y="771558"/>
            <a:ext cx="120051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>
                <a:solidFill>
                  <a:srgbClr val="FF0000"/>
                </a:solidFill>
              </a:rPr>
              <a:t>يعرض أحد مواقع الإعلانات فستانا بتصميم معين بمبلغ 12 دينار يضاف إليه 3 دنانير مقابل خدمة التوصيل إلى المشتري فإذا أرادت ندى أن تشتري عددا من الفساتين </a:t>
            </a:r>
            <a:r>
              <a:rPr lang="ar-SY" sz="2800" dirty="0" err="1">
                <a:solidFill>
                  <a:srgbClr val="FF0000"/>
                </a:solidFill>
              </a:rPr>
              <a:t>بملبغ</a:t>
            </a:r>
            <a:r>
              <a:rPr lang="ar-SY" sz="2800" dirty="0">
                <a:solidFill>
                  <a:srgbClr val="FF0000"/>
                </a:solidFill>
              </a:rPr>
              <a:t> 75 دينارا فكم فستانا يمكن أن تشتري ؟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134575" y="7598"/>
            <a:ext cx="2057425" cy="763960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الأمثلة</a:t>
            </a:r>
            <a:endParaRPr lang="en-US" sz="3600" b="1" dirty="0"/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53" y="5669536"/>
            <a:ext cx="1263547" cy="1125129"/>
          </a:xfrm>
          <a:prstGeom prst="rect">
            <a:avLst/>
          </a:prstGeom>
        </p:spPr>
      </p:pic>
      <p:sp>
        <p:nvSpPr>
          <p:cNvPr id="33" name="مربع نص 32"/>
          <p:cNvSpPr txBox="1"/>
          <p:nvPr/>
        </p:nvSpPr>
        <p:spPr>
          <a:xfrm>
            <a:off x="8696017" y="2266439"/>
            <a:ext cx="2769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>
                <a:solidFill>
                  <a:srgbClr val="002060"/>
                </a:solidFill>
              </a:rPr>
              <a:t>12 س +  3 = 75</a:t>
            </a:r>
          </a:p>
        </p:txBody>
      </p:sp>
      <p:sp>
        <p:nvSpPr>
          <p:cNvPr id="34" name="مربع نص 33"/>
          <p:cNvSpPr txBox="1"/>
          <p:nvPr/>
        </p:nvSpPr>
        <p:spPr>
          <a:xfrm>
            <a:off x="7197213" y="3298496"/>
            <a:ext cx="426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>
                <a:solidFill>
                  <a:srgbClr val="002060"/>
                </a:solidFill>
              </a:rPr>
              <a:t>12 س +  3 -3 = 75 -3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6112541" y="4068943"/>
            <a:ext cx="426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>
                <a:solidFill>
                  <a:srgbClr val="002060"/>
                </a:solidFill>
              </a:rPr>
              <a:t>12 س = 72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/>
              <p:cNvSpPr txBox="1"/>
              <p:nvPr/>
            </p:nvSpPr>
            <p:spPr>
              <a:xfrm>
                <a:off x="6570133" y="4836919"/>
                <a:ext cx="4267814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ar-SY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ar-SY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ar-SY" sz="2800" dirty="0">
                    <a:solidFill>
                      <a:srgbClr val="002060"/>
                    </a:solidFill>
                  </a:rPr>
                  <a:t>س=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72</m:t>
                        </m:r>
                      </m:num>
                      <m:den>
                        <m:r>
                          <a:rPr lang="ar-SY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ar-SY" sz="2800" dirty="0">
                    <a:solidFill>
                      <a:srgbClr val="002060"/>
                    </a:solidFill>
                  </a:rPr>
                  <a:t>  = 6</a:t>
                </a:r>
              </a:p>
            </p:txBody>
          </p:sp>
        </mc:Choice>
        <mc:Fallback xmlns="">
          <p:sp>
            <p:nvSpPr>
              <p:cNvPr id="36" name="مربع نص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133" y="4836919"/>
                <a:ext cx="4267814" cy="701602"/>
              </a:xfrm>
              <a:prstGeom prst="rect">
                <a:avLst/>
              </a:prstGeom>
              <a:blipFill>
                <a:blip r:embed="rId4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مربع نص 36"/>
          <p:cNvSpPr txBox="1"/>
          <p:nvPr/>
        </p:nvSpPr>
        <p:spPr>
          <a:xfrm>
            <a:off x="4419158" y="6087043"/>
            <a:ext cx="650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>
                <a:solidFill>
                  <a:srgbClr val="002060"/>
                </a:solidFill>
              </a:rPr>
              <a:t>عدد الفساتين التي اشترتها ندى هو 6 فساتين</a:t>
            </a:r>
          </a:p>
        </p:txBody>
      </p:sp>
    </p:spTree>
    <p:extLst>
      <p:ext uri="{BB962C8B-B14F-4D97-AF65-F5344CB8AC3E}">
        <p14:creationId xmlns:p14="http://schemas.microsoft.com/office/powerpoint/2010/main" val="1781408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181</Words>
  <Application>Microsoft Office PowerPoint</Application>
  <PresentationFormat>شاشة عريضة</PresentationFormat>
  <Paragraphs>20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43</cp:revision>
  <dcterms:created xsi:type="dcterms:W3CDTF">2021-03-21T19:20:33Z</dcterms:created>
  <dcterms:modified xsi:type="dcterms:W3CDTF">2021-04-01T17:09:47Z</dcterms:modified>
</cp:coreProperties>
</file>