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49" r:id="rId1"/>
    <p:sldMasterId id="2147483939" r:id="rId2"/>
  </p:sldMasterIdLst>
  <p:notesMasterIdLst>
    <p:notesMasterId r:id="rId22"/>
  </p:notesMasterIdLst>
  <p:handoutMasterIdLst>
    <p:handoutMasterId r:id="rId23"/>
  </p:handoutMasterIdLst>
  <p:sldIdLst>
    <p:sldId id="1124" r:id="rId3"/>
    <p:sldId id="1126" r:id="rId4"/>
    <p:sldId id="1293" r:id="rId5"/>
    <p:sldId id="664" r:id="rId6"/>
    <p:sldId id="1294" r:id="rId7"/>
    <p:sldId id="700" r:id="rId8"/>
    <p:sldId id="1298" r:id="rId9"/>
    <p:sldId id="1295" r:id="rId10"/>
    <p:sldId id="1296" r:id="rId11"/>
    <p:sldId id="1304" r:id="rId12"/>
    <p:sldId id="1299" r:id="rId13"/>
    <p:sldId id="1297" r:id="rId14"/>
    <p:sldId id="1302" r:id="rId15"/>
    <p:sldId id="1301" r:id="rId16"/>
    <p:sldId id="704" r:id="rId17"/>
    <p:sldId id="702" r:id="rId18"/>
    <p:sldId id="705" r:id="rId19"/>
    <p:sldId id="701" r:id="rId20"/>
    <p:sldId id="1280" r:id="rId21"/>
  </p:sldIdLst>
  <p:sldSz cx="9144000" cy="6858000" type="screen4x3"/>
  <p:notesSz cx="6858000" cy="9144000"/>
  <p:embeddedFontLst>
    <p:embeddedFont>
      <p:font typeface="Andalus" panose="02020603050405020304" pitchFamily="18" charset="-78"/>
      <p:regular r:id="rId24"/>
    </p:embeddedFont>
    <p:embeddedFont>
      <p:font typeface="Arabic Typesetting" panose="03020402040406030203" pitchFamily="66" charset="-78"/>
      <p:regular r:id="rId25"/>
    </p:embeddedFont>
    <p:embeddedFont>
      <p:font typeface="Calibri" panose="020F0502020204030204" pitchFamily="34" charset="0"/>
      <p:regular r:id="rId26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custDataLst>
    <p:tags r:id="rId33"/>
  </p:custDataLst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19D7"/>
    <a:srgbClr val="056DEB"/>
    <a:srgbClr val="C828C8"/>
    <a:srgbClr val="66FF33"/>
    <a:srgbClr val="FF0066"/>
    <a:srgbClr val="03ED09"/>
    <a:srgbClr val="13CAD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434" autoAdjust="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E60892-60A7-40B0-A228-4842C17E8E2A}" type="datetimeFigureOut">
              <a:rPr lang="ar-KW" smtClean="0"/>
              <a:pPr/>
              <a:t>25/12/1441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EFA80F-293E-4811-82C5-B3067BB3B588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8329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7EC04-E09E-4454-A219-599B00EAE18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DCB06-DF4D-40B1-8E8F-CABF74FA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7" y="2404534"/>
            <a:ext cx="5826719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809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64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482713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1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9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792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482713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1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1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720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71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1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667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7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11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8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59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8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74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1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98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22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10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370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12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82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128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73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20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371600"/>
            <a:ext cx="4953000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334000" y="2057400"/>
            <a:ext cx="3581400" cy="32004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4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29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ADE8DCE-EC89-4B47-B102-D15FECFF69C7}" type="slidenum">
              <a:rPr lang="en-US" smtClean="0">
                <a:solidFill>
                  <a:prstClr val="white"/>
                </a:solidFill>
                <a:cs typeface="Calibri" pitchFamily="34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2160590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1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7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72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2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18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7" y="514926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70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638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1"/>
            <a:ext cx="6347714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9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/>
              <a:t>محمد قاعود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991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media" Target="../media/media1.mp4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visualbee.com/upgrad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ideo" Target="../media/media1.mp4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hyperlink" Target="http://www.visualbee.com/upgrade.html" TargetMode="Externa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video" Target="../media/media1.mp4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19" Type="http://schemas.microsoft.com/office/2007/relationships/media" Target="../media/media1.mp4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1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041364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KW"/>
              <a:t>محمد قاعود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3F738F-C431-4902-82BF-5330307F8B30}" type="slidenum">
              <a:rPr lang="ar-KW" smtClean="0"/>
              <a:pPr/>
              <a:t>‹#›</a:t>
            </a:fld>
            <a:endParaRPr lang="ar-KW"/>
          </a:p>
        </p:txBody>
      </p:sp>
      <p:pic>
        <p:nvPicPr>
          <p:cNvPr id="18" name="صورة 15" descr="logo.png">
            <a:hlinkClick r:id="rId20" tooltip="To remove the VisualBee Logo or replace with your own, please Upgrade VisualBee to PREMIUM service."/>
          </p:cNvPr>
          <p:cNvPicPr>
            <a:picLocks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1521" y="6125544"/>
            <a:ext cx="1368151" cy="342037"/>
          </a:xfrm>
          <a:prstGeom prst="rect">
            <a:avLst/>
          </a:prstGeom>
        </p:spPr>
      </p:pic>
      <p:pic>
        <p:nvPicPr>
          <p:cNvPr id="29" name="خلفية مونتاج - جميله 2015 HD">
            <a:hlinkClick r:id="" action="ppaction://media"/>
          </p:cNvPr>
          <p:cNvPicPr>
            <a:picLocks noChangeAspect="1"/>
          </p:cNvPicPr>
          <p:nvPr userDrawn="1">
            <a:vide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696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3F738F-C431-4902-82BF-5330307F8B30}" type="slidenum">
              <a:rPr lang="ar-KW" smtClean="0">
                <a:solidFill>
                  <a:srgbClr val="90C226"/>
                </a:solidFill>
              </a:rPr>
              <a:pPr/>
              <a:t>‹#›</a:t>
            </a:fld>
            <a:endParaRPr lang="ar-KW">
              <a:solidFill>
                <a:srgbClr val="90C226"/>
              </a:solidFill>
            </a:endParaRPr>
          </a:p>
        </p:txBody>
      </p:sp>
      <p:pic>
        <p:nvPicPr>
          <p:cNvPr id="18" name="صورة 15" descr="logo.png">
            <a:hlinkClick r:id="rId21" tooltip="To remove the VisualBee Logo or replace with your own, please Upgrade VisualBee to PREMIUM service."/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251519" y="6125543"/>
            <a:ext cx="1368151" cy="342037"/>
          </a:xfrm>
          <a:prstGeom prst="rect">
            <a:avLst/>
          </a:prstGeom>
        </p:spPr>
      </p:pic>
      <p:pic>
        <p:nvPicPr>
          <p:cNvPr id="29" name="خلفية مونتاج - جميله 2015 HD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96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4823486" y="486708"/>
            <a:ext cx="4090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>
                <a:ln w="900" cmpd="sng">
                  <a:solidFill>
                    <a:srgbClr val="797B7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190500">
                    <a:srgbClr val="FFFFFF"/>
                  </a:glow>
                </a:effectLst>
                <a:cs typeface="PT Bold Heading" panose="02010400000000000000" pitchFamily="2" charset="-78"/>
              </a:rPr>
              <a:t> 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z="1800" dirty="0">
                <a:solidFill>
                  <a:srgbClr val="FF0000"/>
                </a:solidFill>
              </a:rPr>
              <a:t>محمد قاعود الشربيني</a:t>
            </a:r>
          </a:p>
        </p:txBody>
      </p:sp>
      <p:pic>
        <p:nvPicPr>
          <p:cNvPr id="11" name="صورة 10" descr="صورة تحتوي على فاكهة, طعام&#10;&#10;تم إنشاء الوصف تلقائياً">
            <a:extLst>
              <a:ext uri="{FF2B5EF4-FFF2-40B4-BE49-F238E27FC236}">
                <a16:creationId xmlns:a16="http://schemas.microsoft.com/office/drawing/2014/main" id="{706C456C-13ED-47D7-938D-A20AD188C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48373"/>
            <a:ext cx="6480720" cy="5040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61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0">
        <p14:doors dir="vert"/>
      </p:transition>
    </mc:Choice>
    <mc:Fallback xmlns="">
      <p:transition spd="slow" advTm="3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والإنسان إذا عمر نفسه بالرضى وملأ صدره بالطمأنينة ، استقبل الحياة ببشر وسرور ، لا يثيره دواعي الضيق فيتسخط أو يشتكي ، وما اجمل قول الشاعر: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أيها الشاكي الليالي    إنما الغبطة فكر ة</a:t>
            </a:r>
          </a:p>
          <a:p>
            <a:pPr marL="457200" lvl="0" indent="-228600" algn="ctr">
              <a:lnSpc>
                <a:spcPct val="150000"/>
              </a:lnSpc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</a:t>
            </a:r>
            <a:r>
              <a:rPr lang="ar-KW" sz="2800" b="1" dirty="0"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وأثر عن عمر بن الخطاب - رضي الله عنه - أنه قال: "ما ابتُليتُ ببلية إلا كان لله عليَّ فيها أربعُ نِعم: إذْ لم تكن في ديني، وإذ لم أُحرَم الرضا، وإذ لم تكن أعظمُ منها، وإذ رجوت الثواب عليها". </a:t>
            </a:r>
          </a:p>
          <a:p>
            <a:pPr marL="457200" lvl="0" indent="-228600"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رضيت بما قسمَ الله لي              وفوّضتُ أمري إلى خالقي </a:t>
            </a:r>
          </a:p>
          <a:p>
            <a:pPr marL="457200" lvl="0" indent="-228600" algn="ctr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كما أحسن الله فيما مضى            كذلك يُحسن فيما بَقِي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76888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5292" y="2780928"/>
            <a:ext cx="8173416" cy="33843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		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العرض :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يتناول فيه الخطيب الموضوع عرضا وتحليلا وتدليلا .</a:t>
            </a:r>
          </a:p>
          <a:p>
            <a:pPr marL="457200" indent="-228600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        ويشترط وحدة الموضوع  الذي يتحدث فيه الخطيب </a:t>
            </a:r>
          </a:p>
          <a:p>
            <a:pPr marL="457200" indent="-228600">
              <a:lnSpc>
                <a:spcPct val="150000"/>
              </a:lnSpc>
            </a:pPr>
            <a:r>
              <a:rPr lang="ar-KW" sz="2800" b="1" dirty="0"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غايته</a:t>
            </a: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: يكون للخطبة موضوع أساسي  يقرر فيه الخطيب خلاصة أفكاره 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A2F1100-D68F-4006-8E78-D35696B4C500}"/>
              </a:ext>
            </a:extLst>
          </p:cNvPr>
          <p:cNvSpPr/>
          <p:nvPr/>
        </p:nvSpPr>
        <p:spPr>
          <a:xfrm>
            <a:off x="485292" y="206642"/>
            <a:ext cx="8173416" cy="2358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228600">
              <a:lnSpc>
                <a:spcPct val="150000"/>
              </a:lnSpc>
            </a:pPr>
            <a:endParaRPr lang="ar-KW" sz="3200" b="1" dirty="0">
              <a:solidFill>
                <a:srgbClr val="C42F1A">
                  <a:lumMod val="75000"/>
                </a:srgbClr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ar-KW" sz="32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الجزء السابق من الخطبة يمثل .......................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32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وسماته  ...................................................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32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وغايته .....................................................</a:t>
            </a:r>
            <a:endParaRPr lang="ar-KW" sz="2800" b="1" dirty="0">
              <a:solidFill>
                <a:srgbClr val="0070C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>
              <a:lnSpc>
                <a:spcPct val="150000"/>
              </a:lnSpc>
            </a:pPr>
            <a:endParaRPr lang="ar-KW" sz="3200" b="1" dirty="0">
              <a:solidFill>
                <a:srgbClr val="0070C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148736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والله</a:t>
            </a:r>
            <a:r>
              <a:rPr kumimoji="0" lang="ar-KW" sz="3200" b="1" i="0" u="none" strike="noStrike" kern="1200" cap="none" spc="0" normalizeH="0" noProof="0" dirty="0">
                <a:ln>
                  <a:noFill/>
                </a:ln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يهدي من يشاء إلى صراط مستقيم ، اللهم اجعلنا راضين مرضيين ، اللهم  اجعلنا من الذين يرضون بقضائك و يقنعون بعطائك ويرضون بك وبرسولك وبدينك فيسعدون في الدنيا والآخرة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baseline="0" dirty="0"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latin typeface="Trebuchet MS"/>
                <a:cs typeface="PT Bold Heading" panose="02010400000000000000" pitchFamily="2" charset="-78"/>
              </a:rPr>
              <a:t>و</a:t>
            </a:r>
            <a:r>
              <a:rPr lang="ar-KW" sz="3200" b="1" dirty="0"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latin typeface="Trebuchet MS"/>
                <a:cs typeface="PT Bold Heading" panose="02010400000000000000" pitchFamily="2" charset="-78"/>
              </a:rPr>
              <a:t> السلام عليكم ورحمة الله وبركاته</a:t>
            </a:r>
            <a:endParaRPr kumimoji="0" lang="ar-KW" sz="3200" b="1" i="0" u="none" strike="noStrike" kern="1200" cap="none" spc="0" normalizeH="0" baseline="0" noProof="0" dirty="0">
              <a:ln>
                <a:noFill/>
              </a:ln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59298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5292" y="2780928"/>
            <a:ext cx="8173416" cy="33843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228600">
              <a:lnSpc>
                <a:spcPct val="150000"/>
              </a:lnSpc>
            </a:pPr>
            <a:r>
              <a:rPr lang="ar-KW" sz="2800" b="1" dirty="0"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الخاتمة :  </a:t>
            </a: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تكون في عبارات مركزة موجزة مختصرة و  يقرر فيها الخطيب خلاصة أفكاره ،أو إيجازاً لأدلته أو دعوة إلى العمل بمبادئه.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</a:t>
            </a:r>
            <a:r>
              <a:rPr lang="ar-KW" sz="2800" b="1" dirty="0"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غايته : </a:t>
            </a: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تنتهي الخطبة بخاتمة يظل  أثرها  في الأسماع والقلوب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A2F1100-D68F-4006-8E78-D35696B4C500}"/>
              </a:ext>
            </a:extLst>
          </p:cNvPr>
          <p:cNvSpPr/>
          <p:nvPr/>
        </p:nvSpPr>
        <p:spPr>
          <a:xfrm>
            <a:off x="485292" y="206642"/>
            <a:ext cx="8173416" cy="2358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200" b="1" i="0" u="none" strike="noStrike" kern="1200" cap="none" spc="0" normalizeH="0" baseline="0" noProof="0" dirty="0">
              <a:ln>
                <a:noFill/>
              </a:ln>
              <a:solidFill>
                <a:srgbClr val="C42F1A">
                  <a:lumMod val="75000"/>
                </a:srgbClr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ea typeface="+mn-ea"/>
              <a:cs typeface="PT Bold Heading" panose="02010400000000000000" pitchFamily="2" charset="-78"/>
            </a:endParaRP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الجزء السابق من الخطبة يمثل .......................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وسماته  ...................................................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وغايته .....................................................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ea typeface="+mn-ea"/>
              <a:cs typeface="PT Bold Heading" panose="02010400000000000000" pitchFamily="2" charset="-78"/>
            </a:endParaRP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967258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CCA62">
                    <a:lumMod val="75000"/>
                  </a:srgbClr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	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من خلال دراستنا للخطبة السابقة</a:t>
            </a:r>
            <a:r>
              <a:rPr kumimoji="0" lang="ar-KW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 يمكننا أن نجيب عن الأسئلة التالية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:</a:t>
            </a:r>
          </a:p>
          <a:p>
            <a:pPr marL="742950" lvl="0" indent="-514350">
              <a:lnSpc>
                <a:spcPct val="150000"/>
              </a:lnSpc>
              <a:buFont typeface="+mj-lt"/>
              <a:buAutoNum type="arabicPeriod"/>
            </a:pPr>
            <a:r>
              <a:rPr lang="ar-KW" sz="3200" b="1" dirty="0"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ما مفهوم الخطبة ؟ وما غايتها ؟  </a:t>
            </a:r>
          </a:p>
          <a:p>
            <a:pPr marL="742950" lvl="0" indent="-514350">
              <a:lnSpc>
                <a:spcPct val="200000"/>
              </a:lnSpc>
              <a:buFont typeface="+mj-lt"/>
              <a:buAutoNum type="arabicPeriod"/>
            </a:pPr>
            <a:r>
              <a:rPr lang="ar-KW" sz="3200" b="1" dirty="0">
                <a:solidFill>
                  <a:srgbClr val="00B05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ما أجزاء الخطبة ؟ وما سمات كل جزء فيها ؟ </a:t>
            </a:r>
          </a:p>
          <a:p>
            <a:pPr marL="742950" lvl="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ar-KW" sz="32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كيف تكتب خطبة جيدة من حيث الشكل ؟</a:t>
            </a:r>
          </a:p>
          <a:p>
            <a:pPr marL="742950" lvl="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ar-KW" sz="3200" b="1" dirty="0">
                <a:solidFill>
                  <a:srgbClr val="4B19D7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كيف تكتب خطبة جيدة من حيث  المضمون  ؟</a:t>
            </a:r>
            <a:endParaRPr lang="ar-KW" sz="3200" b="1" dirty="0">
              <a:solidFill>
                <a:srgbClr val="7030A0"/>
              </a:solidFill>
              <a:effectLst>
                <a:glow rad="139700">
                  <a:srgbClr val="0BD0D9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</a:pPr>
            <a:endParaRPr kumimoji="0" lang="ar-KW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139700">
                  <a:srgbClr val="0BD0D9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090935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</a:t>
            </a:r>
            <a:r>
              <a:rPr lang="ar-KW" sz="3200" b="1" dirty="0"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latin typeface="Trebuchet MS"/>
                <a:cs typeface="PT Bold Heading" panose="02010400000000000000" pitchFamily="2" charset="-78"/>
              </a:rPr>
              <a:t>ما	أجزاء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الخطبة ؟ وما سمات كل جزء فيها ؟ 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	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المقدمة :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    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- قصيرة موجزة 0 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  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- غايتها :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تهيئة أذهان السامعين ونفوسهم لتتجه نحو الخطيب 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	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العرض :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يتناول فيه الخطيب الموضوع عرضا وتحليلا وتدليلا .</a:t>
            </a:r>
          </a:p>
          <a:p>
            <a:pPr marL="4572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	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الخاتمة :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تكون في عبارات مركزة موجزة مختصرة و  يقرر فيها الخطيب خلاصة أفكاره ،او إيجازاً لأدلته أو دعوة إلى العمل بمبادئه </a:t>
            </a:r>
          </a:p>
        </p:txBody>
      </p:sp>
    </p:spTree>
    <p:extLst>
      <p:ext uri="{BB962C8B-B14F-4D97-AF65-F5344CB8AC3E}">
        <p14:creationId xmlns:p14="http://schemas.microsoft.com/office/powerpoint/2010/main" val="7817005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	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كيف تكتب خطبة جيدة  ؟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	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من حيث الشكل :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	1-  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اتصال مقدمة  الخطبة بموضوعها وخاتمتها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.  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	2-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وحدة الموضوع ، حيث يكون للخطبة موضوع أساسي  يقرر فيه الخطيب خلاصة أفكاره .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	3-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تنتهي الخطبة بخاتمة يظل  أثرها  في الأسماع والقلوب </a:t>
            </a:r>
          </a:p>
        </p:txBody>
      </p:sp>
    </p:spTree>
    <p:extLst>
      <p:ext uri="{BB962C8B-B14F-4D97-AF65-F5344CB8AC3E}">
        <p14:creationId xmlns:p14="http://schemas.microsoft.com/office/powerpoint/2010/main" val="11170870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	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من حيث المضمون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1.	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وضوح الفكر ، والإتيان بالأدلة على صحتها وتأكيدها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0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2.	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مناسبة الأسلوب للموقف إيجازا و إطنابا ، ولمستوى ثقافة السامعين 0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3.	إثارة مشاعر السامعين واستمالتهم إلى ما يدعو إليه الخطيب أو يقرره 0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4.	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تنوع الأسلوب بين الخبر و الإنشاء  لاستمالة المستمعين .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C42F1A">
                  <a:lumMod val="75000"/>
                </a:srgbClr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316147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C42F1A">
                  <a:lumMod val="75000"/>
                </a:srgbClr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ea typeface="+mn-ea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5.	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الشواهد الأدبية  والأدلة الواقعية والتاريخية التي تؤكد فكرة الخطيب حسب موضوع الخطبة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.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6.	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الجمل القصيرة ذات الرنين الموسيقي المؤثر الجذاب .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بعد الانتهاء من الخطبة ينبغي مراجعتها للتأكد من خلوها من الأخطاء النحوية والإملائية  وترابط المقدمة بالموضوع بالخاتمة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53155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717090" y="764704"/>
            <a:ext cx="7848872" cy="4392488"/>
          </a:xfrm>
          <a:prstGeom prst="roundRect">
            <a:avLst>
              <a:gd name="adj" fmla="val 16667"/>
            </a:avLst>
          </a:prstGeom>
          <a:solidFill>
            <a:srgbClr val="10D2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KW" sz="8800" b="1" dirty="0">
                <a:solidFill>
                  <a:prstClr val="white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والحمد لله رب العالمين تمام كل نعمة</a:t>
            </a: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428596" y="2000240"/>
            <a:ext cx="821537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ln w="10541" cmpd="sng">
                  <a:solidFill>
                    <a:srgbClr val="90C22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en-US" sz="4400" dirty="0">
              <a:solidFill>
                <a:srgbClr val="E6B91E">
                  <a:lumMod val="50000"/>
                </a:srgbClr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ar-KW" sz="3600" b="1" dirty="0">
              <a:ln w="10541" cmpd="sng">
                <a:solidFill>
                  <a:srgbClr val="90C22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72131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4823486" y="486708"/>
            <a:ext cx="4090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 w="900" cmpd="sng">
                  <a:solidFill>
                    <a:srgbClr val="797B7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ahoma" panose="020B0604030504040204" pitchFamily="34" charset="0"/>
              </a:rPr>
              <a:t>محمد قاعود الشربيني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94915" y="592231"/>
            <a:ext cx="3744416" cy="312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الخطبة</a:t>
            </a:r>
          </a:p>
          <a:p>
            <a:pPr marL="45720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نموذج تطبيقي</a:t>
            </a: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43607" y="3918375"/>
            <a:ext cx="6768753" cy="152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محمد قاعود الشربيني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14" y="592231"/>
            <a:ext cx="2832796" cy="2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3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0">
        <p14:doors dir="vert"/>
      </p:transition>
    </mc:Choice>
    <mc:Fallback xmlns="">
      <p:transition spd="slow" advTm="3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4760615" y="486710"/>
            <a:ext cx="35458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0" i="0" u="none" strike="noStrike" kern="1200" cap="none" spc="0" normalizeH="0" baseline="0" noProof="0" dirty="0">
                <a:ln w="900" cmpd="sng">
                  <a:solidFill>
                    <a:srgbClr val="797B7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Arial" pitchFamily="34" charset="0"/>
                <a:ea typeface="+mn-ea"/>
                <a:cs typeface="PT Bold Heading" panose="02010400000000000000" pitchFamily="2" charset="-78"/>
              </a:rPr>
              <a:t>  </a:t>
            </a:r>
          </a:p>
        </p:txBody>
      </p:sp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id="{0C73FB81-F22E-41D1-AE63-FA17C83E1C13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8892480" cy="2376264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/>
              <a:t> </a:t>
            </a:r>
            <a:r>
              <a:rPr lang="ar-KW" b="1"/>
              <a:t> </a:t>
            </a:r>
          </a:p>
          <a:p>
            <a:pPr algn="ctr"/>
            <a:r>
              <a:rPr lang="ar-KW" sz="6600" b="1">
                <a:solidFill>
                  <a:srgbClr val="00B050"/>
                </a:solidFill>
                <a:cs typeface="PT Bold Heading" panose="02010400000000000000" pitchFamily="2" charset="-78"/>
              </a:rPr>
              <a:t> تمهيد </a:t>
            </a:r>
            <a:endParaRPr lang="en-US" sz="6600" b="1" dirty="0">
              <a:solidFill>
                <a:srgbClr val="00B050"/>
              </a:solidFill>
              <a:cs typeface="PT Bold Heading" panose="0201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6491"/>
      </p:ext>
    </p:extLst>
  </p:cSld>
  <p:clrMapOvr>
    <a:masterClrMapping/>
  </p:clrMapOvr>
  <p:transition spd="med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CCA62">
                    <a:lumMod val="75000"/>
                  </a:srgbClr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	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ما مفهوم الخطبة ؟ وما غايتها ؟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CCA62">
                    <a:lumMod val="75000"/>
                  </a:srgbClr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   - 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الخطبة 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CCA62">
                    <a:lumMod val="75000"/>
                  </a:srgbClr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: </a:t>
            </a: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فن بلاغ شفهي في مواجهة الجماهير 0 </a:t>
            </a:r>
          </a:p>
        </p:txBody>
      </p:sp>
    </p:spTree>
    <p:extLst>
      <p:ext uri="{BB962C8B-B14F-4D97-AF65-F5344CB8AC3E}">
        <p14:creationId xmlns:p14="http://schemas.microsoft.com/office/powerpoint/2010/main" val="159159290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ea typeface="+mn-ea"/>
                <a:cs typeface="PT Bold Heading" panose="02010400000000000000" pitchFamily="2" charset="-78"/>
              </a:rPr>
              <a:t>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الهدف :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يكتب </a:t>
            </a: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latin typeface="Trebuchet MS"/>
                <a:cs typeface="PT Bold Heading" panose="02010400000000000000" pitchFamily="2" charset="-78"/>
              </a:rPr>
              <a:t>خطبة يناقش فيه ظاهرة اجتماعية  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.</a:t>
            </a:r>
          </a:p>
          <a:p>
            <a:pPr marL="457200" lvl="0" indent="-228600" algn="ctr">
              <a:lnSpc>
                <a:spcPct val="150000"/>
              </a:lnSpc>
              <a:defRPr/>
            </a:pP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للعبوس أثرا سيئا على صاحبه فيصير جامدا ولا يشعر بجمال الحياة ، ويضيع على نفسه  فرصا حقيقية للبهجة والسعادة 0 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اكتب خطبة  تلقيها  أمام زملائك ، مستوفياً العناصر اللازمة لكتابة الخطبة </a:t>
            </a: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تبيَّن فيها أهمية نعمة الرضا لكي يعيش الإنسان سعيدًا في زمن غاب فيه الرضا عن قلوب بعض الناس فأصبح معظمهم يعيش في حزن وكآبة.  </a:t>
            </a:r>
          </a:p>
        </p:txBody>
      </p:sp>
    </p:spTree>
    <p:extLst>
      <p:ext uri="{BB962C8B-B14F-4D97-AF65-F5344CB8AC3E}">
        <p14:creationId xmlns:p14="http://schemas.microsoft.com/office/powerpoint/2010/main" val="381282162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5527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228600" algn="ctr">
              <a:lnSpc>
                <a:spcPct val="150000"/>
              </a:lnSpc>
            </a:pPr>
            <a:r>
              <a:rPr lang="ar-KW" sz="3200" b="1" dirty="0"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</a:t>
            </a:r>
          </a:p>
          <a:p>
            <a:pPr marL="457200" lvl="0" indent="-228600" algn="ctr">
              <a:lnSpc>
                <a:spcPct val="150000"/>
              </a:lnSpc>
            </a:pPr>
            <a:r>
              <a:rPr lang="ar-KW" sz="2800" b="1" dirty="0"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نعمة الرضا</a:t>
            </a:r>
          </a:p>
          <a:p>
            <a:pPr marL="457200" lvl="0" indent="-228600" algn="ctr">
              <a:lnSpc>
                <a:spcPct val="150000"/>
              </a:lnSpc>
            </a:pPr>
            <a:r>
              <a:rPr lang="ar-KW" sz="2800" b="1" dirty="0"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بسم الله الرحمن الرحيم</a:t>
            </a:r>
          </a:p>
          <a:p>
            <a:pPr marL="457200" lvl="0" indent="-228600" algn="ctr">
              <a:lnSpc>
                <a:spcPct val="200000"/>
              </a:lnSpc>
            </a:pPr>
            <a:r>
              <a:rPr lang="ar-KW" sz="2800" b="1" dirty="0"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الحمد لله عز وجل ، هو مصدر النعم وواسع الكرم ، وأشهد أن </a:t>
            </a:r>
          </a:p>
          <a:p>
            <a:pPr marL="457200" lvl="0" indent="-228600" algn="ctr">
              <a:lnSpc>
                <a:spcPct val="200000"/>
              </a:lnSpc>
            </a:pPr>
            <a:r>
              <a:rPr lang="ar-KW" sz="2800" b="1" dirty="0"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لا إله إلا الله  لا رب غيره ولا معبود سواه ، وأشهد أن سيدنا محمدًا رسول الله ، أخلص لربه وجهه وقلبه وعقله ،  فقال له ربه :</a:t>
            </a:r>
          </a:p>
          <a:p>
            <a:pPr marL="457200" lvl="0" indent="-228600" algn="ctr">
              <a:lnSpc>
                <a:spcPct val="200000"/>
              </a:lnSpc>
            </a:pPr>
            <a:r>
              <a:rPr lang="ar-KW" sz="2800" b="1" dirty="0"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( ولسوف يعطيك ربك فترضى )  . فصلوات الله  وسلامه عليه  وعلى آله وصحبه الذين رضي الله عنهم ورضوا عنه وأولئك هم المفلحون .</a:t>
            </a:r>
          </a:p>
          <a:p>
            <a:pPr marL="457200" lvl="0" indent="-228600" algn="ctr">
              <a:lnSpc>
                <a:spcPct val="150000"/>
              </a:lnSpc>
            </a:pPr>
            <a:r>
              <a:rPr lang="ar-KW" sz="3200" b="1" dirty="0"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</a:t>
            </a:r>
            <a:endParaRPr lang="ar-KW" sz="3200" b="1" dirty="0"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58442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D22C257-D4F0-402B-A31E-6676BF110A15}"/>
              </a:ext>
            </a:extLst>
          </p:cNvPr>
          <p:cNvSpPr/>
          <p:nvPr/>
        </p:nvSpPr>
        <p:spPr>
          <a:xfrm>
            <a:off x="611560" y="3140968"/>
            <a:ext cx="7992888" cy="27723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228600">
              <a:lnSpc>
                <a:spcPct val="150000"/>
              </a:lnSpc>
            </a:pPr>
            <a:r>
              <a:rPr lang="ar-KW" sz="32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	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2800" b="1" dirty="0"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المقدمة :</a:t>
            </a:r>
            <a:r>
              <a:rPr lang="ar-KW" sz="28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       </a:t>
            </a:r>
            <a:r>
              <a:rPr lang="ar-KW" sz="2800" b="1" dirty="0"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 قصيرة موجزة 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2800" b="1" dirty="0"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تتصل بموضوع الخطبة وخاتمتها 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28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    </a:t>
            </a:r>
            <a:r>
              <a:rPr lang="ar-KW" sz="2800" b="1" dirty="0">
                <a:solidFill>
                  <a:srgbClr val="00B05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- غايتها :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2800" b="1" dirty="0">
                <a:solidFill>
                  <a:srgbClr val="0070C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تهيئة أذهان السامعين ونفوسهم لتتجه نحو الخطيب</a:t>
            </a:r>
          </a:p>
          <a:p>
            <a:pPr marL="457200" lvl="0" indent="-228600">
              <a:lnSpc>
                <a:spcPct val="150000"/>
              </a:lnSpc>
            </a:pPr>
            <a:endParaRPr lang="ar-KW" sz="3200" b="1" dirty="0">
              <a:solidFill>
                <a:srgbClr val="0070C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5B12232-39CD-41D9-800D-A11903DA971A}"/>
              </a:ext>
            </a:extLst>
          </p:cNvPr>
          <p:cNvSpPr/>
          <p:nvPr/>
        </p:nvSpPr>
        <p:spPr>
          <a:xfrm>
            <a:off x="683568" y="206642"/>
            <a:ext cx="7848872" cy="2358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228600">
              <a:lnSpc>
                <a:spcPct val="150000"/>
              </a:lnSpc>
            </a:pPr>
            <a:endParaRPr lang="ar-KW" sz="3200" b="1" dirty="0">
              <a:solidFill>
                <a:srgbClr val="C42F1A">
                  <a:lumMod val="75000"/>
                </a:srgbClr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ar-KW" sz="32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الجزء السابق من الخطبة يمثل .......................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32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وسماتها ...................................................</a:t>
            </a:r>
          </a:p>
          <a:p>
            <a:pPr marL="457200" lvl="0" indent="-228600">
              <a:lnSpc>
                <a:spcPct val="150000"/>
              </a:lnSpc>
            </a:pPr>
            <a:r>
              <a:rPr lang="ar-KW" sz="3200" b="1" dirty="0">
                <a:solidFill>
                  <a:srgbClr val="C42F1A">
                    <a:lumMod val="75000"/>
                  </a:srgbClr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وغايتها.....................................................</a:t>
            </a:r>
            <a:endParaRPr lang="ar-KW" sz="2800" b="1" dirty="0">
              <a:solidFill>
                <a:srgbClr val="0070C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>
              <a:lnSpc>
                <a:spcPct val="150000"/>
              </a:lnSpc>
            </a:pPr>
            <a:endParaRPr lang="ar-KW" sz="3200" b="1" dirty="0">
              <a:solidFill>
                <a:srgbClr val="0070C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3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5527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KW" sz="2800" b="1" dirty="0">
              <a:solidFill>
                <a:srgbClr val="FF000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أما بعد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 :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rebuchet MS"/>
                <a:cs typeface="PT Bold Heading" panose="02010400000000000000" pitchFamily="2" charset="-78"/>
              </a:rPr>
              <a:t>إخواني الطلاب :</a:t>
            </a:r>
          </a:p>
          <a:p>
            <a:pPr marL="457200" lvl="0" indent="-228600" algn="ctr">
              <a:lnSpc>
                <a:spcPct val="150000"/>
              </a:lnSpc>
              <a:defRPr/>
            </a:pPr>
            <a:r>
              <a:rPr lang="ar-KW" sz="2800" b="1" dirty="0"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نلاحظ أن كثيراً من الناس يشكون من دنياهم  و يضيقون بحياتهم ، و السعادة قريبة منهم فهي  تنبع من  داخلهم</a:t>
            </a:r>
          </a:p>
          <a:p>
            <a:pPr marL="457200" lvl="0" indent="-228600" algn="ctr">
              <a:lnSpc>
                <a:spcPct val="150000"/>
              </a:lnSpc>
              <a:defRPr/>
            </a:pPr>
            <a:r>
              <a:rPr lang="ar-KW" sz="2800" b="1" dirty="0"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من رضاهم لكنهم لا يشعرون، وكما يقول الشاعر :</a:t>
            </a:r>
          </a:p>
          <a:p>
            <a:pPr marL="457200" lvl="0" indent="-228600" algn="ctr">
              <a:lnSpc>
                <a:spcPct val="150000"/>
              </a:lnSpc>
              <a:defRPr/>
            </a:pPr>
            <a:r>
              <a:rPr lang="ar-KW" sz="2800" b="1" dirty="0">
                <a:solidFill>
                  <a:srgbClr val="7030A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أَيُّهَذا الشاكي وَما بِكَ داءٌ       كُن جَميلاً تَرَ الوُجودَ جَميلا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  <a:defRPr/>
            </a:pPr>
            <a:r>
              <a:rPr lang="ar-KW" sz="2800" b="1" dirty="0"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latin typeface="Trebuchet MS"/>
                <a:cs typeface="PT Bold Heading" panose="02010400000000000000" pitchFamily="2" charset="-78"/>
              </a:rPr>
              <a:t>وسيظل الحديث عن السعادة والشقاء باقيًا ما دام في الدنيا حياة وأحياء ، ولقد اختلف الناس في تحديد  مصدر السعادة ، فمنهم من زعم أنها في المال وفي الجاه  ،  والواقع لا يؤكد  ذلك وإنما يؤكد حقيقة أنها في الرضا بما قسم الله</a:t>
            </a:r>
          </a:p>
          <a:p>
            <a:pPr marL="457200" lvl="0" indent="-228600" algn="ctr">
              <a:lnSpc>
                <a:spcPct val="150000"/>
              </a:lnSpc>
              <a:defRPr/>
            </a:pPr>
            <a:endParaRPr lang="ar-KW" sz="2800" b="1" dirty="0"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latin typeface="Trebuchet MS"/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  <a:defRPr/>
            </a:pPr>
            <a:endParaRPr lang="ar-KW" sz="2800" b="1" dirty="0"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KW" sz="2800" b="1" dirty="0"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KW" sz="2800" b="1" dirty="0"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latin typeface="Trebuchet MS"/>
              <a:cs typeface="PT Bold Heading" panose="02010400000000000000" pitchFamily="2" charset="-78"/>
            </a:endParaRPr>
          </a:p>
          <a:p>
            <a:pPr marL="457200" marR="0" lvl="0" indent="-2286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dirty="0"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latin typeface="Trebuchet MS"/>
                <a:cs typeface="PT Bold Heading" panose="02010400000000000000" pitchFamily="2" charset="-78"/>
              </a:rPr>
              <a:t> </a:t>
            </a:r>
            <a:endParaRPr kumimoji="0" lang="ar-KW" sz="4000" b="1" i="0" u="none" strike="noStrike" kern="1200" cap="none" spc="0" normalizeH="0" baseline="0" noProof="0" dirty="0">
              <a:ln>
                <a:noFill/>
              </a:ln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rebuchet MS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19609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508" y="188640"/>
            <a:ext cx="8856984" cy="6480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228600" algn="ctr">
              <a:lnSpc>
                <a:spcPct val="150000"/>
              </a:lnSpc>
            </a:pPr>
            <a:endParaRPr lang="ar-KW" sz="2800" b="1" dirty="0"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</a:pPr>
            <a:endParaRPr lang="ar-KW" sz="2800" b="1" dirty="0"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</a:pPr>
            <a:endParaRPr lang="ar-KW" sz="2800" b="1" dirty="0"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</a:pPr>
            <a:endParaRPr lang="ar-KW" sz="2800" b="1" dirty="0"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</a:pPr>
            <a:r>
              <a:rPr lang="ar-KW" sz="2800" b="1" dirty="0"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 والسؤال الذي أود أن أجيب عنه : لماذا كان الرضا  الطريق والسبب لسعادة الإنسان :</a:t>
            </a:r>
          </a:p>
          <a:p>
            <a:pPr marL="457200" lvl="0" indent="-228600" algn="ctr">
              <a:lnSpc>
                <a:spcPct val="150000"/>
              </a:lnSpc>
            </a:pPr>
            <a:r>
              <a:rPr lang="ar-KW" sz="2800" b="1" dirty="0"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أولاُ : الرَّاضي يتذوَّق طعمَ الإيمان: </a:t>
            </a:r>
            <a:r>
              <a:rPr lang="ar-KW" sz="2800" b="1" dirty="0">
                <a:solidFill>
                  <a:srgbClr val="FF0000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لقول النبي صلى الله عليه وسلم: «ذَاقَ طَعْمَ الإِيمَانِ؛ مَنْ رَضِيَ بِاللَّهِ رَبًّا، وَبِالإِسْلاَمِ دِينًا، وَبِمُحَمَّدٍ رَسُولاً» رواه مسلم. </a:t>
            </a:r>
          </a:p>
          <a:p>
            <a:pPr marL="457200" lvl="0" indent="-228600" algn="ctr">
              <a:lnSpc>
                <a:spcPct val="150000"/>
              </a:lnSpc>
            </a:pPr>
            <a:r>
              <a:rPr lang="ar-KW" sz="2800" b="1" dirty="0">
                <a:solidFill>
                  <a:prstClr val="black"/>
                </a:solidFill>
                <a:effectLst>
                  <a:glow rad="139700">
                    <a:srgbClr val="E6B91E">
                      <a:satMod val="175000"/>
                      <a:alpha val="40000"/>
                    </a:srgbClr>
                  </a:glow>
                </a:effectLst>
                <a:cs typeface="PT Bold Heading" panose="02010400000000000000" pitchFamily="2" charset="-78"/>
              </a:rPr>
              <a:t>أيها الإخوة الكرام.. إنَّ كثيراً من الهموم والضغوط النفسية - التي تنعكس سلباً على صحة الإنسان وحياته - سببها عدم الرضا، فمَنْ حُرِمَ لذَّةَ الإيمان ونعيمَ الرضا؛ فهو في قلقٍ واضطراب، وشقاءٍ وعذاب</a:t>
            </a:r>
          </a:p>
          <a:p>
            <a:pPr marL="457200" lvl="0" indent="-228600" algn="ctr">
              <a:lnSpc>
                <a:spcPct val="150000"/>
              </a:lnSpc>
            </a:pPr>
            <a:endParaRPr lang="ar-KW" sz="2800" b="1" dirty="0"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</a:pPr>
            <a:endParaRPr lang="ar-KW" sz="2800" b="1" dirty="0"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  <a:p>
            <a:pPr marL="457200" lvl="0" indent="-228600" algn="ctr">
              <a:lnSpc>
                <a:spcPct val="150000"/>
              </a:lnSpc>
            </a:pPr>
            <a:endParaRPr lang="ar-KW" sz="2800" b="1" dirty="0">
              <a:solidFill>
                <a:prstClr val="black"/>
              </a:solidFill>
              <a:effectLst>
                <a:glow rad="139700">
                  <a:srgbClr val="E6B91E">
                    <a:satMod val="175000"/>
                    <a:alpha val="40000"/>
                  </a:srgbClr>
                </a:glo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47689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SCHEMEID" val="10010173"/>
  <p:tag name="VBSTYLEID" val="10010010"/>
  <p:tag name="VBKEEPTEMPLATE" val="0"/>
  <p:tag name="VBMOOD" val="1"/>
  <p:tag name="VBPRESENTATIONTRANSITION" val="ppEffectBoxOu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3|3.3|11.5|5.1|4.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3|3.3|11.5|5.1|4.2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3|3.3|11.5|5.1|4.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8970,600,542"/>
  <p:tag name="VBLAYOUTID" val="110012"/>
  <p:tag name="VBANIMATE" val="1"/>
</p:tagLst>
</file>

<file path=ppt/theme/theme1.xml><?xml version="1.0" encoding="utf-8"?>
<a:theme xmlns:a="http://schemas.openxmlformats.org/drawingml/2006/main" name="Facet">
  <a:themeElements>
    <a:clrScheme name="أزرق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8994</TotalTime>
  <Words>891</Words>
  <Application>Microsoft Office PowerPoint</Application>
  <PresentationFormat>عرض على الشاشة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Wingdings 3</vt:lpstr>
      <vt:lpstr>Arabic Typesetting</vt:lpstr>
      <vt:lpstr>Calibri</vt:lpstr>
      <vt:lpstr>Trebuchet MS</vt:lpstr>
      <vt:lpstr>Arial</vt:lpstr>
      <vt:lpstr>Andalus</vt:lpstr>
      <vt:lpstr>Facet</vt:lpstr>
      <vt:lpstr>5_Facet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VisualBee</dc:title>
  <dc:creator>DELL</dc:creator>
  <cp:lastModifiedBy>محمد قاعود الشربيني قاعود</cp:lastModifiedBy>
  <cp:revision>803</cp:revision>
  <dcterms:created xsi:type="dcterms:W3CDTF">2011-11-17T22:02:24Z</dcterms:created>
  <dcterms:modified xsi:type="dcterms:W3CDTF">2020-08-14T01:27:34Z</dcterms:modified>
</cp:coreProperties>
</file>