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00"/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0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071F0-E07D-45B6-A5F9-F26ACD8A156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mc:AlternateContent xmlns:mc="http://schemas.openxmlformats.org/markup-compatibility/2006" xmlns:a14="http://schemas.microsoft.com/office/drawing/2010/main">
      <mc:Choice Requires="a14">
        <dgm:pt modelId="{7CDD484C-8C8C-4043-B885-2C38491AE758}">
          <dgm:prSet/>
          <dgm:spPr/>
          <dgm:t>
            <a:bodyPr/>
            <a:lstStyle/>
            <a:p>
              <a:pPr rtl="1"/>
              <a:r>
                <a:rPr lang="ar-SY" b="1" dirty="0"/>
                <a:t>يتم تحليل العبارة التربيعية التي تكون على الصورة أ</a:t>
              </a:r>
              <a14:m>
                <m:oMath xmlns:m="http://schemas.openxmlformats.org/officeDocument/2006/math">
                  <m:sSub>
                    <m:sSubPr>
                      <m:ctrlPr>
                        <a:rPr lang="ar-SY" b="1" i="1" dirty="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ar-SY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</m:e>
                    <m:sub>
                      <m:r>
                        <a:rPr lang="ar-SY" b="1" i="1" dirty="0" smtClean="0">
                          <a:latin typeface="Cambria Math" panose="02040503050406030204" pitchFamily="18" charset="0"/>
                        </a:rPr>
                        <m:t>س</m:t>
                      </m:r>
                    </m:sub>
                  </m:sSub>
                  <m:r>
                    <a:rPr lang="ar-SY" b="1" i="1" dirty="0" smtClean="0">
                      <a:latin typeface="Cambria Math" panose="02040503050406030204" pitchFamily="18" charset="0"/>
                    </a:rPr>
                    <m:t> </m:t>
                  </m:r>
                </m:oMath>
              </a14:m>
              <a:r>
                <a:rPr lang="ar-SY" b="1" dirty="0"/>
                <a:t> + ب س + جـ = 0،</a:t>
              </a:r>
            </a:p>
            <a:p>
              <a:pPr rtl="1"/>
              <a:r>
                <a:rPr lang="ar-SY" b="1" dirty="0"/>
                <a:t> باستخدام الخطوات الآتية:</a:t>
              </a:r>
              <a:endParaRPr lang="en-US" b="1" dirty="0"/>
            </a:p>
          </dgm:t>
        </dgm:pt>
      </mc:Choice>
      <mc:Fallback xmlns="">
        <dgm:pt modelId="{7CDD484C-8C8C-4043-B885-2C38491AE758}">
          <dgm:prSet/>
          <dgm:spPr/>
          <dgm:t>
            <a:bodyPr/>
            <a:lstStyle/>
            <a:p>
              <a:pPr rtl="1"/>
              <a:r>
                <a:rPr lang="ar-SY" b="1" dirty="0" smtClean="0"/>
                <a:t>يتم تحليل العبارة التربيعية التي تكون على الصورة أ</a:t>
              </a:r>
              <a:r>
                <a:rPr lang="ar-SY" b="1" i="0" dirty="0" smtClean="0">
                  <a:latin typeface="Cambria Math" panose="02040503050406030204" pitchFamily="18" charset="0"/>
                </a:rPr>
                <a:t>𝟐_س  </a:t>
              </a:r>
              <a:r>
                <a:rPr lang="ar-SY" b="1" dirty="0" smtClean="0"/>
                <a:t> + ب س + جـ = 0،</a:t>
              </a:r>
            </a:p>
            <a:p>
              <a:pPr rtl="1"/>
              <a:r>
                <a:rPr lang="ar-SY" b="1" dirty="0" smtClean="0"/>
                <a:t> باستخدام الخطوات الآتية:</a:t>
              </a:r>
              <a:endParaRPr lang="en-US" b="1" dirty="0"/>
            </a:p>
          </dgm:t>
        </dgm:pt>
      </mc:Fallback>
    </mc:AlternateContent>
    <dgm:pt modelId="{DE9A044A-803D-404E-B8D7-AA62566F9BE7}" type="par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220E4B2D-F2F8-448F-8453-5A7B82CFD02F}" type="sib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67526D49-0548-4BB6-9215-52D4B76CA581}">
      <dgm:prSet/>
      <dgm:spPr/>
      <dgm:t>
        <a:bodyPr/>
        <a:lstStyle/>
        <a:p>
          <a:pPr rtl="1"/>
          <a:r>
            <a:rPr lang="ar-SY" b="1"/>
            <a:t>الخطوة الأولى: إيجاد عددين يكون حاصل ضربهما يساوي أ×جـ ومجموعهما يساوي ب،</a:t>
          </a:r>
          <a:endParaRPr lang="en-US" b="1"/>
        </a:p>
      </dgm:t>
    </dgm:pt>
    <dgm:pt modelId="{2F8F3120-FF2F-4246-8938-55B996D298A0}" type="par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5BE5233E-2E78-4BC5-8DEE-86552383DF8C}" type="sib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BD69CAF8-F8A9-42BC-9475-6D0ED2A63085}">
      <dgm:prSet/>
      <dgm:spPr/>
      <dgm:t>
        <a:bodyPr/>
        <a:lstStyle/>
        <a:p>
          <a:pPr rtl="1"/>
          <a:r>
            <a:rPr lang="ar-SY" b="1"/>
            <a:t>الخطوة الثانية  إيجاد عامل مشترك من كل حدين</a:t>
          </a:r>
          <a:endParaRPr lang="en-US" b="1"/>
        </a:p>
      </dgm:t>
    </dgm:pt>
    <dgm:pt modelId="{3E4C9BBC-13D1-4D03-B8C4-85B184F519D5}" type="par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B86E8606-3969-47D1-A163-314096BF928C}" type="sib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01B4A031-CFD8-49A0-A9AC-AE5A88D89833}">
      <dgm:prSet/>
      <dgm:spPr/>
      <dgm:t>
        <a:bodyPr/>
        <a:lstStyle/>
        <a:p>
          <a:pPr rtl="1"/>
          <a:r>
            <a:rPr lang="ar-SY" b="1"/>
            <a:t>الخطوة الثالثة: إذا تمت الخطوة الثالثة بنجاح فإنه ينتج عامل مشترك في كلا الحدين</a:t>
          </a:r>
          <a:endParaRPr lang="en-US" b="1"/>
        </a:p>
      </dgm:t>
    </dgm:pt>
    <dgm:pt modelId="{8EC558BF-F800-44BC-B308-873930A6E922}" type="parTrans" cxnId="{1A097EA1-E905-4581-8B45-9F065BA61879}">
      <dgm:prSet/>
      <dgm:spPr/>
      <dgm:t>
        <a:bodyPr/>
        <a:lstStyle/>
        <a:p>
          <a:pPr rtl="1"/>
          <a:endParaRPr lang="ar-SA" b="1"/>
        </a:p>
      </dgm:t>
    </dgm:pt>
    <dgm:pt modelId="{FB8DC4AC-2198-405C-A15E-4C6AC0AC2794}" type="sibTrans" cxnId="{1A097EA1-E905-4581-8B45-9F065BA61879}">
      <dgm:prSet/>
      <dgm:spPr/>
      <dgm:t>
        <a:bodyPr/>
        <a:lstStyle/>
        <a:p>
          <a:pPr rtl="1"/>
          <a:endParaRPr lang="ar-SA" b="1"/>
        </a:p>
      </dgm:t>
    </dgm:pt>
    <dgm:pt modelId="{07636031-1CD0-435E-BA59-7F094EEAD35D}" type="pres">
      <dgm:prSet presAssocID="{4CE071F0-E07D-45B6-A5F9-F26ACD8A1568}" presName="compositeShape" presStyleCnt="0">
        <dgm:presLayoutVars>
          <dgm:dir/>
          <dgm:resizeHandles/>
        </dgm:presLayoutVars>
      </dgm:prSet>
      <dgm:spPr/>
    </dgm:pt>
    <dgm:pt modelId="{E3D64F06-1FC4-40C3-88AE-D37F89AF1752}" type="pres">
      <dgm:prSet presAssocID="{4CE071F0-E07D-45B6-A5F9-F26ACD8A1568}" presName="pyramid" presStyleLbl="node1" presStyleIdx="0" presStyleCnt="1" custLinFactNeighborX="-9589" custLinFactNeighborY="4763"/>
      <dgm:spPr/>
    </dgm:pt>
    <dgm:pt modelId="{FF96E593-65CC-4860-8884-CA2EAE7168DF}" type="pres">
      <dgm:prSet presAssocID="{4CE071F0-E07D-45B6-A5F9-F26ACD8A1568}" presName="theList" presStyleCnt="0"/>
      <dgm:spPr/>
    </dgm:pt>
    <dgm:pt modelId="{90B6C1FB-B655-410A-8DB8-3566CEF0AC9E}" type="pres">
      <dgm:prSet presAssocID="{7CDD484C-8C8C-4043-B885-2C38491AE758}" presName="aNode" presStyleLbl="fgAcc1" presStyleIdx="0" presStyleCnt="4">
        <dgm:presLayoutVars>
          <dgm:bulletEnabled val="1"/>
        </dgm:presLayoutVars>
      </dgm:prSet>
      <dgm:spPr/>
    </dgm:pt>
    <dgm:pt modelId="{F1AF1C56-053C-413E-A8F0-C2314751D762}" type="pres">
      <dgm:prSet presAssocID="{7CDD484C-8C8C-4043-B885-2C38491AE758}" presName="aSpace" presStyleCnt="0"/>
      <dgm:spPr/>
    </dgm:pt>
    <dgm:pt modelId="{EAE6B1DE-50FD-4810-8BEE-AFB70968D9D8}" type="pres">
      <dgm:prSet presAssocID="{67526D49-0548-4BB6-9215-52D4B76CA581}" presName="aNode" presStyleLbl="fgAcc1" presStyleIdx="1" presStyleCnt="4">
        <dgm:presLayoutVars>
          <dgm:bulletEnabled val="1"/>
        </dgm:presLayoutVars>
      </dgm:prSet>
      <dgm:spPr/>
    </dgm:pt>
    <dgm:pt modelId="{5BD011A0-9862-4D76-B7E2-CFB1EF1C56E6}" type="pres">
      <dgm:prSet presAssocID="{67526D49-0548-4BB6-9215-52D4B76CA581}" presName="aSpace" presStyleCnt="0"/>
      <dgm:spPr/>
    </dgm:pt>
    <dgm:pt modelId="{01A1EB6E-502A-42CE-A7C2-01DF540A8CC2}" type="pres">
      <dgm:prSet presAssocID="{BD69CAF8-F8A9-42BC-9475-6D0ED2A63085}" presName="aNode" presStyleLbl="fgAcc1" presStyleIdx="2" presStyleCnt="4">
        <dgm:presLayoutVars>
          <dgm:bulletEnabled val="1"/>
        </dgm:presLayoutVars>
      </dgm:prSet>
      <dgm:spPr/>
    </dgm:pt>
    <dgm:pt modelId="{36EAC55B-148D-4EA8-A2AF-FA78F5F60F3F}" type="pres">
      <dgm:prSet presAssocID="{BD69CAF8-F8A9-42BC-9475-6D0ED2A63085}" presName="aSpace" presStyleCnt="0"/>
      <dgm:spPr/>
    </dgm:pt>
    <dgm:pt modelId="{C5A6096F-FC38-47BA-A924-B236140D45E9}" type="pres">
      <dgm:prSet presAssocID="{01B4A031-CFD8-49A0-A9AC-AE5A88D89833}" presName="aNode" presStyleLbl="fgAcc1" presStyleIdx="3" presStyleCnt="4">
        <dgm:presLayoutVars>
          <dgm:bulletEnabled val="1"/>
        </dgm:presLayoutVars>
      </dgm:prSet>
      <dgm:spPr/>
    </dgm:pt>
    <dgm:pt modelId="{5E81C0CA-37AF-46BB-96D6-FC8FDD484BCC}" type="pres">
      <dgm:prSet presAssocID="{01B4A031-CFD8-49A0-A9AC-AE5A88D89833}" presName="aSpace" presStyleCnt="0"/>
      <dgm:spPr/>
    </dgm:pt>
  </dgm:ptLst>
  <dgm:cxnLst>
    <dgm:cxn modelId="{5F6B871A-3BC7-451F-8A0C-C12388F50315}" type="presOf" srcId="{BD69CAF8-F8A9-42BC-9475-6D0ED2A63085}" destId="{01A1EB6E-502A-42CE-A7C2-01DF540A8CC2}" srcOrd="0" destOrd="0" presId="urn:microsoft.com/office/officeart/2005/8/layout/pyramid2"/>
    <dgm:cxn modelId="{6DCCFC63-5467-4636-93B3-7F61E63E9B17}" srcId="{4CE071F0-E07D-45B6-A5F9-F26ACD8A1568}" destId="{BD69CAF8-F8A9-42BC-9475-6D0ED2A63085}" srcOrd="2" destOrd="0" parTransId="{3E4C9BBC-13D1-4D03-B8C4-85B184F519D5}" sibTransId="{B86E8606-3969-47D1-A163-314096BF928C}"/>
    <dgm:cxn modelId="{0396DA69-94F8-4FEF-91AF-EA11F672C5DE}" type="presOf" srcId="{4CE071F0-E07D-45B6-A5F9-F26ACD8A1568}" destId="{07636031-1CD0-435E-BA59-7F094EEAD35D}" srcOrd="0" destOrd="0" presId="urn:microsoft.com/office/officeart/2005/8/layout/pyramid2"/>
    <dgm:cxn modelId="{F921958B-4D45-42E3-9BA4-A7363BBEF4CC}" srcId="{4CE071F0-E07D-45B6-A5F9-F26ACD8A1568}" destId="{67526D49-0548-4BB6-9215-52D4B76CA581}" srcOrd="1" destOrd="0" parTransId="{2F8F3120-FF2F-4246-8938-55B996D298A0}" sibTransId="{5BE5233E-2E78-4BC5-8DEE-86552383DF8C}"/>
    <dgm:cxn modelId="{993E519E-85E6-4999-A85E-00D95A1CC348}" type="presOf" srcId="{67526D49-0548-4BB6-9215-52D4B76CA581}" destId="{EAE6B1DE-50FD-4810-8BEE-AFB70968D9D8}" srcOrd="0" destOrd="0" presId="urn:microsoft.com/office/officeart/2005/8/layout/pyramid2"/>
    <dgm:cxn modelId="{1A097EA1-E905-4581-8B45-9F065BA61879}" srcId="{4CE071F0-E07D-45B6-A5F9-F26ACD8A1568}" destId="{01B4A031-CFD8-49A0-A9AC-AE5A88D89833}" srcOrd="3" destOrd="0" parTransId="{8EC558BF-F800-44BC-B308-873930A6E922}" sibTransId="{FB8DC4AC-2198-405C-A15E-4C6AC0AC2794}"/>
    <dgm:cxn modelId="{C4B643D8-FEDC-48EF-80FB-333B9FD95A1E}" type="presOf" srcId="{01B4A031-CFD8-49A0-A9AC-AE5A88D89833}" destId="{C5A6096F-FC38-47BA-A924-B236140D45E9}" srcOrd="0" destOrd="0" presId="urn:microsoft.com/office/officeart/2005/8/layout/pyramid2"/>
    <dgm:cxn modelId="{B4C92EE8-672B-4D0A-87FC-B9B32BA63121}" srcId="{4CE071F0-E07D-45B6-A5F9-F26ACD8A1568}" destId="{7CDD484C-8C8C-4043-B885-2C38491AE758}" srcOrd="0" destOrd="0" parTransId="{DE9A044A-803D-404E-B8D7-AA62566F9BE7}" sibTransId="{220E4B2D-F2F8-448F-8453-5A7B82CFD02F}"/>
    <dgm:cxn modelId="{BA5F4EEF-7CCA-437B-A0FF-8D23542E2483}" type="presOf" srcId="{7CDD484C-8C8C-4043-B885-2C38491AE758}" destId="{90B6C1FB-B655-410A-8DB8-3566CEF0AC9E}" srcOrd="0" destOrd="0" presId="urn:microsoft.com/office/officeart/2005/8/layout/pyramid2"/>
    <dgm:cxn modelId="{25C8F7EE-656A-4AD4-BE01-9094B07DFEC9}" type="presParOf" srcId="{07636031-1CD0-435E-BA59-7F094EEAD35D}" destId="{E3D64F06-1FC4-40C3-88AE-D37F89AF1752}" srcOrd="0" destOrd="0" presId="urn:microsoft.com/office/officeart/2005/8/layout/pyramid2"/>
    <dgm:cxn modelId="{EE267F0A-3018-4D41-B268-81ADA33FF8B1}" type="presParOf" srcId="{07636031-1CD0-435E-BA59-7F094EEAD35D}" destId="{FF96E593-65CC-4860-8884-CA2EAE7168DF}" srcOrd="1" destOrd="0" presId="urn:microsoft.com/office/officeart/2005/8/layout/pyramid2"/>
    <dgm:cxn modelId="{0E022AB9-8646-42AF-8AF4-CF853FF20DDF}" type="presParOf" srcId="{FF96E593-65CC-4860-8884-CA2EAE7168DF}" destId="{90B6C1FB-B655-410A-8DB8-3566CEF0AC9E}" srcOrd="0" destOrd="0" presId="urn:microsoft.com/office/officeart/2005/8/layout/pyramid2"/>
    <dgm:cxn modelId="{A132EF32-C282-42A5-9AEC-3053BCD9B9D0}" type="presParOf" srcId="{FF96E593-65CC-4860-8884-CA2EAE7168DF}" destId="{F1AF1C56-053C-413E-A8F0-C2314751D762}" srcOrd="1" destOrd="0" presId="urn:microsoft.com/office/officeart/2005/8/layout/pyramid2"/>
    <dgm:cxn modelId="{F0DE6EF8-8091-42A1-9958-4E2185967898}" type="presParOf" srcId="{FF96E593-65CC-4860-8884-CA2EAE7168DF}" destId="{EAE6B1DE-50FD-4810-8BEE-AFB70968D9D8}" srcOrd="2" destOrd="0" presId="urn:microsoft.com/office/officeart/2005/8/layout/pyramid2"/>
    <dgm:cxn modelId="{37896A15-CA29-4DE2-AE95-919940BD0D39}" type="presParOf" srcId="{FF96E593-65CC-4860-8884-CA2EAE7168DF}" destId="{5BD011A0-9862-4D76-B7E2-CFB1EF1C56E6}" srcOrd="3" destOrd="0" presId="urn:microsoft.com/office/officeart/2005/8/layout/pyramid2"/>
    <dgm:cxn modelId="{717C06A6-2EFE-41DC-B84B-EA727C792D1B}" type="presParOf" srcId="{FF96E593-65CC-4860-8884-CA2EAE7168DF}" destId="{01A1EB6E-502A-42CE-A7C2-01DF540A8CC2}" srcOrd="4" destOrd="0" presId="urn:microsoft.com/office/officeart/2005/8/layout/pyramid2"/>
    <dgm:cxn modelId="{3C38D307-AF9A-4D9A-BEBE-88BEDBBC6678}" type="presParOf" srcId="{FF96E593-65CC-4860-8884-CA2EAE7168DF}" destId="{36EAC55B-148D-4EA8-A2AF-FA78F5F60F3F}" srcOrd="5" destOrd="0" presId="urn:microsoft.com/office/officeart/2005/8/layout/pyramid2"/>
    <dgm:cxn modelId="{D3BE442E-30CD-4E80-B69A-AC699CE7F08B}" type="presParOf" srcId="{FF96E593-65CC-4860-8884-CA2EAE7168DF}" destId="{C5A6096F-FC38-47BA-A924-B236140D45E9}" srcOrd="6" destOrd="0" presId="urn:microsoft.com/office/officeart/2005/8/layout/pyramid2"/>
    <dgm:cxn modelId="{895046F3-8E17-4B9B-B44F-14FF3EF5380F}" type="presParOf" srcId="{FF96E593-65CC-4860-8884-CA2EAE7168DF}" destId="{5E81C0CA-37AF-46BB-96D6-FC8FDD484BC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071F0-E07D-45B6-A5F9-F26ACD8A156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CDD484C-8C8C-4043-B885-2C38491AE758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E9A044A-803D-404E-B8D7-AA62566F9BE7}" type="par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220E4B2D-F2F8-448F-8453-5A7B82CFD02F}" type="sib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67526D49-0548-4BB6-9215-52D4B76CA581}">
      <dgm:prSet/>
      <dgm:spPr/>
      <dgm:t>
        <a:bodyPr/>
        <a:lstStyle/>
        <a:p>
          <a:pPr rtl="1"/>
          <a:r>
            <a:rPr lang="ar-SY" b="1" smtClean="0"/>
            <a:t>الخطوة الأولى: إيجاد عددين يكون حاصل ضربهما يساوي أ×جـ ومجموعهما يساوي ب،</a:t>
          </a:r>
          <a:endParaRPr lang="en-US" b="1"/>
        </a:p>
      </dgm:t>
    </dgm:pt>
    <dgm:pt modelId="{2F8F3120-FF2F-4246-8938-55B996D298A0}" type="par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5BE5233E-2E78-4BC5-8DEE-86552383DF8C}" type="sib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BD69CAF8-F8A9-42BC-9475-6D0ED2A63085}">
      <dgm:prSet/>
      <dgm:spPr/>
      <dgm:t>
        <a:bodyPr/>
        <a:lstStyle/>
        <a:p>
          <a:pPr rtl="1"/>
          <a:r>
            <a:rPr lang="ar-SY" b="1" smtClean="0"/>
            <a:t>الخطوة الثانية  إيجاد عامل مشترك من كل حدين</a:t>
          </a:r>
          <a:endParaRPr lang="en-US" b="1"/>
        </a:p>
      </dgm:t>
    </dgm:pt>
    <dgm:pt modelId="{3E4C9BBC-13D1-4D03-B8C4-85B184F519D5}" type="par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B86E8606-3969-47D1-A163-314096BF928C}" type="sib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01B4A031-CFD8-49A0-A9AC-AE5A88D89833}">
      <dgm:prSet/>
      <dgm:spPr/>
      <dgm:t>
        <a:bodyPr/>
        <a:lstStyle/>
        <a:p>
          <a:pPr rtl="1"/>
          <a:r>
            <a:rPr lang="ar-SY" b="1" smtClean="0"/>
            <a:t>الخطوة الثالثة: إذا تمت الخطوة الثالثة بنجاح فإنه ينتج عامل مشترك في كلا الحدين</a:t>
          </a:r>
          <a:endParaRPr lang="en-US" b="1"/>
        </a:p>
      </dgm:t>
    </dgm:pt>
    <dgm:pt modelId="{8EC558BF-F800-44BC-B308-873930A6E922}" type="parTrans" cxnId="{1A097EA1-E905-4581-8B45-9F065BA61879}">
      <dgm:prSet/>
      <dgm:spPr/>
      <dgm:t>
        <a:bodyPr/>
        <a:lstStyle/>
        <a:p>
          <a:pPr rtl="1"/>
          <a:endParaRPr lang="ar-SA" b="1"/>
        </a:p>
      </dgm:t>
    </dgm:pt>
    <dgm:pt modelId="{FB8DC4AC-2198-405C-A15E-4C6AC0AC2794}" type="sibTrans" cxnId="{1A097EA1-E905-4581-8B45-9F065BA61879}">
      <dgm:prSet/>
      <dgm:spPr/>
      <dgm:t>
        <a:bodyPr/>
        <a:lstStyle/>
        <a:p>
          <a:pPr rtl="1"/>
          <a:endParaRPr lang="ar-SA" b="1"/>
        </a:p>
      </dgm:t>
    </dgm:pt>
    <dgm:pt modelId="{07636031-1CD0-435E-BA59-7F094EEAD35D}" type="pres">
      <dgm:prSet presAssocID="{4CE071F0-E07D-45B6-A5F9-F26ACD8A1568}" presName="compositeShape" presStyleCnt="0">
        <dgm:presLayoutVars>
          <dgm:dir/>
          <dgm:resizeHandles/>
        </dgm:presLayoutVars>
      </dgm:prSet>
      <dgm:spPr/>
    </dgm:pt>
    <dgm:pt modelId="{E3D64F06-1FC4-40C3-88AE-D37F89AF1752}" type="pres">
      <dgm:prSet presAssocID="{4CE071F0-E07D-45B6-A5F9-F26ACD8A1568}" presName="pyramid" presStyleLbl="node1" presStyleIdx="0" presStyleCnt="1" custLinFactNeighborX="-9589" custLinFactNeighborY="4763"/>
      <dgm:spPr/>
    </dgm:pt>
    <dgm:pt modelId="{FF96E593-65CC-4860-8884-CA2EAE7168DF}" type="pres">
      <dgm:prSet presAssocID="{4CE071F0-E07D-45B6-A5F9-F26ACD8A1568}" presName="theList" presStyleCnt="0"/>
      <dgm:spPr/>
    </dgm:pt>
    <dgm:pt modelId="{90B6C1FB-B655-410A-8DB8-3566CEF0AC9E}" type="pres">
      <dgm:prSet presAssocID="{7CDD484C-8C8C-4043-B885-2C38491AE758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AF1C56-053C-413E-A8F0-C2314751D762}" type="pres">
      <dgm:prSet presAssocID="{7CDD484C-8C8C-4043-B885-2C38491AE758}" presName="aSpace" presStyleCnt="0"/>
      <dgm:spPr/>
    </dgm:pt>
    <dgm:pt modelId="{EAE6B1DE-50FD-4810-8BEE-AFB70968D9D8}" type="pres">
      <dgm:prSet presAssocID="{67526D49-0548-4BB6-9215-52D4B76CA581}" presName="aNode" presStyleLbl="fgAcc1" presStyleIdx="1" presStyleCnt="4">
        <dgm:presLayoutVars>
          <dgm:bulletEnabled val="1"/>
        </dgm:presLayoutVars>
      </dgm:prSet>
      <dgm:spPr/>
    </dgm:pt>
    <dgm:pt modelId="{5BD011A0-9862-4D76-B7E2-CFB1EF1C56E6}" type="pres">
      <dgm:prSet presAssocID="{67526D49-0548-4BB6-9215-52D4B76CA581}" presName="aSpace" presStyleCnt="0"/>
      <dgm:spPr/>
    </dgm:pt>
    <dgm:pt modelId="{01A1EB6E-502A-42CE-A7C2-01DF540A8CC2}" type="pres">
      <dgm:prSet presAssocID="{BD69CAF8-F8A9-42BC-9475-6D0ED2A63085}" presName="aNode" presStyleLbl="fgAcc1" presStyleIdx="2" presStyleCnt="4">
        <dgm:presLayoutVars>
          <dgm:bulletEnabled val="1"/>
        </dgm:presLayoutVars>
      </dgm:prSet>
      <dgm:spPr/>
    </dgm:pt>
    <dgm:pt modelId="{36EAC55B-148D-4EA8-A2AF-FA78F5F60F3F}" type="pres">
      <dgm:prSet presAssocID="{BD69CAF8-F8A9-42BC-9475-6D0ED2A63085}" presName="aSpace" presStyleCnt="0"/>
      <dgm:spPr/>
    </dgm:pt>
    <dgm:pt modelId="{C5A6096F-FC38-47BA-A924-B236140D45E9}" type="pres">
      <dgm:prSet presAssocID="{01B4A031-CFD8-49A0-A9AC-AE5A88D89833}" presName="aNode" presStyleLbl="fgAcc1" presStyleIdx="3" presStyleCnt="4">
        <dgm:presLayoutVars>
          <dgm:bulletEnabled val="1"/>
        </dgm:presLayoutVars>
      </dgm:prSet>
      <dgm:spPr/>
    </dgm:pt>
    <dgm:pt modelId="{5E81C0CA-37AF-46BB-96D6-FC8FDD484BCC}" type="pres">
      <dgm:prSet presAssocID="{01B4A031-CFD8-49A0-A9AC-AE5A88D89833}" presName="aSpace" presStyleCnt="0"/>
      <dgm:spPr/>
    </dgm:pt>
  </dgm:ptLst>
  <dgm:cxnLst>
    <dgm:cxn modelId="{F921958B-4D45-42E3-9BA4-A7363BBEF4CC}" srcId="{4CE071F0-E07D-45B6-A5F9-F26ACD8A1568}" destId="{67526D49-0548-4BB6-9215-52D4B76CA581}" srcOrd="1" destOrd="0" parTransId="{2F8F3120-FF2F-4246-8938-55B996D298A0}" sibTransId="{5BE5233E-2E78-4BC5-8DEE-86552383DF8C}"/>
    <dgm:cxn modelId="{BA5F4EEF-7CCA-437B-A0FF-8D23542E2483}" type="presOf" srcId="{7CDD484C-8C8C-4043-B885-2C38491AE758}" destId="{90B6C1FB-B655-410A-8DB8-3566CEF0AC9E}" srcOrd="0" destOrd="0" presId="urn:microsoft.com/office/officeart/2005/8/layout/pyramid2"/>
    <dgm:cxn modelId="{993E519E-85E6-4999-A85E-00D95A1CC348}" type="presOf" srcId="{67526D49-0548-4BB6-9215-52D4B76CA581}" destId="{EAE6B1DE-50FD-4810-8BEE-AFB70968D9D8}" srcOrd="0" destOrd="0" presId="urn:microsoft.com/office/officeart/2005/8/layout/pyramid2"/>
    <dgm:cxn modelId="{6DCCFC63-5467-4636-93B3-7F61E63E9B17}" srcId="{4CE071F0-E07D-45B6-A5F9-F26ACD8A1568}" destId="{BD69CAF8-F8A9-42BC-9475-6D0ED2A63085}" srcOrd="2" destOrd="0" parTransId="{3E4C9BBC-13D1-4D03-B8C4-85B184F519D5}" sibTransId="{B86E8606-3969-47D1-A163-314096BF928C}"/>
    <dgm:cxn modelId="{C4B643D8-FEDC-48EF-80FB-333B9FD95A1E}" type="presOf" srcId="{01B4A031-CFD8-49A0-A9AC-AE5A88D89833}" destId="{C5A6096F-FC38-47BA-A924-B236140D45E9}" srcOrd="0" destOrd="0" presId="urn:microsoft.com/office/officeart/2005/8/layout/pyramid2"/>
    <dgm:cxn modelId="{B4C92EE8-672B-4D0A-87FC-B9B32BA63121}" srcId="{4CE071F0-E07D-45B6-A5F9-F26ACD8A1568}" destId="{7CDD484C-8C8C-4043-B885-2C38491AE758}" srcOrd="0" destOrd="0" parTransId="{DE9A044A-803D-404E-B8D7-AA62566F9BE7}" sibTransId="{220E4B2D-F2F8-448F-8453-5A7B82CFD02F}"/>
    <dgm:cxn modelId="{5F6B871A-3BC7-451F-8A0C-C12388F50315}" type="presOf" srcId="{BD69CAF8-F8A9-42BC-9475-6D0ED2A63085}" destId="{01A1EB6E-502A-42CE-A7C2-01DF540A8CC2}" srcOrd="0" destOrd="0" presId="urn:microsoft.com/office/officeart/2005/8/layout/pyramid2"/>
    <dgm:cxn modelId="{0396DA69-94F8-4FEF-91AF-EA11F672C5DE}" type="presOf" srcId="{4CE071F0-E07D-45B6-A5F9-F26ACD8A1568}" destId="{07636031-1CD0-435E-BA59-7F094EEAD35D}" srcOrd="0" destOrd="0" presId="urn:microsoft.com/office/officeart/2005/8/layout/pyramid2"/>
    <dgm:cxn modelId="{1A097EA1-E905-4581-8B45-9F065BA61879}" srcId="{4CE071F0-E07D-45B6-A5F9-F26ACD8A1568}" destId="{01B4A031-CFD8-49A0-A9AC-AE5A88D89833}" srcOrd="3" destOrd="0" parTransId="{8EC558BF-F800-44BC-B308-873930A6E922}" sibTransId="{FB8DC4AC-2198-405C-A15E-4C6AC0AC2794}"/>
    <dgm:cxn modelId="{25C8F7EE-656A-4AD4-BE01-9094B07DFEC9}" type="presParOf" srcId="{07636031-1CD0-435E-BA59-7F094EEAD35D}" destId="{E3D64F06-1FC4-40C3-88AE-D37F89AF1752}" srcOrd="0" destOrd="0" presId="urn:microsoft.com/office/officeart/2005/8/layout/pyramid2"/>
    <dgm:cxn modelId="{EE267F0A-3018-4D41-B268-81ADA33FF8B1}" type="presParOf" srcId="{07636031-1CD0-435E-BA59-7F094EEAD35D}" destId="{FF96E593-65CC-4860-8884-CA2EAE7168DF}" srcOrd="1" destOrd="0" presId="urn:microsoft.com/office/officeart/2005/8/layout/pyramid2"/>
    <dgm:cxn modelId="{0E022AB9-8646-42AF-8AF4-CF853FF20DDF}" type="presParOf" srcId="{FF96E593-65CC-4860-8884-CA2EAE7168DF}" destId="{90B6C1FB-B655-410A-8DB8-3566CEF0AC9E}" srcOrd="0" destOrd="0" presId="urn:microsoft.com/office/officeart/2005/8/layout/pyramid2"/>
    <dgm:cxn modelId="{A132EF32-C282-42A5-9AEC-3053BCD9B9D0}" type="presParOf" srcId="{FF96E593-65CC-4860-8884-CA2EAE7168DF}" destId="{F1AF1C56-053C-413E-A8F0-C2314751D762}" srcOrd="1" destOrd="0" presId="urn:microsoft.com/office/officeart/2005/8/layout/pyramid2"/>
    <dgm:cxn modelId="{F0DE6EF8-8091-42A1-9958-4E2185967898}" type="presParOf" srcId="{FF96E593-65CC-4860-8884-CA2EAE7168DF}" destId="{EAE6B1DE-50FD-4810-8BEE-AFB70968D9D8}" srcOrd="2" destOrd="0" presId="urn:microsoft.com/office/officeart/2005/8/layout/pyramid2"/>
    <dgm:cxn modelId="{37896A15-CA29-4DE2-AE95-919940BD0D39}" type="presParOf" srcId="{FF96E593-65CC-4860-8884-CA2EAE7168DF}" destId="{5BD011A0-9862-4D76-B7E2-CFB1EF1C56E6}" srcOrd="3" destOrd="0" presId="urn:microsoft.com/office/officeart/2005/8/layout/pyramid2"/>
    <dgm:cxn modelId="{717C06A6-2EFE-41DC-B84B-EA727C792D1B}" type="presParOf" srcId="{FF96E593-65CC-4860-8884-CA2EAE7168DF}" destId="{01A1EB6E-502A-42CE-A7C2-01DF540A8CC2}" srcOrd="4" destOrd="0" presId="urn:microsoft.com/office/officeart/2005/8/layout/pyramid2"/>
    <dgm:cxn modelId="{3C38D307-AF9A-4D9A-BEBE-88BEDBBC6678}" type="presParOf" srcId="{FF96E593-65CC-4860-8884-CA2EAE7168DF}" destId="{36EAC55B-148D-4EA8-A2AF-FA78F5F60F3F}" srcOrd="5" destOrd="0" presId="urn:microsoft.com/office/officeart/2005/8/layout/pyramid2"/>
    <dgm:cxn modelId="{D3BE442E-30CD-4E80-B69A-AC699CE7F08B}" type="presParOf" srcId="{FF96E593-65CC-4860-8884-CA2EAE7168DF}" destId="{C5A6096F-FC38-47BA-A924-B236140D45E9}" srcOrd="6" destOrd="0" presId="urn:microsoft.com/office/officeart/2005/8/layout/pyramid2"/>
    <dgm:cxn modelId="{895046F3-8E17-4B9B-B44F-14FF3EF5380F}" type="presParOf" srcId="{FF96E593-65CC-4860-8884-CA2EAE7168DF}" destId="{5E81C0CA-37AF-46BB-96D6-FC8FDD484BC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64F06-1FC4-40C3-88AE-D37F89AF1752}">
      <dsp:nvSpPr>
        <dsp:cNvPr id="0" name=""/>
        <dsp:cNvSpPr/>
      </dsp:nvSpPr>
      <dsp:spPr>
        <a:xfrm>
          <a:off x="0" y="0"/>
          <a:ext cx="5969357" cy="59693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6C1FB-B655-410A-8DB8-3566CEF0AC9E}">
      <dsp:nvSpPr>
        <dsp:cNvPr id="0" name=""/>
        <dsp:cNvSpPr/>
      </dsp:nvSpPr>
      <dsp:spPr>
        <a:xfrm>
          <a:off x="3271939" y="597518"/>
          <a:ext cx="3880082" cy="10609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يتم تحليل العبارة التربيعية التي تكون على الصورة أ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ar-SY" sz="1600" b="1" i="1" kern="1200" dirty="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ar-SY" sz="1600" b="1" i="1" kern="1200" dirty="0" smtClean="0">
                      <a:latin typeface="Cambria Math" panose="02040503050406030204" pitchFamily="18" charset="0"/>
                    </a:rPr>
                    <m:t>𝟐</m:t>
                  </m:r>
                </m:e>
                <m:sub>
                  <m:r>
                    <a:rPr lang="ar-SY" sz="1600" b="1" i="1" kern="1200" dirty="0" smtClean="0">
                      <a:latin typeface="Cambria Math" panose="02040503050406030204" pitchFamily="18" charset="0"/>
                    </a:rPr>
                    <m:t>س</m:t>
                  </m:r>
                </m:sub>
              </m:sSub>
              <m:r>
                <a:rPr lang="ar-SY" sz="1600" b="1" i="1" kern="1200" dirty="0" smtClean="0">
                  <a:latin typeface="Cambria Math" panose="02040503050406030204" pitchFamily="18" charset="0"/>
                </a:rPr>
                <m:t> </m:t>
              </m:r>
            </m:oMath>
          </a14:m>
          <a:r>
            <a:rPr lang="ar-SY" sz="1600" b="1" kern="1200" dirty="0"/>
            <a:t> + ب س + جـ = 0،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 dirty="0"/>
            <a:t> باستخدام الخطوات الآتية:</a:t>
          </a:r>
          <a:endParaRPr lang="en-US" sz="1600" b="1" kern="1200" dirty="0"/>
        </a:p>
      </dsp:txBody>
      <dsp:txXfrm>
        <a:off x="3323731" y="649310"/>
        <a:ext cx="3776498" cy="957375"/>
      </dsp:txXfrm>
    </dsp:sp>
    <dsp:sp modelId="{EAE6B1DE-50FD-4810-8BEE-AFB70968D9D8}">
      <dsp:nvSpPr>
        <dsp:cNvPr id="0" name=""/>
        <dsp:cNvSpPr/>
      </dsp:nvSpPr>
      <dsp:spPr>
        <a:xfrm>
          <a:off x="3271939" y="1791098"/>
          <a:ext cx="3880082" cy="10609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/>
            <a:t>الخطوة الأولى: إيجاد عددين يكون حاصل ضربهما يساوي أ×جـ ومجموعهما يساوي ب،</a:t>
          </a:r>
          <a:endParaRPr lang="en-US" sz="1600" b="1" kern="1200"/>
        </a:p>
      </dsp:txBody>
      <dsp:txXfrm>
        <a:off x="3323731" y="1842890"/>
        <a:ext cx="3776498" cy="957375"/>
      </dsp:txXfrm>
    </dsp:sp>
    <dsp:sp modelId="{01A1EB6E-502A-42CE-A7C2-01DF540A8CC2}">
      <dsp:nvSpPr>
        <dsp:cNvPr id="0" name=""/>
        <dsp:cNvSpPr/>
      </dsp:nvSpPr>
      <dsp:spPr>
        <a:xfrm>
          <a:off x="3271939" y="2984678"/>
          <a:ext cx="3880082" cy="10609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/>
            <a:t>الخطوة الثانية  إيجاد عامل مشترك من كل حدين</a:t>
          </a:r>
          <a:endParaRPr lang="en-US" sz="1600" b="1" kern="1200"/>
        </a:p>
      </dsp:txBody>
      <dsp:txXfrm>
        <a:off x="3323731" y="3036470"/>
        <a:ext cx="3776498" cy="957375"/>
      </dsp:txXfrm>
    </dsp:sp>
    <dsp:sp modelId="{C5A6096F-FC38-47BA-A924-B236140D45E9}">
      <dsp:nvSpPr>
        <dsp:cNvPr id="0" name=""/>
        <dsp:cNvSpPr/>
      </dsp:nvSpPr>
      <dsp:spPr>
        <a:xfrm>
          <a:off x="3271939" y="4178258"/>
          <a:ext cx="3880082" cy="10609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600" b="1" kern="1200"/>
            <a:t>الخطوة الثالثة: إذا تمت الخطوة الثالثة بنجاح فإنه ينتج عامل مشترك في كلا الحدين</a:t>
          </a:r>
          <a:endParaRPr lang="en-US" sz="1600" b="1" kern="1200"/>
        </a:p>
      </dsp:txBody>
      <dsp:txXfrm>
        <a:off x="3323731" y="4230050"/>
        <a:ext cx="3776498" cy="95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11" Type="http://schemas.openxmlformats.org/officeDocument/2006/relationships/diagramColors" Target="../diagrams/colors10.xml" /><Relationship Id="rId5" Type="http://schemas.openxmlformats.org/officeDocument/2006/relationships/diagramQuickStyle" Target="../diagrams/quickStyle1.xml" /><Relationship Id="rId10" Type="http://schemas.openxmlformats.org/officeDocument/2006/relationships/diagramQuickStyle" Target="../diagrams/quickStyle10.xml" /><Relationship Id="rId4" Type="http://schemas.openxmlformats.org/officeDocument/2006/relationships/diagramLayout" Target="../diagrams/layout1.xml" /><Relationship Id="rId9" Type="http://schemas.openxmlformats.org/officeDocument/2006/relationships/diagramLayout" Target="../diagrams/layout10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 /><Relationship Id="rId3" Type="http://schemas.openxmlformats.org/officeDocument/2006/relationships/image" Target="../media/image10.png" /><Relationship Id="rId7" Type="http://schemas.openxmlformats.org/officeDocument/2006/relationships/image" Target="../media/image14.pn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8.png" /><Relationship Id="rId5" Type="http://schemas.openxmlformats.org/officeDocument/2006/relationships/image" Target="../media/image12.png" /><Relationship Id="rId4" Type="http://schemas.openxmlformats.org/officeDocument/2006/relationships/image" Target="../media/image7.png" /><Relationship Id="rId9" Type="http://schemas.openxmlformats.org/officeDocument/2006/relationships/image" Target="../media/image9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2" name="انفجار 2 1"/>
          <p:cNvSpPr/>
          <p:nvPr/>
        </p:nvSpPr>
        <p:spPr>
          <a:xfrm rot="20769256">
            <a:off x="-2143" y="385699"/>
            <a:ext cx="5752127" cy="5022571"/>
          </a:xfrm>
          <a:prstGeom prst="irregularSeal2">
            <a:avLst/>
          </a:prstGeom>
          <a:solidFill>
            <a:srgbClr val="FFBF00"/>
          </a:solidFill>
          <a:ln>
            <a:solidFill>
              <a:srgbClr val="FFB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>
                <a:solidFill>
                  <a:srgbClr val="002060"/>
                </a:solidFill>
              </a:rPr>
              <a:t>حل معادلة الدرجة الثانية في متغير واحد بالتحليل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6545"/>
            <a:ext cx="12192000" cy="59155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كيفية حل المعادلات التربيعية باستخدام التحليل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604911" y="755769"/>
                <a:ext cx="11418814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  أوجد مجموعة حل المعادلة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4000" i="1">
                            <a:latin typeface="Cambria Math" panose="02040503050406030204" pitchFamily="18" charset="0"/>
                          </a:rPr>
                          <m:t>  2</m:t>
                        </m:r>
                      </m:e>
                      <m:sub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Y" sz="4000" i="1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ar-SY" sz="3200" dirty="0"/>
                  <a:t> 4 – 5س = 0   حيث س </a:t>
                </a:r>
                <a14:m>
                  <m:oMath xmlns:m="http://schemas.openxmlformats.org/officeDocument/2006/math">
                    <m:r>
                      <a:rPr lang="ar-SY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ص</m:t>
                    </m:r>
                    <m:r>
                      <a:rPr lang="ar-SY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</m:oMath>
                </a14:m>
                <a:endParaRPr lang="ar-SY" sz="3200" dirty="0"/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11" y="755769"/>
                <a:ext cx="11418814" cy="838756"/>
              </a:xfrm>
              <a:prstGeom prst="rect">
                <a:avLst/>
              </a:prstGeom>
              <a:blipFill>
                <a:blip r:embed="rId2"/>
                <a:stretch>
                  <a:fillRect r="-1388" b="-5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صورة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713" y="4991257"/>
            <a:ext cx="2700641" cy="2219905"/>
          </a:xfrm>
          <a:prstGeom prst="rect">
            <a:avLst/>
          </a:prstGeom>
        </p:spPr>
      </p:pic>
      <p:sp>
        <p:nvSpPr>
          <p:cNvPr id="16" name="مربع نص 15"/>
          <p:cNvSpPr txBox="1"/>
          <p:nvPr/>
        </p:nvSpPr>
        <p:spPr>
          <a:xfrm>
            <a:off x="8088252" y="1651872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س ( 4س -5س )= 0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7507070" y="2436064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  س(4س-5)=0</a:t>
            </a: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4"/>
          <a:srcRect l="48552" t="60109" r="43180" b="35479"/>
          <a:stretch/>
        </p:blipFill>
        <p:spPr>
          <a:xfrm>
            <a:off x="6096000" y="6212556"/>
            <a:ext cx="2155747" cy="646725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9993209" y="3435147"/>
            <a:ext cx="2041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   إما س=0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5449519" y="3419858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4 س -5  =0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052435" y="3491368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10255901" y="4137804"/>
            <a:ext cx="88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dirty="0"/>
              <a:t>س=0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4875895" y="4026842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4 س =5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/>
              <p:cNvSpPr txBox="1"/>
              <p:nvPr/>
            </p:nvSpPr>
            <p:spPr>
              <a:xfrm>
                <a:off x="4831701" y="4628556"/>
                <a:ext cx="3395918" cy="795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ar-SY" sz="3200" dirty="0"/>
                  <a:t> س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ar-SY" sz="3200" dirty="0"/>
              </a:p>
            </p:txBody>
          </p:sp>
        </mc:Choice>
        <mc:Fallback xmlns=""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701" y="4628556"/>
                <a:ext cx="3395918" cy="795795"/>
              </a:xfrm>
              <a:prstGeom prst="rect">
                <a:avLst/>
              </a:prstGeom>
              <a:blipFill>
                <a:blip r:embed="rId5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مستطيل 16"/>
          <p:cNvSpPr/>
          <p:nvPr/>
        </p:nvSpPr>
        <p:spPr>
          <a:xfrm>
            <a:off x="10255901" y="5573126"/>
            <a:ext cx="88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dirty="0"/>
              <a:t>س=0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10255901" y="4845736"/>
            <a:ext cx="88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dirty="0"/>
              <a:t>س=0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4509269" y="5416761"/>
                <a:ext cx="3395918" cy="795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س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SY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ar-SY" sz="3200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269" y="5416761"/>
                <a:ext cx="3395918" cy="795795"/>
              </a:xfrm>
              <a:prstGeom prst="rect">
                <a:avLst/>
              </a:prstGeom>
              <a:blipFill>
                <a:blip r:embed="rId6"/>
                <a:stretch>
                  <a:fillRect r="-4488"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صورة 22"/>
          <p:cNvPicPr>
            <a:picLocks noChangeAspect="1"/>
          </p:cNvPicPr>
          <p:nvPr/>
        </p:nvPicPr>
        <p:blipFill rotWithShape="1">
          <a:blip r:embed="rId4"/>
          <a:srcRect l="57612" t="60109" r="35119" b="35908"/>
          <a:stretch/>
        </p:blipFill>
        <p:spPr>
          <a:xfrm>
            <a:off x="9056753" y="6096346"/>
            <a:ext cx="2472444" cy="761654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4"/>
          <a:srcRect l="53134" t="63663" r="35119" b="31986"/>
          <a:stretch/>
        </p:blipFill>
        <p:spPr>
          <a:xfrm>
            <a:off x="2158555" y="6046326"/>
            <a:ext cx="3478682" cy="724300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9042604" y="4145211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9052435" y="4930041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18" grpId="0"/>
      <p:bldP spid="10" grpId="0"/>
      <p:bldP spid="11" grpId="0"/>
      <p:bldP spid="4" grpId="0"/>
      <p:bldP spid="5" grpId="0"/>
      <p:bldP spid="14" grpId="0"/>
      <p:bldP spid="15" grpId="0"/>
      <p:bldP spid="17" grpId="0"/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563032" y="1"/>
            <a:ext cx="5628969" cy="88864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>
                <a:solidFill>
                  <a:schemeClr val="bg1"/>
                </a:solidFill>
                <a:latin typeface="DroidArabicKufi-Regular"/>
              </a:rPr>
              <a:t>خطوات تحليل العبارة التربيعية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2" r="26615"/>
          <a:stretch/>
        </p:blipFill>
        <p:spPr>
          <a:xfrm>
            <a:off x="-203271" y="2266122"/>
            <a:ext cx="3545060" cy="45918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رسم تخطيطي 8"/>
              <p:cNvGraphicFramePr/>
              <p:nvPr>
                <p:extLst>
                  <p:ext uri="{D42A27DB-BD31-4B8C-83A1-F6EECF244321}">
                    <p14:modId xmlns:p14="http://schemas.microsoft.com/office/powerpoint/2010/main" val="1357894501"/>
                  </p:ext>
                </p:extLst>
              </p:nvPr>
            </p:nvGraphicFramePr>
            <p:xfrm>
              <a:off x="3341789" y="888643"/>
              <a:ext cx="7439282" cy="596935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9" name="رسم تخطيطي 8"/>
              <p:cNvGraphicFramePr/>
              <p:nvPr>
                <p:extLst>
                  <p:ext uri="{D42A27DB-BD31-4B8C-83A1-F6EECF244321}">
                    <p14:modId xmlns:p14="http://schemas.microsoft.com/office/powerpoint/2010/main" val="1357894501"/>
                  </p:ext>
                </p:extLst>
              </p:nvPr>
            </p:nvGraphicFramePr>
            <p:xfrm>
              <a:off x="3341789" y="888643"/>
              <a:ext cx="7439282" cy="596935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8" name="مستطيل 7"/>
          <p:cNvSpPr/>
          <p:nvPr/>
        </p:nvSpPr>
        <p:spPr>
          <a:xfrm>
            <a:off x="3341789" y="38456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br>
              <a:rPr lang="ar-SY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D64F06-1FC4-40C3-88AE-D37F89AF1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dgm id="{E3D64F06-1FC4-40C3-88AE-D37F89AF1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dgm id="{E3D64F06-1FC4-40C3-88AE-D37F89AF1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E3D64F06-1FC4-40C3-88AE-D37F89AF1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0B6C1FB-B655-410A-8DB8-3566CEF0A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90B6C1FB-B655-410A-8DB8-3566CEF0A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graphicEl>
                                              <a:dgm id="{90B6C1FB-B655-410A-8DB8-3566CEF0A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graphicEl>
                                              <a:dgm id="{90B6C1FB-B655-410A-8DB8-3566CEF0A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E6B1DE-50FD-4810-8BEE-AFB70968D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graphicEl>
                                              <a:dgm id="{EAE6B1DE-50FD-4810-8BEE-AFB70968D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graphicEl>
                                              <a:dgm id="{EAE6B1DE-50FD-4810-8BEE-AFB70968D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graphicEl>
                                              <a:dgm id="{EAE6B1DE-50FD-4810-8BEE-AFB70968D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A1EB6E-502A-42CE-A7C2-01DF540A8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graphicEl>
                                              <a:dgm id="{01A1EB6E-502A-42CE-A7C2-01DF540A8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graphicEl>
                                              <a:dgm id="{01A1EB6E-502A-42CE-A7C2-01DF540A8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graphicEl>
                                              <a:dgm id="{01A1EB6E-502A-42CE-A7C2-01DF540A8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A6096F-FC38-47BA-A924-B236140D4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graphicEl>
                                              <a:dgm id="{C5A6096F-FC38-47BA-A924-B236140D4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graphicEl>
                                              <a:dgm id="{C5A6096F-FC38-47BA-A924-B236140D4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C5A6096F-FC38-47BA-A924-B236140D4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" y="2815839"/>
            <a:ext cx="2835973" cy="40421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-191730" y="771558"/>
                <a:ext cx="12005187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>
                    <a:solidFill>
                      <a:srgbClr val="FF0000"/>
                    </a:solidFill>
                  </a:rPr>
                  <a:t>أوجد مجموعة حل المعادلة التالية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ar-SY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س</m:t>
                        </m:r>
                      </m:sub>
                    </m:sSub>
                  </m:oMath>
                </a14:m>
                <a:r>
                  <a:rPr lang="ar-SY" sz="2800" dirty="0">
                    <a:solidFill>
                      <a:srgbClr val="FF0000"/>
                    </a:solidFill>
                  </a:rPr>
                  <a:t>  = 4</a:t>
                </a: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1730" y="771558"/>
                <a:ext cx="12005187" cy="614848"/>
              </a:xfrm>
              <a:prstGeom prst="rect">
                <a:avLst/>
              </a:prstGeom>
              <a:blipFill>
                <a:blip r:embed="rId3"/>
                <a:stretch>
                  <a:fillRect t="-12000" r="-101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مستطيل مستدير الزوايا 4"/>
          <p:cNvSpPr/>
          <p:nvPr/>
        </p:nvSpPr>
        <p:spPr>
          <a:xfrm>
            <a:off x="10134575" y="7598"/>
            <a:ext cx="2057425" cy="763960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الأمثلة</a:t>
            </a:r>
            <a:endParaRPr lang="en-US" sz="3600" b="1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53" y="5669536"/>
            <a:ext cx="1263547" cy="1125129"/>
          </a:xfrm>
          <a:prstGeom prst="rect">
            <a:avLst/>
          </a:prstGeom>
        </p:spPr>
      </p:pic>
      <p:sp>
        <p:nvSpPr>
          <p:cNvPr id="35" name="مربع نص 34"/>
          <p:cNvSpPr txBox="1"/>
          <p:nvPr/>
        </p:nvSpPr>
        <p:spPr>
          <a:xfrm>
            <a:off x="6856835" y="3325924"/>
            <a:ext cx="426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(س-2)(س+2)= 0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2607189" y="5977351"/>
            <a:ext cx="326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>
                <a:solidFill>
                  <a:srgbClr val="002060"/>
                </a:solidFill>
              </a:rPr>
              <a:t>مجموعة الحل = (2 ، -2)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8684806" y="1353243"/>
                <a:ext cx="1517210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b>
                        <m:r>
                          <a:rPr lang="ar-SY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س</m:t>
                        </m:r>
                      </m:sub>
                    </m:sSub>
                  </m:oMath>
                </a14:m>
                <a:r>
                  <a:rPr lang="ar-SY" sz="2800" b="1" dirty="0">
                    <a:solidFill>
                      <a:schemeClr val="tx2">
                        <a:lumMod val="50000"/>
                      </a:schemeClr>
                    </a:solidFill>
                  </a:rPr>
                  <a:t>  = 4 </a:t>
                </a:r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06" y="1353243"/>
                <a:ext cx="1517210" cy="614848"/>
              </a:xfrm>
              <a:prstGeom prst="rect">
                <a:avLst/>
              </a:prstGeom>
              <a:blipFill>
                <a:blip r:embed="rId5"/>
                <a:stretch>
                  <a:fillRect l="-7229" t="-11881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6"/>
          <a:srcRect l="44363" t="58582" r="47488" b="37888"/>
          <a:stretch/>
        </p:blipFill>
        <p:spPr>
          <a:xfrm>
            <a:off x="6606894" y="5977351"/>
            <a:ext cx="1954179" cy="727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ستطيل 12"/>
              <p:cNvSpPr/>
              <p:nvPr/>
            </p:nvSpPr>
            <p:spPr>
              <a:xfrm>
                <a:off x="8684806" y="1968091"/>
                <a:ext cx="1738426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b>
                        <m:r>
                          <a:rPr lang="ar-SY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س</m:t>
                        </m:r>
                      </m:sub>
                    </m:sSub>
                  </m:oMath>
                </a14:m>
                <a:r>
                  <a:rPr lang="ar-SY" sz="2800" b="1" dirty="0">
                    <a:solidFill>
                      <a:schemeClr val="tx2">
                        <a:lumMod val="50000"/>
                      </a:schemeClr>
                    </a:solidFill>
                  </a:rPr>
                  <a:t> -4 =0 </a:t>
                </a:r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مستطيل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06" y="1968091"/>
                <a:ext cx="1738426" cy="614848"/>
              </a:xfrm>
              <a:prstGeom prst="rect">
                <a:avLst/>
              </a:prstGeom>
              <a:blipFill>
                <a:blip r:embed="rId7"/>
                <a:stretch>
                  <a:fillRect l="-6316" t="-11881" r="-7368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ستطيل 13"/>
              <p:cNvSpPr/>
              <p:nvPr/>
            </p:nvSpPr>
            <p:spPr>
              <a:xfrm>
                <a:off x="8607196" y="2649720"/>
                <a:ext cx="2707087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b>
                        <m: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ar-SY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ar-SY" sz="2800" b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ar-SY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ar-SY" sz="2800" b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b>
                        <m:r>
                          <a:rPr lang="ar-SY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ar-SY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ar-SY" sz="2800" b="1" dirty="0">
                    <a:solidFill>
                      <a:schemeClr val="tx2">
                        <a:lumMod val="50000"/>
                      </a:schemeClr>
                    </a:solidFill>
                  </a:rPr>
                  <a:t>  =0 </a:t>
                </a:r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مستطيل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196" y="2649720"/>
                <a:ext cx="2707087" cy="614848"/>
              </a:xfrm>
              <a:prstGeom prst="rect">
                <a:avLst/>
              </a:prstGeom>
              <a:blipFill>
                <a:blip r:embed="rId8"/>
                <a:stretch>
                  <a:fillRect l="-3604" t="-11881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مربع نص 14"/>
          <p:cNvSpPr txBox="1"/>
          <p:nvPr/>
        </p:nvSpPr>
        <p:spPr>
          <a:xfrm>
            <a:off x="9260041" y="3861542"/>
            <a:ext cx="241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   إما س-2=0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5093332" y="3846253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س + 2=0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8696248" y="3917763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  <p:sp>
        <p:nvSpPr>
          <p:cNvPr id="19" name="مستطيل 18"/>
          <p:cNvSpPr/>
          <p:nvPr/>
        </p:nvSpPr>
        <p:spPr>
          <a:xfrm>
            <a:off x="9899714" y="4564199"/>
            <a:ext cx="88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dirty="0"/>
              <a:t>س=2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4908935" y="4554669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س =-2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4891845" y="5203887"/>
            <a:ext cx="339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س =-2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9899714" y="5272131"/>
            <a:ext cx="88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dirty="0"/>
              <a:t>س=2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8686417" y="4571606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8696248" y="5356436"/>
            <a:ext cx="73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dirty="0"/>
              <a:t>أو</a:t>
            </a:r>
            <a:endParaRPr lang="en-US" sz="2800" dirty="0"/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6"/>
          <a:srcRect l="58357" t="57663" r="35104" b="38035"/>
          <a:stretch/>
        </p:blipFill>
        <p:spPr>
          <a:xfrm>
            <a:off x="9838510" y="5879657"/>
            <a:ext cx="1114410" cy="81198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9"/>
          <a:srcRect l="36814" t="27520" r="54005" b="66633"/>
          <a:stretch/>
        </p:blipFill>
        <p:spPr>
          <a:xfrm>
            <a:off x="3856441" y="752397"/>
            <a:ext cx="2229964" cy="7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0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5" grpId="0"/>
      <p:bldP spid="37" grpId="0"/>
      <p:bldP spid="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2" grpId="0"/>
      <p:bldP spid="24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144</Words>
  <Application>Microsoft Office PowerPoint</Application>
  <PresentationFormat>شاشة عريضة</PresentationFormat>
  <Paragraphs>42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55</cp:revision>
  <dcterms:created xsi:type="dcterms:W3CDTF">2021-03-21T19:20:33Z</dcterms:created>
  <dcterms:modified xsi:type="dcterms:W3CDTF">2021-04-01T17:11:44Z</dcterms:modified>
</cp:coreProperties>
</file>