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7" r:id="rId3"/>
    <p:sldMasterId id="2147483725" r:id="rId4"/>
    <p:sldMasterId id="2147483737" r:id="rId5"/>
  </p:sldMasterIdLst>
  <p:notesMasterIdLst>
    <p:notesMasterId r:id="rId74"/>
  </p:notesMasterIdLst>
  <p:sldIdLst>
    <p:sldId id="356" r:id="rId6"/>
    <p:sldId id="357" r:id="rId7"/>
    <p:sldId id="358" r:id="rId8"/>
    <p:sldId id="413" r:id="rId9"/>
    <p:sldId id="414" r:id="rId10"/>
    <p:sldId id="275" r:id="rId11"/>
    <p:sldId id="274" r:id="rId12"/>
    <p:sldId id="310" r:id="rId13"/>
    <p:sldId id="361" r:id="rId14"/>
    <p:sldId id="365" r:id="rId15"/>
    <p:sldId id="366" r:id="rId16"/>
    <p:sldId id="367" r:id="rId17"/>
    <p:sldId id="368" r:id="rId18"/>
    <p:sldId id="369" r:id="rId19"/>
    <p:sldId id="389" r:id="rId20"/>
    <p:sldId id="415" r:id="rId21"/>
    <p:sldId id="416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63" r:id="rId31"/>
    <p:sldId id="380" r:id="rId32"/>
    <p:sldId id="381" r:id="rId33"/>
    <p:sldId id="390" r:id="rId34"/>
    <p:sldId id="382" r:id="rId35"/>
    <p:sldId id="417" r:id="rId36"/>
    <p:sldId id="383" r:id="rId37"/>
    <p:sldId id="418" r:id="rId38"/>
    <p:sldId id="385" r:id="rId39"/>
    <p:sldId id="364" r:id="rId40"/>
    <p:sldId id="386" r:id="rId41"/>
    <p:sldId id="387" r:id="rId42"/>
    <p:sldId id="388" r:id="rId43"/>
    <p:sldId id="404" r:id="rId44"/>
    <p:sldId id="391" r:id="rId45"/>
    <p:sldId id="340" r:id="rId46"/>
    <p:sldId id="341" r:id="rId47"/>
    <p:sldId id="344" r:id="rId48"/>
    <p:sldId id="392" r:id="rId49"/>
    <p:sldId id="393" r:id="rId50"/>
    <p:sldId id="394" r:id="rId51"/>
    <p:sldId id="411" r:id="rId52"/>
    <p:sldId id="346" r:id="rId53"/>
    <p:sldId id="347" r:id="rId54"/>
    <p:sldId id="395" r:id="rId55"/>
    <p:sldId id="396" r:id="rId56"/>
    <p:sldId id="348" r:id="rId57"/>
    <p:sldId id="397" r:id="rId58"/>
    <p:sldId id="398" r:id="rId59"/>
    <p:sldId id="399" r:id="rId60"/>
    <p:sldId id="412" r:id="rId61"/>
    <p:sldId id="351" r:id="rId62"/>
    <p:sldId id="352" r:id="rId63"/>
    <p:sldId id="353" r:id="rId64"/>
    <p:sldId id="402" r:id="rId65"/>
    <p:sldId id="400" r:id="rId66"/>
    <p:sldId id="401" r:id="rId67"/>
    <p:sldId id="403" r:id="rId68"/>
    <p:sldId id="301" r:id="rId69"/>
    <p:sldId id="408" r:id="rId70"/>
    <p:sldId id="409" r:id="rId71"/>
    <p:sldId id="410" r:id="rId72"/>
    <p:sldId id="419" r:id="rId73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  <a:srgbClr val="0000CC"/>
    <a:srgbClr val="CC0000"/>
    <a:srgbClr val="FF0066"/>
    <a:srgbClr val="FF0000"/>
    <a:srgbClr val="00FF00"/>
    <a:srgbClr val="00CC00"/>
    <a:srgbClr val="FFFF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43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8E5F29C-163D-43A9-B1B5-F92102EF79F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B30F92E-2509-40F0-97F9-F69159BCD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F92E-2509-40F0-97F9-F69159BCD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34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F92E-2509-40F0-97F9-F69159BCDD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F92E-2509-40F0-97F9-F69159BCDD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F92E-2509-40F0-97F9-F69159BCDD0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2D25478-2DB5-4EAE-BEF2-1F4F4E88F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A14B7-7178-48DE-9809-276479143F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A62EF2D-939B-4028-9776-351C8F3B6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427BF46-3F1A-48C2-898F-B0CF7FCFA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4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F92E-2509-40F0-97F9-F69159BCDD0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F92E-2509-40F0-97F9-F69159BCDD0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136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62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943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97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29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99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95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7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20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069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970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942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80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267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429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40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2254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43195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7108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41155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9554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36835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827270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710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43643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164492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38479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E44922-429C-4D35-A3A5-64E80562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6388-70AA-4EEF-8DE7-C5B5E55D8204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EDD1AB-6508-41D6-A107-8E1ED911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C14825-E6F4-43D3-A7A2-DA1CAF56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2B82-26B3-4772-BAA8-A2E03E9323E5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746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6913EB-41C1-4237-9BFB-BF9C7A6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DE8E-E985-4737-8CB9-FAC7FD7AE105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DDA7E8-8BD3-48E2-9B85-9AFB556A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65BF-7E2C-4B37-B795-5DA3498D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FC017-175B-43E7-9565-B6839E55C7FF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791160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65EAC-7139-43C4-B618-76B4F50E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6224-8E5B-4517-A4F8-C72C0FE9695E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BCF30-601C-481B-9D15-2373BB0F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308A35-7581-4F02-AB34-D5E95AE6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8289B-5CCA-44FD-B096-35125E76B14A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53519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BDFFAF1-4BF0-4502-9F4D-000711C9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D616-FF1B-476C-8722-804DED7E1E98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F332EE1-EF26-4C69-BE3D-3C72265A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9C88B22-7776-459F-B54B-1CB344EF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BE05B-CF6B-4132-82F5-352B881E8468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8915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FB30689C-062F-4087-8B7D-E17DEF82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974F-F5C5-4502-9272-765FA867F032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5D50A5B-1F35-447D-B220-B4AF8E1C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A503C6F-CAFE-4D4D-87E4-4D6F7623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506DC-BF30-4E3B-9F40-FB071F0E6099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512330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C48F7969-9A31-4E94-AFA0-D28AFCEF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9505-4CBF-4A39-9E54-611BB194ECFB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A40C2704-AD3C-4E53-BC6F-10CB00A6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191A13F-0A2A-40B2-8A6F-C947F225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A467-44AF-4E3D-BBF7-7FE050A50E8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26485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2B1A9FD-A84F-4EBA-98AC-7634E183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EDB5-D49D-4062-853D-AC0F46250C5B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EB542339-3134-4C1F-90DF-B11004BB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02E370A-07B9-4C6B-9A04-69BD2E0D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93F2D-675A-4E6A-A74A-A47076C22855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0975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54E7123-8729-478D-8D33-ABC21FF8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CCCF-0B24-4D7C-AFDD-2515D2898F85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E339072-227C-40CF-8CEE-4FB26FF1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1F77F4-4989-46F9-AA85-4983073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3A59-320A-42C2-871E-6E768101038C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455058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B734840-F000-4582-9B6F-1D918E1F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82CD-46BF-445C-A4DF-AEB979195CFF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9CAA1E5-0B61-45F5-BF02-6A15C362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8F2D127-116E-4397-BCC3-2FB8405A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DE1D8-2779-4C51-A495-0A83747E87B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63128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B569D5-9371-488E-91D4-C1BA1AD1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4D38-A595-4402-A3B0-5E4BE615B04B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802747-385E-40CD-8BC6-FD160BC0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75D5F6-9F6B-45A5-85B0-8FD4A76C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E9FF-8989-49BF-8FB4-D3C673A49E02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508273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95E48B-26F1-4306-9746-7F68D1B2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D742-B474-45CF-BDBD-9AC0966227C1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58947D-864A-4D6B-8ECB-89B3D3C2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8FC433-1A30-4F79-BF85-99C61830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6D90-6827-4F1F-937A-7D0A85F30706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8430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066CD2-A3C4-4DE5-8041-EEDFB98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9E59-70FD-4F33-93EB-7B40F242DF7F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A7AC9-AD4D-4262-9F18-9ADF550D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DFEB61-1124-4A3E-9252-B6C06F9F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0FD87-5A21-471D-9001-4E3F89B636BD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772650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DBDF03-EFE0-4274-B050-C0751525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313D-F8BB-44AE-B2AD-994FD6D77DDD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366E96-8241-4DA5-BB67-A7FECAED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C50124-F456-41F9-BE41-112CE641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7EA56-8568-46A6-A1D3-6E8DEB694CFE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30799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E4E590-E230-47B1-92EC-F219F166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30CD-698E-4001-8EF4-149A06EC60BA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A25B9F-7F9E-46FE-8E13-EBA69E81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9ABEBB-6AA0-491E-8B3C-429E85CC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C8C5-7EEC-4279-8585-44F9D01990EB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631263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9757D71-4265-436B-8108-462F5454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07FF-EA6D-4698-8750-A62BFC3AD656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0028E0E-36DB-4526-9199-5B4DCB4E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9947375-0FA9-4DF9-BBA8-5298B3D8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4922-5B71-4309-92B5-31F1D2209552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42290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8705C3F-665A-4A02-A3D3-213ED8FF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6BBB-BC1F-4DF3-B35E-6BD6DA1FA53B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E982480-E3DE-41E7-9D58-F763FD51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BA61C8D-C2B8-4917-B73B-833D7783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A432-AE73-428C-8A2E-80D44C2EF795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87678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EA8C8EF-78EA-4DE5-9FE7-31515D51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19FB-870F-40BF-8DA8-2E18F29AC19A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418C9BA-CC29-4C08-8CAC-448386EE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DC91DE6E-D73F-420F-B100-FF6F06E2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0993-6D5E-4FF9-ABDD-CC8A4BDB6B9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871233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FF5FE3F-6692-4008-9D11-8C1C4BD8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3AAC-80A3-4FAC-90B6-6A30A6195C40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8D7BC9B-7443-48A6-BA60-F0032ECA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FA138CB-3B55-4D3F-9F7F-E311107B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B79A5-73D1-4705-A9BB-4F1D75DE13E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95391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6B8786F-2406-4D24-8384-095C6F4E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8813-3582-4472-8855-3A2CC4098C41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01E21FC-DFAA-4252-841A-7206DE20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0CE61B3-9FAD-45D5-BB77-03CB9D9D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18766-1C5E-4CD5-89DD-4E196FF389D0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16461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A963A4-53CE-4C75-BA9B-C5C557E3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1B20-E270-4E99-BA06-F310226B5AAE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D0517E1-5A3E-4C79-9F42-94BD5565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FD53AB9-9AA3-43FA-A7DC-077F4BF3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129A-37B1-4C39-80DF-AD87D8DB4438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25887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E2E964-1D99-47E2-ABCB-E63D02E7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CCCD-FC94-4463-98F7-9E33C9543B09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81B6E8-8A90-4D65-B093-384FC99F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4B8A72-4CA3-462D-8823-A5DD49C5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248B-E3FC-4C6D-B8D7-7A19BBBD02CF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8229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F54DB-06DF-45BE-B5A7-90B9B96D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5617-50FE-44A8-BD81-E7DC0F16077C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1E561E-244B-4FF6-90C9-114FA7E7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13F58-F3F9-4306-9F81-0B50083A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5600-D32D-43DE-A629-A67126B29C9B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186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DC1D-366C-4AEA-AEC2-62C7743BD496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36FE-27F5-425B-A539-469EFFE9D9FA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2BAD-5679-4FA2-A771-25C10F074412}" type="datetimeFigureOut">
              <a:rPr lang="ar-SA" smtClean="0"/>
              <a:t>03/09/1442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00C81F0-1BDF-4F6D-BAEB-FAC1EA1B9B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4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A7F93F-2740-49B1-A3C3-1AACD58C919D}" type="datetimeFigureOut">
              <a:rPr lang="ar-KW" smtClean="0"/>
              <a:pPr/>
              <a:t>03/09/1442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DDE6D-3F55-4FB0-8B8C-08C7488140E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77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86F5B682-769E-4AF8-B1A3-47A4E54A05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52C2EF6F-B85D-4B71-AB16-42C1BAB1C4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B8097A-A97F-49AB-BD83-EB72D328D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C130D-229F-4585-8A6D-3B107E81D988}" type="datetimeFigureOut">
              <a:rPr lang="ar-EG"/>
              <a:pPr>
                <a:defRPr/>
              </a:pPr>
              <a:t>03/09/1442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FF6C09-69F7-4EEE-AD86-EAC46DE2C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137718-52C2-487F-A83E-AEF8326AB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C8839842-E875-4330-A001-CC8BE5A76F45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9078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189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378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566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754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892" indent="-342892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D65F8AD7-F0CC-412C-A7B0-1316607D26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62F317FC-165B-4FCC-B836-0AFFFD19D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FF7A36-B312-4CAD-B144-8C06C1A1C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B44DA-1F3C-4759-B95A-BAF9DDB30CD4}" type="datetime8">
              <a:rPr lang="ar-EG"/>
              <a:pPr>
                <a:defRPr/>
              </a:pPr>
              <a:t>14 نيسان، 21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D55BBE-78C9-43AD-A9BD-AE833A5F8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9573EC-F389-4677-9226-A7D0496D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8299C5E-4EFA-451A-951E-3D0E9F7D1B7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761014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189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378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566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754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892" indent="-342892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AAAAAEv4P0xww1h8gtRV1w" TargetMode="External"/><Relationship Id="rId2" Type="http://schemas.openxmlformats.org/officeDocument/2006/relationships/hyperlink" Target="https://www.youtube.com/channel/UCzEOnHqv9aYP43dO50gjiXQ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2852936"/>
            <a:ext cx="6520238" cy="1512168"/>
          </a:xfrm>
        </p:spPr>
        <p:txBody>
          <a:bodyPr>
            <a:normAutofit/>
          </a:bodyPr>
          <a:lstStyle/>
          <a:p>
            <a:r>
              <a:rPr lang="ar-KW" dirty="0" err="1">
                <a:cs typeface="PT Bold Heading" pitchFamily="2" charset="-78"/>
              </a:rPr>
              <a:t>التناول </a:t>
            </a:r>
            <a:r>
              <a:rPr lang="ar-KW" dirty="0">
                <a:cs typeface="PT Bold Heading" pitchFamily="2" charset="-78"/>
              </a:rPr>
              <a:t>: 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الفهم وال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ا</a:t>
            </a:r>
            <a:r>
              <a:rPr lang="ar-KW" dirty="0" err="1">
                <a:solidFill>
                  <a:srgbClr val="FF0000"/>
                </a:solidFill>
                <a:cs typeface="PT Bold Heading" pitchFamily="2" charset="-78"/>
              </a:rPr>
              <a:t>ستيعاب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KW" dirty="0" smtClean="0">
                <a:solidFill>
                  <a:srgbClr val="FF0000"/>
                </a:solidFill>
                <a:cs typeface="PT Bold Heading" pitchFamily="2" charset="-78"/>
              </a:rPr>
              <a:t>1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/>
            </a:r>
            <a:br>
              <a:rPr lang="ar-SA" dirty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           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3648" y="76470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المجال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قراءة لتأييد فكرة والرد عليها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97972" y="1877923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الموضوع </a:t>
            </a:r>
            <a:r>
              <a:rPr kumimoji="0" lang="ar-K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الإسلام والكبت</a:t>
            </a:r>
          </a:p>
        </p:txBody>
      </p:sp>
    </p:spTree>
    <p:extLst>
      <p:ext uri="{BB962C8B-B14F-4D97-AF65-F5344CB8AC3E}">
        <p14:creationId xmlns:p14="http://schemas.microsoft.com/office/powerpoint/2010/main" val="357991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54028"/>
              </p:ext>
            </p:extLst>
          </p:nvPr>
        </p:nvGraphicFramePr>
        <p:xfrm>
          <a:off x="395536" y="1052736"/>
          <a:ext cx="8748464" cy="1197864"/>
        </p:xfrm>
        <a:graphic>
          <a:graphicData uri="http://schemas.openxmlformats.org/drawingml/2006/table">
            <a:tbl>
              <a:tblPr/>
              <a:tblGrid>
                <a:gridCol w="8748464">
                  <a:extLst>
                    <a:ext uri="{9D8B030D-6E8A-4147-A177-3AD203B41FA5}">
                      <a16:colId xmlns:a16="http://schemas.microsoft.com/office/drawing/2014/main" val="3549821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3200" u="sng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إثرائي </a:t>
                      </a:r>
                      <a:r>
                        <a:rPr lang="ar-KW" sz="3200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ما الأثر الذي يحدثه الانفلات الغريزي على المجتمعات ) </a:t>
                      </a:r>
                      <a:r>
                        <a:rPr lang="ar-KW" sz="32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6820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286000" y="2173272"/>
            <a:ext cx="6102424" cy="1945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استنفاد الطاقة الحيوية لأفراد المجتمع .          </a:t>
            </a:r>
          </a:p>
          <a:p>
            <a:pPr marL="457200" lvl="0" indent="-457200" rtl="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ar-KW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تحطّم كيان الأسرة .       </a:t>
            </a:r>
          </a:p>
          <a:p>
            <a:pPr marL="457200" lvl="0" indent="-457200" rtl="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ar-KW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فكّ روابط المجتمعات 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9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60764"/>
              </p:ext>
            </p:extLst>
          </p:nvPr>
        </p:nvGraphicFramePr>
        <p:xfrm>
          <a:off x="323528" y="332656"/>
          <a:ext cx="8640960" cy="1969008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1153240333"/>
                    </a:ext>
                  </a:extLst>
                </a:gridCol>
              </a:tblGrid>
              <a:tr h="187220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32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KW" sz="28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"هل كان الشيوعيّون – الذين يسخر دعاتهم في الشرق الإسلامي من الصوم – هل كانوا  يستطيعون الصمود كما صمدوا في " </a:t>
                      </a:r>
                      <a:r>
                        <a:rPr lang="ar-KW" sz="2800" b="1" dirty="0" err="1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ستالنجراد</a:t>
                      </a:r>
                      <a:r>
                        <a:rPr lang="ar-KW" sz="28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 لو أنهم لم يُدربوا على احتمال المشقات العنيفة  "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4780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5774192" y="4725144"/>
            <a:ext cx="319029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K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القيمة</a:t>
            </a:r>
            <a:r>
              <a:rPr lang="ar-KW" alt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: الصبر والتحمل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51520" y="2420888"/>
            <a:ext cx="8712968" cy="2029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-الفكرة</a:t>
            </a:r>
            <a:r>
              <a:rPr lang="ar-KW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ar-KW" sz="32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الصمود في الصراعات يحتاج إلى احتمال المشقّات. 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31849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KW" sz="3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الهدف</a:t>
            </a:r>
            <a:r>
              <a:rPr lang="ar-KW" sz="3200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الردّ على الحاقدين الذين هاجموا فريضة الصّوم ، واعتبروها تعذيبا للبدن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97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54680"/>
              </p:ext>
            </p:extLst>
          </p:nvPr>
        </p:nvGraphicFramePr>
        <p:xfrm>
          <a:off x="0" y="342500"/>
          <a:ext cx="9135671" cy="4221480"/>
        </p:xfrm>
        <a:graphic>
          <a:graphicData uri="http://schemas.openxmlformats.org/drawingml/2006/table">
            <a:tbl>
              <a:tblPr/>
              <a:tblGrid>
                <a:gridCol w="9135671">
                  <a:extLst>
                    <a:ext uri="{9D8B030D-6E8A-4147-A177-3AD203B41FA5}">
                      <a16:colId xmlns:a16="http://schemas.microsoft.com/office/drawing/2014/main" val="1284529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إثرائي </a:t>
                      </a:r>
                      <a:r>
                        <a:rPr lang="ar-SA" sz="2800" b="1" dirty="0" smtClean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ar-KW" sz="2800" b="1" dirty="0" smtClean="0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ضعي خطا تحت المكمل الصحيح لما يلي </a:t>
                      </a:r>
                      <a:r>
                        <a:rPr lang="en-US" sz="2800" b="1" dirty="0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ar-KW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)الهدف الأسمى الذي ينشده الكاتب من الموضوع 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cs"/>
                        <a:buAutoNum type="arabic1Minus"/>
                      </a:pPr>
                      <a:r>
                        <a:rPr lang="ar-S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إثبات مكانة الإسلام بين سائر الأديان             </a:t>
                      </a:r>
                      <a:endParaRPr lang="ar-KW" sz="2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cs"/>
                        <a:buNone/>
                      </a:pPr>
                      <a:r>
                        <a:rPr lang="ar-SA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 – الرد على شبهات حامت حول الدين الإسلامي.</a:t>
                      </a:r>
                      <a:endParaRPr lang="en-US" sz="2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ج - بيان ما في الإسلام من حرية واستمتاع.           </a:t>
                      </a:r>
                      <a:endParaRPr lang="ar-KW" sz="2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د - تحذير الشباب من خطر الانغماس في الشهوات</a:t>
                      </a:r>
                      <a:r>
                        <a:rPr lang="ar-SA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3494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19672" y="2348880"/>
            <a:ext cx="739856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SA" sz="28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 – الرد على شبهات حامت حول الدين الإسلامي</a:t>
            </a: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540127"/>
            <a:ext cx="9144000" cy="2159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2-: استخلصي من النص هدف أخر للكاتب  .</a:t>
            </a:r>
            <a:r>
              <a:rPr lang="ar-SA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إلقاء الضوء على التهم والادعاءات الباطلة التي ادعاها الغرب على الإسلام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الرد على هذه التهم  بالحجة والأدلة العقلية والنقلية</a:t>
            </a: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82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67005"/>
              </p:ext>
            </p:extLst>
          </p:nvPr>
        </p:nvGraphicFramePr>
        <p:xfrm>
          <a:off x="510200" y="620688"/>
          <a:ext cx="8229600" cy="3840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80753070"/>
                    </a:ext>
                  </a:extLst>
                </a:gridCol>
              </a:tblGrid>
              <a:tr h="3033644"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KW" sz="2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س3 : بينّي المقصود بكلّ ( مفهوم – عبارة ) وفق سياق النّصّ .</a:t>
                      </a:r>
                      <a:r>
                        <a:rPr lang="ar-KW" sz="2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-"/>
                      </a:pPr>
                      <a:r>
                        <a:rPr lang="ar-SA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ما المقصود ب " الكبت اللاشعوري</a:t>
                      </a:r>
                      <a:r>
                        <a:rPr lang="en-US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 </a:t>
                      </a:r>
                      <a:r>
                        <a:rPr lang="ar-SA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في الفقرة التالية 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ar-SA" sz="28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 نعم لا يبيح الإسلام للناس أن يهبطوا لعالم الحيوان , ولكن هناك فرقا هائلا بين هذا وبين الكبت اللاشعوري , </a:t>
                      </a:r>
                      <a:r>
                        <a:rPr lang="ar-SA" sz="2800" u="none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بمعنى استقذار هذه الشهوات في ذاتها . ومحاولة الامتناع عن الإحساس بها رغبة في التطهر والارتفاع )</a:t>
                      </a:r>
                      <a:r>
                        <a:rPr lang="en-US" sz="2800" u="none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sz="2800" b="1" u="none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800" u="none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1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6219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5733256"/>
            <a:ext cx="83038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K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استقذار الشهوات ، والامتناع عنها في اللاشعور رغبة في التطهر منها والارتفاع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64089" y="4768111"/>
            <a:ext cx="33757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الكبت</a:t>
            </a:r>
            <a:r>
              <a:rPr lang="ar-KW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KW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الاشعوري</a:t>
            </a:r>
            <a:r>
              <a:rPr lang="ar-KW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525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0988"/>
              </p:ext>
            </p:extLst>
          </p:nvPr>
        </p:nvGraphicFramePr>
        <p:xfrm>
          <a:off x="611560" y="476672"/>
          <a:ext cx="8229600" cy="215087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603239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ar-SA" sz="32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س1: ما المقصود ب ( ضبط الشهوات - </a:t>
                      </a:r>
                      <a:r>
                        <a:rPr lang="ar-KW" sz="32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استعباد الشهوات للإنسان )</a:t>
                      </a:r>
                      <a:r>
                        <a:rPr lang="ar-SA" sz="3200" b="1" u="sng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32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ضبط </a:t>
                      </a:r>
                      <a:r>
                        <a:rPr lang="ar-KW" sz="32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الشهوت</a:t>
                      </a:r>
                      <a:r>
                        <a:rPr lang="ar-KW" sz="32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KW" sz="3200" b="1" dirty="0" smtClean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ar-KW" sz="3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9245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87624" y="2604479"/>
            <a:ext cx="7565371" cy="17912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هو تأجيل الشهوات والدوافع إلى وقت محدد وهو الزواج ؛ حماية للفرد والمجتمع ، ومنعا للضرر الكبير الناتج عن الانفلات الغريزيّ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3548" y="5161672"/>
            <a:ext cx="8445624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ar-KW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أي تصبح شغله الشاغل وهمه المقعد المقيم فتصبح بعد فترة عذابا دائما لا يهدأ ، وجوعة دائمة لا تشبع ولا تستقر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63790" y="4497120"/>
            <a:ext cx="3889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استعباد الشهوات للإنسان</a:t>
            </a:r>
            <a:r>
              <a:rPr lang="ar-KW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6512" y="203150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نشاط</a:t>
            </a:r>
            <a:r>
              <a:rPr lang="ar-KW" sz="28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KW" sz="28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إ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ثرائي :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: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ضبط الشهوات ليست كبتا وضحي ذلك .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لأن الإنسان يضبطها في وعيه </a:t>
            </a: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وبإرادته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، ويعلق تنفيذها إلى الوقت </a:t>
            </a: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المناسب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، وليس تعليق التنفيذ كبتا </a:t>
            </a: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باعتراف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فرويد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) وليس فيه من إرهاق الأعصاب ما في </a:t>
            </a: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الكبت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، ولا يؤدي للعقد والاضطرابات النفسية.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3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30624"/>
              </p:ext>
            </p:extLst>
          </p:nvPr>
        </p:nvGraphicFramePr>
        <p:xfrm>
          <a:off x="1115616" y="1530666"/>
          <a:ext cx="6856294" cy="3881335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68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169">
                <a:tc grid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الكلمة                                                                                       مترادفها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يكبت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89535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ينكد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يكبل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مسومة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ينقشع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مصلتا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tc>
                  <a:txBody>
                    <a:bodyPr/>
                    <a:lstStyle/>
                    <a:p>
                      <a:pPr marL="22860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r>
                        <a:rPr lang="ar-KW" sz="2700" dirty="0">
                          <a:effectLst/>
                        </a:rPr>
                        <a:t>وسعها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30272" marR="3027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DC20B55D-0371-4579-82E9-35124F95E7BE}"/>
              </a:ext>
            </a:extLst>
          </p:cNvPr>
          <p:cNvSpPr/>
          <p:nvPr/>
        </p:nvSpPr>
        <p:spPr>
          <a:xfrm>
            <a:off x="2451505" y="1918969"/>
            <a:ext cx="89511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يحبس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E78C6FA-7B73-49C3-9D1A-35E33868B01B}"/>
              </a:ext>
            </a:extLst>
          </p:cNvPr>
          <p:cNvSpPr/>
          <p:nvPr/>
        </p:nvSpPr>
        <p:spPr>
          <a:xfrm>
            <a:off x="2119571" y="2365778"/>
            <a:ext cx="1642117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يُكدر- يعسر 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5CD59A2-8B9E-438A-BAB9-87906287DDE7}"/>
              </a:ext>
            </a:extLst>
          </p:cNvPr>
          <p:cNvSpPr/>
          <p:nvPr/>
        </p:nvSpPr>
        <p:spPr>
          <a:xfrm>
            <a:off x="2597378" y="2814430"/>
            <a:ext cx="60337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يُقيد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98FCCA5-1DEC-4831-8320-81B6D9E47B2C}"/>
              </a:ext>
            </a:extLst>
          </p:cNvPr>
          <p:cNvSpPr/>
          <p:nvPr/>
        </p:nvSpPr>
        <p:spPr>
          <a:xfrm>
            <a:off x="1777965" y="3430015"/>
            <a:ext cx="202363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المُعَلّمة الحسان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A02763A-29BA-46E4-BE80-4A5189217FAA}"/>
              </a:ext>
            </a:extLst>
          </p:cNvPr>
          <p:cNvSpPr/>
          <p:nvPr/>
        </p:nvSpPr>
        <p:spPr>
          <a:xfrm>
            <a:off x="1716129" y="3869591"/>
            <a:ext cx="210859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يزول – ينكشف 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D90B104-B9D6-4672-BE3B-C9DFD08BA18E}"/>
              </a:ext>
            </a:extLst>
          </p:cNvPr>
          <p:cNvSpPr/>
          <p:nvPr/>
        </p:nvSpPr>
        <p:spPr>
          <a:xfrm>
            <a:off x="992454" y="4325475"/>
            <a:ext cx="320825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مشهرا ، مجردا من غمده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E91A7E2-737C-4DB2-BB86-6AADD00D3772}"/>
              </a:ext>
            </a:extLst>
          </p:cNvPr>
          <p:cNvSpPr/>
          <p:nvPr/>
        </p:nvSpPr>
        <p:spPr>
          <a:xfrm>
            <a:off x="2055020" y="4893434"/>
            <a:ext cx="1940916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rtl="0"/>
            <a:r>
              <a:rPr lang="ar-KW" sz="3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طاقتها وقوتها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95936" y="332656"/>
            <a:ext cx="4144083" cy="6586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بيني مترادف الكلمات التالية :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3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36789"/>
              </p:ext>
            </p:extLst>
          </p:nvPr>
        </p:nvGraphicFramePr>
        <p:xfrm>
          <a:off x="2230508" y="2215580"/>
          <a:ext cx="4911683" cy="2704013"/>
        </p:xfrm>
        <a:graphic>
          <a:graphicData uri="http://schemas.openxmlformats.org/drawingml/2006/table">
            <a:tbl>
              <a:tblPr rtl="1" firstRow="1" firstCol="1" bandRow="1">
                <a:tableStyleId>{284E427A-3D55-4303-BF80-6455036E1DE7}</a:tableStyleId>
              </a:tblPr>
              <a:tblGrid>
                <a:gridCol w="2476666">
                  <a:extLst>
                    <a:ext uri="{9D8B030D-6E8A-4147-A177-3AD203B41FA5}">
                      <a16:colId xmlns:a16="http://schemas.microsoft.com/office/drawing/2014/main" val="3691082604"/>
                    </a:ext>
                  </a:extLst>
                </a:gridCol>
                <a:gridCol w="2435017">
                  <a:extLst>
                    <a:ext uri="{9D8B030D-6E8A-4147-A177-3AD203B41FA5}">
                      <a16:colId xmlns:a16="http://schemas.microsoft.com/office/drawing/2014/main" val="3217754379"/>
                    </a:ext>
                  </a:extLst>
                </a:gridCol>
              </a:tblGrid>
              <a:tr h="4904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100" dirty="0">
                          <a:effectLst/>
                        </a:rPr>
                        <a:t>خطايا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73220021"/>
                  </a:ext>
                </a:extLst>
              </a:tr>
              <a:tr h="4904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100" dirty="0">
                          <a:effectLst/>
                        </a:rPr>
                        <a:t>القناطير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25525290"/>
                  </a:ext>
                </a:extLst>
              </a:tr>
              <a:tr h="574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100" dirty="0">
                          <a:effectLst/>
                        </a:rPr>
                        <a:t>ضوابط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67173841"/>
                  </a:ext>
                </a:extLst>
              </a:tr>
              <a:tr h="574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100" dirty="0">
                          <a:effectLst/>
                        </a:rPr>
                        <a:t>إثم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1336112"/>
                  </a:ext>
                </a:extLst>
              </a:tr>
              <a:tr h="574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100" dirty="0">
                          <a:effectLst/>
                        </a:rPr>
                        <a:t>متاع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71069856"/>
                  </a:ext>
                </a:extLst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id="{A9DC417D-A67C-4DA3-AFE5-29E7B2F5DC8E}"/>
              </a:ext>
            </a:extLst>
          </p:cNvPr>
          <p:cNvSpPr/>
          <p:nvPr/>
        </p:nvSpPr>
        <p:spPr>
          <a:xfrm>
            <a:off x="2775484" y="2147569"/>
            <a:ext cx="91114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خطيئة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E516555-DD21-475A-AE8D-5440986852FE}"/>
              </a:ext>
            </a:extLst>
          </p:cNvPr>
          <p:cNvSpPr/>
          <p:nvPr/>
        </p:nvSpPr>
        <p:spPr>
          <a:xfrm>
            <a:off x="2752182" y="2646332"/>
            <a:ext cx="99931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القنطار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A7E907B-3C2E-4FE7-AF60-BEDAA2456218}"/>
              </a:ext>
            </a:extLst>
          </p:cNvPr>
          <p:cNvSpPr/>
          <p:nvPr/>
        </p:nvSpPr>
        <p:spPr>
          <a:xfrm>
            <a:off x="2815558" y="3257984"/>
            <a:ext cx="830997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ضابط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AF53BC-6983-4415-B1DB-F0D0F381CBD7}"/>
              </a:ext>
            </a:extLst>
          </p:cNvPr>
          <p:cNvSpPr/>
          <p:nvPr/>
        </p:nvSpPr>
        <p:spPr>
          <a:xfrm>
            <a:off x="2887437" y="3712378"/>
            <a:ext cx="56169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آثام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458E88C-E5AF-48B9-BE78-1F7973D65233}"/>
              </a:ext>
            </a:extLst>
          </p:cNvPr>
          <p:cNvSpPr/>
          <p:nvPr/>
        </p:nvSpPr>
        <p:spPr>
          <a:xfrm>
            <a:off x="2704149" y="4322564"/>
            <a:ext cx="78451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ar-KW" sz="30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أمتعة</a:t>
            </a:r>
            <a:endParaRPr lang="ar-SA" sz="3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91054"/>
              </p:ext>
            </p:extLst>
          </p:nvPr>
        </p:nvGraphicFramePr>
        <p:xfrm>
          <a:off x="467544" y="1025916"/>
          <a:ext cx="7429500" cy="560832"/>
        </p:xfrm>
        <a:graphic>
          <a:graphicData uri="http://schemas.openxmlformats.org/drawingml/2006/table">
            <a:tbl>
              <a:tblPr/>
              <a:tblGrid>
                <a:gridCol w="7429500">
                  <a:extLst>
                    <a:ext uri="{9D8B030D-6E8A-4147-A177-3AD203B41FA5}">
                      <a16:colId xmlns:a16="http://schemas.microsoft.com/office/drawing/2014/main" val="2631468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بيني المفرد والجمع في الكلمات التالية 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2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7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سلوى\Dropbox\Camera Uploads\2006-10-23 21.47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328592"/>
          </a:xfrm>
          <a:solidFill>
            <a:schemeClr val="bg1">
              <a:alpha val="65882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ar-SA" sz="9600" b="1" dirty="0" err="1">
                <a:solidFill>
                  <a:srgbClr val="FF0000"/>
                </a:solidFill>
              </a:rPr>
              <a:t>التقويم </a:t>
            </a:r>
            <a:r>
              <a:rPr lang="ar-SA" sz="9600" b="1" dirty="0">
                <a:solidFill>
                  <a:srgbClr val="FF0000"/>
                </a:solidFill>
              </a:rPr>
              <a:t>:</a:t>
            </a:r>
            <a:r>
              <a:rPr lang="ar-SA" sz="9600" b="1" dirty="0" err="1">
                <a:solidFill>
                  <a:srgbClr val="FF0000"/>
                </a:solidFill>
              </a:rPr>
              <a:t>س1</a:t>
            </a:r>
            <a:r>
              <a:rPr lang="ar-SA" sz="9600" b="1" dirty="0">
                <a:solidFill>
                  <a:srgbClr val="FF0000"/>
                </a:solidFill>
              </a:rPr>
              <a:t> ما المقصود بػ</a:t>
            </a:r>
            <a:r>
              <a:rPr lang="en-US" sz="9600" b="1" dirty="0">
                <a:solidFill>
                  <a:srgbClr val="FF0000"/>
                </a:solidFill>
              </a:rPr>
              <a:t> " </a:t>
            </a:r>
            <a:r>
              <a:rPr lang="ar-SA" sz="9600" b="1" dirty="0">
                <a:solidFill>
                  <a:srgbClr val="FF0000"/>
                </a:solidFill>
              </a:rPr>
              <a:t>الكبت اللاشعوري</a:t>
            </a:r>
            <a:r>
              <a:rPr lang="en-US" sz="9600" b="1" dirty="0">
                <a:solidFill>
                  <a:srgbClr val="FF0000"/>
                </a:solidFill>
              </a:rPr>
              <a:t> " </a:t>
            </a:r>
            <a:r>
              <a:rPr lang="ar-SA" sz="9600" b="1" dirty="0" err="1">
                <a:solidFill>
                  <a:srgbClr val="FF0000"/>
                </a:solidFill>
              </a:rPr>
              <a:t>؟</a:t>
            </a:r>
            <a:endParaRPr lang="en-US" sz="9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600" b="1" dirty="0"/>
              <a:t> 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استقذار الشهوات في ذاتها، ومحاولة الامتناع عن الإحساس </a:t>
            </a:r>
            <a:r>
              <a:rPr lang="ar-SA" sz="9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بها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رغبة في التطهر والارتفاع.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ar-SA" sz="9600" b="1" dirty="0" err="1">
                <a:solidFill>
                  <a:srgbClr val="FF0000"/>
                </a:solidFill>
              </a:rPr>
              <a:t>س2</a:t>
            </a:r>
            <a:r>
              <a:rPr lang="ar-SA" sz="9600" b="1" dirty="0">
                <a:solidFill>
                  <a:srgbClr val="FF0000"/>
                </a:solidFill>
              </a:rPr>
              <a:t>:ضعي </a:t>
            </a:r>
            <a:r>
              <a:rPr lang="ar-SA" sz="9600" b="1" dirty="0" err="1">
                <a:solidFill>
                  <a:srgbClr val="FF0000"/>
                </a:solidFill>
              </a:rPr>
              <a:t>علامة (√</a:t>
            </a:r>
            <a:r>
              <a:rPr lang="ar-SA" sz="9600" b="1" dirty="0">
                <a:solidFill>
                  <a:srgbClr val="FF0000"/>
                </a:solidFill>
              </a:rPr>
              <a:t>)أمام العبارة الصحيحة </a:t>
            </a:r>
            <a:r>
              <a:rPr lang="ar-SA" sz="9600" b="1" dirty="0" err="1">
                <a:solidFill>
                  <a:srgbClr val="FF0000"/>
                </a:solidFill>
              </a:rPr>
              <a:t>وعلامة (X</a:t>
            </a:r>
            <a:r>
              <a:rPr lang="ar-SA" sz="9600" b="1" dirty="0">
                <a:solidFill>
                  <a:srgbClr val="FF0000"/>
                </a:solidFill>
              </a:rPr>
              <a:t>) أمام العبارة الغير صحيحة </a:t>
            </a:r>
            <a:endParaRPr lang="en-US" sz="9600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9600" b="1" dirty="0"/>
              <a:t>ضبط الشهوات تحكم يقصد به الإسلام حرمان الإنسان من </a:t>
            </a:r>
            <a:r>
              <a:rPr lang="ar-SA" sz="9600" b="1" dirty="0" err="1"/>
              <a:t>المتاع.</a:t>
            </a:r>
            <a:r>
              <a:rPr lang="ar-SA" sz="9600" b="1" dirty="0"/>
              <a:t>          </a:t>
            </a:r>
            <a:r>
              <a:rPr lang="ar-SA" sz="9600" b="1" dirty="0" err="1"/>
              <a:t>(    )</a:t>
            </a:r>
            <a:endParaRPr lang="en-US" sz="9600" b="1" dirty="0"/>
          </a:p>
          <a:p>
            <a:pPr lvl="0">
              <a:lnSpc>
                <a:spcPct val="120000"/>
              </a:lnSpc>
            </a:pPr>
            <a:r>
              <a:rPr lang="ar-SA" sz="9600" b="1" dirty="0"/>
              <a:t>الإسلام يعترف بالدوافع الفطرية ويدعو إلى عدم كبتها في </a:t>
            </a:r>
            <a:r>
              <a:rPr lang="ar-SA" sz="9600" b="1" dirty="0" err="1"/>
              <a:t>اللا</a:t>
            </a:r>
            <a:r>
              <a:rPr lang="ar-SA" sz="9600" b="1" dirty="0"/>
              <a:t> </a:t>
            </a:r>
            <a:r>
              <a:rPr lang="ar-SA" sz="9600" b="1" dirty="0" err="1"/>
              <a:t>شعور.</a:t>
            </a:r>
            <a:r>
              <a:rPr lang="ar-SA" sz="9600" b="1" dirty="0"/>
              <a:t>     </a:t>
            </a:r>
            <a:r>
              <a:rPr lang="ar-SA" sz="9600" b="1" dirty="0" err="1"/>
              <a:t>(    )</a:t>
            </a:r>
            <a:endParaRPr lang="en-US" sz="9600" b="1" dirty="0"/>
          </a:p>
          <a:p>
            <a:pPr>
              <a:lnSpc>
                <a:spcPct val="120000"/>
              </a:lnSpc>
            </a:pPr>
            <a:r>
              <a:rPr lang="ar-SA" sz="9600" b="1" dirty="0"/>
              <a:t>تحريم </a:t>
            </a:r>
            <a:r>
              <a:rPr lang="ar-SA" sz="9600" b="1" dirty="0" err="1"/>
              <a:t>الزنا</a:t>
            </a:r>
            <a:r>
              <a:rPr lang="ar-SA" sz="9600" b="1" dirty="0"/>
              <a:t> في الإسلام تدخل في الحرية الشخصية </a:t>
            </a:r>
            <a:r>
              <a:rPr lang="ar-SA" sz="9600" b="1" dirty="0" err="1"/>
              <a:t>للفرد .</a:t>
            </a:r>
            <a:r>
              <a:rPr lang="ar-SA" sz="9600" b="1" dirty="0"/>
              <a:t>                 </a:t>
            </a:r>
            <a:r>
              <a:rPr lang="ar-SA" sz="9600" b="1" dirty="0" err="1"/>
              <a:t>(     )</a:t>
            </a:r>
            <a:endParaRPr lang="en-US" sz="9600" b="1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4252301"/>
            <a:ext cx="828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الجهد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الذاتي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:  بيني منهج الإسلام في التعامل مع الدوافع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الفطرية .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006315C-9E12-4D1B-A82D-B2860A0FCE6E}"/>
              </a:ext>
            </a:extLst>
          </p:cNvPr>
          <p:cNvSpPr/>
          <p:nvPr/>
        </p:nvSpPr>
        <p:spPr>
          <a:xfrm>
            <a:off x="971600" y="2373016"/>
            <a:ext cx="282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0164AE5-906D-4E70-9E71-76975D0682B2}"/>
              </a:ext>
            </a:extLst>
          </p:cNvPr>
          <p:cNvSpPr/>
          <p:nvPr/>
        </p:nvSpPr>
        <p:spPr>
          <a:xfrm>
            <a:off x="980002" y="280401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√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9793540-1D31-4EBD-80B8-BEFCD83AF78C}"/>
              </a:ext>
            </a:extLst>
          </p:cNvPr>
          <p:cNvSpPr/>
          <p:nvPr/>
        </p:nvSpPr>
        <p:spPr>
          <a:xfrm>
            <a:off x="980002" y="3297473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5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592246" cy="1512168"/>
          </a:xfrm>
        </p:spPr>
        <p:txBody>
          <a:bodyPr>
            <a:normAutofit fontScale="90000"/>
          </a:bodyPr>
          <a:lstStyle/>
          <a:p>
            <a:r>
              <a:rPr lang="ar-KW" dirty="0" err="1">
                <a:cs typeface="PT Bold Heading" pitchFamily="2" charset="-78"/>
              </a:rPr>
              <a:t>التناول </a:t>
            </a:r>
            <a:r>
              <a:rPr lang="ar-KW" dirty="0">
                <a:cs typeface="PT Bold Heading" pitchFamily="2" charset="-78"/>
              </a:rPr>
              <a:t>: 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الفهم وال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ا</a:t>
            </a:r>
            <a:r>
              <a:rPr lang="ar-KW" dirty="0" err="1">
                <a:solidFill>
                  <a:srgbClr val="FF0000"/>
                </a:solidFill>
                <a:cs typeface="PT Bold Heading" pitchFamily="2" charset="-78"/>
              </a:rPr>
              <a:t>ستيعاب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والثروة اللغوية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KW" sz="6000" dirty="0">
                <a:solidFill>
                  <a:srgbClr val="FF0000"/>
                </a:solidFill>
                <a:cs typeface="PT Bold Heading" pitchFamily="2" charset="-78"/>
              </a:rPr>
              <a:t>(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2</a:t>
            </a:r>
            <a:r>
              <a:rPr lang="ar-KW" dirty="0" smtClean="0">
                <a:solidFill>
                  <a:srgbClr val="FF0000"/>
                </a:solidFill>
              </a:rPr>
              <a:t>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3648" y="76470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المجال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قراءة لتأييد فكرة والرد عليها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97972" y="1877923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الموضوع </a:t>
            </a:r>
            <a:r>
              <a:rPr kumimoji="0" lang="ar-K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الإسلام والكبت</a:t>
            </a:r>
          </a:p>
        </p:txBody>
      </p:sp>
    </p:spTree>
    <p:extLst>
      <p:ext uri="{BB962C8B-B14F-4D97-AF65-F5344CB8AC3E}">
        <p14:creationId xmlns:p14="http://schemas.microsoft.com/office/powerpoint/2010/main" val="187834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365625D-5326-44DA-846F-36BD0E54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670736" cy="6741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044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5846" y="2636912"/>
            <a:ext cx="8496944" cy="3153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24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التهمة </a:t>
            </a:r>
            <a:r>
              <a:rPr lang="ar-KW" sz="2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KW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الإسلام دين يكبت النشاط الحيوي ويعذّب أتباعه 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2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استندت إليه</a:t>
            </a:r>
            <a:r>
              <a:rPr lang="ar-KW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الشعور بالإثم الذي يستولي على الناس وينكّد عليه حياته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2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الرد عليها</a:t>
            </a:r>
            <a:r>
              <a:rPr lang="ar-KW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الإسلام يعترف بالدوافع الفطرية ، وقد قال الله تعالى : " زين للناس حبّ الشهوات من النساء .. "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الإسلام يؤجّل ولا يكبت وباعتراف فرويد نفسه التأجيل غير الكبت .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9822" y="476672"/>
            <a:ext cx="8712968" cy="1974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>
              <a:lnSpc>
                <a:spcPct val="150000"/>
              </a:lnSpc>
              <a:spcAft>
                <a:spcPts val="1000"/>
              </a:spcAft>
            </a:pPr>
            <a:r>
              <a:rPr lang="ar-KW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KW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حددي من كل فقرة مما يأتي تهمة و ما استندت إليه  وردّ عليها.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400" b="1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قالوا إنّه يكبت النشاط الحيوي للإنسان ، ويظلّ ينكّد عليه حياته نتيجة الشعور بالإثم ، ذلك الشعور الذي يستولي على المتدينين خاصة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45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59091" y="548680"/>
            <a:ext cx="8334672" cy="1141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 - </a:t>
            </a:r>
            <a:r>
              <a:rPr lang="ar-KW" sz="2400" b="1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والمتحللون اليوم من التقدميين والتقدميات ، يحسبون أنفسهم قد اكتشفوا حقيقة هائلة حين يقولون : ما هذا السخف الذي يدعو إلى تعذيب الأبدان بالجوع </a:t>
            </a:r>
            <a:r>
              <a:rPr lang="ar-KW" sz="2400" b="1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والعطش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2132856"/>
            <a:ext cx="8892480" cy="293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التهمة :</a:t>
            </a:r>
            <a:r>
              <a:rPr lang="ar-KW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الصوم وسيلة من وسائل الدين لتعذيب الناس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استندت إليه</a:t>
            </a:r>
            <a:r>
              <a:rPr lang="ar-KW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الطعام والشراب فطرة بشرية لا يجب على الدّين أن يتحكّم فيها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الرد عليها</a:t>
            </a:r>
            <a:r>
              <a:rPr lang="ar-KW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الصوم وسيلة راقية لتهذيب النفس وتدريبها على تحمّل المشاق ، وقد درّبت أوروبا جنودها أثناء الحروب على ذلك 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4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712968" cy="3230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24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التهمة </a:t>
            </a:r>
            <a:r>
              <a:rPr lang="ar-KW" sz="2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الخطيئة غول يطارد المسلمين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2800" b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استندت إليه</a:t>
            </a: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ar-KW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آيات العذاب التي تتوعّد المخطئين في الدين الإسلامي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ويجعلهم في قلق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2800" b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الرد عليها :</a:t>
            </a: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الخطيئة في الإسلام تغفر بالتوبة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الإسلام دائما يمنح المغفرة قبل أن يذكر العذاب 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332656"/>
            <a:ext cx="83529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 - </a:t>
            </a:r>
            <a:r>
              <a:rPr lang="ar-KW" sz="2400" b="1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أمّا ما يُقال من تنكيد الدّين على أتباعه ، ومطاردتهم بشبح الخطيئة في يقظتهم ومنامهم فما أبعدَ الإسلام عنه ، وهو الذي يمنح المغفرة قبل أن يذكر العذاب  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46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2359" y="1052736"/>
            <a:ext cx="8496944" cy="5298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KW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1- ا</a:t>
            </a:r>
            <a:r>
              <a:rPr lang="ar-SA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لغرب يدعي أن الإسلام يكبت النشاط الحيوي للإنسان وينكد حياته نتيجة الشعور بالإثم.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ar-SA" sz="2000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الرأي : تهمة باطلة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 ، </a:t>
            </a:r>
            <a:r>
              <a:rPr lang="ar-SA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والدليل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 : يعترف الإسلام بالدوافع الفطرية للإنسان وأباح الاستمتاع بطيبات الحياة ولكن في الحدود والضوابط المشروعة ومن هنا لا ينشأ الكبت إطلاقا في ظل الإسلام 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KW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2- </a:t>
            </a:r>
            <a:r>
              <a:rPr lang="ar-SA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الصوم تعذيب للبدن وحرمان للنفس مما تشتاق إليه 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ar-SA" sz="2000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الرأي :تهمة باطلة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 ، و</a:t>
            </a:r>
            <a:r>
              <a:rPr lang="ar-SA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الدليل 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:حكمة الصوم في الإسلام التدريب على احتمال المشقات والقدرة على إرجاء الملذات أو تعليقها حين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>
              <a:lnSpc>
                <a:spcPct val="150000"/>
              </a:lnSpc>
            </a:pP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تقتضي الضرورة وإلا لم يكن  الشيوعيون استطاعوا تحمل المشاق ، والصمود في معركة </a:t>
            </a:r>
            <a:r>
              <a:rPr lang="ar-SA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ستالنجراد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3- ا</a:t>
            </a:r>
            <a:r>
              <a:rPr lang="ar-SA" sz="2000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لإسلام ينكد على أتباعه ويطاردهم بشبح الخطيئة 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000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الرأي : تهمة باطلة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 ، </a:t>
            </a:r>
            <a:r>
              <a:rPr lang="ar-SA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والدليل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: الإسلام أبعد ما يكون عن هذا لأنه يمنح المغفرة قبل ذكر العذاب ويمنح الله الرضا والعطف ويرفع الإنسان لدرجة المتقين .</a:t>
            </a:r>
            <a:r>
              <a:rPr lang="ar-SA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62064" y="404664"/>
            <a:ext cx="6030416" cy="446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ar-KW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وضّحي رأي الكاتب في كل تهمة مما يأتي ، وأدلّته على ذلك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3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620688"/>
            <a:ext cx="8784976" cy="4793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إثراي : ما رأيك في طريقة عرض الكاتب للموضوع مدللة على ما تقولين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</a:rPr>
              <a:t>أرى أن الكاتب ذو ثقافة واسعة فقد ذكر الادعاء والرد عليه بأسلوب سهل وألفاظ واضحة وأدلة مقنعة .</a:t>
            </a:r>
            <a:endParaRPr lang="en-US" sz="3600" dirty="0">
              <a:ea typeface="Calibri" panose="020F0502020204030204" pitchFamily="34" charset="0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الدليل : تنوع مصادر الاستدلال بين العقلي والنقلي (اقتباسه من القرآن الكريم واستشهاده </a:t>
            </a:r>
            <a:r>
              <a:rPr lang="ar-SA" sz="2800" b="1" dirty="0" err="1">
                <a:latin typeface="Calibri" panose="020F0502020204030204" pitchFamily="34" charset="0"/>
                <a:ea typeface="Calibri" panose="020F0502020204030204" pitchFamily="34" charset="0"/>
              </a:rPr>
              <a:t>بأوربا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</a:rPr>
              <a:t> وما حدث في </a:t>
            </a:r>
            <a:r>
              <a:rPr lang="ar-SA" sz="28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استالنجراد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</a:rPr>
              <a:t> ) وأيضا تنوع أسلوبه بين الخبري والإنشائي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85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سلوى\Dropbox\Camera Uploads\2006-10-23 21.47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894"/>
            <a:ext cx="9144000" cy="6188105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785794"/>
            <a:ext cx="8464454" cy="5214974"/>
          </a:xfrm>
          <a:solidFill>
            <a:srgbClr val="002060">
              <a:alpha val="65882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 </a:t>
            </a:r>
            <a:r>
              <a:rPr lang="ar-SA" b="1" dirty="0" err="1">
                <a:solidFill>
                  <a:srgbClr val="FF0000"/>
                </a:solidFill>
                <a:cs typeface="PT Bold Heading" pitchFamily="2" charset="-78"/>
              </a:rPr>
              <a:t>س1</a:t>
            </a:r>
            <a:r>
              <a:rPr lang="ar-SA" b="1" dirty="0">
                <a:solidFill>
                  <a:srgbClr val="FF0000"/>
                </a:solidFill>
                <a:cs typeface="PT Bold Heading" pitchFamily="2" charset="-78"/>
              </a:rPr>
              <a:t>:  بيني منهج الإسلام في التعامل مع الدوافع </a:t>
            </a:r>
            <a:r>
              <a:rPr lang="ar-SA" b="1" dirty="0" err="1">
                <a:solidFill>
                  <a:srgbClr val="FF0000"/>
                </a:solidFill>
                <a:cs typeface="PT Bold Heading" pitchFamily="2" charset="-78"/>
              </a:rPr>
              <a:t>الفطرية .</a:t>
            </a:r>
            <a:r>
              <a:rPr lang="en-US" b="1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endParaRPr lang="ar-SA" b="1" dirty="0">
              <a:solidFill>
                <a:schemeClr val="bg1"/>
              </a:solidFill>
              <a:cs typeface="PT Bold Heading" pitchFamily="2" charset="-78"/>
            </a:endParaRPr>
          </a:p>
          <a:p>
            <a:pPr lvl="0"/>
            <a:r>
              <a:rPr lang="ar-SA" sz="3500" dirty="0">
                <a:solidFill>
                  <a:schemeClr val="bg1"/>
                </a:solidFill>
              </a:rPr>
              <a:t>منهج الإسلام هو الاعتراف بالدوافع الفطرية كلها من حيث المبدأ ، وعدم كبتها في اللاشعور </a:t>
            </a:r>
            <a:endParaRPr lang="en-US" sz="3500" dirty="0">
              <a:solidFill>
                <a:schemeClr val="bg1"/>
              </a:solidFill>
            </a:endParaRPr>
          </a:p>
          <a:p>
            <a:pPr lvl="0"/>
            <a:r>
              <a:rPr lang="ar-SA" sz="3500" dirty="0">
                <a:solidFill>
                  <a:schemeClr val="bg1"/>
                </a:solidFill>
              </a:rPr>
              <a:t>إباحة التنفيذ العملي لها في الحدود التي تعطي قسطا معقولا من المتاع ، </a:t>
            </a:r>
            <a:endParaRPr lang="en-US" sz="3500" dirty="0">
              <a:solidFill>
                <a:schemeClr val="bg1"/>
              </a:solidFill>
            </a:endParaRPr>
          </a:p>
          <a:p>
            <a:pPr lvl="0"/>
            <a:r>
              <a:rPr lang="ar-KW" sz="3500" dirty="0">
                <a:solidFill>
                  <a:schemeClr val="bg1"/>
                </a:solidFill>
              </a:rPr>
              <a:t>لا يستقذر الدين الغريزة والدوافع الفطرية بل يدعو إلى ضبطها لمصلحة الفرد والمجتمع .  </a:t>
            </a:r>
            <a:endParaRPr lang="en-US" sz="3500" dirty="0">
              <a:solidFill>
                <a:schemeClr val="bg1"/>
              </a:solidFill>
            </a:endParaRPr>
          </a:p>
          <a:p>
            <a:pPr lvl="0"/>
            <a:r>
              <a:rPr lang="en-US" sz="3500" u="sng" dirty="0">
                <a:solidFill>
                  <a:schemeClr val="bg1"/>
                </a:solidFill>
              </a:rPr>
              <a:t> </a:t>
            </a:r>
            <a:r>
              <a:rPr lang="ar-KW" sz="3500" u="sng" dirty="0">
                <a:solidFill>
                  <a:schemeClr val="bg1"/>
                </a:solidFill>
              </a:rPr>
              <a:t>الاستدلال</a:t>
            </a:r>
            <a:r>
              <a:rPr lang="ar-KW" sz="3500" dirty="0">
                <a:solidFill>
                  <a:schemeClr val="bg1"/>
                </a:solidFill>
              </a:rPr>
              <a:t> : أباح الإسلام الاستمتاع بطيبات الحياة ودعا إليها دعوة صريحة . قال تعالى : " كلوا من طيبات ما رزقناكم "قوله تعالى " زين للناس حب الشهوات من النساء والبنين ..."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7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25893"/>
              </p:ext>
            </p:extLst>
          </p:nvPr>
        </p:nvGraphicFramePr>
        <p:xfrm>
          <a:off x="755576" y="1623138"/>
          <a:ext cx="7922525" cy="3641673"/>
        </p:xfrm>
        <a:graphic>
          <a:graphicData uri="http://schemas.openxmlformats.org/drawingml/2006/table">
            <a:tbl>
              <a:tblPr rtl="1" firstRow="1" firstCol="1" bandRow="1"/>
              <a:tblGrid>
                <a:gridCol w="79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13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ar-KW" sz="27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أكملي </a:t>
                      </a:r>
                      <a:r>
                        <a:rPr lang="ar-KW" sz="27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الفراغات الآتية  باسم مناسب من تصريفات كلمة ( علق 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استمعت </a:t>
                      </a:r>
                      <a:r>
                        <a:rPr lang="ar-KW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إلى........      صوته </a:t>
                      </a: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جميل . 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تربطني  </a:t>
                      </a:r>
                      <a:r>
                        <a:rPr lang="ar-KW" sz="2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..........     </a:t>
                      </a:r>
                      <a:r>
                        <a:rPr lang="ar-KW" sz="2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قوية بمعلمي .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استعمت </a:t>
                      </a:r>
                      <a:r>
                        <a:rPr lang="ar-KW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إلى........        لبيد </a:t>
                      </a: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بن ربيعة .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 </a:t>
                      </a:r>
                      <a:r>
                        <a:rPr lang="ar-KW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...............</a:t>
                      </a:r>
                      <a:r>
                        <a:rPr lang="ar-KW" sz="2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 </a:t>
                      </a:r>
                      <a:r>
                        <a:rPr lang="ar-KW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على </a:t>
                      </a: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المباراة كان جيدا .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هذا </a:t>
                      </a:r>
                      <a:r>
                        <a:rPr lang="ar-KW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cs"/>
                        </a:rPr>
                        <a:t>الأمر................. 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6010596" y="2227113"/>
            <a:ext cx="96216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ar-KW" sz="27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معلق</a:t>
            </a:r>
            <a:endParaRPr lang="en-US" sz="135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639274" y="2846730"/>
            <a:ext cx="103381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ar-KW" sz="27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علاقة</a:t>
            </a:r>
            <a:endParaRPr lang="en-US" sz="135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857059" y="3476097"/>
            <a:ext cx="94718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ar-KW" sz="27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مُعلقة</a:t>
            </a:r>
            <a:endParaRPr lang="en-US" sz="135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126301" y="4142810"/>
            <a:ext cx="103381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ar-KW" sz="27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التعليق </a:t>
            </a:r>
            <a:endParaRPr lang="en-US" sz="135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01709" y="4665992"/>
            <a:ext cx="103381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ar-KW" sz="27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مُعلّق .</a:t>
            </a:r>
            <a:endParaRPr lang="en-US" sz="1350" b="1" dirty="0">
              <a:solidFill>
                <a:srgbClr val="C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47486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340768"/>
            <a:ext cx="7920880" cy="31188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99"/>
              </a:buClr>
              <a:buSzPts val="1800"/>
              <a:buFont typeface="Wingdings" panose="05000000000000000000" pitchFamily="2" charset="2"/>
              <a:buChar char=""/>
            </a:pPr>
            <a:r>
              <a:rPr lang="ar-SA" sz="24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التقويم : ضبط الشهوات ليست كبتا وضحي ذلك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- لأن الإنسان يضبطها في وعيه وبإرادته ، ويعلق تنفيذها إلى الوقت المناسب ، وليس تعليق التنفيذ كبتا باعتراف (فرويد ) وليس فيه من إرهاق الأعصاب ما في الكبت ، ولا يؤدي للعقد والاضطرابات النفسية.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6592246" cy="1512168"/>
          </a:xfrm>
        </p:spPr>
        <p:txBody>
          <a:bodyPr>
            <a:normAutofit fontScale="90000"/>
          </a:bodyPr>
          <a:lstStyle/>
          <a:p>
            <a:r>
              <a:rPr lang="ar-KW" dirty="0" err="1">
                <a:cs typeface="PT Bold Heading" pitchFamily="2" charset="-78"/>
              </a:rPr>
              <a:t>التناول </a:t>
            </a:r>
            <a:r>
              <a:rPr lang="ar-KW" dirty="0">
                <a:cs typeface="PT Bold Heading" pitchFamily="2" charset="-78"/>
              </a:rPr>
              <a:t>: 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الفهم وال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ا</a:t>
            </a:r>
            <a:r>
              <a:rPr lang="ar-KW" dirty="0" err="1">
                <a:solidFill>
                  <a:srgbClr val="FF0000"/>
                </a:solidFill>
                <a:cs typeface="PT Bold Heading" pitchFamily="2" charset="-78"/>
              </a:rPr>
              <a:t>ستيعاب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والثروة اللغوية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KW" sz="6000" dirty="0" err="1">
                <a:solidFill>
                  <a:srgbClr val="FF0000"/>
                </a:solidFill>
                <a:cs typeface="PT Bold Heading" pitchFamily="2" charset="-78"/>
              </a:rPr>
              <a:t>(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PT Bold Heading" pitchFamily="2" charset="-78"/>
              </a:rPr>
              <a:t>3</a:t>
            </a:r>
            <a:r>
              <a:rPr lang="ar-KW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KW" dirty="0">
                <a:solidFill>
                  <a:srgbClr val="FF0000"/>
                </a:solidFill>
              </a:rPr>
              <a:t>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3648" y="76470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المجال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قراءة لتأييد فكرة والرد عليها</a:t>
            </a:r>
            <a:endParaRPr kumimoji="0" lang="ar-K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97972" y="1877923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الموضوع </a:t>
            </a:r>
            <a:r>
              <a:rPr kumimoji="0" lang="ar-K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الإسلام والكبت</a:t>
            </a:r>
          </a:p>
        </p:txBody>
      </p:sp>
    </p:spTree>
    <p:extLst>
      <p:ext uri="{BB962C8B-B14F-4D97-AF65-F5344CB8AC3E}">
        <p14:creationId xmlns:p14="http://schemas.microsoft.com/office/powerpoint/2010/main" val="388618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r-SA" sz="3800" b="1" dirty="0">
                <a:solidFill>
                  <a:srgbClr val="008000"/>
                </a:solidFill>
                <a:cs typeface="PT Bold Heading" pitchFamily="2" charset="-78"/>
              </a:rPr>
              <a:t>نشاط </a:t>
            </a:r>
            <a:r>
              <a:rPr lang="ar-SA" sz="3800" b="1" dirty="0" err="1">
                <a:solidFill>
                  <a:srgbClr val="008000"/>
                </a:solidFill>
                <a:cs typeface="PT Bold Heading" pitchFamily="2" charset="-78"/>
              </a:rPr>
              <a:t>بنائي </a:t>
            </a:r>
            <a:r>
              <a:rPr lang="ar-SA" sz="3800" b="1" dirty="0">
                <a:solidFill>
                  <a:srgbClr val="008000"/>
                </a:solidFill>
                <a:cs typeface="PT Bold Heading" pitchFamily="2" charset="-78"/>
              </a:rPr>
              <a:t>: حددي القضية التي يناقشها الكاتب من خلال </a:t>
            </a:r>
            <a:r>
              <a:rPr lang="ar-SA" sz="3800" b="1" dirty="0" err="1">
                <a:solidFill>
                  <a:srgbClr val="008000"/>
                </a:solidFill>
                <a:cs typeface="PT Bold Heading" pitchFamily="2" charset="-78"/>
              </a:rPr>
              <a:t>الموضوع .</a:t>
            </a:r>
            <a:r>
              <a:rPr lang="ar-SA" sz="3800" b="1" dirty="0">
                <a:solidFill>
                  <a:srgbClr val="008000"/>
                </a:solidFill>
                <a:cs typeface="PT Bold Heading" pitchFamily="2" charset="-78"/>
              </a:rPr>
              <a:t> </a:t>
            </a:r>
            <a:endParaRPr lang="en-US" sz="3800" b="1" dirty="0">
              <a:solidFill>
                <a:srgbClr val="008000"/>
              </a:solidFill>
              <a:cs typeface="PT Bold Heading" pitchFamily="2" charset="-78"/>
            </a:endParaRPr>
          </a:p>
          <a:p>
            <a:pPr lvl="0">
              <a:lnSpc>
                <a:spcPct val="170000"/>
              </a:lnSpc>
              <a:buNone/>
            </a:pPr>
            <a:r>
              <a:rPr lang="ar-SA" sz="4500" b="1" dirty="0"/>
              <a:t>- الشبهات والإدعاءات الباطلة التي ادعاها الغرب على الإسلام وكيفية إثبات بطلانها بالحجج والشواهد والأدلة </a:t>
            </a:r>
            <a:r>
              <a:rPr lang="ar-SA" sz="4500" b="1" dirty="0" err="1"/>
              <a:t>الدامغة .</a:t>
            </a:r>
            <a:endParaRPr lang="en-US" sz="4500" b="1" dirty="0"/>
          </a:p>
          <a:p>
            <a:pPr>
              <a:lnSpc>
                <a:spcPct val="170000"/>
              </a:lnSpc>
              <a:buNone/>
            </a:pPr>
            <a:r>
              <a:rPr lang="ar-SA" sz="3800" b="1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endParaRPr lang="ar-SA" sz="4500" b="1" dirty="0"/>
          </a:p>
        </p:txBody>
      </p:sp>
    </p:spTree>
    <p:extLst>
      <p:ext uri="{BB962C8B-B14F-4D97-AF65-F5344CB8AC3E}">
        <p14:creationId xmlns:p14="http://schemas.microsoft.com/office/powerpoint/2010/main" val="7727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09009E-87A6-4798-8427-7B0965496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88640"/>
            <a:ext cx="8356963" cy="6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236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55576" y="1268760"/>
            <a:ext cx="8118648" cy="6140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أدلة </a:t>
            </a:r>
            <a:r>
              <a:rPr lang="ar-KW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نقلية </a:t>
            </a:r>
            <a:r>
              <a:rPr lang="ar-KW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KW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الاستشهاد بآيات القرآن الكريم مثل : " قل من حرّم زينة الله التي أخرج لعباده .. " 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الاستشهاد بأحاديث النبوية مثل : " كل ابن آدم خطّاء وخير الخطائين التوابون " 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قول فرويد : " ليس تعليق التنفيذ كبتا " 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أدلة تاريخية </a:t>
            </a:r>
            <a:r>
              <a:rPr lang="ar-KW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KW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استشهاده بمعركة (</a:t>
            </a:r>
            <a:r>
              <a:rPr lang="ar-KW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ستالنجراد</a:t>
            </a:r>
            <a:r>
              <a:rPr lang="ar-KW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التي صمد فيها الشيوعيون لتدريب أتباعهم على احتمال المشاق - الأمم التي لم تستطع السيطرة على شهوات أتباعها انهارت ولم تستطع </a:t>
            </a:r>
            <a:r>
              <a:rPr lang="ar-KW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الصمود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31257" y="332656"/>
            <a:ext cx="7956376" cy="658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صنّفي  الأدلة التي اعتمدها الكاتب ردّا على خصومه 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2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548680"/>
            <a:ext cx="8856984" cy="519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أدلة عقلية :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الانسياق وراء الشهوات والملذّات له أضراره الكبيرة على الفرد والمجتمع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لماذا نقبل الأوامر عندما تصدر من الدولة ونرفضها حين تصدر من الله خالق الدول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غفر الله لآدم خطيئته وأبناء آدم كأبيهم ليسوا خارجين من رحمة الله حين يخطئون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الاستغراق في الشهوات يؤدّي إلى إفناء الطاقة الحيوية قبل موعدها الطبيعيّ ، ويضعف الجسد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أدلة عملية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KW" sz="2400" noProof="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لاستغراق في الشهوات يؤدّي إلى إفناء الطاقة الحيوية قبل موعدها الطبيعيّ ، ويضعف الجسد 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 التأجيل لا يؤدّي إلى العقد والاضطرابات النفسية ، وليس فيه إرهاق للأعصاب مثل الكبت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72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916832"/>
            <a:ext cx="8712968" cy="3683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800" b="1" dirty="0" smtClean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 - ( الإسلام يكبت النشاط الحيويّ ) - ( الإسلام لا يعرف الكبت ) .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KW" sz="2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رأي :</a:t>
            </a:r>
            <a:r>
              <a:rPr lang="ar-KW" sz="28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KW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أقبل الرأي الأول وأراه ادّعاء زائفا وتهمة </a:t>
            </a:r>
            <a:r>
              <a:rPr lang="ar-KW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مفتراة</a:t>
            </a:r>
            <a:r>
              <a:rPr lang="ar-KW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، بينما أرى أنّ الرأي الثاني حقيقة لها أدلة وبراهين .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ar-KW" sz="2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التعليل</a:t>
            </a:r>
            <a:r>
              <a:rPr lang="ar-KW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ar-KW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ودليلي أنّ الإسلام يعترف بالدوافع الفطرية ولا ينكرها ولا يدعو أتباعه إلى كبتها بل إلى تأجيلها وضبطها إلى الزواج ، لأنّ انسياق الإنسان وراء شهواته وغرائزه يسبب الضرر له ولمجتمعه ، كما أنّ علماء الغرب أنفسهم مثل ( فرويد ) اعترفوا بأنّ التعليق والتأجيل لا يعتبر كبتا 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31640" y="332656"/>
            <a:ext cx="7488832" cy="1224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rtl="0">
              <a:lnSpc>
                <a:spcPct val="115000"/>
              </a:lnSpc>
              <a:spcAft>
                <a:spcPts val="600"/>
              </a:spcAft>
            </a:pPr>
            <a:r>
              <a:rPr lang="ar-KW" sz="3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وازني  بين كل رأيين مما يأتي قبولا أو رفضا ، مقدّما تعليلك لهذا القبول أو الرفض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69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16632"/>
            <a:ext cx="8712968" cy="5587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وازني  بين كل رأيين مما يأتي قبولا أو رفضا ، مقدّما تعليلك لهذا القبول أو الرفض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( الصوم تعذيب للبدن والنفس ) - ( الصوم عبادة راقية وتدريب للنفس والبدن على الاحتمال والصبر 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الرأي: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أقبل الرأي الأول وأراه ادّعاء زائفا وتهمة </a:t>
            </a:r>
            <a:r>
              <a:rPr kumimoji="0" lang="ar-K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مفتراة</a:t>
            </a: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، بينما أرى أن الرأي الثاني حقيقة لها أدلة وبراهين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التعليل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ودليلي أن الصوم إنما شرعه الله تعالى كي يحسّ الإنسان بحرمان الفقير وتعبه فيرق قلبه ويعرف معاناته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وأنّ الثبات في الصراع الدوليّ يستلزم التدرب على احتمال المشاق كما فعل الشيوعيون في ( </a:t>
            </a:r>
            <a:r>
              <a:rPr kumimoji="0" lang="ar-K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ستالنجراد</a:t>
            </a: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C495FC55-E35D-4572-B083-BE6491D4B160}"/>
              </a:ext>
            </a:extLst>
          </p:cNvPr>
          <p:cNvSpPr/>
          <p:nvPr/>
        </p:nvSpPr>
        <p:spPr>
          <a:xfrm>
            <a:off x="-99649" y="550524"/>
            <a:ext cx="9145016" cy="6149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إثرائي :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: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ما رأيك في طريقة عرض الكاتب للموضوع مدللة على ما تقولين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-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PT Bold Heading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أرى أن الكاتب ذو ثقافة واسعة فقد ذكر الادعاء والرد عليه بأسلوب سهل وألفاظ واضحة وأدلة مقنعة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الدليل : تنوع مصادر الاستدلال بين العقلي والنقلي (اقتباسه من القرآن الكريم واستشهاده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بأوربا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وما حدث في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استالنجراد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وأيضا تنوع أسلوبه بين الخبري والإنشائي .</a:t>
            </a:r>
          </a:p>
        </p:txBody>
      </p:sp>
    </p:spTree>
    <p:extLst>
      <p:ext uri="{BB962C8B-B14F-4D97-AF65-F5344CB8AC3E}">
        <p14:creationId xmlns:p14="http://schemas.microsoft.com/office/powerpoint/2010/main" val="229004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99D5C6E-4D52-4FF0-9F8E-DE3C1AB59C4B}"/>
              </a:ext>
            </a:extLst>
          </p:cNvPr>
          <p:cNvSpPr/>
          <p:nvPr/>
        </p:nvSpPr>
        <p:spPr>
          <a:xfrm>
            <a:off x="1547664" y="980728"/>
            <a:ext cx="7063472" cy="99257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لخص الصفحة الأولى من الموضوع وذلك في حدود الثلث</a:t>
            </a:r>
          </a:p>
          <a:p>
            <a:pPr defTabSz="685800"/>
            <a:r>
              <a:rPr lang="ar-KW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مراعيا الأسس الفنية للتلخيص .</a:t>
            </a:r>
            <a:endParaRPr lang="ar-SA" sz="3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71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سلوى\Dropbox\Camera Uploads\2013-10-05 13.20.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760" y="368660"/>
            <a:ext cx="8892480" cy="6120680"/>
          </a:xfrm>
          <a:solidFill>
            <a:srgbClr val="EEECE1">
              <a:alpha val="58824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  <a:cs typeface="PT Bold Heading" pitchFamily="2" charset="-78"/>
              </a:rPr>
              <a:t>إثرائي :</a:t>
            </a:r>
            <a:r>
              <a:rPr lang="ar-SA" b="1" dirty="0" smtClean="0">
                <a:solidFill>
                  <a:srgbClr val="FF0000"/>
                </a:solidFill>
                <a:cs typeface="PT Bold Heading" pitchFamily="2" charset="-78"/>
              </a:rPr>
              <a:t>:  </a:t>
            </a:r>
            <a:r>
              <a:rPr lang="ar-SA" b="1" dirty="0">
                <a:solidFill>
                  <a:srgbClr val="FF0000"/>
                </a:solidFill>
                <a:cs typeface="PT Bold Heading" pitchFamily="2" charset="-78"/>
              </a:rPr>
              <a:t>أثري بأسلوبك الفقرة التالية :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  <a:p>
            <a:pPr>
              <a:lnSpc>
                <a:spcPct val="160000"/>
              </a:lnSpc>
            </a:pPr>
            <a:r>
              <a:rPr lang="ar-SA" b="1" dirty="0">
                <a:solidFill>
                  <a:srgbClr val="002060"/>
                </a:solidFill>
              </a:rPr>
              <a:t> " ليست هذه الدعوة إلى ضبط الشهوات تحكما يقصد به الإسلام حرمان الناس من </a:t>
            </a:r>
            <a:r>
              <a:rPr lang="ar-SA" b="1" dirty="0" err="1">
                <a:solidFill>
                  <a:srgbClr val="002060"/>
                </a:solidFill>
              </a:rPr>
              <a:t>المتاع </a:t>
            </a:r>
            <a:r>
              <a:rPr lang="ar-SA" b="1" dirty="0">
                <a:solidFill>
                  <a:srgbClr val="002060"/>
                </a:solidFill>
              </a:rPr>
              <a:t>، فهذا هو التاريخ في الإسلام وغير الإسلام يقرر أنه ما من أمة استطاعت أن تحافظ على كيانها وهي عاجزة عن ضبط </a:t>
            </a:r>
            <a:r>
              <a:rPr lang="ar-SA" b="1" dirty="0" err="1">
                <a:solidFill>
                  <a:srgbClr val="002060"/>
                </a:solidFill>
              </a:rPr>
              <a:t>شهواتها ".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ar-SA" b="1" dirty="0"/>
              <a:t>-  ما من أمة ثبتت في الصراع الدولي إلا كان أهلها مدربين على احتمال </a:t>
            </a:r>
            <a:r>
              <a:rPr lang="ar-SA" b="1" dirty="0" err="1"/>
              <a:t>المشقات </a:t>
            </a:r>
            <a:r>
              <a:rPr lang="ar-SA" b="1" dirty="0"/>
              <a:t>، قادرين على إرجاء </a:t>
            </a:r>
            <a:r>
              <a:rPr lang="ar-SA" b="1" dirty="0" err="1"/>
              <a:t>ملذاتهم </a:t>
            </a:r>
            <a:r>
              <a:rPr lang="ar-SA" b="1" dirty="0"/>
              <a:t>–أو </a:t>
            </a:r>
            <a:r>
              <a:rPr lang="ar-SA" b="1" dirty="0" err="1"/>
              <a:t>تعليقها </a:t>
            </a:r>
            <a:r>
              <a:rPr lang="ar-SA" b="1" dirty="0"/>
              <a:t>– حين تقتضي الضرورة ساعات أو أياما أو </a:t>
            </a:r>
            <a:r>
              <a:rPr lang="ar-SA" b="1" dirty="0" err="1"/>
              <a:t>سنوات </a:t>
            </a:r>
            <a:r>
              <a:rPr lang="ar-SA" b="1" dirty="0"/>
              <a:t>، ومن هنا كانت حكمة الصوم في </a:t>
            </a:r>
            <a:r>
              <a:rPr lang="ar-SA" b="1" dirty="0" err="1"/>
              <a:t>الإسلام </a:t>
            </a:r>
            <a:r>
              <a:rPr lang="ar-SA" b="1" dirty="0"/>
              <a:t>، والشيوعيون الذين يسخر دعاتهم في الشرق الإسلامي من الصيام ما كانوا يستطيعون الصمود في </a:t>
            </a:r>
            <a:r>
              <a:rPr lang="ar-SA" b="1" dirty="0" err="1"/>
              <a:t>ستالنجراد</a:t>
            </a:r>
            <a:r>
              <a:rPr lang="ar-SA" b="1" dirty="0"/>
              <a:t> لو أنهم لم يدربوا على احتمال المشقات العنيفة التي تعذب الأبدان والنفوس.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041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33486"/>
              </p:ext>
            </p:extLst>
          </p:nvPr>
        </p:nvGraphicFramePr>
        <p:xfrm>
          <a:off x="1351128" y="1461164"/>
          <a:ext cx="6131257" cy="3494787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61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2100" dirty="0" smtClean="0">
                          <a:effectLst/>
                        </a:rPr>
                        <a:t>ضع</a:t>
                      </a:r>
                      <a:r>
                        <a:rPr lang="ar-KW" sz="2100" dirty="0" smtClean="0">
                          <a:effectLst/>
                        </a:rPr>
                        <a:t>ي</a:t>
                      </a:r>
                      <a:r>
                        <a:rPr lang="ar-SA" sz="2100" dirty="0" smtClean="0">
                          <a:effectLst/>
                        </a:rPr>
                        <a:t> </a:t>
                      </a:r>
                      <a:r>
                        <a:rPr lang="ar-SA" sz="2100" dirty="0">
                          <a:effectLst/>
                        </a:rPr>
                        <a:t>البنية الصحيحة لكلمة ( </a:t>
                      </a:r>
                      <a:r>
                        <a:rPr lang="ar-KW" sz="2100" dirty="0">
                          <a:effectLst/>
                        </a:rPr>
                        <a:t>أمر</a:t>
                      </a:r>
                      <a:r>
                        <a:rPr lang="ar-SA" sz="2100" dirty="0">
                          <a:effectLst/>
                        </a:rPr>
                        <a:t> ) حسب سياقها في الجمل التالية</a:t>
                      </a:r>
                      <a:r>
                        <a:rPr lang="ar-KW" sz="2100" dirty="0">
                          <a:effectLst/>
                        </a:rPr>
                        <a:t>ٍ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89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700" baseline="0" dirty="0">
                          <a:effectLst/>
                        </a:rPr>
                        <a:t>هذا              مؤكد 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16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700" dirty="0">
                          <a:effectLst/>
                        </a:rPr>
                        <a:t>        المعلم الطالب بالقيام 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116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KW" sz="2700" baseline="0" dirty="0">
                          <a:effectLst/>
                        </a:rPr>
                        <a:t>ما           هذه الغربة!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116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ar-KW" sz="2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الحاكم محمدا على القوم</a:t>
                      </a:r>
                      <a:endParaRPr kumimoji="0" lang="en-US" sz="15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r" rt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1450291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 flipH="1">
            <a:off x="5699258" y="2198763"/>
            <a:ext cx="9663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ar-KW" sz="24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أَمْرٌ</a:t>
            </a:r>
            <a:endParaRPr lang="en-US" sz="150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467643" y="2842999"/>
            <a:ext cx="71790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ar-KW" sz="24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أَمَرَ</a:t>
            </a:r>
            <a:endParaRPr lang="en-US" sz="150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08691" y="3576421"/>
            <a:ext cx="7179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ar-KW" sz="24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أَمَرّ</a:t>
            </a:r>
            <a:endParaRPr lang="en-US" sz="1500" b="1" dirty="0">
              <a:solidFill>
                <a:srgbClr val="C00000"/>
              </a:solidFill>
              <a:latin typeface="Garamond" panose="02020404030301010803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E0EFAEF-AE35-44C5-A4F3-E09FC3B17D37}"/>
              </a:ext>
            </a:extLst>
          </p:cNvPr>
          <p:cNvSpPr txBox="1"/>
          <p:nvPr/>
        </p:nvSpPr>
        <p:spPr>
          <a:xfrm>
            <a:off x="6182436" y="4266186"/>
            <a:ext cx="7179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ar-KW" sz="2400" b="1" dirty="0">
                <a:solidFill>
                  <a:srgbClr val="C00000"/>
                </a:solidFill>
                <a:latin typeface="Garamond" panose="02020404030301010803"/>
                <a:cs typeface="Times New Roman" panose="02020603050405020304" pitchFamily="18" charset="0"/>
              </a:rPr>
              <a:t>أَمَرّ</a:t>
            </a:r>
            <a:endParaRPr lang="en-US" sz="1500" b="1" dirty="0">
              <a:solidFill>
                <a:srgbClr val="C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91729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339752" y="857250"/>
            <a:ext cx="5976664" cy="7143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/>
            <a:r>
              <a:rPr lang="ar-KW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K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بيني  </a:t>
            </a:r>
            <a:r>
              <a:rPr lang="ar-K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المعنى </a:t>
            </a:r>
            <a:r>
              <a:rPr lang="ar-KW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السياقي</a:t>
            </a:r>
            <a:r>
              <a:rPr lang="ar-K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لكلمة ( </a:t>
            </a:r>
            <a:r>
              <a:rPr lang="ar-K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ربط ) </a:t>
            </a:r>
            <a:r>
              <a:rPr lang="ar-K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الجمل التالية :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65715"/>
              </p:ext>
            </p:extLst>
          </p:nvPr>
        </p:nvGraphicFramePr>
        <p:xfrm>
          <a:off x="504823" y="1626094"/>
          <a:ext cx="8084344" cy="4694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4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2400" dirty="0">
                          <a:effectLst/>
                        </a:rPr>
                        <a:t>معناها </a:t>
                      </a:r>
                      <a:r>
                        <a:rPr lang="ar-KW" sz="2400" dirty="0" err="1">
                          <a:effectLst/>
                        </a:rPr>
                        <a:t>السياقي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KW" sz="2400" dirty="0">
                          <a:effectLst/>
                        </a:rPr>
                        <a:t>- الكلمة في جملة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4464844" y="2139691"/>
            <a:ext cx="4229100" cy="6225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 rtl="0"/>
            <a:r>
              <a:rPr lang="ar-KW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ربط جأش المسافر عند القتال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2925" y="2072352"/>
            <a:ext cx="3876675" cy="6898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r>
              <a:rPr lang="ar-KW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اشتد قلبه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464844" y="2786727"/>
            <a:ext cx="4229100" cy="696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 rtl="0"/>
            <a:r>
              <a:rPr lang="ar-KW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ربط الرجل الدّابة ونحوها بالحبل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04825" y="2786727"/>
            <a:ext cx="3914775" cy="696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r>
              <a:rPr lang="ar-KW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شدّها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464844" y="3488299"/>
            <a:ext cx="4229100" cy="757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 rtl="0"/>
            <a:r>
              <a:rPr lang="ar-KW" sz="2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ربط نفسه عن كذا ( الحرام / الكذب ..... )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42925" y="3515755"/>
            <a:ext cx="3914775" cy="757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r>
              <a:rPr lang="ar-KW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منع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479131" y="4245537"/>
            <a:ext cx="4214813" cy="686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 rtl="0"/>
            <a:r>
              <a:rPr lang="ar-KW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ربط الله على قلبه بالصبر ..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21494" y="4254280"/>
            <a:ext cx="3914775" cy="645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r>
              <a:rPr lang="ar-KW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قوّاه ، ألهمه إياه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04826" y="5044401"/>
            <a:ext cx="8189118" cy="95947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342900"/>
            <a:r>
              <a:rPr lang="ar-KW" sz="2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التقويم وظّف </a:t>
            </a:r>
            <a:r>
              <a:rPr lang="ar-KW" sz="2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ربط ) في سياقين مختلفين من إنشائك .</a:t>
            </a:r>
            <a:endParaRPr lang="en-US" sz="2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42900" rtl="0"/>
            <a:r>
              <a:rPr lang="ar-KW" sz="2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     .............................................. </a:t>
            </a:r>
          </a:p>
        </p:txBody>
      </p:sp>
    </p:spTree>
    <p:extLst>
      <p:ext uri="{BB962C8B-B14F-4D97-AF65-F5344CB8AC3E}">
        <p14:creationId xmlns:p14="http://schemas.microsoft.com/office/powerpoint/2010/main" val="66507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736262" cy="1971650"/>
          </a:xfrm>
        </p:spPr>
        <p:txBody>
          <a:bodyPr>
            <a:normAutofit fontScale="90000"/>
          </a:bodyPr>
          <a:lstStyle/>
          <a:p>
            <a:r>
              <a:rPr lang="ar-KW" dirty="0"/>
              <a:t>المجال : </a:t>
            </a:r>
            <a:r>
              <a:rPr lang="ar-KW" dirty="0">
                <a:solidFill>
                  <a:srgbClr val="FF0000"/>
                </a:solidFill>
              </a:rPr>
              <a:t>قراءة لتأييد فكرة والرد عليها</a:t>
            </a:r>
            <a:r>
              <a:rPr lang="en-US" dirty="0"/>
              <a:t/>
            </a:r>
            <a:br>
              <a:rPr lang="en-US" dirty="0"/>
            </a:br>
            <a:r>
              <a:rPr lang="ar-KW" dirty="0" err="1"/>
              <a:t>الموضوع </a:t>
            </a:r>
            <a:r>
              <a:rPr lang="ar-KW" dirty="0"/>
              <a:t>: </a:t>
            </a:r>
            <a:r>
              <a:rPr lang="ar-KW" dirty="0">
                <a:solidFill>
                  <a:srgbClr val="FF0000"/>
                </a:solidFill>
              </a:rPr>
              <a:t>الإسلام والكبت</a:t>
            </a:r>
            <a:r>
              <a:rPr lang="en-US" dirty="0"/>
              <a:t/>
            </a:r>
            <a:br>
              <a:rPr lang="en-US" dirty="0"/>
            </a:br>
            <a:r>
              <a:rPr lang="ar-KW" dirty="0"/>
              <a:t>التناول : </a:t>
            </a:r>
            <a:r>
              <a:rPr lang="ar-KW" dirty="0">
                <a:solidFill>
                  <a:srgbClr val="FF0000"/>
                </a:solidFill>
              </a:rPr>
              <a:t>التذوق الفني ( </a:t>
            </a:r>
            <a:r>
              <a:rPr lang="ar-KW" dirty="0" smtClean="0">
                <a:solidFill>
                  <a:srgbClr val="FF0000"/>
                </a:solidFill>
              </a:rPr>
              <a:t>السجع )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7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657389-1480-463D-A3A1-AB54D0C3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27572" cy="686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664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C57973E-322F-464C-B187-DE6FB22F70D8}"/>
              </a:ext>
            </a:extLst>
          </p:cNvPr>
          <p:cNvSpPr txBox="1"/>
          <p:nvPr/>
        </p:nvSpPr>
        <p:spPr>
          <a:xfrm>
            <a:off x="785814" y="2071689"/>
            <a:ext cx="764381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defTabSz="914378">
              <a:defRPr/>
            </a:pP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ضَرْبٌ مِنْ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ض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روبِ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ف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نونِ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لاغ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ةِ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ي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ه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د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ف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إ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لى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ت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ز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يينِ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الأ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فاظِ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و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عاني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أ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وانٍ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ديع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َّ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ةٍ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مِن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ج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مالِ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َّ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ف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ظ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يِّ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أ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ن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يِّ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و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يُس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مَّى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مُ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جام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عُ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ه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ذ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ه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باح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ثِ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ب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ب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ديعِ</a:t>
            </a: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.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                              </a:t>
            </a:r>
          </a:p>
        </p:txBody>
      </p:sp>
      <p:sp>
        <p:nvSpPr>
          <p:cNvPr id="3102" name="AutoShape 2">
            <a:extLst>
              <a:ext uri="{FF2B5EF4-FFF2-40B4-BE49-F238E27FC236}">
                <a16:creationId xmlns:a16="http://schemas.microsoft.com/office/drawing/2014/main" id="{83F4211D-FA6A-4825-82E3-34060E65269F}"/>
              </a:ext>
            </a:extLst>
          </p:cNvPr>
          <p:cNvSpPr>
            <a:spLocks/>
          </p:cNvSpPr>
          <p:nvPr/>
        </p:nvSpPr>
        <p:spPr bwMode="auto">
          <a:xfrm rot="5400000">
            <a:off x="4327526" y="2071689"/>
            <a:ext cx="642937" cy="3786188"/>
          </a:xfrm>
          <a:prstGeom prst="leftBrace">
            <a:avLst>
              <a:gd name="adj1" fmla="val 51637"/>
              <a:gd name="adj2" fmla="val 50000"/>
            </a:avLst>
          </a:prstGeom>
          <a:noFill/>
          <a:ln w="508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ar-KW" altLang="en-US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مستطيل مستدير الزوايا 27">
            <a:extLst>
              <a:ext uri="{FF2B5EF4-FFF2-40B4-BE49-F238E27FC236}">
                <a16:creationId xmlns:a16="http://schemas.microsoft.com/office/drawing/2014/main" id="{AB4D5C7D-1CDE-492A-9B44-2E163B6794EC}"/>
              </a:ext>
            </a:extLst>
          </p:cNvPr>
          <p:cNvSpPr/>
          <p:nvPr/>
        </p:nvSpPr>
        <p:spPr bwMode="auto">
          <a:xfrm>
            <a:off x="1695024" y="4316730"/>
            <a:ext cx="2152380" cy="4996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ح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َـ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س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ِّ</a:t>
            </a:r>
            <a:r>
              <a:rPr lang="ar-EG" sz="2800" b="1" dirty="0" err="1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نات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ٌ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ل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ف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ظ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ِـ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ي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َّـ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ة</a:t>
            </a:r>
          </a:p>
        </p:txBody>
      </p:sp>
      <p:sp>
        <p:nvSpPr>
          <p:cNvPr id="36" name="مستطيل ذو زوايا قطرية مخدوشة 35">
            <a:extLst>
              <a:ext uri="{FF2B5EF4-FFF2-40B4-BE49-F238E27FC236}">
                <a16:creationId xmlns:a16="http://schemas.microsoft.com/office/drawing/2014/main" id="{C9E2B987-9EA3-4D68-A90E-CEA0F370CE5D}"/>
              </a:ext>
            </a:extLst>
          </p:cNvPr>
          <p:cNvSpPr/>
          <p:nvPr/>
        </p:nvSpPr>
        <p:spPr>
          <a:xfrm>
            <a:off x="2753524" y="4857760"/>
            <a:ext cx="1175534" cy="500066"/>
          </a:xfrm>
          <a:prstGeom prst="snip2Diag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الج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ناس</a:t>
            </a:r>
          </a:p>
        </p:txBody>
      </p:sp>
      <p:sp>
        <p:nvSpPr>
          <p:cNvPr id="37" name="مستطيل ذو زوايا قطرية مخدوشة 36">
            <a:extLst>
              <a:ext uri="{FF2B5EF4-FFF2-40B4-BE49-F238E27FC236}">
                <a16:creationId xmlns:a16="http://schemas.microsoft.com/office/drawing/2014/main" id="{5064EBF7-6B83-4C7E-AEB9-0AAC39F9C2B9}"/>
              </a:ext>
            </a:extLst>
          </p:cNvPr>
          <p:cNvSpPr/>
          <p:nvPr/>
        </p:nvSpPr>
        <p:spPr>
          <a:xfrm>
            <a:off x="1581333" y="4857760"/>
            <a:ext cx="1143008" cy="500066"/>
          </a:xfrm>
          <a:prstGeom prst="snip2Diag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الس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َّ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ْـ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</a:t>
            </a:r>
          </a:p>
        </p:txBody>
      </p:sp>
      <p:sp>
        <p:nvSpPr>
          <p:cNvPr id="38" name="مستطيل ذو زوايا قطرية مخدوشة 37">
            <a:extLst>
              <a:ext uri="{FF2B5EF4-FFF2-40B4-BE49-F238E27FC236}">
                <a16:creationId xmlns:a16="http://schemas.microsoft.com/office/drawing/2014/main" id="{82CDE680-1FDE-443F-9B39-6149A9FDD515}"/>
              </a:ext>
            </a:extLst>
          </p:cNvPr>
          <p:cNvSpPr/>
          <p:nvPr/>
        </p:nvSpPr>
        <p:spPr>
          <a:xfrm>
            <a:off x="6500826" y="4857760"/>
            <a:ext cx="1133280" cy="500066"/>
          </a:xfrm>
          <a:prstGeom prst="snip2Diag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الط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ِّ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باق</a:t>
            </a:r>
          </a:p>
        </p:txBody>
      </p:sp>
      <p:sp>
        <p:nvSpPr>
          <p:cNvPr id="39" name="مستطيل ذو زوايا قطرية مخدوشة 38">
            <a:extLst>
              <a:ext uri="{FF2B5EF4-FFF2-40B4-BE49-F238E27FC236}">
                <a16:creationId xmlns:a16="http://schemas.microsoft.com/office/drawing/2014/main" id="{73C58DEF-8D0A-4C7B-8A26-10DC10A0ED71}"/>
              </a:ext>
            </a:extLst>
          </p:cNvPr>
          <p:cNvSpPr/>
          <p:nvPr/>
        </p:nvSpPr>
        <p:spPr>
          <a:xfrm>
            <a:off x="5328634" y="4857760"/>
            <a:ext cx="1143008" cy="500066"/>
          </a:xfrm>
          <a:prstGeom prst="snip2Diag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قاب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ة</a:t>
            </a:r>
          </a:p>
        </p:txBody>
      </p:sp>
      <p:sp>
        <p:nvSpPr>
          <p:cNvPr id="20" name="مستطيل ذو زوايا قطرية مخدوشة 19">
            <a:extLst>
              <a:ext uri="{FF2B5EF4-FFF2-40B4-BE49-F238E27FC236}">
                <a16:creationId xmlns:a16="http://schemas.microsoft.com/office/drawing/2014/main" id="{29244253-770F-4F58-8C3A-DCAA90AEBBAE}"/>
              </a:ext>
            </a:extLst>
          </p:cNvPr>
          <p:cNvSpPr/>
          <p:nvPr/>
        </p:nvSpPr>
        <p:spPr>
          <a:xfrm>
            <a:off x="4112892" y="3071811"/>
            <a:ext cx="1071570" cy="500066"/>
          </a:xfrm>
          <a:prstGeom prst="snip2DiagRect">
            <a:avLst/>
          </a:prstGeom>
          <a:solidFill>
            <a:srgbClr val="99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KW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وَيِشْمَل</a:t>
            </a:r>
            <a:endParaRPr lang="ar-EG" sz="28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C49CBC81-8316-4903-BB87-673250FF51E8}"/>
              </a:ext>
            </a:extLst>
          </p:cNvPr>
          <p:cNvSpPr/>
          <p:nvPr/>
        </p:nvSpPr>
        <p:spPr bwMode="auto">
          <a:xfrm>
            <a:off x="5429257" y="4326897"/>
            <a:ext cx="2152868" cy="4996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ح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س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ِّ</a:t>
            </a:r>
            <a:r>
              <a:rPr lang="ar-EG" sz="2800" b="1" dirty="0" err="1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نات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ٌ</a:t>
            </a:r>
            <a:r>
              <a:rPr lang="ar-EG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KW" sz="28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مَعْنَـوِيَّة</a:t>
            </a:r>
            <a:endParaRPr lang="ar-EG" sz="2800" b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A9F5E8C1-A1A2-49E1-9D47-FB92DAB01BDA}"/>
              </a:ext>
            </a:extLst>
          </p:cNvPr>
          <p:cNvSpPr/>
          <p:nvPr/>
        </p:nvSpPr>
        <p:spPr bwMode="auto">
          <a:xfrm>
            <a:off x="876650" y="1357299"/>
            <a:ext cx="3195285" cy="558940"/>
          </a:xfrm>
          <a:prstGeom prst="roundRect">
            <a:avLst/>
          </a:prstGeom>
          <a:solidFill>
            <a:srgbClr val="FFD13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الم</a:t>
            </a:r>
            <a:r>
              <a:rPr lang="ar-KW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</a:t>
            </a:r>
            <a:r>
              <a:rPr lang="ar-KW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</a:t>
            </a:r>
            <a:r>
              <a:rPr lang="ar-KW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ِّ</a:t>
            </a:r>
            <a:r>
              <a:rPr lang="ar-EG" sz="36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نات</a:t>
            </a:r>
            <a:r>
              <a:rPr lang="ar-KW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KW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البَديعِـيَّةُ</a:t>
            </a:r>
            <a:endParaRPr lang="ar-EG" sz="3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مستطيل ذو زوايا قطرية مخدوشة 35">
            <a:extLst>
              <a:ext uri="{FF2B5EF4-FFF2-40B4-BE49-F238E27FC236}">
                <a16:creationId xmlns:a16="http://schemas.microsoft.com/office/drawing/2014/main" id="{64110EC2-58B5-44F0-A50F-A09B4D60D750}"/>
              </a:ext>
            </a:extLst>
          </p:cNvPr>
          <p:cNvSpPr/>
          <p:nvPr/>
        </p:nvSpPr>
        <p:spPr>
          <a:xfrm>
            <a:off x="1695025" y="5427132"/>
            <a:ext cx="1633346" cy="500066"/>
          </a:xfrm>
          <a:prstGeom prst="snip2Diag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الاقتباس</a:t>
            </a:r>
            <a:endParaRPr lang="ar-EG" sz="2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89409" y="1102549"/>
            <a:ext cx="895727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ar-SA" sz="3600" b="1" u="sng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س1:حددي الكلمات التي تمثل موطن السجع فيما يلي :</a:t>
            </a:r>
            <a:endParaRPr lang="en-US" sz="1050" dirty="0">
              <a:solidFill>
                <a:srgbClr val="FF0000"/>
              </a:solidFill>
              <a:latin typeface="Trebuchet MS" panose="020B0603020202020204"/>
            </a:endParaRPr>
          </a:p>
          <a:p>
            <a:pPr algn="ctr" defTabSz="685800"/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( اللهم اعط منفقا خلفا , وأعط  ممسكا تلفا )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685800"/>
            <a:endParaRPr lang="ar-SA" sz="2400" dirty="0">
              <a:solidFill>
                <a:prstClr val="black"/>
              </a:solidFill>
              <a:latin typeface="Trebuchet MS" panose="020B0603020202020204"/>
              <a:cs typeface="Tahoma" panose="020B0604030504040204" pitchFamily="34" charset="0"/>
            </a:endParaRPr>
          </a:p>
          <a:p>
            <a:pPr algn="ctr" defTabSz="685800"/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685800"/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( الحر إذا وعد أوفى ، وإذا أعان كفى ،وإذا ملك عفى )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685800"/>
            <a:endParaRPr lang="ar-SA" sz="2400" b="1" dirty="0">
              <a:solidFill>
                <a:prstClr val="black"/>
              </a:solidFill>
              <a:latin typeface="Trebuchet MS" panose="020B0603020202020204"/>
              <a:cs typeface="Tahoma" panose="020B0604030504040204" pitchFamily="34" charset="0"/>
            </a:endParaRPr>
          </a:p>
          <a:p>
            <a:pPr algn="ctr" defTabSz="685800"/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685800"/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( اللهم إن كنت قد أبليت ،فإنك طالما قد عافيت )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755" y="2830499"/>
            <a:ext cx="8430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US" sz="30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/>
            <a:endParaRPr lang="ar-SA" sz="6600" b="1" dirty="0">
              <a:solidFill>
                <a:srgbClr val="C00000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649151" y="2679347"/>
            <a:ext cx="3560618" cy="599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45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خل</a:t>
            </a:r>
            <a:r>
              <a:rPr lang="ar-SA" sz="45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فا</a:t>
            </a:r>
            <a:r>
              <a:rPr lang="ar-SA" sz="45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 ، تل</a:t>
            </a:r>
            <a:r>
              <a:rPr lang="ar-SA" sz="45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فا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649151" y="3769207"/>
            <a:ext cx="3560618" cy="599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33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أو</a:t>
            </a:r>
            <a:r>
              <a:rPr lang="ar-SA" sz="33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فى</a:t>
            </a:r>
            <a:r>
              <a:rPr lang="ar-SA" sz="33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 ، ك</a:t>
            </a:r>
            <a:r>
              <a:rPr lang="ar-SA" sz="33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فى</a:t>
            </a:r>
            <a:r>
              <a:rPr lang="ar-SA" sz="33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، ع</a:t>
            </a:r>
            <a:r>
              <a:rPr lang="ar-SA" sz="33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فى</a:t>
            </a:r>
            <a:endParaRPr lang="ar-SA" sz="4500" dirty="0">
              <a:solidFill>
                <a:srgbClr val="FF0000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649151" y="5088731"/>
            <a:ext cx="3560618" cy="599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45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أبلي</a:t>
            </a:r>
            <a:r>
              <a:rPr lang="ar-SA" sz="45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ت</a:t>
            </a:r>
            <a:r>
              <a:rPr lang="ar-SA" sz="45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 ، عافي</a:t>
            </a:r>
            <a:r>
              <a:rPr lang="ar-SA" sz="4500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ت</a:t>
            </a:r>
          </a:p>
        </p:txBody>
      </p:sp>
    </p:spTree>
    <p:extLst>
      <p:ext uri="{BB962C8B-B14F-4D97-AF65-F5344CB8AC3E}">
        <p14:creationId xmlns:p14="http://schemas.microsoft.com/office/powerpoint/2010/main" val="3451989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25687"/>
            <a:ext cx="8832028" cy="14619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endParaRPr lang="en-US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lvl="0"/>
            <a:r>
              <a:rPr lang="ar-SA" sz="2800" b="1" dirty="0"/>
              <a:t>تدبير معتصم بالله منتقم </a:t>
            </a:r>
            <a:r>
              <a:rPr lang="ar-SA" sz="2800" b="1" dirty="0" smtClean="0"/>
              <a:t>   </a:t>
            </a:r>
            <a:r>
              <a:rPr lang="ar-SA" sz="2800" b="1" dirty="0"/>
              <a:t>لله مرتغب في الله </a:t>
            </a:r>
            <a:r>
              <a:rPr lang="ar-SA" sz="2800" b="1" dirty="0" smtClean="0"/>
              <a:t>مرتقب</a:t>
            </a:r>
            <a:endParaRPr lang="en-US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685800"/>
            <a:endParaRPr lang="ar-SA" sz="3300" dirty="0">
              <a:solidFill>
                <a:prstClr val="black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11561" y="1098023"/>
            <a:ext cx="767464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4800" b="1" dirty="0"/>
              <a:t>معتص</a:t>
            </a:r>
            <a:r>
              <a:rPr lang="ar-SA" sz="4800" b="1" dirty="0">
                <a:solidFill>
                  <a:srgbClr val="FF0000"/>
                </a:solidFill>
              </a:rPr>
              <a:t>م</a:t>
            </a:r>
            <a:r>
              <a:rPr lang="ar-SA" sz="4800" b="1" dirty="0"/>
              <a:t> – منتق</a:t>
            </a:r>
            <a:r>
              <a:rPr lang="ar-SA" sz="4800" b="1" dirty="0">
                <a:solidFill>
                  <a:srgbClr val="FF0000"/>
                </a:solidFill>
              </a:rPr>
              <a:t>م</a:t>
            </a:r>
            <a:r>
              <a:rPr lang="ar-SA" sz="4800" b="1" dirty="0"/>
              <a:t>   </a:t>
            </a:r>
            <a:r>
              <a:rPr lang="ar-SA" sz="4800" b="1" dirty="0" smtClean="0"/>
              <a:t>،</a:t>
            </a:r>
            <a:endParaRPr lang="ar-KW" sz="4800" b="1" dirty="0" smtClean="0"/>
          </a:p>
          <a:p>
            <a:pPr lvl="0"/>
            <a:r>
              <a:rPr lang="ar-SA" sz="4800" b="1" dirty="0" smtClean="0"/>
              <a:t> </a:t>
            </a:r>
            <a:r>
              <a:rPr lang="ar-SA" sz="4800" b="1" dirty="0"/>
              <a:t>مرتغ</a:t>
            </a:r>
            <a:r>
              <a:rPr lang="ar-SA" sz="4800" b="1" dirty="0">
                <a:solidFill>
                  <a:srgbClr val="FF0000"/>
                </a:solidFill>
              </a:rPr>
              <a:t>ب</a:t>
            </a:r>
            <a:r>
              <a:rPr lang="ar-SA" sz="4800" b="1" dirty="0"/>
              <a:t> -  مرتق</a:t>
            </a:r>
            <a:r>
              <a:rPr lang="ar-SA" sz="4800" b="1" dirty="0">
                <a:solidFill>
                  <a:srgbClr val="FF0000"/>
                </a:solidFill>
              </a:rPr>
              <a:t>ب</a:t>
            </a:r>
            <a:r>
              <a:rPr lang="ar-SA" sz="4800" b="1" dirty="0"/>
              <a:t>  :  </a:t>
            </a:r>
            <a:r>
              <a:rPr lang="ar-SA" sz="4800" b="1" dirty="0">
                <a:solidFill>
                  <a:schemeClr val="tx1"/>
                </a:solidFill>
              </a:rPr>
              <a:t>سجع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9512" y="3140968"/>
            <a:ext cx="838842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ar-SA" sz="2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صغي تعبيرا من إنشائك يتضمن سجعا  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لابد من اختيار الصديق ، فهو أهم من اختيار الطريق ، فستجده في الضيق .         </a:t>
            </a:r>
            <a:endParaRPr lang="ar-KW" sz="28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6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20993" y="517285"/>
            <a:ext cx="8555818" cy="51937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u="sng" dirty="0" smtClean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 </a:t>
            </a:r>
            <a:r>
              <a:rPr lang="ar-SA" sz="4500" b="1" u="sng" dirty="0">
                <a:solidFill>
                  <a:srgbClr val="FF0000"/>
                </a:solidFill>
                <a:latin typeface="Trebuchet MS" panose="020B0603020202020204"/>
                <a:cs typeface="Tahoma" panose="020B0604030504040204" pitchFamily="34" charset="0"/>
              </a:rPr>
              <a:t>س3:  ميزي بين المحسنات البديعية فيما يلي :  </a:t>
            </a:r>
            <a:endParaRPr lang="en-US" sz="4500" b="1" u="sng" dirty="0">
              <a:solidFill>
                <a:srgbClr val="FF0000"/>
              </a:solidFill>
              <a:latin typeface="Trebuchet MS" panose="020B0603020202020204"/>
              <a:cs typeface="Tahoma" panose="020B0604030504040204" pitchFamily="34" charset="0"/>
            </a:endParaRPr>
          </a:p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/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يبكي ويضحك لا حزنا ولا فرحا .                                                        </a:t>
            </a:r>
          </a:p>
          <a:p>
            <a:pPr defTabSz="685800"/>
            <a:endParaRPr lang="ar-SA" sz="2400" dirty="0">
              <a:solidFill>
                <a:prstClr val="black"/>
              </a:solidFill>
              <a:latin typeface="Trebuchet MS" panose="020B0603020202020204"/>
              <a:cs typeface="Tahoma" panose="020B0604030504040204" pitchFamily="34" charset="0"/>
            </a:endParaRPr>
          </a:p>
          <a:p>
            <a:pPr defTabSz="685800"/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/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فإذا حاربوا أذلوا عزيزاً    </a:t>
            </a:r>
            <a:r>
              <a:rPr lang="ar-SA" sz="2400" b="1" dirty="0" smtClean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وإذا </a:t>
            </a:r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سالموا أعزوا ذليلا</a:t>
            </a:r>
          </a:p>
          <a:p>
            <a:pPr defTabSz="685800"/>
            <a:endParaRPr lang="ar-SA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lnSpc>
                <a:spcPct val="150000"/>
              </a:lnSpc>
            </a:pPr>
            <a:r>
              <a:rPr lang="ar-KW" sz="2400" b="1" dirty="0">
                <a:solidFill>
                  <a:prstClr val="black"/>
                </a:solidFill>
                <a:latin typeface="Trebuchet MS" panose="020B0603020202020204"/>
              </a:rPr>
              <a:t>يقيني بالله يقيني من الشرور .  </a:t>
            </a:r>
            <a:endParaRPr lang="ar-KW" sz="2400" b="1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lnSpc>
                <a:spcPct val="150000"/>
              </a:lnSpc>
            </a:pPr>
            <a:r>
              <a:rPr lang="ar-KW" sz="2400" b="1" dirty="0" smtClean="0">
                <a:solidFill>
                  <a:prstClr val="black"/>
                </a:solidFill>
                <a:latin typeface="Trebuchet MS" panose="020B0603020202020204"/>
              </a:rPr>
              <a:t>                                          </a:t>
            </a:r>
            <a:endParaRPr lang="en-US" sz="24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lnSpc>
                <a:spcPct val="150000"/>
              </a:lnSpc>
            </a:pPr>
            <a:r>
              <a:rPr lang="ar-SA" sz="2400" b="1" dirty="0">
                <a:solidFill>
                  <a:prstClr val="black"/>
                </a:solidFill>
                <a:latin typeface="Trebuchet MS" panose="020B0603020202020204"/>
              </a:rPr>
              <a:t>الصوم حرمان مشروع، وتأديب بالجوع، وخشوع لله وخضوع </a:t>
            </a:r>
            <a:r>
              <a:rPr lang="ar-SA" sz="2400" b="1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ar-SA" sz="2400" b="1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755" y="2830499"/>
            <a:ext cx="8430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US" sz="30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/>
            <a:endParaRPr lang="ar-SA" sz="6600" b="1" dirty="0">
              <a:solidFill>
                <a:srgbClr val="C00000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65550" y="1979843"/>
            <a:ext cx="1863436" cy="60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405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طباق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492578" y="5711014"/>
            <a:ext cx="1936408" cy="737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405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سجع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356755" y="3138106"/>
            <a:ext cx="1844355" cy="60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3200" dirty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مقابلة</a:t>
            </a:r>
            <a:endParaRPr lang="ar-SA" sz="4000" dirty="0">
              <a:solidFill>
                <a:prstClr val="white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20993" y="4045215"/>
            <a:ext cx="1946752" cy="60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KW" sz="3600" dirty="0" smtClean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جناس</a:t>
            </a:r>
            <a:endParaRPr lang="ar-SA" sz="4050" dirty="0">
              <a:solidFill>
                <a:prstClr val="white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1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769" y="548680"/>
            <a:ext cx="8964488" cy="382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إثرائي 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اختاري الإجابة الصحيحة فيما يلي :  ( طباق – مقابلة – سجع – جناس 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KW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رحم الله عبدا قال خيرا فغنم أو سكت فسلم 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lnSpc>
                <a:spcPct val="150000"/>
              </a:lnSpc>
            </a:pPr>
            <a:r>
              <a:rPr lang="ar-KW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لا فضل لأبيض على أسود إلّا بالتقوى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lnSpc>
                <a:spcPct val="150000"/>
              </a:lnSpc>
            </a:pPr>
            <a:r>
              <a:rPr lang="ar-KW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إنّ من الناس مفاتيح للخير مغاليق للشرّ "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KW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ويل لكل همزة لمزة ".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1567" y="1416403"/>
            <a:ext cx="7650397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R="0" lvl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السجع :</a:t>
            </a:r>
            <a:r>
              <a:rPr kumimoji="0" lang="ar-SA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هو توافق الفاصلتين في الحرف الأخير، وقد يكون في الشعر كما يكون في النثر ولكنه في النثر أكثر .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755" y="2830499"/>
            <a:ext cx="8430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9552" y="4400159"/>
            <a:ext cx="7042312" cy="1745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sz="4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أثر السجع </a:t>
            </a:r>
            <a:r>
              <a:rPr lang="ar-KW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endParaRPr lang="ar-KW" sz="4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KW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يعطي جرسا موسيقيا تطرب له الأذن</a:t>
            </a:r>
            <a:endParaRPr lang="en-US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41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6200" y="674910"/>
            <a:ext cx="9055854" cy="5424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س2:  أكملي بكلمة تشكل سجعا فيما يلي :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428625" marR="0" lvl="0" indent="-428625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النعم تزول بالكفران ، وتزيد ب............................... </a:t>
            </a:r>
          </a:p>
          <a:p>
            <a:pPr marL="428625" marR="0" lvl="0" indent="-428625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SA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428625" marR="0" lvl="0" indent="-428625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- نقدر العالم الجميل ، ونحفظ العهد ......................... . </a:t>
            </a:r>
          </a:p>
          <a:p>
            <a:pPr marL="428625" marR="0" lvl="0" indent="-428625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SA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  <a:p>
            <a:pPr marL="428625" marR="0" lvl="0" indent="-428625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- الحقد صدأ القلوب ، والعناد سبب .......................... </a:t>
            </a:r>
            <a:r>
              <a:rPr kumimoji="0" lang="ar-SA" sz="27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.                  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755" y="2830499"/>
            <a:ext cx="8430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2612486"/>
            <a:ext cx="18849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الشكران</a:t>
            </a:r>
            <a:endParaRPr kumimoji="0" lang="ar-SA" sz="135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02489" y="3861669"/>
            <a:ext cx="14791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الجليل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144732" y="5049178"/>
            <a:ext cx="15032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الكروب</a:t>
            </a:r>
          </a:p>
        </p:txBody>
      </p:sp>
    </p:spTree>
    <p:extLst>
      <p:ext uri="{BB962C8B-B14F-4D97-AF65-F5344CB8AC3E}">
        <p14:creationId xmlns:p14="http://schemas.microsoft.com/office/powerpoint/2010/main" val="3952689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736262" cy="1971650"/>
          </a:xfrm>
        </p:spPr>
        <p:txBody>
          <a:bodyPr>
            <a:normAutofit fontScale="90000"/>
          </a:bodyPr>
          <a:lstStyle/>
          <a:p>
            <a:pPr algn="r"/>
            <a:r>
              <a:rPr lang="ar-KW" dirty="0"/>
              <a:t>المجال : </a:t>
            </a:r>
            <a:r>
              <a:rPr lang="ar-KW" dirty="0">
                <a:solidFill>
                  <a:srgbClr val="FF0000"/>
                </a:solidFill>
              </a:rPr>
              <a:t>قراءة لتأييد فكرة والرد عليها</a:t>
            </a:r>
            <a:r>
              <a:rPr lang="en-US" dirty="0"/>
              <a:t/>
            </a:r>
            <a:br>
              <a:rPr lang="en-US" dirty="0"/>
            </a:br>
            <a:r>
              <a:rPr lang="ar-KW" dirty="0"/>
              <a:t>الموضوع : </a:t>
            </a:r>
            <a:r>
              <a:rPr lang="ar-KW" dirty="0">
                <a:solidFill>
                  <a:srgbClr val="FF0000"/>
                </a:solidFill>
              </a:rPr>
              <a:t>الإسلام </a:t>
            </a:r>
            <a:r>
              <a:rPr lang="ar-KW" dirty="0" smtClean="0">
                <a:solidFill>
                  <a:srgbClr val="FF0000"/>
                </a:solidFill>
              </a:rPr>
              <a:t>والكبت</a:t>
            </a:r>
            <a:r>
              <a:rPr lang="ar-KW" dirty="0"/>
              <a:t> 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dirty="0" smtClean="0"/>
              <a:t>التناول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67744" y="2708920"/>
            <a:ext cx="388843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ldhabi" pitchFamily="2" charset="-78"/>
                <a:ea typeface="+mn-ea"/>
                <a:cs typeface="Aldhabi" pitchFamily="2" charset="-78"/>
              </a:rPr>
              <a:t>المفعول المطلق</a:t>
            </a:r>
            <a:endParaRPr kumimoji="0" lang="ar-KW" sz="8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ldhabi" pitchFamily="2" charset="-78"/>
              <a:ea typeface="+mn-ea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35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016"/>
            <a:ext cx="9143999" cy="666936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01824" y="638780"/>
            <a:ext cx="8046640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س1 :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حددي المفعول المطلق ونوعه فيما 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يلي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ابتهجت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روحي لرؤية الخليج ابتهاجاً 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أخذت أتنفس الهواء تنفساً عميقاً 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شرعت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أتأمل صفحة الماء تأمل الخاشع .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درت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 المكان دورتين كاملتين .   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632287" y="2472036"/>
            <a:ext cx="369168" cy="216024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سهم لأعلى 5"/>
          <p:cNvSpPr/>
          <p:nvPr/>
        </p:nvSpPr>
        <p:spPr>
          <a:xfrm>
            <a:off x="5137113" y="5375801"/>
            <a:ext cx="369168" cy="216024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4980992" y="3370684"/>
            <a:ext cx="369168" cy="216024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سهم لأعلى 7"/>
          <p:cNvSpPr/>
          <p:nvPr/>
        </p:nvSpPr>
        <p:spPr>
          <a:xfrm>
            <a:off x="4231745" y="4376430"/>
            <a:ext cx="369168" cy="216024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61003" y="1622582"/>
            <a:ext cx="2097049" cy="83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مؤكد للفعل 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2756031"/>
            <a:ext cx="2180405" cy="83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مبين للنوع 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560" y="3918305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مبين للنوع 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4653136"/>
            <a:ext cx="2021707" cy="83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مبين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للعدد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63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/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88640"/>
            <a:ext cx="7920880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س2: اضبطي ما بين القوسين في كل مما يلي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ضرب الجيش العدو (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ضربات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متكررة .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نحب الكويت (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حب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عميقا 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-"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سافر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أبي (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سفر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طويلاً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574727"/>
            <a:ext cx="2195736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KW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ضرباتٍ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77530" y="2815311"/>
            <a:ext cx="9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حبًا</a:t>
            </a:r>
            <a:endParaRPr lang="ar-KW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4149080"/>
            <a:ext cx="1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KW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سفرًا</a:t>
            </a:r>
            <a:r>
              <a:rPr lang="ar-KW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1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1FDE13E-EBA0-4A58-8410-A4416F3F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8" y="116632"/>
            <a:ext cx="8317774" cy="6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691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04664"/>
            <a:ext cx="835292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KW" sz="3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نشاط إثرائي : حددي المفعول المطلق في الأمثلة التالية وبيني نوعه ثم أعربيه 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•	" وكلم الله موسى تكليما "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•	" فدكتا دكةً واحدة "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5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88640"/>
            <a:ext cx="8352928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س4:  أكملي الجمل بما هو مطلوب أمامها 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نجحت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مفعولا مطلقا مؤكد للفعل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استغفرت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ربي </a:t>
            </a:r>
            <a:r>
              <a:rPr kumimoji="0" lang="ar-S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 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كثيرا .(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مفعولا مطلقا مبينا للنوع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09707" y="1268760"/>
            <a:ext cx="1146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نجاحا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63088" y="2060848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استغفارا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25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496" y="692697"/>
            <a:ext cx="9144000" cy="619268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1560" y="476672"/>
            <a:ext cx="783061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س3: صوبي الخطأ النحوي فيما يلي 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سجد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المصلي لله سجدتان .                 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انتقل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الرجل إلى مكان العمل انتقال . 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خطا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اللاعب خطوات باتجاه الهدف .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59632" y="155679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سجدتين 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3648" y="2132856"/>
            <a:ext cx="142859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انتقالا 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89834" y="3040067"/>
            <a:ext cx="1656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خطواتٍ 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05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196752"/>
            <a:ext cx="8496944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س5: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صغي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جملة تتضمن مفعولا مطلقا مبينا للعدد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( ضرب الجيش العدو ضربة واحدة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التقويم : حددي المفعول المطلق ونوعه فيما يلي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KW" sz="2800" dirty="0" smtClean="0"/>
              <a:t>1- انطلق </a:t>
            </a:r>
            <a:r>
              <a:rPr lang="ar-KW" sz="2800" dirty="0"/>
              <a:t>الصاروخ انطلاقا .</a:t>
            </a:r>
            <a:endParaRPr lang="en-US" sz="4400" dirty="0"/>
          </a:p>
          <a:p>
            <a:r>
              <a:rPr lang="ar-KW" sz="2800" dirty="0"/>
              <a:t> </a:t>
            </a:r>
            <a:endParaRPr lang="en-US" sz="4400" dirty="0"/>
          </a:p>
          <a:p>
            <a:r>
              <a:rPr lang="ar-KW" sz="2800" dirty="0" smtClean="0"/>
              <a:t>2-</a:t>
            </a:r>
            <a:r>
              <a:rPr lang="ar-SA" sz="2800" dirty="0" smtClean="0"/>
              <a:t> </a:t>
            </a:r>
            <a:r>
              <a:rPr lang="ar-SA" sz="2800" dirty="0"/>
              <a:t>– أجاب الطالب عن السؤال إجابة تامة . </a:t>
            </a:r>
            <a:endParaRPr lang="en-US" sz="4400" dirty="0"/>
          </a:p>
          <a:p>
            <a:pPr rtl="0"/>
            <a:r>
              <a:rPr lang="ar-SA" sz="2800" dirty="0"/>
              <a:t> </a:t>
            </a:r>
            <a:endParaRPr lang="en-US" sz="2800" dirty="0"/>
          </a:p>
          <a:p>
            <a:r>
              <a:rPr lang="ar-KW" sz="2800" dirty="0" smtClean="0"/>
              <a:t>3- </a:t>
            </a:r>
            <a:r>
              <a:rPr lang="ar-SA" sz="2800" dirty="0" smtClean="0"/>
              <a:t>– </a:t>
            </a:r>
            <a:r>
              <a:rPr lang="ar-SA" sz="2800" dirty="0"/>
              <a:t>أجاب الطالب عن السؤال إجابتين 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03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700808"/>
            <a:ext cx="7020272" cy="3325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ar-SA" sz="3600" b="1" u="heavy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الخلاصة </a:t>
            </a:r>
            <a:r>
              <a:rPr lang="ar-SA" sz="3600" b="1" u="heavy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المفعول المطلق : مصدر من لفظ فعله ، ويجيء بعده لتأكيده ، أو لبيان نوعه أو عدده ، وحكمه النصب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84190765-2B37-402C-AC59-B9A0B7C98A28}"/>
              </a:ext>
            </a:extLst>
          </p:cNvPr>
          <p:cNvSpPr/>
          <p:nvPr/>
        </p:nvSpPr>
        <p:spPr>
          <a:xfrm>
            <a:off x="6858016" y="1408416"/>
            <a:ext cx="1500198" cy="57150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الخلاصة</a:t>
            </a:r>
            <a:endParaRPr lang="ar-SA" sz="3600" b="1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0E879F4E-8AFF-4D3D-ACB7-1EE2520AACF3}"/>
              </a:ext>
            </a:extLst>
          </p:cNvPr>
          <p:cNvSpPr/>
          <p:nvPr/>
        </p:nvSpPr>
        <p:spPr>
          <a:xfrm>
            <a:off x="928689" y="2214563"/>
            <a:ext cx="5500687" cy="5715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defTabSz="685800" rtl="0">
              <a:defRPr/>
            </a:pP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مصدرٌ 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فضلةٌ 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منصوبٌ </a:t>
            </a: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مأْخ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وذٌ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مِنْ لف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ظ </a:t>
            </a:r>
            <a:r>
              <a:rPr lang="ar-EG" sz="28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ِ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فِ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عْ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لِ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ه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465E3A5A-FA4F-4C50-B391-49B649197C06}"/>
              </a:ext>
            </a:extLst>
          </p:cNvPr>
          <p:cNvSpPr/>
          <p:nvPr/>
        </p:nvSpPr>
        <p:spPr>
          <a:xfrm>
            <a:off x="6500826" y="2245353"/>
            <a:ext cx="1857388" cy="571504"/>
          </a:xfrm>
          <a:prstGeom prst="round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المفع</a:t>
            </a:r>
            <a:r>
              <a:rPr lang="ar-SA" sz="2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ول المطلق</a:t>
            </a:r>
            <a:endParaRPr lang="ar-SA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E79CC909-D314-490A-B027-F0CDBF4A0275}"/>
              </a:ext>
            </a:extLst>
          </p:cNvPr>
          <p:cNvSpPr/>
          <p:nvPr/>
        </p:nvSpPr>
        <p:spPr>
          <a:xfrm>
            <a:off x="6777039" y="4664075"/>
            <a:ext cx="1292225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defTabSz="685800" rtl="0">
              <a:defRPr/>
            </a:pP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مُؤَكِّ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ــ</a:t>
            </a:r>
            <a:r>
              <a:rPr lang="ar-EG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دٌ</a:t>
            </a: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للفع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ــ</a:t>
            </a: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لِ</a:t>
            </a:r>
            <a:endParaRPr lang="ar-SA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0838B3F1-8F23-405B-AADD-259C1C8FCEBD}"/>
              </a:ext>
            </a:extLst>
          </p:cNvPr>
          <p:cNvSpPr/>
          <p:nvPr/>
        </p:nvSpPr>
        <p:spPr>
          <a:xfrm>
            <a:off x="2928927" y="3643314"/>
            <a:ext cx="3500462" cy="571504"/>
          </a:xfrm>
          <a:prstGeom prst="round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b="1" dirty="0">
              <a:solidFill>
                <a:srgbClr val="0000CC"/>
              </a:solidFill>
              <a:latin typeface="Calibri"/>
              <a:cs typeface="Arial" panose="020B0604020202020204" pitchFamily="34" charset="0"/>
            </a:endParaRPr>
          </a:p>
          <a:p>
            <a:pPr defTabSz="6858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  أنواعه</a:t>
            </a:r>
            <a:r>
              <a:rPr lang="ar-SA" sz="32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ar-SA" sz="4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بحسب معنــاه )</a:t>
            </a:r>
            <a:endParaRPr lang="ar-EG" b="1" dirty="0">
              <a:solidFill>
                <a:prstClr val="white"/>
              </a:solidFill>
              <a:latin typeface="Calibri"/>
              <a:cs typeface="Times New Roman" panose="02020603050405020304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>
              <a:solidFill>
                <a:srgbClr val="0000C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مستطيل مستدير الزوايا 32">
            <a:extLst>
              <a:ext uri="{FF2B5EF4-FFF2-40B4-BE49-F238E27FC236}">
                <a16:creationId xmlns:a16="http://schemas.microsoft.com/office/drawing/2014/main" id="{88846305-DB2C-4343-9692-7EFE720FA086}"/>
              </a:ext>
            </a:extLst>
          </p:cNvPr>
          <p:cNvSpPr/>
          <p:nvPr/>
        </p:nvSpPr>
        <p:spPr>
          <a:xfrm>
            <a:off x="3957639" y="4643438"/>
            <a:ext cx="1614487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defTabSz="685800" rtl="0">
              <a:defRPr/>
            </a:pP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مُبَيِّنٌ لِن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وعِ </a:t>
            </a:r>
            <a:r>
              <a:rPr lang="ar-EG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الفع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لِ</a:t>
            </a:r>
            <a:endParaRPr lang="ar-SA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6FE3E373-2B95-49AB-9637-C9F9540DF1F6}"/>
              </a:ext>
            </a:extLst>
          </p:cNvPr>
          <p:cNvSpPr/>
          <p:nvPr/>
        </p:nvSpPr>
        <p:spPr>
          <a:xfrm>
            <a:off x="857251" y="4652963"/>
            <a:ext cx="2428875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defTabSz="685800" rtl="0">
              <a:defRPr/>
            </a:pP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مُبَيِّنٌ لِعَدد مَرَّاتِ وقوع </a:t>
            </a:r>
            <a:r>
              <a:rPr lang="ar-EG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الفع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لِ</a:t>
            </a:r>
            <a:endParaRPr lang="ar-SA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" name="مجموعة 39">
            <a:extLst>
              <a:ext uri="{FF2B5EF4-FFF2-40B4-BE49-F238E27FC236}">
                <a16:creationId xmlns:a16="http://schemas.microsoft.com/office/drawing/2014/main" id="{5BFAB565-4159-4E86-AF8D-ABA6FE8A30A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36282" y="1750221"/>
            <a:ext cx="428625" cy="5357812"/>
            <a:chOff x="5715007" y="2857506"/>
            <a:chExt cx="714380" cy="1428762"/>
          </a:xfrm>
        </p:grpSpPr>
        <p:grpSp>
          <p:nvGrpSpPr>
            <p:cNvPr id="4118" name="مجموعة 26">
              <a:extLst>
                <a:ext uri="{FF2B5EF4-FFF2-40B4-BE49-F238E27FC236}">
                  <a16:creationId xmlns:a16="http://schemas.microsoft.com/office/drawing/2014/main" id="{6F521850-4729-4D08-A3AC-6A8FC2A5C4C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357817" y="3214698"/>
              <a:ext cx="1428762" cy="714378"/>
              <a:chOff x="1285848" y="749861"/>
              <a:chExt cx="6715175" cy="1285893"/>
            </a:xfrm>
          </p:grpSpPr>
          <p:grpSp>
            <p:nvGrpSpPr>
              <p:cNvPr id="4120" name="مجموعة 23">
                <a:extLst>
                  <a:ext uri="{FF2B5EF4-FFF2-40B4-BE49-F238E27FC236}">
                    <a16:creationId xmlns:a16="http://schemas.microsoft.com/office/drawing/2014/main" id="{F0B123C0-01DE-4C6A-B2ED-82E22F7BE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5848" y="1459470"/>
                <a:ext cx="6715175" cy="576284"/>
                <a:chOff x="3705111" y="2710635"/>
                <a:chExt cx="4511029" cy="576284"/>
              </a:xfrm>
            </p:grpSpPr>
            <p:cxnSp>
              <p:nvCxnSpPr>
                <p:cNvPr id="27" name="رابط مستقيم 26">
                  <a:extLst>
                    <a:ext uri="{FF2B5EF4-FFF2-40B4-BE49-F238E27FC236}">
                      <a16:creationId xmlns:a16="http://schemas.microsoft.com/office/drawing/2014/main" id="{53AD6283-5F0C-4605-B583-DCF4ADD1AA45}"/>
                    </a:ext>
                  </a:extLst>
                </p:cNvPr>
                <p:cNvCxnSpPr/>
                <p:nvPr/>
              </p:nvCxnSpPr>
              <p:spPr>
                <a:xfrm rot="10800000">
                  <a:off x="3705111" y="2710647"/>
                  <a:ext cx="4511029" cy="0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رابط كسهم مستقيم 31">
                  <a:extLst>
                    <a:ext uri="{FF2B5EF4-FFF2-40B4-BE49-F238E27FC236}">
                      <a16:creationId xmlns:a16="http://schemas.microsoft.com/office/drawing/2014/main" id="{DC211799-4FE5-4933-B68A-66D0E88620CA}"/>
                    </a:ext>
                  </a:extLst>
                </p:cNvPr>
                <p:cNvCxnSpPr/>
                <p:nvPr/>
              </p:nvCxnSpPr>
              <p:spPr>
                <a:xfrm rot="5400000">
                  <a:off x="7919693" y="2993728"/>
                  <a:ext cx="571508" cy="534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رابط كسهم مستقيم 33">
                  <a:extLst>
                    <a:ext uri="{FF2B5EF4-FFF2-40B4-BE49-F238E27FC236}">
                      <a16:creationId xmlns:a16="http://schemas.microsoft.com/office/drawing/2014/main" id="{1144D740-AE3A-49B5-B5C9-AEEB6CE8E6DB}"/>
                    </a:ext>
                  </a:extLst>
                </p:cNvPr>
                <p:cNvCxnSpPr/>
                <p:nvPr/>
              </p:nvCxnSpPr>
              <p:spPr>
                <a:xfrm rot="5400000">
                  <a:off x="3419357" y="3001165"/>
                  <a:ext cx="571508" cy="0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5F77A81D-F54F-45F8-8DF1-3AF0586FCB8A}"/>
                  </a:ext>
                </a:extLst>
              </p:cNvPr>
              <p:cNvCxnSpPr/>
              <p:nvPr/>
            </p:nvCxnSpPr>
            <p:spPr>
              <a:xfrm rot="5400000">
                <a:off x="4276114" y="1110217"/>
                <a:ext cx="728673" cy="7959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رابط كسهم مستقيم 37">
              <a:extLst>
                <a:ext uri="{FF2B5EF4-FFF2-40B4-BE49-F238E27FC236}">
                  <a16:creationId xmlns:a16="http://schemas.microsoft.com/office/drawing/2014/main" id="{F57C1ECA-4742-478E-9B6A-F797D8AD5B3C}"/>
                </a:ext>
              </a:extLst>
            </p:cNvPr>
            <p:cNvCxnSpPr/>
            <p:nvPr/>
          </p:nvCxnSpPr>
          <p:spPr bwMode="auto">
            <a:xfrm rot="10800000">
              <a:off x="5715008" y="3569559"/>
              <a:ext cx="31750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70BC55CC-C502-4061-9765-A0F8A60CABB7}"/>
              </a:ext>
            </a:extLst>
          </p:cNvPr>
          <p:cNvSpPr/>
          <p:nvPr/>
        </p:nvSpPr>
        <p:spPr bwMode="auto">
          <a:xfrm>
            <a:off x="888023" y="1397972"/>
            <a:ext cx="2400994" cy="5601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endParaRPr lang="ar-SA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 defTabSz="685800" rtl="0">
              <a:defRPr/>
            </a:pP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ف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عـول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الم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ط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َ</a:t>
            </a:r>
            <a:r>
              <a:rPr lang="ar-EG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ق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ُ</a:t>
            </a:r>
            <a:endParaRPr lang="ar-EG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 defTabSz="685800" rtl="0">
              <a:defRPr/>
            </a:pPr>
            <a:endParaRPr lang="ar-EG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2CE5D07-2005-48D1-B3A5-C46F3C965E34}"/>
              </a:ext>
            </a:extLst>
          </p:cNvPr>
          <p:cNvCxnSpPr/>
          <p:nvPr/>
        </p:nvCxnSpPr>
        <p:spPr>
          <a:xfrm rot="10800000">
            <a:off x="857251" y="2000250"/>
            <a:ext cx="7500938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8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3" grpId="0" animBg="1"/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736262" cy="1971650"/>
          </a:xfrm>
        </p:spPr>
        <p:txBody>
          <a:bodyPr>
            <a:normAutofit fontScale="90000"/>
          </a:bodyPr>
          <a:lstStyle/>
          <a:p>
            <a:pPr algn="r"/>
            <a:r>
              <a:rPr lang="ar-KW" dirty="0"/>
              <a:t>المجال : </a:t>
            </a:r>
            <a:r>
              <a:rPr lang="ar-KW" dirty="0">
                <a:solidFill>
                  <a:srgbClr val="FF0000"/>
                </a:solidFill>
              </a:rPr>
              <a:t>قراءة لتأييد فكرة والرد عليها</a:t>
            </a:r>
            <a:r>
              <a:rPr lang="en-US" dirty="0"/>
              <a:t/>
            </a:r>
            <a:br>
              <a:rPr lang="en-US" dirty="0"/>
            </a:br>
            <a:r>
              <a:rPr lang="ar-KW" dirty="0"/>
              <a:t>الموضوع : </a:t>
            </a:r>
            <a:r>
              <a:rPr lang="ar-KW" dirty="0">
                <a:solidFill>
                  <a:srgbClr val="FF0000"/>
                </a:solidFill>
              </a:rPr>
              <a:t>الإسلام </a:t>
            </a:r>
            <a:r>
              <a:rPr lang="ar-KW" dirty="0" smtClean="0">
                <a:solidFill>
                  <a:srgbClr val="FF0000"/>
                </a:solidFill>
              </a:rPr>
              <a:t>والكبت</a:t>
            </a:r>
            <a:r>
              <a:rPr lang="ar-KW" dirty="0"/>
              <a:t> 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dirty="0" smtClean="0"/>
              <a:t>التناول : </a:t>
            </a:r>
            <a:r>
              <a:rPr lang="ar-KW" dirty="0" smtClean="0">
                <a:solidFill>
                  <a:srgbClr val="990000"/>
                </a:solidFill>
              </a:rPr>
              <a:t>السلامة اللغوية </a:t>
            </a:r>
            <a:endParaRPr lang="ar-SA" dirty="0">
              <a:solidFill>
                <a:srgbClr val="99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23728" y="3461519"/>
            <a:ext cx="46805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ldhabi" pitchFamily="2" charset="-78"/>
                <a:ea typeface="+mn-ea"/>
                <a:cs typeface="Aldhabi" pitchFamily="2" charset="-78"/>
              </a:rPr>
              <a:t>نائب </a:t>
            </a: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ldhabi" pitchFamily="2" charset="-78"/>
                <a:ea typeface="+mn-ea"/>
                <a:cs typeface="Aldhabi" pitchFamily="2" charset="-78"/>
              </a:rPr>
              <a:t>المفعول المطلق</a:t>
            </a:r>
            <a:endParaRPr kumimoji="0" lang="ar-KW" sz="7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ldhabi" pitchFamily="2" charset="-78"/>
              <a:ea typeface="+mn-ea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602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24544" y="-400352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س1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: استخرجي نائب عن المفعول المطلق  مما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PT Bold Heading" pitchFamily="2" charset="-78"/>
              </a:rPr>
              <a:t>يلي :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شعرت </a:t>
            </a:r>
            <a:r>
              <a:rPr kumimoji="0" lang="ar-SA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كل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الشعور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بالراحة .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تخلصت بعض التخلص من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الكسل .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           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انطلقت إلى عملي سريعاً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. </a:t>
            </a: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مررت على الخليج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عشرات </a:t>
            </a: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المرات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لقد عشقت الخليج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حبا .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1" i="0" u="sng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9592" y="1196752"/>
            <a:ext cx="1370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كل )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K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80572" y="2276872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بعض )</a:t>
            </a:r>
            <a:endParaRPr kumimoji="0" lang="ar-K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3369186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سريعاً )</a:t>
            </a:r>
            <a:endParaRPr kumimoji="0" lang="ar-K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3861048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صفة المصدر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3568" y="4509120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عشراتِ 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580" y="4797152"/>
            <a:ext cx="280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اسم العدد المضاف إلى المصدر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86248" y="5518973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حباً  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43000" y="5805264"/>
            <a:ext cx="1335622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مرادف المصدر</a:t>
            </a:r>
            <a:endParaRPr kumimoji="0" lang="ar-SA" sz="18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4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835696" y="426635"/>
            <a:ext cx="6996543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أحببته ذلك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الحب إيمانا بتأثير الطبيعة الجميلة </a:t>
            </a:r>
            <a:endParaRPr kumimoji="0" lang="ar-SA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أديت أداءً لم يؤده غيري .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2614" y="2636912"/>
            <a:ext cx="244329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kumimoji="0" lang="ar-S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لضمير العائد إلى مصدر سابق</a:t>
            </a:r>
            <a:endParaRPr kumimoji="0" lang="ar-S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7504" y="781559"/>
            <a:ext cx="1529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ذلك 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1251405"/>
            <a:ext cx="27671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اسم الإشارة المشار به إلى المصدر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559" y="2200846"/>
            <a:ext cx="4245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الضمير - هـ -  في يؤده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44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11663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س3: اضبطي ما تحته خط فيما يلي :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- نجحت في عملي 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كل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النجاح .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- استغفرت ربي 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كثيرا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ً .           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.      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8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014" y="506443"/>
            <a:ext cx="9144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 انظروا ماذا قال علماء النفس الغربيون عن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الإسلام ؟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قالوا إنه يكبت النشاط الحيوي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للإنسان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‘ ويظل ينكد عليه حياته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نتيجة الشعور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بالإثم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ذلك الشعور الذي يستولى على المتدينين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خاصة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فيخيل لهم أن كل ما يصنعونه خطايا لا يطهرها إلا الامتناع عن ملذات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الحياة .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وظلت أوروبا غارقة في الظلام طيلة تمسكها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بالدين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فلما نبذت قيود الدين السخيفة تحررت مشاعرها من الداخل وانطلقت في عالم العمل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والإنتاج " .</a:t>
            </a:r>
            <a:endParaRPr kumimoji="0" 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88640"/>
            <a:ext cx="880516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1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ar-SA" sz="28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أكملي بما هو مطلوب بين قوسين 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هـ – أجبت على السؤال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...............</a:t>
            </a:r>
            <a:endParaRPr lang="ar-KW" sz="2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ar-KW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 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نائب عن المفعول المطلق / صفة المصدر المحذوف ) 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 – أحبّ الكويت </a:t>
            </a: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.......................    </a:t>
            </a:r>
            <a:endParaRPr lang="ar-KW" sz="2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ar-SA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ar-KW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ar-SA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نائب عن المفعول المطلق / مرادف المصدر ) 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ز – </a:t>
            </a:r>
            <a:r>
              <a:rPr lang="ar-KW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زرت المركز العلمي </a:t>
            </a:r>
            <a:r>
              <a:rPr lang="ar-KW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 </a:t>
            </a:r>
            <a:r>
              <a:rPr lang="ar-KW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زيارات .  </a:t>
            </a:r>
            <a:endParaRPr lang="ar-KW" sz="2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ar-SA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نائب عن المفعول المطلق / عدد المصدر ) . 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– اقتربت </a:t>
            </a:r>
            <a:r>
              <a:rPr lang="ar-SA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..........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...الاقتراب من تحقيق هدفي .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      </a:t>
            </a:r>
            <a:endParaRPr lang="ar-KW" sz="2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ar-KW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ar-SA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نائب عن المفعول المطلق ) 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8644" y="716791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سريعا).</a:t>
            </a:r>
            <a:r>
              <a:rPr lang="ar-KW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51878" y="2060848"/>
            <a:ext cx="920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عشقا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64088" y="3404905"/>
            <a:ext cx="808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KW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ثلاث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60232" y="4869160"/>
            <a:ext cx="596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كل</a:t>
            </a: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6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672" y="980728"/>
            <a:ext cx="67260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س2: صوبي الخطأ النحوي فيما يلي 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اعترف المتهم بذنبه إقرار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- فرحت بعودة والدي جذل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1600" y="196561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إقرارا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61064" y="2780928"/>
            <a:ext cx="149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جذلا 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9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8201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س4: </a:t>
            </a:r>
            <a:r>
              <a:rPr lang="ar-SA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صغي </a:t>
            </a:r>
            <a:r>
              <a:rPr lang="ar-SA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جملة تتضمن نائبا عن المفعول المطلق 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ضرب الجيش العدو أربع ضربات 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ar-SA" sz="28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التقويم : حولي ما تحته خط فيما يلي إلى مفعول مطلق مرة أو نائب عن المفعول المطلق مرة أخرى :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اجتهد الولد في دراسته </a:t>
            </a:r>
            <a:r>
              <a:rPr lang="ar-SA" sz="2800" b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الاجتهاد كله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  </a:t>
            </a:r>
            <a:endParaRPr lang="ar-KW" sz="2800" b="1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ar-SA" sz="28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اجتهد الولد كل الاجتهاد  ) 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4860032" y="3717032"/>
            <a:ext cx="376096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pitchFamily="34" charset="0"/>
              </a:rPr>
              <a:t>( اجتهد الولد اجتهادا مميزا )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11560" y="6021288"/>
            <a:ext cx="5112568" cy="737284"/>
          </a:xfrm>
          <a:prstGeom prst="ellipse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defTabSz="685800"/>
            <a:r>
              <a:rPr lang="ar-KW" sz="4050" kern="0" dirty="0" smtClean="0">
                <a:solidFill>
                  <a:prstClr val="white"/>
                </a:solidFill>
                <a:latin typeface="Trebuchet MS" panose="020B0603020202020204"/>
                <a:cs typeface="Tahoma" panose="020B0604030504040204" pitchFamily="34" charset="0"/>
              </a:rPr>
              <a:t>أ / فاطمة جميل </a:t>
            </a:r>
            <a:endParaRPr lang="ar-SA" sz="4050" kern="0" dirty="0" smtClean="0">
              <a:solidFill>
                <a:prstClr val="white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7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271D6A0-D6C8-48AA-8D15-2E6020B1E062}"/>
              </a:ext>
            </a:extLst>
          </p:cNvPr>
          <p:cNvSpPr/>
          <p:nvPr/>
        </p:nvSpPr>
        <p:spPr>
          <a:xfrm>
            <a:off x="1643063" y="2143125"/>
            <a:ext cx="6000750" cy="857250"/>
          </a:xfrm>
          <a:prstGeom prst="roundRect">
            <a:avLst/>
          </a:prstGeom>
          <a:solidFill>
            <a:srgbClr val="990000"/>
          </a:solidFill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ا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يُ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ؤَدي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وظيفتَ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ه ول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يَسْ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تَ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وفِ شَ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رْطَ</a:t>
            </a:r>
            <a:r>
              <a:rPr lang="ar-SA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ه</a:t>
            </a:r>
          </a:p>
          <a:p>
            <a:pPr algn="ctr" defTabSz="685800" rtl="0">
              <a:defRPr/>
            </a:pP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( وشَ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رْطُهُ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 أنْ 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يَك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ونَ مِنْ 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م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ادةِ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 وَوَزْنِ 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الفع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ــ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لِ الناص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 err="1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بِ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 ل</a:t>
            </a:r>
            <a:r>
              <a:rPr lang="ar-SA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ـ</a:t>
            </a:r>
            <a:r>
              <a:rPr lang="ar-EG" sz="24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ه )</a:t>
            </a:r>
          </a:p>
        </p:txBody>
      </p:sp>
      <p:sp>
        <p:nvSpPr>
          <p:cNvPr id="61" name="مستطيل مستدير الزوايا 60">
            <a:extLst>
              <a:ext uri="{FF2B5EF4-FFF2-40B4-BE49-F238E27FC236}">
                <a16:creationId xmlns:a16="http://schemas.microsoft.com/office/drawing/2014/main" id="{CF68D7B7-6A2F-42CF-9351-3FAA535788BE}"/>
              </a:ext>
            </a:extLst>
          </p:cNvPr>
          <p:cNvSpPr/>
          <p:nvPr/>
        </p:nvSpPr>
        <p:spPr>
          <a:xfrm>
            <a:off x="7337762" y="4000502"/>
            <a:ext cx="107157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كُلّ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ـ بَعْض</a:t>
            </a:r>
          </a:p>
          <a:p>
            <a:pPr algn="ctr" defTabSz="685800" rtl="0">
              <a:defRPr/>
            </a:pPr>
            <a:r>
              <a:rPr lang="ar-EG" b="1" dirty="0">
                <a:solidFill>
                  <a:srgbClr val="0000CC"/>
                </a:solidFill>
                <a:latin typeface="Simplified Arabic" pitchFamily="18" charset="-78"/>
                <a:cs typeface="Simplified Arabic" pitchFamily="18" charset="-78"/>
              </a:rPr>
              <a:t>مضافتين إلى المصدر</a:t>
            </a:r>
          </a:p>
        </p:txBody>
      </p:sp>
      <p:sp>
        <p:nvSpPr>
          <p:cNvPr id="62" name="مستطيل مستدير الزوايا 61">
            <a:extLst>
              <a:ext uri="{FF2B5EF4-FFF2-40B4-BE49-F238E27FC236}">
                <a16:creationId xmlns:a16="http://schemas.microsoft.com/office/drawing/2014/main" id="{CE7FC3ED-8FB0-4D03-9141-46A3503C7131}"/>
              </a:ext>
            </a:extLst>
          </p:cNvPr>
          <p:cNvSpPr/>
          <p:nvPr/>
        </p:nvSpPr>
        <p:spPr>
          <a:xfrm>
            <a:off x="6010921" y="4000502"/>
            <a:ext cx="1143008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اسم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الإشارة </a:t>
            </a:r>
            <a:r>
              <a:rPr lang="ar-EG" sz="2000" b="1" dirty="0">
                <a:solidFill>
                  <a:srgbClr val="0000CC"/>
                </a:solidFill>
                <a:latin typeface="Simplified Arabic" pitchFamily="18" charset="-78"/>
                <a:cs typeface="Simplified Arabic" pitchFamily="18" charset="-78"/>
              </a:rPr>
              <a:t>الدال على المصدر</a:t>
            </a:r>
          </a:p>
        </p:txBody>
      </p:sp>
      <p:sp>
        <p:nvSpPr>
          <p:cNvPr id="63" name="مستطيل مستدير الزوايا 62">
            <a:extLst>
              <a:ext uri="{FF2B5EF4-FFF2-40B4-BE49-F238E27FC236}">
                <a16:creationId xmlns:a16="http://schemas.microsoft.com/office/drawing/2014/main" id="{9B5544FA-3BA9-45C1-8856-5D73944FF2A7}"/>
              </a:ext>
            </a:extLst>
          </p:cNvPr>
          <p:cNvSpPr/>
          <p:nvPr/>
        </p:nvSpPr>
        <p:spPr>
          <a:xfrm>
            <a:off x="2091991" y="4000502"/>
            <a:ext cx="1143008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صفة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المفعول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المطلق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المحذوف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4" name="مستطيل مستدير الزوايا 63">
            <a:extLst>
              <a:ext uri="{FF2B5EF4-FFF2-40B4-BE49-F238E27FC236}">
                <a16:creationId xmlns:a16="http://schemas.microsoft.com/office/drawing/2014/main" id="{843A7DE4-A84B-47CB-94B2-55AE8A85464C}"/>
              </a:ext>
            </a:extLst>
          </p:cNvPr>
          <p:cNvSpPr/>
          <p:nvPr/>
        </p:nvSpPr>
        <p:spPr>
          <a:xfrm>
            <a:off x="4755516" y="4000502"/>
            <a:ext cx="107157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الضمير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b="1" dirty="0">
                <a:solidFill>
                  <a:srgbClr val="0000CC"/>
                </a:solidFill>
                <a:latin typeface="Simplified Arabic" pitchFamily="18" charset="-78"/>
                <a:cs typeface="Simplified Arabic" pitchFamily="18" charset="-78"/>
              </a:rPr>
              <a:t> الدال على المصدر</a:t>
            </a:r>
          </a:p>
        </p:txBody>
      </p:sp>
      <p:sp>
        <p:nvSpPr>
          <p:cNvPr id="65" name="مستطيل مستدير الزوايا 64">
            <a:extLst>
              <a:ext uri="{FF2B5EF4-FFF2-40B4-BE49-F238E27FC236}">
                <a16:creationId xmlns:a16="http://schemas.microsoft.com/office/drawing/2014/main" id="{FCB6B5F5-1552-4E9F-A3E8-D0F78EB2AA27}"/>
              </a:ext>
            </a:extLst>
          </p:cNvPr>
          <p:cNvSpPr/>
          <p:nvPr/>
        </p:nvSpPr>
        <p:spPr>
          <a:xfrm>
            <a:off x="3418833" y="4000502"/>
            <a:ext cx="1143008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اسم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العدد </a:t>
            </a:r>
            <a:r>
              <a:rPr lang="ar-EG" b="1" dirty="0">
                <a:solidFill>
                  <a:srgbClr val="0000CC"/>
                </a:solidFill>
                <a:latin typeface="Simplified Arabic" pitchFamily="18" charset="-78"/>
                <a:cs typeface="Simplified Arabic" pitchFamily="18" charset="-78"/>
              </a:rPr>
              <a:t>الدال على مرات وقوع الفعل</a:t>
            </a:r>
          </a:p>
        </p:txBody>
      </p:sp>
      <p:sp>
        <p:nvSpPr>
          <p:cNvPr id="44" name="مستطيل مستدير الزوايا 43">
            <a:extLst>
              <a:ext uri="{FF2B5EF4-FFF2-40B4-BE49-F238E27FC236}">
                <a16:creationId xmlns:a16="http://schemas.microsoft.com/office/drawing/2014/main" id="{F439C1D2-E26A-4735-AF23-740712142734}"/>
              </a:ext>
            </a:extLst>
          </p:cNvPr>
          <p:cNvSpPr/>
          <p:nvPr/>
        </p:nvSpPr>
        <p:spPr>
          <a:xfrm>
            <a:off x="765466" y="4000502"/>
            <a:ext cx="1143008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المص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ــ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در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المرادف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لمص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ــ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در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0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ــــ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grpSp>
        <p:nvGrpSpPr>
          <p:cNvPr id="2" name="مجموعة 45">
            <a:extLst>
              <a:ext uri="{FF2B5EF4-FFF2-40B4-BE49-F238E27FC236}">
                <a16:creationId xmlns:a16="http://schemas.microsoft.com/office/drawing/2014/main" id="{5B0D97B3-A0A8-42BF-891A-C358FF0F52C6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3000376"/>
            <a:ext cx="6572250" cy="500063"/>
            <a:chOff x="1643058" y="2536033"/>
            <a:chExt cx="6143628" cy="535784"/>
          </a:xfrm>
        </p:grpSpPr>
        <p:grpSp>
          <p:nvGrpSpPr>
            <p:cNvPr id="17440" name="مجموعة 59">
              <a:extLst>
                <a:ext uri="{FF2B5EF4-FFF2-40B4-BE49-F238E27FC236}">
                  <a16:creationId xmlns:a16="http://schemas.microsoft.com/office/drawing/2014/main" id="{F0B75CDE-1E16-42EF-A897-637235433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58" y="2536033"/>
              <a:ext cx="6143628" cy="535784"/>
              <a:chOff x="1643037" y="3178972"/>
              <a:chExt cx="6143669" cy="535788"/>
            </a:xfrm>
          </p:grpSpPr>
          <p:grpSp>
            <p:nvGrpSpPr>
              <p:cNvPr id="17442" name="مجموعة 46">
                <a:extLst>
                  <a:ext uri="{FF2B5EF4-FFF2-40B4-BE49-F238E27FC236}">
                    <a16:creationId xmlns:a16="http://schemas.microsoft.com/office/drawing/2014/main" id="{20317735-4025-4CDC-95C9-3B17F31FE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3037" y="3178972"/>
                <a:ext cx="6143669" cy="535787"/>
                <a:chOff x="1285842" y="1071336"/>
                <a:chExt cx="6715175" cy="964418"/>
              </a:xfrm>
            </p:grpSpPr>
            <p:grpSp>
              <p:nvGrpSpPr>
                <p:cNvPr id="17445" name="مجموعة 23">
                  <a:extLst>
                    <a:ext uri="{FF2B5EF4-FFF2-40B4-BE49-F238E27FC236}">
                      <a16:creationId xmlns:a16="http://schemas.microsoft.com/office/drawing/2014/main" id="{00B987CF-BD5A-4BF3-8ACF-AF587985C4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5842" y="1463227"/>
                  <a:ext cx="6715175" cy="572527"/>
                  <a:chOff x="3705107" y="2714392"/>
                  <a:chExt cx="4511029" cy="572527"/>
                </a:xfrm>
              </p:grpSpPr>
              <p:cxnSp>
                <p:nvCxnSpPr>
                  <p:cNvPr id="50" name="رابط مستقيم 49">
                    <a:extLst>
                      <a:ext uri="{FF2B5EF4-FFF2-40B4-BE49-F238E27FC236}">
                        <a16:creationId xmlns:a16="http://schemas.microsoft.com/office/drawing/2014/main" id="{B3A5CAC1-2804-45E2-ACBE-B460EAFFB67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05107" y="2714392"/>
                    <a:ext cx="4511029" cy="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رابط كسهم مستقيم 50">
                    <a:extLst>
                      <a:ext uri="{FF2B5EF4-FFF2-40B4-BE49-F238E27FC236}">
                        <a16:creationId xmlns:a16="http://schemas.microsoft.com/office/drawing/2014/main" id="{9C0BBA68-2354-4A95-8486-F9A652E653E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928237" y="2999022"/>
                    <a:ext cx="572529" cy="3269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رابط كسهم مستقيم 51">
                    <a:extLst>
                      <a:ext uri="{FF2B5EF4-FFF2-40B4-BE49-F238E27FC236}">
                        <a16:creationId xmlns:a16="http://schemas.microsoft.com/office/drawing/2014/main" id="{B890DC9D-2667-44ED-9138-1BD2D62D487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180382" y="2999126"/>
                    <a:ext cx="569466" cy="0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رابط كسهم مستقيم 52">
                    <a:extLst>
                      <a:ext uri="{FF2B5EF4-FFF2-40B4-BE49-F238E27FC236}">
                        <a16:creationId xmlns:a16="http://schemas.microsoft.com/office/drawing/2014/main" id="{A561E5AD-C57F-46C4-8DA8-41C3A6FA016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22008" y="2997492"/>
                    <a:ext cx="569466" cy="3269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CAB187DD-5939-4D1E-92B6-BA60B9FA6F3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4512010" y="1274124"/>
                  <a:ext cx="407200" cy="1622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رابط كسهم مستقيم 57">
                <a:extLst>
                  <a:ext uri="{FF2B5EF4-FFF2-40B4-BE49-F238E27FC236}">
                    <a16:creationId xmlns:a16="http://schemas.microsoft.com/office/drawing/2014/main" id="{97652E3D-C453-4BA5-A6BC-630CAEBB020B}"/>
                  </a:ext>
                </a:extLst>
              </p:cNvPr>
              <p:cNvCxnSpPr/>
              <p:nvPr/>
            </p:nvCxnSpPr>
            <p:spPr bwMode="auto">
              <a:xfrm rot="5400000">
                <a:off x="6426498" y="3556576"/>
                <a:ext cx="316370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كسهم مستقيم 58">
                <a:extLst>
                  <a:ext uri="{FF2B5EF4-FFF2-40B4-BE49-F238E27FC236}">
                    <a16:creationId xmlns:a16="http://schemas.microsoft.com/office/drawing/2014/main" id="{58424D41-4045-453C-9312-D6E511746B19}"/>
                  </a:ext>
                </a:extLst>
              </p:cNvPr>
              <p:cNvCxnSpPr/>
              <p:nvPr/>
            </p:nvCxnSpPr>
            <p:spPr bwMode="auto">
              <a:xfrm rot="5400000">
                <a:off x="4022454" y="3556576"/>
                <a:ext cx="316370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رابط كسهم مستقيم 44">
              <a:extLst>
                <a:ext uri="{FF2B5EF4-FFF2-40B4-BE49-F238E27FC236}">
                  <a16:creationId xmlns:a16="http://schemas.microsoft.com/office/drawing/2014/main" id="{13F216C9-1E92-4B72-8C3E-39D0ABDF39F2}"/>
                </a:ext>
              </a:extLst>
            </p:cNvPr>
            <p:cNvCxnSpPr/>
            <p:nvPr/>
          </p:nvCxnSpPr>
          <p:spPr bwMode="auto">
            <a:xfrm rot="5400000">
              <a:off x="2801153" y="2913634"/>
              <a:ext cx="31636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5644C70D-184E-48BE-B264-EC421CA291CC}"/>
              </a:ext>
            </a:extLst>
          </p:cNvPr>
          <p:cNvSpPr/>
          <p:nvPr/>
        </p:nvSpPr>
        <p:spPr>
          <a:xfrm>
            <a:off x="7500938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ECC6BCE-56D6-4CE6-AB5A-4266E0286B4B}"/>
              </a:ext>
            </a:extLst>
          </p:cNvPr>
          <p:cNvSpPr/>
          <p:nvPr/>
        </p:nvSpPr>
        <p:spPr>
          <a:xfrm>
            <a:off x="6215063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96FBFDC4-7F53-442C-8249-4CE8CE674D35}"/>
              </a:ext>
            </a:extLst>
          </p:cNvPr>
          <p:cNvSpPr/>
          <p:nvPr/>
        </p:nvSpPr>
        <p:spPr>
          <a:xfrm>
            <a:off x="4929188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7CB55A1-CA31-4121-B212-15AFF591D962}"/>
              </a:ext>
            </a:extLst>
          </p:cNvPr>
          <p:cNvSpPr/>
          <p:nvPr/>
        </p:nvSpPr>
        <p:spPr>
          <a:xfrm>
            <a:off x="3622676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11FF7817-8511-47EF-813F-0B20668FA5E7}"/>
              </a:ext>
            </a:extLst>
          </p:cNvPr>
          <p:cNvSpPr/>
          <p:nvPr/>
        </p:nvSpPr>
        <p:spPr>
          <a:xfrm>
            <a:off x="2306639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4EBCCB7D-CA17-4A15-B4DB-6615548B0452}"/>
              </a:ext>
            </a:extLst>
          </p:cNvPr>
          <p:cNvSpPr/>
          <p:nvPr/>
        </p:nvSpPr>
        <p:spPr>
          <a:xfrm>
            <a:off x="908051" y="3551239"/>
            <a:ext cx="714375" cy="35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مستطيل 1">
            <a:extLst>
              <a:ext uri="{FF2B5EF4-FFF2-40B4-BE49-F238E27FC236}">
                <a16:creationId xmlns:a16="http://schemas.microsoft.com/office/drawing/2014/main" id="{AC952F10-610B-4FB7-9EE2-5DABA728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37" y="1344603"/>
            <a:ext cx="42091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 defTabSz="685800" rtl="0">
              <a:defRPr/>
            </a:pP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ما </a:t>
            </a:r>
            <a:r>
              <a:rPr lang="ar-EG" sz="32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ي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َ</a:t>
            </a:r>
            <a:r>
              <a:rPr lang="ar-EG" sz="3200" b="1" dirty="0" err="1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نوب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ُ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ع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َـ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ن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ِ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الم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َ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ف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ْ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عـول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ِ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الم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ُ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ط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ْ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ل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َ</a:t>
            </a:r>
            <a:r>
              <a:rPr lang="ar-EG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ق</a:t>
            </a:r>
            <a:r>
              <a:rPr lang="ar-SA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ِ</a:t>
            </a:r>
            <a:endParaRPr lang="ar-EG" sz="3200" b="1" dirty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6EC7557E-5F26-4301-BD02-7403CE70E410}"/>
              </a:ext>
            </a:extLst>
          </p:cNvPr>
          <p:cNvCxnSpPr/>
          <p:nvPr/>
        </p:nvCxnSpPr>
        <p:spPr>
          <a:xfrm rot="10800000">
            <a:off x="857251" y="2000250"/>
            <a:ext cx="7500938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ell\AppData\Local\Microsoft\Windows\INetCache\IE\DWZWY1DP\class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5944174" cy="295232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ar-KW" dirty="0"/>
              <a:t>المجال : </a:t>
            </a:r>
            <a:r>
              <a:rPr lang="ar-KW" sz="3600" dirty="0">
                <a:solidFill>
                  <a:srgbClr val="FF0000"/>
                </a:solidFill>
              </a:rPr>
              <a:t>قراءة لتأييد فكرة والرد عليها</a:t>
            </a:r>
            <a:r>
              <a:rPr lang="en-US" dirty="0"/>
              <a:t/>
            </a:r>
            <a:br>
              <a:rPr lang="en-US" dirty="0"/>
            </a:br>
            <a:r>
              <a:rPr lang="ar-KW" dirty="0"/>
              <a:t>الموضوع : </a:t>
            </a:r>
            <a:r>
              <a:rPr lang="ar-KW" dirty="0">
                <a:solidFill>
                  <a:srgbClr val="FF0000"/>
                </a:solidFill>
              </a:rPr>
              <a:t>الإسلام والكبت</a:t>
            </a:r>
            <a:r>
              <a:rPr lang="ar-KW" dirty="0"/>
              <a:t/>
            </a:r>
            <a:br>
              <a:rPr lang="ar-KW" dirty="0"/>
            </a:br>
            <a:r>
              <a:rPr lang="ar-KW" dirty="0"/>
              <a:t>التناول : </a:t>
            </a:r>
            <a:r>
              <a:rPr lang="ar-KW" sz="3600" dirty="0">
                <a:solidFill>
                  <a:srgbClr val="FF0000"/>
                </a:solidFill>
              </a:rPr>
              <a:t>تعبير كتابي </a:t>
            </a:r>
            <a:r>
              <a:rPr lang="ar-KW" sz="3600" dirty="0" smtClean="0">
                <a:solidFill>
                  <a:srgbClr val="FF0000"/>
                </a:solidFill>
              </a:rPr>
              <a:t>(تقرير )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40" y="548680"/>
            <a:ext cx="9073008" cy="6521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في يوم الثلاثاء الموافق 24 – 4 – 2021، ذهبت إلى المكتبة العامة لولاية نيوجيرسي الأمريكية حيث إنني أدرس الهندسة في الولايات المتحدة الأمريكية ، وحين دخلت المكتبة وجدت إعلانا عن محاضرة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لأحد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لمستشرقين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لم أتردد في دخول القاعة لأنني من عشّاق العلم والثقافة والمعرفة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في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تمام الساعة التاسعة وصل المحاضر وبدأ في الحديث بلغة إنجليزية أتقنها تماما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تناولت المحاضرة علاقة الدين بالنفس الإنسانية ومقارنة بين الأديان السماوية في نظرتها لمشاعر الإنسان وغرائزه وشهواته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ادّعى الكاتب أنّ الإسلام دينٌ يكبت النشاط الحيوي للإنسان ويستقذر الغرائز الفطرية ، ويعذّب أتباعه ،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وينغّص عليهم طيلة حياتهم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فرفعت يدي طالبا الردّ والتعقيب ، وقد سمح لي المنظمون بذلك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تحدّثت في البداية عن أنّ أي مجتمع بشريّ يحتاج إلى ضوابط وقوانين وتشريعات تنظّم سلوكيات الأفراد ، والدول الغربية جميعها تُعلي من قيمة القانون والالتزام بقواعده التزاما تاما ، فلماذا نقبل تشريعات تنبع من البشر ونستغرب ونرفض تشريعات وقوانين من ربّ البشر.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5871" y="116632"/>
            <a:ext cx="87835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اكتبي تقريرا يتضمّن رأيك  في فكرة سمعتيها في محاضرة محللة </a:t>
            </a:r>
            <a:r>
              <a:rPr lang="ar-SA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ومفسرة 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8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80446"/>
            <a:ext cx="8784976" cy="602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بيّنت في حديثي وردي أنّ الإسلام لا يعرف الكبت مطلقا ولا هو يعذّب أتباعه وإنما يدعو إلى تأجيل إنفاذ الغرائز إلى الوقت المناسب وهو الزواج ، بل ووجهت حديثي إلى المحاضر سائلا : هل تستطيع أن تحصل  على وظيفة لابنك قبل أن يستكمل دراسته ؟ فأجابني : بالطبع لا ، فقلت له : إذن لكل فعل وقته ، لكل سلوك بشري له ما ينظّمه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استطردت في حديثي قائلا : الإسلام دين عظيم يحرص على حفظ الأنساب حتى لا تختلط وعلى كيان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الأسرة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حتى يبقى لها تماسكها ووجودها المستقر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في نهاية حديثي رجوت من الحاضرين أن يكونوا منصفين في نظرتهم للدين الإسلامي ، وألّا يسيروا وراء دعوات مشبوهة تنبع من كره تاريخي وحقد دفين لهذا الدين العظيم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أكمل المحاضر محاضرته وانصرفت في نهايتها في تمام الساعة الحادية عشرة  وأنا أشعر أنني قمت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بواجبي في الدفاع عن ديني بأسلوب متحضر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را.        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ar-KW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كُتب </a:t>
            </a:r>
            <a:r>
              <a:rPr lang="ar-KW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التقرير في  /  /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KW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ar-KW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مقدّم </a:t>
            </a:r>
            <a:r>
              <a:rPr lang="ar-KW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التقرير / ....................</a:t>
            </a:r>
            <a:r>
              <a:rPr lang="ar-KW" sz="2400" b="1" u="heavy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الشهيد محمد الدره" pitchFamily="2" charset="-78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523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692696"/>
            <a:ext cx="8190656" cy="451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ar-KW" sz="32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الأسس </a:t>
            </a:r>
            <a:r>
              <a:rPr lang="ar-KW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الفنية لكتابة التقرير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الزمان والمكان والأشخاص والموضوع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استخدام اللغة المباشرة الواضحة ، وتجنب استخدام الخيال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مراعاة التسلسل الزمني للأحداث أو المشاهد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مراعاة الصدق في عرض الأحداث والمشاهد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بيان رأي كاتب التقرير أو انطباعاته بإيجاز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15000"/>
              </a:lnSpc>
              <a:spcAft>
                <a:spcPts val="600"/>
              </a:spcAft>
            </a:pPr>
            <a:r>
              <a:rPr lang="ar-KW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مراعاة استخدام علامات الترقيم المناسبة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38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700808"/>
            <a:ext cx="7704856" cy="2410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https://www.youtube.com/channel/UCzEOnHqv9aYP43dO50gjiXQ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قناة </a:t>
            </a:r>
            <a:r>
              <a:rPr kumimoji="0" lang="ar-K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اليوتيوب :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تاج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اللغات فاطمة جميل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://t.me/joinchat/AAAAAEv4P0xww1h8gtRV1w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قناة الصف العاشر </a:t>
            </a:r>
            <a:r>
              <a:rPr kumimoji="0" lang="ar-K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تيليجرام</a:t>
            </a:r>
            <a:r>
              <a:rPr kumimoji="0" lang="ar-K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عاشر عربي ( ت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اج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اللغات فاطمة جميل </a:t>
            </a:r>
            <a:r>
              <a:rPr kumimoji="0" lang="ar-K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95625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2592288"/>
          </a:xfrm>
          <a:solidFill>
            <a:schemeClr val="bg1">
              <a:alpha val="87059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ar-KW" sz="4000" b="1" dirty="0" smtClean="0">
                <a:solidFill>
                  <a:srgbClr val="FF0000"/>
                </a:solidFill>
                <a:cs typeface="PT Bold Heading" pitchFamily="2" charset="-78"/>
              </a:rPr>
              <a:t>نشاط بنائي </a:t>
            </a:r>
          </a:p>
          <a:p>
            <a:r>
              <a:rPr lang="ar-SA" sz="4000" b="1" dirty="0" smtClean="0">
                <a:solidFill>
                  <a:srgbClr val="FF0000"/>
                </a:solidFill>
                <a:cs typeface="PT Bold Heading" pitchFamily="2" charset="-78"/>
              </a:rPr>
              <a:t>:</a:t>
            </a:r>
            <a:r>
              <a:rPr lang="ar-SA" sz="4000" b="1" dirty="0" smtClean="0">
                <a:solidFill>
                  <a:srgbClr val="008000"/>
                </a:solidFill>
                <a:cs typeface="PT Bold Heading" pitchFamily="2" charset="-78"/>
              </a:rPr>
              <a:t>اختاري </a:t>
            </a:r>
            <a:r>
              <a:rPr lang="ar-SA" sz="4000" b="1" dirty="0">
                <a:solidFill>
                  <a:srgbClr val="008000"/>
                </a:solidFill>
                <a:cs typeface="PT Bold Heading" pitchFamily="2" charset="-78"/>
              </a:rPr>
              <a:t>عنوانا مناسبا للفقرة السابقة .</a:t>
            </a:r>
          </a:p>
          <a:p>
            <a:pPr lvl="0">
              <a:buNone/>
            </a:pPr>
            <a:r>
              <a:rPr lang="ar-SA" sz="4400" b="1" dirty="0"/>
              <a:t>-</a:t>
            </a:r>
            <a:r>
              <a:rPr lang="ar-SA" sz="4400" b="1" dirty="0">
                <a:solidFill>
                  <a:srgbClr val="0000CC"/>
                </a:solidFill>
              </a:rPr>
              <a:t> </a:t>
            </a:r>
            <a:r>
              <a:rPr lang="ar-SA" sz="3600" b="1" dirty="0"/>
              <a:t>الحضارة الغربية                   - الإسلام والتقدم</a:t>
            </a:r>
            <a:endParaRPr lang="en-US" sz="3600" b="1" dirty="0"/>
          </a:p>
          <a:p>
            <a:pPr>
              <a:buNone/>
            </a:pPr>
            <a:r>
              <a:rPr lang="ar-SA" sz="3600" b="1" dirty="0"/>
              <a:t>- أباطيل حول الإسلام .                - الحضارة الإسلامية </a:t>
            </a:r>
            <a:endParaRPr lang="ar-SA" sz="2400" b="1" dirty="0">
              <a:solidFill>
                <a:srgbClr val="0000CC"/>
              </a:solidFill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رابط مستقيم 4"/>
          <p:cNvCxnSpPr>
            <a:cxnSpLocks/>
          </p:cNvCxnSpPr>
          <p:nvPr/>
        </p:nvCxnSpPr>
        <p:spPr>
          <a:xfrm flipH="1">
            <a:off x="5652120" y="3177239"/>
            <a:ext cx="2999511" cy="2938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723222" y="3412157"/>
            <a:ext cx="6159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KW" sz="4000" b="1" dirty="0" smtClean="0">
                <a:solidFill>
                  <a:srgbClr val="07A91A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7A91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ضعي </a:t>
            </a:r>
            <a:r>
              <a:rPr kumimoji="0" lang="ar-SA" sz="4000" b="1" i="0" u="none" strike="noStrike" cap="none" normalizeH="0" baseline="0" dirty="0">
                <a:ln>
                  <a:noFill/>
                </a:ln>
                <a:solidFill>
                  <a:srgbClr val="07A91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عنوانا آخر للفقرة السابقة .</a:t>
            </a:r>
            <a:endParaRPr kumimoji="0" 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-  ادعاءات الغرب على الإسلام</a:t>
            </a:r>
            <a:r>
              <a:rPr kumimoji="0" lang="ar-S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84750" y="594301"/>
            <a:ext cx="8815234" cy="1478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KW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- </a:t>
            </a:r>
            <a:r>
              <a:rPr lang="ar-KW" sz="3200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ا</a:t>
            </a:r>
            <a:r>
              <a:rPr kumimoji="0" lang="ar-SA" sz="3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ستخلصي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الفكرة الرئيسة للنص السابق 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اتهام علماء النفس الغربيون للإسلام دليل جهل بتعاليمه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وحقيقته .</a:t>
            </a:r>
            <a:endParaRPr kumimoji="0" 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26402"/>
              </p:ext>
            </p:extLst>
          </p:nvPr>
        </p:nvGraphicFramePr>
        <p:xfrm>
          <a:off x="1217657" y="2564904"/>
          <a:ext cx="7782327" cy="822960"/>
        </p:xfrm>
        <a:graphic>
          <a:graphicData uri="http://schemas.openxmlformats.org/drawingml/2006/table">
            <a:tbl>
              <a:tblPr/>
              <a:tblGrid>
                <a:gridCol w="7782327">
                  <a:extLst>
                    <a:ext uri="{9D8B030D-6E8A-4147-A177-3AD203B41FA5}">
                      <a16:colId xmlns:a16="http://schemas.microsoft.com/office/drawing/2014/main" val="138065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KW" sz="36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س1 : استنتجي رأيا ورد في النص السابق:</a:t>
                      </a:r>
                      <a:r>
                        <a:rPr lang="ar-KW" sz="36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KW" sz="2400" b="0" u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55144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929125" y="3780862"/>
            <a:ext cx="8046640" cy="1793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SA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رأي علماء النفس الغربيون </a:t>
            </a:r>
            <a:r>
              <a:rPr lang="ar-SA" sz="3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ar-KW" sz="36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SA" sz="3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"قالوا إنه يكبت النشاط الحيوي للإنسان... "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DD72DC-E3A4-44A0-AEFE-36949325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72" y="243128"/>
            <a:ext cx="8417782" cy="20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9A8607B8-85BB-44C2-98DD-A39DF02AF9CC}"/>
              </a:ext>
            </a:extLst>
          </p:cNvPr>
          <p:cNvSpPr/>
          <p:nvPr/>
        </p:nvSpPr>
        <p:spPr>
          <a:xfrm>
            <a:off x="1292030" y="2481347"/>
            <a:ext cx="7480254" cy="58739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استخلص ( هدفا – قيمة – فكرة – دليلا ) من النص السابق .</a:t>
            </a:r>
            <a:endParaRPr lang="ar-SA" sz="3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C4F6DC59-83D0-428C-A92D-665D02DFE04D}"/>
              </a:ext>
            </a:extLst>
          </p:cNvPr>
          <p:cNvSpPr/>
          <p:nvPr/>
        </p:nvSpPr>
        <p:spPr>
          <a:xfrm>
            <a:off x="610180" y="3212976"/>
            <a:ext cx="8162104" cy="109817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الهدف : </a:t>
            </a:r>
            <a:r>
              <a:rPr lang="ar-KW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الدفاع </a:t>
            </a:r>
            <a:r>
              <a:rPr lang="ar-KW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عن الإسلام والرد على الشبهات التي يثيرها أعداء</a:t>
            </a:r>
          </a:p>
          <a:p>
            <a:pPr defTabSz="685800"/>
            <a:r>
              <a:rPr lang="ar-KW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الإسلام </a:t>
            </a:r>
            <a:r>
              <a:rPr lang="ar-KW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بالأدلة والبراهين .</a:t>
            </a:r>
            <a:endParaRPr lang="ar-SA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C4F6DC59-83D0-428C-A92D-665D02DFE04D}"/>
              </a:ext>
            </a:extLst>
          </p:cNvPr>
          <p:cNvSpPr/>
          <p:nvPr/>
        </p:nvSpPr>
        <p:spPr>
          <a:xfrm>
            <a:off x="1475656" y="4416488"/>
            <a:ext cx="7174080" cy="58739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القيمة : </a:t>
            </a:r>
            <a:r>
              <a:rPr lang="ar-KW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الغيرة على الإسلام ، والاعتزاز به ، والدفاع عنه.</a:t>
            </a:r>
            <a:endParaRPr lang="ar-SA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2BD45625-276E-4503-AA2A-22E40521F542}"/>
              </a:ext>
            </a:extLst>
          </p:cNvPr>
          <p:cNvSpPr/>
          <p:nvPr/>
        </p:nvSpPr>
        <p:spPr>
          <a:xfrm>
            <a:off x="610180" y="5135137"/>
            <a:ext cx="8185574" cy="58739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الفكرة : </a:t>
            </a:r>
            <a:r>
              <a:rPr lang="ar-KW" sz="27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الإسلام يعترف بالدوافع الفطرية ويبيح الاستمتاع بطيبات الحياة.</a:t>
            </a:r>
            <a:endParaRPr lang="ar-SA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653A474A-EE81-40E7-9EB6-9BC633884BD9}"/>
              </a:ext>
            </a:extLst>
          </p:cNvPr>
          <p:cNvSpPr/>
          <p:nvPr/>
        </p:nvSpPr>
        <p:spPr>
          <a:xfrm>
            <a:off x="812733" y="6005333"/>
            <a:ext cx="7959551" cy="58739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ar-KW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دليل نقلي : </a:t>
            </a:r>
            <a:r>
              <a:rPr lang="ar-KW" sz="27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قوله تعالى : " زين للناس حب الشهوات من النساء ..." .</a:t>
            </a:r>
            <a:endParaRPr lang="ar-SA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3847</Words>
  <Application>Microsoft Office PowerPoint</Application>
  <PresentationFormat>عرض على الشاشة (4:3)</PresentationFormat>
  <Paragraphs>424</Paragraphs>
  <Slides>68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68</vt:i4>
      </vt:variant>
    </vt:vector>
  </HeadingPairs>
  <TitlesOfParts>
    <vt:vector size="88" baseType="lpstr">
      <vt:lpstr>Aldhabi</vt:lpstr>
      <vt:lpstr>Arial</vt:lpstr>
      <vt:lpstr>Calibri</vt:lpstr>
      <vt:lpstr>Century Schoolbook</vt:lpstr>
      <vt:lpstr>Garamond</vt:lpstr>
      <vt:lpstr>PT Bold Heading</vt:lpstr>
      <vt:lpstr>Simplified Arabic</vt:lpstr>
      <vt:lpstr>Symbol</vt:lpstr>
      <vt:lpstr>Tahoma</vt:lpstr>
      <vt:lpstr>Times New Roman</vt:lpstr>
      <vt:lpstr>Trebuchet MS</vt:lpstr>
      <vt:lpstr>Wingdings</vt:lpstr>
      <vt:lpstr>Wingdings 2</vt:lpstr>
      <vt:lpstr>Wingdings 3</vt:lpstr>
      <vt:lpstr>الشهيد محمد الدره</vt:lpstr>
      <vt:lpstr>سمة Office</vt:lpstr>
      <vt:lpstr>واجهة</vt:lpstr>
      <vt:lpstr>Oriel</vt:lpstr>
      <vt:lpstr>1_سمة Office</vt:lpstr>
      <vt:lpstr>2_سمة Office</vt:lpstr>
      <vt:lpstr>التناول : الفهم والاستيعاب 1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التناول : الفهم والاستيعاب والثروة اللغوية ( 2)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التناول : الفهم والاستيعاب والثروة اللغوية ( 3 )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المجال : قراءة لتأييد فكرة والرد عليها الموضوع : الإسلام والكبت التناول : التذوق الفني ( السجع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المجال : قراءة لتأييد فكرة والرد عليها الموضوع : الإسلام والكبت  التناول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المجال : قراءة لتأييد فكرة والرد عليها الموضوع : الإسلام والكبت  التناول : السلامة اللغوية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المجال : قراءة لتأييد فكرة والرد عليها الموضوع : الإسلام والكبت التناول : تعبير كتابي (تقرير )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المجال : قراءة لتأييد فكرة والرد عليها الموضوع : الإسلام والكبت التناول : الفهم والاستيعاب  ( 1 )</dc:title>
  <dc:creator>سلوى</dc:creator>
  <cp:lastModifiedBy>فاطمة جميل شحاتة نزلاوي</cp:lastModifiedBy>
  <cp:revision>113</cp:revision>
  <dcterms:created xsi:type="dcterms:W3CDTF">2017-02-13T09:12:27Z</dcterms:created>
  <dcterms:modified xsi:type="dcterms:W3CDTF">2021-04-14T02:47:45Z</dcterms:modified>
</cp:coreProperties>
</file>