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351" r:id="rId3"/>
    <p:sldId id="363" r:id="rId4"/>
    <p:sldId id="362" r:id="rId5"/>
    <p:sldId id="352" r:id="rId6"/>
    <p:sldId id="364" r:id="rId7"/>
    <p:sldId id="258" r:id="rId8"/>
    <p:sldId id="259" r:id="rId9"/>
    <p:sldId id="272" r:id="rId10"/>
    <p:sldId id="260" r:id="rId11"/>
    <p:sldId id="365" r:id="rId12"/>
    <p:sldId id="263" r:id="rId13"/>
    <p:sldId id="300" r:id="rId14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1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A814-F208-F74F-BE97-6B5C7FEF4018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1FD65-D554-824B-A035-C2AC6B20F0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7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7899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2918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874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1153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028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596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0895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43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782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362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4940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F9F3-E63A-4F47-9BD3-82E5B2B7B064}" type="datetimeFigureOut">
              <a:rPr lang="ar-KW" smtClean="0"/>
              <a:t>16‏/7‏/1442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8BB2-9A01-4DBE-BD7F-FFEF7D917B0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464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imgres?start=341&amp;sout=0&amp;biw=1366&amp;bih=641&amp;tbm=isch&amp;tbnid=bJltKYY73sVYTM:&amp;imgrefurl=http://www.softballperformance.com/softball-conditioning-6-exercises-to-really-boost-your-game/&amp;docid=y_Wro4tAEMz62M&amp;imgurl=http://www.softballperformance.com/wp-content/uploads/2009/03/fwlower-35.jpg&amp;w=601&amp;h=605&amp;ei=kBQaU6aCFIvpywOR1oL4Cw&amp;zoom=1&amp;iact=rc&amp;dur=1208&amp;page=17&amp;ndsp=22&amp;ved=0CJABEIQcMC04rA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imgres?sout=0&amp;tbm=isch&amp;tbnid=Hson49YcwQwvOM:&amp;imgrefurl=http://www.clevelandwomen.com/pro/eye-tv.htm&amp;docid=LZ2yZq5GuECI_M&amp;imgurl=http://www.clevelandwomen.com/images/misc/kids-watch-tv.jpg&amp;w=400&amp;h=297&amp;ei=mhUaU4CKB8LnywOltIGAAQ&amp;zoom=1&amp;ved=0CJkBEIQcMBA&amp;iact=rc&amp;dur=1190&amp;page=2&amp;start=10&amp;ndsp=20&amp;biw=1366&amp;bih=641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9093" y="224304"/>
            <a:ext cx="11552349" cy="6382558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http://www.omalaa-sch.com/Images/kuwa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19" y="353093"/>
            <a:ext cx="11620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88010" y="1648494"/>
            <a:ext cx="4939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Ministère de l’éduction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générale de français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43356" y="2985412"/>
            <a:ext cx="9388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Dossier</a:t>
            </a:r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6</a:t>
            </a:r>
            <a:r>
              <a:rPr lang="ar-KW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Un </a:t>
            </a:r>
            <a:r>
              <a:rPr lang="en-US" sz="44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malade</a:t>
            </a:r>
            <a:endParaRPr lang="fr-FR" sz="44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Compréhension</a:t>
            </a:r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et </a:t>
            </a:r>
            <a:r>
              <a:rPr lang="en-US" sz="44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vocabulaire</a:t>
            </a:r>
            <a:endParaRPr lang="fr-FR" sz="44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 flipV="1">
            <a:off x="695458" y="2833352"/>
            <a:ext cx="10800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5257799" y="5930236"/>
            <a:ext cx="16549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P.83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8603090" y="6597071"/>
            <a:ext cx="35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Inspection générale de français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BE2876-8172-6D4C-B1D9-5FBC51D52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26" y="554998"/>
            <a:ext cx="3251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0593FF-777E-40A8-92C8-A4C301482EBF}"/>
              </a:ext>
            </a:extLst>
          </p:cNvPr>
          <p:cNvSpPr/>
          <p:nvPr/>
        </p:nvSpPr>
        <p:spPr>
          <a:xfrm>
            <a:off x="424069" y="280996"/>
            <a:ext cx="652007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 rtl="0">
              <a:lnSpc>
                <a:spcPct val="115000"/>
              </a:lnSpc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Trouvez le mot </a:t>
            </a:r>
            <a:r>
              <a:rPr lang="fr-FR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insolite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B6CE81-E531-4A16-8F66-BF8992606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33389"/>
              </p:ext>
            </p:extLst>
          </p:nvPr>
        </p:nvGraphicFramePr>
        <p:xfrm>
          <a:off x="1141438" y="991041"/>
          <a:ext cx="10454214" cy="47266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837415">
                  <a:extLst>
                    <a:ext uri="{9D8B030D-6E8A-4147-A177-3AD203B41FA5}">
                      <a16:colId xmlns:a16="http://schemas.microsoft.com/office/drawing/2014/main" val="3431127705"/>
                    </a:ext>
                  </a:extLst>
                </a:gridCol>
                <a:gridCol w="2616799">
                  <a:extLst>
                    <a:ext uri="{9D8B030D-6E8A-4147-A177-3AD203B41FA5}">
                      <a16:colId xmlns:a16="http://schemas.microsoft.com/office/drawing/2014/main" val="1941957359"/>
                    </a:ext>
                  </a:extLst>
                </a:gridCol>
              </a:tblGrid>
              <a:tr h="741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froid   /   nez   / oreille / bouche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720080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angine    / rhume / fièvre / pied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424515"/>
                  </a:ext>
                </a:extLst>
              </a:tr>
              <a:tr h="12511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vitamine / médicament / comprimés / grignotages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9581148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fête / médecin / hôpital / clinique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036309"/>
                  </a:ext>
                </a:extLst>
              </a:tr>
              <a:tr h="12511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malade /    fatigué     /     heureux     /    stressé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979348"/>
                  </a:ext>
                </a:extLst>
              </a:tr>
            </a:tbl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A3353246-2360-40FA-9319-06971AFE8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478" y="1166842"/>
            <a:ext cx="1484243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froid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5AF68BC8-788F-4366-BE76-79A8D89F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841" y="1865422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pied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D688AE8F-0EB1-4A99-8943-5BABA7B00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101" y="2844315"/>
            <a:ext cx="197871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grignotages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4E87290-5DFD-4D3F-8B44-F741507B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565" y="3856837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fête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BD14732-9C09-4ABA-B07E-EC8E83FA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809" y="4922593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heureux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C8E0F49-877F-4D95-927F-B05F0BBE652B}"/>
              </a:ext>
            </a:extLst>
          </p:cNvPr>
          <p:cNvSpPr/>
          <p:nvPr/>
        </p:nvSpPr>
        <p:spPr>
          <a:xfrm>
            <a:off x="3670847" y="1247260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790998-7761-4194-ACA3-F432F546A57A}"/>
              </a:ext>
            </a:extLst>
          </p:cNvPr>
          <p:cNvSpPr/>
          <p:nvPr/>
        </p:nvSpPr>
        <p:spPr>
          <a:xfrm>
            <a:off x="3830103" y="4725082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2AD5A4-1BBC-4E44-9EAC-AE47A1CF23F5}"/>
              </a:ext>
            </a:extLst>
          </p:cNvPr>
          <p:cNvSpPr/>
          <p:nvPr/>
        </p:nvSpPr>
        <p:spPr>
          <a:xfrm>
            <a:off x="3670847" y="6022348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D5A695-4C00-43CA-8826-C00B01860043}"/>
              </a:ext>
            </a:extLst>
          </p:cNvPr>
          <p:cNvSpPr/>
          <p:nvPr/>
        </p:nvSpPr>
        <p:spPr>
          <a:xfrm>
            <a:off x="702354" y="3560679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7D1969-60EC-4A87-9AA4-76DFDDE63F8C}"/>
              </a:ext>
            </a:extLst>
          </p:cNvPr>
          <p:cNvSpPr/>
          <p:nvPr/>
        </p:nvSpPr>
        <p:spPr>
          <a:xfrm>
            <a:off x="702354" y="2406431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33205-951A-48A3-AF82-4AE0E63946EC}"/>
              </a:ext>
            </a:extLst>
          </p:cNvPr>
          <p:cNvSpPr/>
          <p:nvPr/>
        </p:nvSpPr>
        <p:spPr>
          <a:xfrm>
            <a:off x="159026" y="266889"/>
            <a:ext cx="7342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Trouvez le sens des mots soulignés 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42BF9A-B549-41B3-A49B-BF39766483F6}"/>
              </a:ext>
            </a:extLst>
          </p:cNvPr>
          <p:cNvSpPr/>
          <p:nvPr/>
        </p:nvSpPr>
        <p:spPr>
          <a:xfrm>
            <a:off x="159026" y="497721"/>
            <a:ext cx="10774017" cy="615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température est 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élevée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basse			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haute			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stressé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C’est 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dangereux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grave		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malade 	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bien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Le nez est 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bouché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Fermé		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ouvert  	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rouge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Je vais à la </a:t>
            </a:r>
            <a:r>
              <a:rPr lang="fr-FR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clinique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garage		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hôpital	              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hôtel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5.Ali est </a:t>
            </a:r>
            <a:r>
              <a:rPr lang="fr-FR" sz="2000" b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malade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maigre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fatigué                               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mince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C60EDC-A7E8-4147-9B8D-8BE9373E863D}"/>
              </a:ext>
            </a:extLst>
          </p:cNvPr>
          <p:cNvSpPr/>
          <p:nvPr/>
        </p:nvSpPr>
        <p:spPr>
          <a:xfrm>
            <a:off x="265042" y="116652"/>
            <a:ext cx="9011479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Complétez le texte avec les mots suivants :         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CA933-A247-4244-8FE6-BC4C642BFEB3}"/>
              </a:ext>
            </a:extLst>
          </p:cNvPr>
          <p:cNvSpPr/>
          <p:nvPr/>
        </p:nvSpPr>
        <p:spPr>
          <a:xfrm>
            <a:off x="265043" y="1334432"/>
            <a:ext cx="10327488" cy="427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Jassim n’est pas allé à l’école, il est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a de la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Il va avec son père à la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docteur l’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lui écrit une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des comprimés trois fois par jour et des gouttes dans le nez.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200000"/>
              </a:lnSpc>
            </a:pPr>
            <a:r>
              <a:rPr lang="ar-KW" sz="2800" b="1" dirty="0">
                <a:cs typeface="+mj-cs"/>
              </a:rPr>
              <a:t> </a:t>
            </a:r>
            <a:endParaRPr lang="en-US" sz="2800" dirty="0"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B58AB-ECC7-4CF5-8DAA-EFF39C98EF6A}"/>
              </a:ext>
            </a:extLst>
          </p:cNvPr>
          <p:cNvSpPr txBox="1"/>
          <p:nvPr/>
        </p:nvSpPr>
        <p:spPr>
          <a:xfrm>
            <a:off x="5428787" y="1501555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malade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5EB89-48DF-49B3-922C-6A1B980178EA}"/>
              </a:ext>
            </a:extLst>
          </p:cNvPr>
          <p:cNvSpPr txBox="1"/>
          <p:nvPr/>
        </p:nvSpPr>
        <p:spPr>
          <a:xfrm>
            <a:off x="967837" y="3265267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examine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4E940-E093-4594-A2C0-7F21E2D6B2A0}"/>
              </a:ext>
            </a:extLst>
          </p:cNvPr>
          <p:cNvSpPr/>
          <p:nvPr/>
        </p:nvSpPr>
        <p:spPr>
          <a:xfrm>
            <a:off x="766739" y="2391497"/>
            <a:ext cx="1053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fièvre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E051A-8E2B-4674-84C4-03EA72E76622}"/>
              </a:ext>
            </a:extLst>
          </p:cNvPr>
          <p:cNvSpPr/>
          <p:nvPr/>
        </p:nvSpPr>
        <p:spPr>
          <a:xfrm>
            <a:off x="6455830" y="3235955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ordonnance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680FE-3030-49F1-A851-E520ECD2879A}"/>
              </a:ext>
            </a:extLst>
          </p:cNvPr>
          <p:cNvSpPr/>
          <p:nvPr/>
        </p:nvSpPr>
        <p:spPr>
          <a:xfrm>
            <a:off x="6207956" y="2390918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clinique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E3187E-0019-4A96-AF5B-AE8CB948FB87}"/>
              </a:ext>
            </a:extLst>
          </p:cNvPr>
          <p:cNvSpPr/>
          <p:nvPr/>
        </p:nvSpPr>
        <p:spPr>
          <a:xfrm>
            <a:off x="1414794" y="599751"/>
            <a:ext cx="6643165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(ordonnance  / examine /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clinique  /fièvre  /malade)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019A0-0350-43CF-B1AC-52268A9F64DE}"/>
              </a:ext>
            </a:extLst>
          </p:cNvPr>
          <p:cNvSpPr/>
          <p:nvPr/>
        </p:nvSpPr>
        <p:spPr>
          <a:xfrm>
            <a:off x="0" y="273861"/>
            <a:ext cx="12192000" cy="507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3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Complétez avec des mots donnés :</a:t>
            </a:r>
            <a:endParaRPr lang="en-US" sz="3200" dirty="0"/>
          </a:p>
          <a:p>
            <a:pPr algn="ctr" rtl="0">
              <a:lnSpc>
                <a:spcPct val="115000"/>
              </a:lnSpc>
            </a:pP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(devoirs / stressé / faire / sieste / musulmans / se coucher)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15000"/>
              </a:lnSpc>
            </a:pP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 suis toujours …………………. parce que j'ai beaucoup de ……………… à faire je vais chez le docteur il me conseille de …………………. Sport. Et faire de la ……………….. depuis 20 minutes par jour. Aussi je dois……………. t</a:t>
            </a:r>
            <a:r>
              <a:rPr lang="fr-FR" sz="32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Mon père me conseille de respecter les traditions ………………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670D9-567C-4CAA-8FB3-A9C2C243070B}"/>
              </a:ext>
            </a:extLst>
          </p:cNvPr>
          <p:cNvSpPr txBox="1"/>
          <p:nvPr/>
        </p:nvSpPr>
        <p:spPr>
          <a:xfrm>
            <a:off x="4094922" y="1815547"/>
            <a:ext cx="200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stressé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AD51C-668C-4221-A403-DC4EC250D4AE}"/>
              </a:ext>
            </a:extLst>
          </p:cNvPr>
          <p:cNvSpPr txBox="1"/>
          <p:nvPr/>
        </p:nvSpPr>
        <p:spPr>
          <a:xfrm>
            <a:off x="536713" y="2392016"/>
            <a:ext cx="200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devoirs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FDCC8-E7F0-47CF-88EA-268DEED342A5}"/>
              </a:ext>
            </a:extLst>
          </p:cNvPr>
          <p:cNvSpPr txBox="1"/>
          <p:nvPr/>
        </p:nvSpPr>
        <p:spPr>
          <a:xfrm>
            <a:off x="881270" y="2961860"/>
            <a:ext cx="200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faire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EBE19-8DE4-4722-90F3-0002ED4D545A}"/>
              </a:ext>
            </a:extLst>
          </p:cNvPr>
          <p:cNvSpPr txBox="1"/>
          <p:nvPr/>
        </p:nvSpPr>
        <p:spPr>
          <a:xfrm>
            <a:off x="7812157" y="2961859"/>
            <a:ext cx="200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sieste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F624F-DD1B-4C2B-93AE-CD64B614B0D5}"/>
              </a:ext>
            </a:extLst>
          </p:cNvPr>
          <p:cNvSpPr txBox="1"/>
          <p:nvPr/>
        </p:nvSpPr>
        <p:spPr>
          <a:xfrm>
            <a:off x="4989443" y="3529509"/>
            <a:ext cx="227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Se coucher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A693F-1811-4B32-B4E3-19F75E8B1F70}"/>
              </a:ext>
            </a:extLst>
          </p:cNvPr>
          <p:cNvSpPr txBox="1"/>
          <p:nvPr/>
        </p:nvSpPr>
        <p:spPr>
          <a:xfrm>
            <a:off x="4094922" y="4069824"/>
            <a:ext cx="24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dirty="0">
                <a:solidFill>
                  <a:srgbClr val="FF0000"/>
                </a:solidFill>
              </a:rPr>
              <a:t>musulmans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" y="1505913"/>
            <a:ext cx="109728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15000"/>
              </a:lnSpc>
              <a:spcAft>
                <a:spcPts val="0"/>
              </a:spcAft>
            </a:pPr>
            <a:r>
              <a:rPr lang="fr-FR" sz="2800" b="1" i="1" u="sng" dirty="0">
                <a:latin typeface="Times New Roman" charset="0"/>
                <a:ea typeface="Calibri" charset="0"/>
                <a:cs typeface="Arial" charset="0"/>
              </a:rPr>
              <a:t>A. Complétez avec les mots donnés :</a:t>
            </a:r>
            <a:endParaRPr lang="fr-FR" sz="2000" dirty="0">
              <a:latin typeface="Calibri" charset="0"/>
              <a:ea typeface="Calibri" charset="0"/>
              <a:cs typeface="Arial" charset="0"/>
            </a:endParaRPr>
          </a:p>
          <a:p>
            <a:pPr algn="just" rtl="0"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charset="0"/>
                <a:ea typeface="Calibri" charset="0"/>
                <a:cs typeface="Arial" charset="0"/>
              </a:rPr>
              <a:t> </a:t>
            </a:r>
            <a:endParaRPr lang="fr-FR" sz="2000" dirty="0">
              <a:latin typeface="Calibri" charset="0"/>
              <a:ea typeface="Calibri" charset="0"/>
              <a:cs typeface="Arial" charset="0"/>
            </a:endParaRPr>
          </a:p>
          <a:p>
            <a:pPr algn="ctr" rtl="0"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latin typeface="Times New Roman" charset="0"/>
                <a:ea typeface="Calibri" charset="0"/>
                <a:cs typeface="Arial" charset="0"/>
              </a:rPr>
              <a:t>( comprimés – fièvre – tension – examine – malade – grave )</a:t>
            </a:r>
            <a:endParaRPr lang="fr-FR" sz="2000" dirty="0">
              <a:latin typeface="Calibri" charset="0"/>
              <a:ea typeface="Calibri" charset="0"/>
              <a:cs typeface="Arial" charset="0"/>
            </a:endParaRPr>
          </a:p>
          <a:p>
            <a:pPr algn="just" rtl="0"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charset="0"/>
                <a:ea typeface="Calibri" charset="0"/>
                <a:cs typeface="Arial" charset="0"/>
              </a:rPr>
              <a:t> </a:t>
            </a:r>
            <a:endParaRPr lang="fr-FR" sz="2000" dirty="0">
              <a:latin typeface="Calibri" charset="0"/>
              <a:ea typeface="Calibri" charset="0"/>
              <a:cs typeface="Arial" charset="0"/>
            </a:endParaRPr>
          </a:p>
          <a:p>
            <a:pPr algn="just" rtl="0"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latin typeface="Times New Roman" charset="0"/>
                <a:ea typeface="Calibri" charset="0"/>
                <a:cs typeface="Arial" charset="0"/>
              </a:rPr>
              <a:t>Hier je suis allée à l'hôpital parce que j'étais……….. Le docteur m'…………….puis il prend la …………….. Il dit que j'ai un peu de la ……………  il me donne des …………. </a:t>
            </a:r>
            <a:endParaRPr lang="fr-FR" sz="20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92565" y="3418920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fr-FR" sz="3200" b="1" dirty="0">
                <a:solidFill>
                  <a:srgbClr val="FF0000"/>
                </a:solidFill>
              </a:rPr>
              <a:t>malade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09189" y="3921565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fr-FR" sz="3200" b="1" dirty="0">
                <a:solidFill>
                  <a:srgbClr val="FF0000"/>
                </a:solidFill>
              </a:rPr>
              <a:t>examine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74428" y="3921565"/>
            <a:ext cx="145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fr-FR" sz="3200" b="1" dirty="0">
                <a:solidFill>
                  <a:srgbClr val="FF0000"/>
                </a:solidFill>
              </a:rPr>
              <a:t>tension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30196" y="4414681"/>
            <a:ext cx="1162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fr-FR" sz="3200" b="1" dirty="0">
                <a:solidFill>
                  <a:srgbClr val="FF0000"/>
                </a:solidFill>
              </a:rPr>
              <a:t>fièvre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93122" y="4414681"/>
            <a:ext cx="2079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fr-FR" sz="3200" b="1" dirty="0">
                <a:solidFill>
                  <a:srgbClr val="FF0000"/>
                </a:solidFill>
              </a:rPr>
              <a:t>comprimés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5817" y="582583"/>
            <a:ext cx="3376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>
                <a:ln/>
                <a:solidFill>
                  <a:schemeClr val="accent4"/>
                </a:solidFill>
                <a:effectLst/>
              </a:rPr>
              <a:t>Évaluation </a:t>
            </a:r>
            <a:endParaRPr lang="fr-F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88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rench Parts of the Body Cut and Paste Worksheet: Les parties du corp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4"/>
          <a:stretch/>
        </p:blipFill>
        <p:spPr bwMode="auto">
          <a:xfrm>
            <a:off x="676656" y="274320"/>
            <a:ext cx="10625328" cy="6236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 flipH="1">
            <a:off x="7485322" y="5890437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Le pied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2120984" y="1828799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>
                <a:solidFill>
                  <a:schemeClr val="accent2"/>
                </a:solidFill>
              </a:rPr>
              <a:t>La tête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1768550" y="5128437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La main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9044330" y="5128437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Les doigts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2120984" y="5780354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La jambe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7555773" y="4285772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Le cou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264826" y="3806244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Le nez</a:t>
            </a:r>
          </a:p>
        </p:txBody>
      </p:sp>
      <p:sp>
        <p:nvSpPr>
          <p:cNvPr id="10" name="ZoneTexte 9"/>
          <p:cNvSpPr txBox="1"/>
          <p:nvPr/>
        </p:nvSpPr>
        <p:spPr>
          <a:xfrm flipH="1">
            <a:off x="1523135" y="4340814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Le bras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9136046" y="2799943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L’</a:t>
            </a:r>
            <a:r>
              <a:rPr lang="fr-FR" sz="2400" dirty="0" err="1">
                <a:solidFill>
                  <a:schemeClr val="accent2"/>
                </a:solidFill>
              </a:rPr>
              <a:t>oeil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1523135" y="3806244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La bouche</a:t>
            </a:r>
          </a:p>
        </p:txBody>
      </p:sp>
      <p:sp>
        <p:nvSpPr>
          <p:cNvPr id="13" name="ZoneTexte 12"/>
          <p:cNvSpPr txBox="1"/>
          <p:nvPr/>
        </p:nvSpPr>
        <p:spPr>
          <a:xfrm flipH="1">
            <a:off x="1483032" y="3152660"/>
            <a:ext cx="15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L’oreille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7208874" y="1712941"/>
            <a:ext cx="183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fr-FR" sz="2400" dirty="0">
                <a:solidFill>
                  <a:schemeClr val="accent2"/>
                </a:solidFill>
              </a:rPr>
              <a:t>Les cheveux</a:t>
            </a:r>
          </a:p>
        </p:txBody>
      </p:sp>
    </p:spTree>
    <p:extLst>
      <p:ext uri="{BB962C8B-B14F-4D97-AF65-F5344CB8AC3E}">
        <p14:creationId xmlns:p14="http://schemas.microsoft.com/office/powerpoint/2010/main" val="312211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02189" y="151970"/>
            <a:ext cx="10433533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u="sng" dirty="0" err="1">
                <a:cs typeface="+mj-cs"/>
              </a:rPr>
              <a:t>Complétez</a:t>
            </a:r>
            <a:r>
              <a:rPr lang="en-US" sz="3200" b="1" u="sng" dirty="0">
                <a:cs typeface="+mj-cs"/>
              </a:rPr>
              <a:t> avec les parties du corps humain:</a:t>
            </a:r>
            <a:endParaRPr lang="en-US" sz="2800" dirty="0">
              <a:cs typeface="+mj-cs"/>
            </a:endParaRPr>
          </a:p>
          <a:p>
            <a:pPr algn="l">
              <a:lnSpc>
                <a:spcPct val="200000"/>
              </a:lnSpc>
            </a:pPr>
            <a:r>
              <a:rPr lang="en-US" sz="2800" dirty="0">
                <a:cs typeface="+mj-cs"/>
              </a:rPr>
              <a:t>1- …………………………</a:t>
            </a:r>
            <a:r>
              <a:rPr lang="en-US" sz="2800" dirty="0" err="1">
                <a:cs typeface="+mj-cs"/>
              </a:rPr>
              <a:t>est</a:t>
            </a:r>
            <a:r>
              <a:rPr lang="en-US" sz="2800" dirty="0">
                <a:cs typeface="+mj-cs"/>
              </a:rPr>
              <a:t> pour manger et </a:t>
            </a:r>
            <a:r>
              <a:rPr lang="en-US" sz="2800" dirty="0" err="1">
                <a:cs typeface="+mj-cs"/>
              </a:rPr>
              <a:t>parler</a:t>
            </a:r>
            <a:r>
              <a:rPr lang="en-US" sz="2800" dirty="0">
                <a:cs typeface="+mj-cs"/>
              </a:rPr>
              <a:t>. </a:t>
            </a:r>
          </a:p>
          <a:p>
            <a:pPr algn="l" rtl="0">
              <a:lnSpc>
                <a:spcPct val="200000"/>
              </a:lnSpc>
            </a:pPr>
            <a:r>
              <a:rPr lang="en-US" sz="2800" dirty="0">
                <a:cs typeface="+mj-cs"/>
              </a:rPr>
              <a:t>2- ………………………….</a:t>
            </a:r>
            <a:r>
              <a:rPr lang="en-US" sz="2800" dirty="0" err="1">
                <a:cs typeface="+mj-cs"/>
              </a:rPr>
              <a:t>est</a:t>
            </a:r>
            <a:r>
              <a:rPr lang="en-US" sz="2800" dirty="0">
                <a:cs typeface="+mj-cs"/>
              </a:rPr>
              <a:t> pour </a:t>
            </a:r>
            <a:r>
              <a:rPr lang="en-US" sz="2800" dirty="0" err="1">
                <a:cs typeface="+mj-cs"/>
              </a:rPr>
              <a:t>écrire</a:t>
            </a:r>
            <a:r>
              <a:rPr lang="en-US" sz="2800" dirty="0">
                <a:cs typeface="+mj-cs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sz="2800" dirty="0">
                <a:cs typeface="+mj-cs"/>
              </a:rPr>
              <a:t>3- …………………………</a:t>
            </a:r>
            <a:r>
              <a:rPr lang="en-US" sz="2800" dirty="0" err="1">
                <a:cs typeface="+mj-cs"/>
              </a:rPr>
              <a:t>sont</a:t>
            </a:r>
            <a:r>
              <a:rPr lang="en-US" sz="2800" dirty="0">
                <a:cs typeface="+mj-cs"/>
              </a:rPr>
              <a:t> pour marcher .</a:t>
            </a:r>
          </a:p>
          <a:p>
            <a:pPr algn="l">
              <a:lnSpc>
                <a:spcPct val="200000"/>
              </a:lnSpc>
            </a:pPr>
            <a:r>
              <a:rPr lang="en-US" sz="2800" dirty="0">
                <a:cs typeface="+mj-cs"/>
              </a:rPr>
              <a:t>4- ……………………………..</a:t>
            </a:r>
            <a:r>
              <a:rPr lang="en-US" sz="2800" dirty="0" err="1">
                <a:cs typeface="+mj-cs"/>
              </a:rPr>
              <a:t>sont</a:t>
            </a:r>
            <a:r>
              <a:rPr lang="en-US" sz="2800" dirty="0">
                <a:cs typeface="+mj-cs"/>
              </a:rPr>
              <a:t> pour </a:t>
            </a:r>
            <a:r>
              <a:rPr lang="en-US" sz="2800" dirty="0" err="1">
                <a:cs typeface="+mj-cs"/>
              </a:rPr>
              <a:t>voir</a:t>
            </a:r>
            <a:r>
              <a:rPr lang="en-US" sz="2800" dirty="0">
                <a:cs typeface="+mj-cs"/>
              </a:rPr>
              <a:t> .</a:t>
            </a:r>
          </a:p>
          <a:p>
            <a:pPr algn="l">
              <a:lnSpc>
                <a:spcPct val="200000"/>
              </a:lnSpc>
            </a:pPr>
            <a:r>
              <a:rPr lang="en-US" sz="2800" dirty="0">
                <a:cs typeface="+mj-cs"/>
              </a:rPr>
              <a:t> 5- ……………………………………</a:t>
            </a:r>
            <a:r>
              <a:rPr lang="en-US" sz="2800" dirty="0" err="1">
                <a:cs typeface="+mj-cs"/>
              </a:rPr>
              <a:t>est</a:t>
            </a:r>
            <a:r>
              <a:rPr lang="en-US" sz="2800" dirty="0">
                <a:cs typeface="+mj-cs"/>
              </a:rPr>
              <a:t> pour </a:t>
            </a:r>
            <a:r>
              <a:rPr lang="en-US" sz="2800" dirty="0" err="1">
                <a:cs typeface="+mj-cs"/>
              </a:rPr>
              <a:t>respirer</a:t>
            </a:r>
            <a:r>
              <a:rPr lang="en-US" sz="2800" dirty="0">
                <a:cs typeface="+mj-cs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sz="2800" dirty="0">
                <a:cs typeface="+mj-cs"/>
              </a:rPr>
              <a:t>6- ………………………………..</a:t>
            </a:r>
            <a:r>
              <a:rPr lang="en-US" sz="2800" dirty="0" err="1">
                <a:cs typeface="+mj-cs"/>
              </a:rPr>
              <a:t>sont</a:t>
            </a:r>
            <a:r>
              <a:rPr lang="en-US" sz="2800" dirty="0">
                <a:cs typeface="+mj-cs"/>
              </a:rPr>
              <a:t> pour  </a:t>
            </a:r>
            <a:r>
              <a:rPr lang="en-US" sz="2800" dirty="0" err="1">
                <a:cs typeface="+mj-cs"/>
              </a:rPr>
              <a:t>écouter</a:t>
            </a:r>
            <a:r>
              <a:rPr lang="en-US" sz="2800" dirty="0">
                <a:cs typeface="+mj-cs"/>
              </a:rPr>
              <a:t>.</a:t>
            </a:r>
            <a:endParaRPr lang="ar-KW" sz="2800" dirty="0">
              <a:cs typeface="+mj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66" y="1749718"/>
            <a:ext cx="1057275" cy="85725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42" y="648425"/>
            <a:ext cx="1640213" cy="137030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76" y="2309897"/>
            <a:ext cx="1032510" cy="106771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80" y="3402793"/>
            <a:ext cx="1455912" cy="63903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26"/>
          <a:stretch/>
        </p:blipFill>
        <p:spPr>
          <a:xfrm>
            <a:off x="8004286" y="4334616"/>
            <a:ext cx="1032510" cy="87312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14404" r="34670" b="13801"/>
          <a:stretch/>
        </p:blipFill>
        <p:spPr>
          <a:xfrm>
            <a:off x="8354392" y="5539632"/>
            <a:ext cx="945301" cy="6605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72224" y="871724"/>
            <a:ext cx="21613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 bouche</a:t>
            </a:r>
            <a:endParaRPr lang="ar-KW" sz="32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61710" y="1737141"/>
            <a:ext cx="157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main</a:t>
            </a:r>
            <a:endParaRPr lang="ar-KW" sz="32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16446" y="2569966"/>
            <a:ext cx="1899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pieds</a:t>
            </a:r>
            <a:endParaRPr lang="ar-KW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51142" y="3403767"/>
            <a:ext cx="20944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Les </a:t>
            </a:r>
            <a:r>
              <a:rPr lang="en-US" sz="3200" b="1" dirty="0" err="1">
                <a:solidFill>
                  <a:srgbClr val="FF0000"/>
                </a:solidFill>
              </a:rPr>
              <a:t>yeux</a:t>
            </a:r>
            <a:endParaRPr lang="ar-KW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2224" y="4237568"/>
            <a:ext cx="15344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 </a:t>
            </a:r>
            <a:r>
              <a:rPr lang="en-US" sz="3200" b="1" dirty="0" err="1">
                <a:solidFill>
                  <a:srgbClr val="FF0000"/>
                </a:solidFill>
              </a:rPr>
              <a:t>nez</a:t>
            </a:r>
            <a:endParaRPr lang="ar-KW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64988" y="5154255"/>
            <a:ext cx="22453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Les </a:t>
            </a:r>
            <a:r>
              <a:rPr lang="en-US" sz="3200" b="1" dirty="0" err="1">
                <a:solidFill>
                  <a:srgbClr val="FF0000"/>
                </a:solidFill>
              </a:rPr>
              <a:t>oreilles</a:t>
            </a:r>
            <a:endParaRPr lang="ar-KW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5800" y="570460"/>
            <a:ext cx="6096000" cy="10187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>
              <a:lnSpc>
                <a:spcPct val="115000"/>
              </a:lnSpc>
              <a:spcAft>
                <a:spcPts val="0"/>
              </a:spcAft>
            </a:pPr>
            <a:r>
              <a:rPr lang="fr-FR" sz="2800" b="1" i="1" u="sng" dirty="0">
                <a:latin typeface="Times New Roman" charset="0"/>
                <a:ea typeface="Calibri" charset="0"/>
                <a:cs typeface="Arial" charset="0"/>
              </a:rPr>
              <a:t>B. Trouvez le sens des mots :</a:t>
            </a:r>
            <a:endParaRPr lang="fr-FR" sz="2000" dirty="0">
              <a:latin typeface="Calibri" charset="0"/>
              <a:ea typeface="Calibri" charset="0"/>
              <a:cs typeface="Arial" charset="0"/>
            </a:endParaRPr>
          </a:p>
          <a:p>
            <a:pPr marL="342900" lvl="0" indent="-342900" algn="just" rtl="0"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charset="0"/>
              </a:rPr>
              <a:t>Ahmed </a:t>
            </a:r>
            <a:r>
              <a:rPr lang="fr-FR" sz="2800" b="1" i="1" u="sng" dirty="0">
                <a:latin typeface="Times New Roman" charset="0"/>
              </a:rPr>
              <a:t>va mal</a:t>
            </a:r>
            <a:endParaRPr lang="fr-FR" sz="2800" dirty="0">
              <a:effectLst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55600" y="1589200"/>
            <a:ext cx="7619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Va bien                   ça marche            ça ne va pas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85800" y="2607940"/>
            <a:ext cx="4201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 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Mona est </a:t>
            </a:r>
            <a:r>
              <a:rPr kumimoji="0" lang="x-none" altLang="x-none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chez le docteur</a:t>
            </a:r>
            <a:r>
              <a:rPr kumimoji="0" lang="x-none" altLang="x-none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x-none" alt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89928" y="3182865"/>
            <a:ext cx="7717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Chez elle               à la clinique         au restaurant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" y="3939995"/>
            <a:ext cx="6059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0">
              <a:spcAft>
                <a:spcPts val="0"/>
              </a:spcAft>
            </a:pPr>
            <a:r>
              <a:rPr lang="fr-FR" sz="2800">
                <a:latin typeface="Times New Roman" charset="0"/>
              </a:rPr>
              <a:t>3. </a:t>
            </a:r>
            <a:r>
              <a:rPr lang="fr-FR" sz="2800" dirty="0">
                <a:latin typeface="Times New Roman" charset="0"/>
              </a:rPr>
              <a:t>Le médecin lui donne </a:t>
            </a:r>
            <a:r>
              <a:rPr lang="fr-FR" sz="2800" b="1" i="1" u="sng" dirty="0">
                <a:latin typeface="Times New Roman" charset="0"/>
              </a:rPr>
              <a:t>des traitements</a:t>
            </a:r>
            <a:r>
              <a:rPr lang="fr-FR" sz="2800" dirty="0">
                <a:latin typeface="Times New Roman" charset="0"/>
              </a:rPr>
              <a:t> </a:t>
            </a:r>
            <a:endParaRPr lang="fr-FR" sz="2800" dirty="0">
              <a:effectLst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307474" y="4638365"/>
            <a:ext cx="70487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Décorations           remèdes             boissons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5800" y="5315755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800" dirty="0">
                <a:latin typeface="Times New Roman" charset="0"/>
              </a:rPr>
              <a:t> 4. Sa température est </a:t>
            </a:r>
            <a:r>
              <a:rPr lang="fr-FR" sz="2800" b="1" i="1" u="sng" dirty="0">
                <a:latin typeface="Times New Roman" charset="0"/>
              </a:rPr>
              <a:t>38°</a:t>
            </a:r>
            <a:endParaRPr lang="fr-FR" sz="2800" dirty="0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649472" y="1132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49472" y="5872830"/>
            <a:ext cx="6579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Elevée                     normal                grave</a:t>
            </a:r>
          </a:p>
        </p:txBody>
      </p:sp>
      <p:sp>
        <p:nvSpPr>
          <p:cNvPr id="45" name="Ellipse 44"/>
          <p:cNvSpPr/>
          <p:nvPr/>
        </p:nvSpPr>
        <p:spPr>
          <a:xfrm>
            <a:off x="5738136" y="1435646"/>
            <a:ext cx="2566737" cy="78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3180958" y="3121137"/>
            <a:ext cx="2566737" cy="574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171400" y="4497069"/>
            <a:ext cx="2170622" cy="711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879115" y="5748607"/>
            <a:ext cx="1907580" cy="78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405817" y="582583"/>
            <a:ext cx="3376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>
                <a:ln/>
                <a:solidFill>
                  <a:schemeClr val="accent4"/>
                </a:solidFill>
                <a:effectLst/>
              </a:rPr>
              <a:t>Évaluation </a:t>
            </a:r>
            <a:endParaRPr lang="fr-F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67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10C9A94-6026-4BF0-A129-1E84F04D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223982"/>
            <a:ext cx="8194865" cy="4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8875C-EA02-42C5-BBA5-D953DA018BDE}"/>
              </a:ext>
            </a:extLst>
          </p:cNvPr>
          <p:cNvSpPr/>
          <p:nvPr/>
        </p:nvSpPr>
        <p:spPr>
          <a:xfrm>
            <a:off x="125149" y="112367"/>
            <a:ext cx="6042552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Associez le document à l’ image :      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صل الفقرة بالصورة المناسبة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92A9102-ACDC-427E-B4D3-1286D092E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42458"/>
              </p:ext>
            </p:extLst>
          </p:nvPr>
        </p:nvGraphicFramePr>
        <p:xfrm>
          <a:off x="438466" y="657257"/>
          <a:ext cx="6490986" cy="6065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5169">
                  <a:extLst>
                    <a:ext uri="{9D8B030D-6E8A-4147-A177-3AD203B41FA5}">
                      <a16:colId xmlns:a16="http://schemas.microsoft.com/office/drawing/2014/main" val="3061514280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3330889301"/>
                    </a:ext>
                  </a:extLst>
                </a:gridCol>
                <a:gridCol w="2406734">
                  <a:extLst>
                    <a:ext uri="{9D8B030D-6E8A-4147-A177-3AD203B41FA5}">
                      <a16:colId xmlns:a16="http://schemas.microsoft.com/office/drawing/2014/main" val="2835715937"/>
                    </a:ext>
                  </a:extLst>
                </a:gridCol>
              </a:tblGrid>
              <a:tr h="129169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A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Aujourd’hui, c’est l’anniversaire de Nasser. Il a 18 ans. Il invite tous ses amis. Sa maman prépare un bon gâteau. </a:t>
                      </a:r>
                      <a:endParaRPr lang="en-US" sz="1400" dirty="0">
                        <a:effectLst/>
                      </a:endParaRPr>
                    </a:p>
                  </a:txBody>
                  <a:tcPr marL="47799" marR="47799" marT="0" marB="0"/>
                </a:tc>
                <a:tc rowSpan="5"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b="1" dirty="0">
                          <a:effectLst/>
                        </a:rPr>
                        <a:t>Image </a:t>
                      </a:r>
                      <a:r>
                        <a:rPr lang="en-US" sz="1600" b="1" dirty="0">
                          <a:effectLst/>
                        </a:rPr>
                        <a:t>1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000" dirty="0">
                          <a:effectLst/>
                        </a:rPr>
                        <a:t>		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4197872718"/>
                  </a:ext>
                </a:extLst>
              </a:tr>
              <a:tr h="103864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B 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enfants passent beaucoup de temps devant la télévision et l'ordinateur, c'est grave pour la santé et les yeux.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2899642933"/>
                  </a:ext>
                </a:extLst>
              </a:tr>
              <a:tr h="13224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C </a:t>
                      </a:r>
                      <a:endParaRPr lang="en-US" sz="1600" b="1" dirty="0">
                        <a:effectLst/>
                      </a:endParaRPr>
                    </a:p>
                    <a:p>
                      <a:pPr algn="just" rtl="0"/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tousse beaucoup et j’ai mal à la gorge. Je respire difficilement. J’ai de la fièvre. Je dois boire des boissons chaudes.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3085363281"/>
                  </a:ext>
                </a:extLst>
              </a:tr>
              <a:tr h="103864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D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L’exercice physique est important pour nos corps, c'est un remède contre le stress et le mal du dos.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</a:t>
                      </a:r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3890632348"/>
                  </a:ext>
                </a:extLst>
              </a:tr>
              <a:tr h="10741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 E </a:t>
                      </a:r>
                      <a:endParaRPr lang="en-US" sz="1600" b="1" dirty="0">
                        <a:effectLst/>
                      </a:endParaRPr>
                    </a:p>
                    <a:p>
                      <a:pPr algn="just" rtl="0"/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médecin examine le petit garçon et lui donne des médicaments : des injections et des sirops 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21035308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93CC2F9-5698-4996-BCFD-E29A43851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01276"/>
              </p:ext>
            </p:extLst>
          </p:nvPr>
        </p:nvGraphicFramePr>
        <p:xfrm>
          <a:off x="7323318" y="1692998"/>
          <a:ext cx="4430216" cy="9529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71634">
                  <a:extLst>
                    <a:ext uri="{9D8B030D-6E8A-4147-A177-3AD203B41FA5}">
                      <a16:colId xmlns:a16="http://schemas.microsoft.com/office/drawing/2014/main" val="2953602437"/>
                    </a:ext>
                  </a:extLst>
                </a:gridCol>
                <a:gridCol w="616415">
                  <a:extLst>
                    <a:ext uri="{9D8B030D-6E8A-4147-A177-3AD203B41FA5}">
                      <a16:colId xmlns:a16="http://schemas.microsoft.com/office/drawing/2014/main" val="3402415998"/>
                    </a:ext>
                  </a:extLst>
                </a:gridCol>
                <a:gridCol w="726169">
                  <a:extLst>
                    <a:ext uri="{9D8B030D-6E8A-4147-A177-3AD203B41FA5}">
                      <a16:colId xmlns:a16="http://schemas.microsoft.com/office/drawing/2014/main" val="47912555"/>
                    </a:ext>
                  </a:extLst>
                </a:gridCol>
                <a:gridCol w="727632">
                  <a:extLst>
                    <a:ext uri="{9D8B030D-6E8A-4147-A177-3AD203B41FA5}">
                      <a16:colId xmlns:a16="http://schemas.microsoft.com/office/drawing/2014/main" val="2314326681"/>
                    </a:ext>
                  </a:extLst>
                </a:gridCol>
                <a:gridCol w="644183">
                  <a:extLst>
                    <a:ext uri="{9D8B030D-6E8A-4147-A177-3AD203B41FA5}">
                      <a16:colId xmlns:a16="http://schemas.microsoft.com/office/drawing/2014/main" val="1851243298"/>
                    </a:ext>
                  </a:extLst>
                </a:gridCol>
                <a:gridCol w="644183">
                  <a:extLst>
                    <a:ext uri="{9D8B030D-6E8A-4147-A177-3AD203B41FA5}">
                      <a16:colId xmlns:a16="http://schemas.microsoft.com/office/drawing/2014/main" val="3411936792"/>
                    </a:ext>
                  </a:extLst>
                </a:gridCol>
              </a:tblGrid>
              <a:tr h="47648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362823"/>
                  </a:ext>
                </a:extLst>
              </a:tr>
              <a:tr h="47648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Image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709546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1ADE1BF-5639-40B8-BCBB-01D2B70931B8}"/>
              </a:ext>
            </a:extLst>
          </p:cNvPr>
          <p:cNvSpPr txBox="1"/>
          <p:nvPr/>
        </p:nvSpPr>
        <p:spPr>
          <a:xfrm>
            <a:off x="9189124" y="2195558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1F22AB-969F-44C7-870D-C8C587467915}"/>
              </a:ext>
            </a:extLst>
          </p:cNvPr>
          <p:cNvSpPr txBox="1"/>
          <p:nvPr/>
        </p:nvSpPr>
        <p:spPr>
          <a:xfrm>
            <a:off x="8513498" y="2189694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A1EF25-5E18-4013-9F0B-E11AA2D7B046}"/>
              </a:ext>
            </a:extLst>
          </p:cNvPr>
          <p:cNvSpPr txBox="1"/>
          <p:nvPr/>
        </p:nvSpPr>
        <p:spPr>
          <a:xfrm flipH="1">
            <a:off x="11253713" y="2231961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F108A5-CAD5-42A0-8120-982D6D59F481}"/>
              </a:ext>
            </a:extLst>
          </p:cNvPr>
          <p:cNvSpPr txBox="1"/>
          <p:nvPr/>
        </p:nvSpPr>
        <p:spPr>
          <a:xfrm>
            <a:off x="9934733" y="2196186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CC2C12-1340-41F1-AF67-3650DC75F05E}"/>
              </a:ext>
            </a:extLst>
          </p:cNvPr>
          <p:cNvSpPr txBox="1"/>
          <p:nvPr/>
        </p:nvSpPr>
        <p:spPr>
          <a:xfrm>
            <a:off x="10645350" y="2189694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821CF22B-C12F-4104-8C9A-E9ABD83074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729703"/>
            <a:ext cx="1314450" cy="9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ages">
            <a:extLst>
              <a:ext uri="{FF2B5EF4-FFF2-40B4-BE49-F238E27FC236}">
                <a16:creationId xmlns:a16="http://schemas.microsoft.com/office/drawing/2014/main" id="{AB052D88-A895-4143-B578-6340A374DF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79" y="1919836"/>
            <a:ext cx="116205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hlinkClick r:id="rId5"/>
            <a:extLst>
              <a:ext uri="{FF2B5EF4-FFF2-40B4-BE49-F238E27FC236}">
                <a16:creationId xmlns:a16="http://schemas.microsoft.com/office/drawing/2014/main" id="{53151A92-9949-45A1-9282-737AFF6A9F86}"/>
              </a:ext>
            </a:extLst>
          </p:cNvPr>
          <p:cNvPicPr/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5"/>
          <a:stretch>
            <a:fillRect/>
          </a:stretch>
        </p:blipFill>
        <p:spPr bwMode="auto">
          <a:xfrm>
            <a:off x="5449033" y="5743753"/>
            <a:ext cx="111823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ésultat de recherche d'images pour &quot;anniversaire famille&quot;">
            <a:extLst>
              <a:ext uri="{FF2B5EF4-FFF2-40B4-BE49-F238E27FC236}">
                <a16:creationId xmlns:a16="http://schemas.microsoft.com/office/drawing/2014/main" id="{1FF9D47F-FCAF-482C-9C4E-D5B75B81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74" y="3161668"/>
            <a:ext cx="1402651" cy="14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docteur et injection&quot;">
            <a:extLst>
              <a:ext uri="{FF2B5EF4-FFF2-40B4-BE49-F238E27FC236}">
                <a16:creationId xmlns:a16="http://schemas.microsoft.com/office/drawing/2014/main" id="{66C907ED-826A-4CDC-90AC-9C5E7ABB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82" y="4524883"/>
            <a:ext cx="1086437" cy="11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73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C306C5-836F-454D-98B3-9DBBB1CA7C61}"/>
              </a:ext>
            </a:extLst>
          </p:cNvPr>
          <p:cNvSpPr/>
          <p:nvPr/>
        </p:nvSpPr>
        <p:spPr>
          <a:xfrm>
            <a:off x="1397960" y="0"/>
            <a:ext cx="2498056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Lisez le texte suivant :</a:t>
            </a:r>
            <a:endParaRPr lang="en-US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FD2143F1-DB84-447E-BC6D-FC1C427C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68" y="550519"/>
            <a:ext cx="8618856" cy="1892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J'ai eu mon baccalauréat avec mention bien. Mes parents ont décidé d’organiser une soirée dans notre jardin. J’ai invité tous mes amis, mes cousins et mes grands-parents. Tout le monde était heureux. Ma mère a préparé un bon gâteau au chocolat. Notre ami Samir a joué de la guitare, c’était très amusant.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220C7-3AAB-4206-8F42-85703CC84B11}"/>
              </a:ext>
            </a:extLst>
          </p:cNvPr>
          <p:cNvSpPr/>
          <p:nvPr/>
        </p:nvSpPr>
        <p:spPr>
          <a:xfrm>
            <a:off x="1397960" y="2482329"/>
            <a:ext cx="7333733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Marquez vrai (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ou faux (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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2A471E-79F7-436D-8E45-3253EA0A0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43919"/>
              </p:ext>
            </p:extLst>
          </p:nvPr>
        </p:nvGraphicFramePr>
        <p:xfrm>
          <a:off x="1222567" y="3279912"/>
          <a:ext cx="7333732" cy="30275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773186">
                  <a:extLst>
                    <a:ext uri="{9D8B030D-6E8A-4147-A177-3AD203B41FA5}">
                      <a16:colId xmlns:a16="http://schemas.microsoft.com/office/drawing/2014/main" val="72924851"/>
                    </a:ext>
                  </a:extLst>
                </a:gridCol>
                <a:gridCol w="1560546">
                  <a:extLst>
                    <a:ext uri="{9D8B030D-6E8A-4147-A177-3AD203B41FA5}">
                      <a16:colId xmlns:a16="http://schemas.microsoft.com/office/drawing/2014/main" val="1290897434"/>
                    </a:ext>
                  </a:extLst>
                </a:gridCol>
              </a:tblGrid>
              <a:tr h="5045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Phrases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( </a:t>
                      </a:r>
                      <a:r>
                        <a:rPr lang="fr-FR" sz="16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fr-FR" sz="1600" b="1" dirty="0">
                          <a:effectLst/>
                        </a:rPr>
                        <a:t> ) ou ( </a:t>
                      </a:r>
                      <a:r>
                        <a:rPr lang="fr-FR" sz="1600" b="1" dirty="0">
                          <a:effectLst/>
                          <a:sym typeface="Wingdings 2" panose="05020102010507070707" pitchFamily="18" charset="2"/>
                        </a:rPr>
                        <a:t></a:t>
                      </a:r>
                      <a:r>
                        <a:rPr lang="fr-FR" sz="1600" b="1" dirty="0">
                          <a:effectLst/>
                        </a:rPr>
                        <a:t> 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399183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 parle de la fête nationale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954046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fête est dans un restaurant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976244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Tout le monde est content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304461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mère achète un bon gâteau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392533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fête était très ennuyeuse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0489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B7A93-71D1-4BBE-8028-E3F1F6E0E274}"/>
              </a:ext>
            </a:extLst>
          </p:cNvPr>
          <p:cNvSpPr txBox="1"/>
          <p:nvPr/>
        </p:nvSpPr>
        <p:spPr>
          <a:xfrm>
            <a:off x="7248939" y="3881444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C9DDC-D1BA-4A7B-BEE7-EE1373FA2433}"/>
              </a:ext>
            </a:extLst>
          </p:cNvPr>
          <p:cNvSpPr txBox="1"/>
          <p:nvPr/>
        </p:nvSpPr>
        <p:spPr>
          <a:xfrm>
            <a:off x="7257585" y="4327474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52E6F-F9D1-4351-A48D-BA4D4622485A}"/>
              </a:ext>
            </a:extLst>
          </p:cNvPr>
          <p:cNvSpPr txBox="1"/>
          <p:nvPr/>
        </p:nvSpPr>
        <p:spPr>
          <a:xfrm>
            <a:off x="7275443" y="5318319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E0A05-007A-43B2-9DA4-C70D79931979}"/>
              </a:ext>
            </a:extLst>
          </p:cNvPr>
          <p:cNvSpPr txBox="1"/>
          <p:nvPr/>
        </p:nvSpPr>
        <p:spPr>
          <a:xfrm>
            <a:off x="7248939" y="4906300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45395E-137B-408B-A5DF-9FF35CB3A540}"/>
              </a:ext>
            </a:extLst>
          </p:cNvPr>
          <p:cNvSpPr txBox="1"/>
          <p:nvPr/>
        </p:nvSpPr>
        <p:spPr>
          <a:xfrm>
            <a:off x="7276341" y="5835400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4EE0BC-7281-49CD-AC46-331AB6CE03FE}"/>
              </a:ext>
            </a:extLst>
          </p:cNvPr>
          <p:cNvSpPr/>
          <p:nvPr/>
        </p:nvSpPr>
        <p:spPr>
          <a:xfrm>
            <a:off x="1102866" y="165375"/>
            <a:ext cx="295465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Lisez le texte suivant : 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9F0BDB-E2A7-4C5F-94D8-803B89065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72505"/>
              </p:ext>
            </p:extLst>
          </p:nvPr>
        </p:nvGraphicFramePr>
        <p:xfrm>
          <a:off x="739943" y="790126"/>
          <a:ext cx="10907485" cy="1463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07485">
                  <a:extLst>
                    <a:ext uri="{9D8B030D-6E8A-4147-A177-3AD203B41FA5}">
                      <a16:colId xmlns:a16="http://schemas.microsoft.com/office/drawing/2014/main" val="3196082315"/>
                    </a:ext>
                  </a:extLst>
                </a:gridCol>
              </a:tblGrid>
              <a:tr h="1381923">
                <a:tc>
                  <a:txBody>
                    <a:bodyPr/>
                    <a:lstStyle/>
                    <a:p>
                      <a:pPr algn="just" rtl="0"/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Fahd est chez le docteur, il a mal au ventre. Le médecin l'a examiné : il lui a demandé de s’allonger, de tousser et d'ouvrir la bouche, le médecin lui a donné des remèdes : des sirops trois fois par jour.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 faut se reposer pendant deux jours et il ne faut pas travailler beaucoup.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8913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5C39E70-FCBB-4C92-9F6A-FF7DD010D647}"/>
              </a:ext>
            </a:extLst>
          </p:cNvPr>
          <p:cNvSpPr/>
          <p:nvPr/>
        </p:nvSpPr>
        <p:spPr>
          <a:xfrm>
            <a:off x="931920" y="2338728"/>
            <a:ext cx="716942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tabLst>
                <a:tab pos="914400" algn="ctr"/>
              </a:tabLs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Répondez aux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questions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943E3-783E-4DAD-99D4-F60FE809FEFC}"/>
              </a:ext>
            </a:extLst>
          </p:cNvPr>
          <p:cNvSpPr/>
          <p:nvPr/>
        </p:nvSpPr>
        <p:spPr>
          <a:xfrm>
            <a:off x="544572" y="2978744"/>
            <a:ext cx="6096000" cy="3649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/>
              <a:t>Ou est Fahd maintenant ?</a:t>
            </a:r>
            <a:endParaRPr lang="en-US" sz="2000" b="1" dirty="0"/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/>
              <a:t>Qu’est-ce qu’il a ?</a:t>
            </a:r>
            <a:endParaRPr lang="en-US" sz="2000" b="1" dirty="0"/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/>
              <a:t>Quels sont les conseils du médecin ?</a:t>
            </a:r>
            <a:endParaRPr lang="en-US" sz="2000" b="1" dirty="0"/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/>
              <a:t>Combien</a:t>
            </a:r>
            <a:r>
              <a:rPr lang="en-US" sz="2000" b="1" dirty="0"/>
              <a:t> de </a:t>
            </a:r>
            <a:r>
              <a:rPr lang="en-US" sz="2000" b="1" dirty="0" err="1"/>
              <a:t>fois</a:t>
            </a:r>
            <a:r>
              <a:rPr lang="en-US" sz="2000" b="1" dirty="0"/>
              <a:t> </a:t>
            </a:r>
            <a:r>
              <a:rPr lang="en-US" sz="2000" b="1" dirty="0" err="1"/>
              <a:t>il</a:t>
            </a:r>
            <a:r>
              <a:rPr lang="en-US" sz="2000" b="1" dirty="0"/>
              <a:t> </a:t>
            </a:r>
            <a:r>
              <a:rPr lang="en-US" sz="2000" b="1" dirty="0" err="1"/>
              <a:t>doit</a:t>
            </a:r>
            <a:r>
              <a:rPr lang="en-US" sz="2000" b="1" dirty="0"/>
              <a:t> prendre des </a:t>
            </a:r>
            <a:r>
              <a:rPr lang="en-US" sz="2000" b="1" dirty="0" err="1"/>
              <a:t>sirops</a:t>
            </a:r>
            <a:r>
              <a:rPr lang="en-US" sz="2000" b="1" dirty="0"/>
              <a:t> ?</a:t>
            </a:r>
          </a:p>
          <a:p>
            <a:pPr marL="342900" lvl="0" indent="-342900" algn="l" rtl="0">
              <a:lnSpc>
                <a:spcPct val="115000"/>
              </a:lnSpc>
              <a:buFont typeface="+mj-lt"/>
              <a:buAutoNum type="arabicPeriod"/>
            </a:pP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762F6-9AE7-4EB0-B1ED-77B13BDE7A00}"/>
              </a:ext>
            </a:extLst>
          </p:cNvPr>
          <p:cNvSpPr txBox="1"/>
          <p:nvPr/>
        </p:nvSpPr>
        <p:spPr>
          <a:xfrm flipH="1">
            <a:off x="130342" y="3453045"/>
            <a:ext cx="4108174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fr-FR" sz="2000" b="1" dirty="0">
                <a:solidFill>
                  <a:srgbClr val="FF0000"/>
                </a:solidFill>
              </a:rPr>
              <a:t> Fahd est chez le docteur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CC6C4-A034-4282-B7B3-F4864D4906EF}"/>
              </a:ext>
            </a:extLst>
          </p:cNvPr>
          <p:cNvSpPr txBox="1"/>
          <p:nvPr/>
        </p:nvSpPr>
        <p:spPr>
          <a:xfrm>
            <a:off x="887893" y="4343027"/>
            <a:ext cx="747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2000" b="1" dirty="0">
                <a:solidFill>
                  <a:srgbClr val="FF0000"/>
                </a:solidFill>
              </a:rPr>
              <a:t>Il a mal au ventre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6707-1CC6-4A87-BD0E-0DCFF8FC321D}"/>
              </a:ext>
            </a:extLst>
          </p:cNvPr>
          <p:cNvSpPr txBox="1"/>
          <p:nvPr/>
        </p:nvSpPr>
        <p:spPr>
          <a:xfrm>
            <a:off x="673861" y="5250991"/>
            <a:ext cx="6418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 Prendre des sirops trois fois par jour et de faire un régime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953E9-537F-4D7D-9206-C9664F919B25}"/>
              </a:ext>
            </a:extLst>
          </p:cNvPr>
          <p:cNvSpPr txBox="1"/>
          <p:nvPr/>
        </p:nvSpPr>
        <p:spPr>
          <a:xfrm>
            <a:off x="913527" y="6086626"/>
            <a:ext cx="1657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 </a:t>
            </a:r>
            <a:r>
              <a:rPr lang="en-US" sz="2000" b="1" dirty="0" err="1">
                <a:solidFill>
                  <a:srgbClr val="FF0000"/>
                </a:solidFill>
              </a:rPr>
              <a:t>fois</a:t>
            </a:r>
            <a:r>
              <a:rPr lang="en-US" sz="2000" b="1" dirty="0">
                <a:solidFill>
                  <a:srgbClr val="FF0000"/>
                </a:solidFill>
              </a:rPr>
              <a:t> par jour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CBDF88-2D4A-4445-A489-92E125971CED}"/>
              </a:ext>
            </a:extLst>
          </p:cNvPr>
          <p:cNvSpPr/>
          <p:nvPr/>
        </p:nvSpPr>
        <p:spPr>
          <a:xfrm>
            <a:off x="180812" y="280171"/>
            <a:ext cx="815727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l" rtl="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Lisez le texte suivant 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4A24275-45AF-459E-A4FA-D5D8DA193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90096"/>
              </p:ext>
            </p:extLst>
          </p:nvPr>
        </p:nvGraphicFramePr>
        <p:xfrm>
          <a:off x="638659" y="870856"/>
          <a:ext cx="10877480" cy="15801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77480">
                  <a:extLst>
                    <a:ext uri="{9D8B030D-6E8A-4147-A177-3AD203B41FA5}">
                      <a16:colId xmlns:a16="http://schemas.microsoft.com/office/drawing/2014/main" val="2790294887"/>
                    </a:ext>
                  </a:extLst>
                </a:gridCol>
              </a:tblGrid>
              <a:tr h="120210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Ahmad a de la fièvre, il tousse et il a mal à la tête. Il va à la clinique</a:t>
                      </a: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“ALSALAM”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 docteur l’examine et lui dit qu'il a un bon rhume. Il lui donne des gouttes pour le nez et il lui conseille de boire des boissons chaudes et de rester au lit trois jours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79617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BFC9EBA-C9A6-4CA8-B748-33426F74EC22}"/>
              </a:ext>
            </a:extLst>
          </p:cNvPr>
          <p:cNvSpPr/>
          <p:nvPr/>
        </p:nvSpPr>
        <p:spPr>
          <a:xfrm>
            <a:off x="382293" y="2345372"/>
            <a:ext cx="724287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Complétez le tableau suivant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B5D94CD-11AF-4FBF-9A1A-92FC56A04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63443"/>
              </p:ext>
            </p:extLst>
          </p:nvPr>
        </p:nvGraphicFramePr>
        <p:xfrm>
          <a:off x="1351579" y="3066915"/>
          <a:ext cx="9768178" cy="3172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9799">
                  <a:extLst>
                    <a:ext uri="{9D8B030D-6E8A-4147-A177-3AD203B41FA5}">
                      <a16:colId xmlns:a16="http://schemas.microsoft.com/office/drawing/2014/main" val="18033103"/>
                    </a:ext>
                  </a:extLst>
                </a:gridCol>
                <a:gridCol w="5948379">
                  <a:extLst>
                    <a:ext uri="{9D8B030D-6E8A-4147-A177-3AD203B41FA5}">
                      <a16:colId xmlns:a16="http://schemas.microsoft.com/office/drawing/2014/main" val="126627402"/>
                    </a:ext>
                  </a:extLst>
                </a:gridCol>
              </a:tblGrid>
              <a:tr h="63459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 du malade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……………………………………………………………….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129251"/>
                  </a:ext>
                </a:extLst>
              </a:tr>
              <a:tr h="63459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Maladie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……………………………………………………….……….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69770"/>
                  </a:ext>
                </a:extLst>
              </a:tr>
              <a:tr h="63459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 de la clinique 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……………………………………………………………….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476430"/>
                  </a:ext>
                </a:extLst>
              </a:tr>
              <a:tr h="63459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médicament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…………………………………………………………….….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044076"/>
                  </a:ext>
                </a:extLst>
              </a:tr>
              <a:tr h="63459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Conseils  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………………………………………………….…………….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230536"/>
                  </a:ext>
                </a:extLst>
              </a:tr>
            </a:tbl>
          </a:graphicData>
        </a:graphic>
      </p:graphicFrame>
      <p:sp>
        <p:nvSpPr>
          <p:cNvPr id="20" name="Text Box 37">
            <a:extLst>
              <a:ext uri="{FF2B5EF4-FFF2-40B4-BE49-F238E27FC236}">
                <a16:creationId xmlns:a16="http://schemas.microsoft.com/office/drawing/2014/main" id="{94BC3523-C353-476B-9AAA-332B4402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383" y="3133521"/>
            <a:ext cx="176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Ahmad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C2B35CBF-F4AE-45F6-A934-D25E059A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414" y="3797082"/>
            <a:ext cx="176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Rhume</a:t>
            </a:r>
            <a:r>
              <a:rPr lang="fr-FR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F32F8604-84D8-4943-8BDF-D8BA70B7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014" y="4410573"/>
            <a:ext cx="176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ALSALAM</a:t>
            </a:r>
            <a:endParaRPr lang="en-US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F700B786-0B18-409E-A7D1-6B3FC582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904" y="5068347"/>
            <a:ext cx="3667125" cy="25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gouttes  pour le nez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3">
            <a:extLst>
              <a:ext uri="{FF2B5EF4-FFF2-40B4-BE49-F238E27FC236}">
                <a16:creationId xmlns:a16="http://schemas.microsoft.com/office/drawing/2014/main" id="{EE5D142C-44B3-43C1-9F45-3342BCE0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478" y="5671036"/>
            <a:ext cx="6174508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Boire des boissons chaudes et rester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lit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D846BD-D57A-4DC6-9B47-D73F0FF3F1C0}"/>
</file>

<file path=customXml/itemProps2.xml><?xml version="1.0" encoding="utf-8"?>
<ds:datastoreItem xmlns:ds="http://schemas.openxmlformats.org/officeDocument/2006/customXml" ds:itemID="{AFA73BC5-ADF8-4B1B-B59F-6B43565EE2C7}"/>
</file>

<file path=customXml/itemProps3.xml><?xml version="1.0" encoding="utf-8"?>
<ds:datastoreItem xmlns:ds="http://schemas.openxmlformats.org/officeDocument/2006/customXml" ds:itemID="{A8D2F61C-D3EE-4EDB-A18C-D58E1DF3BFFB}"/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1029</Words>
  <Application>Microsoft Macintosh PowerPoint</Application>
  <PresentationFormat>Widescreen</PresentationFormat>
  <Paragraphs>184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Tw Cen MT</vt:lpstr>
      <vt:lpstr>Wingdings 2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Anwaar alradwan</cp:lastModifiedBy>
  <cp:revision>155</cp:revision>
  <dcterms:created xsi:type="dcterms:W3CDTF">2017-02-09T17:27:03Z</dcterms:created>
  <dcterms:modified xsi:type="dcterms:W3CDTF">2021-02-27T17:47:35Z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