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76" r:id="rId1"/>
    <p:sldMasterId id="2147483888" r:id="rId2"/>
    <p:sldMasterId id="2147483890" r:id="rId3"/>
  </p:sldMasterIdLst>
  <p:notesMasterIdLst>
    <p:notesMasterId r:id="rId29"/>
  </p:notesMasterIdLst>
  <p:sldIdLst>
    <p:sldId id="550" r:id="rId4"/>
    <p:sldId id="328" r:id="rId5"/>
    <p:sldId id="291" r:id="rId6"/>
    <p:sldId id="301" r:id="rId7"/>
    <p:sldId id="302" r:id="rId8"/>
    <p:sldId id="303" r:id="rId9"/>
    <p:sldId id="292" r:id="rId10"/>
    <p:sldId id="304" r:id="rId11"/>
    <p:sldId id="293" r:id="rId12"/>
    <p:sldId id="305" r:id="rId13"/>
    <p:sldId id="306" r:id="rId14"/>
    <p:sldId id="307" r:id="rId15"/>
    <p:sldId id="308" r:id="rId16"/>
    <p:sldId id="309" r:id="rId17"/>
    <p:sldId id="310" r:id="rId18"/>
    <p:sldId id="295" r:id="rId19"/>
    <p:sldId id="312" r:id="rId20"/>
    <p:sldId id="311" r:id="rId21"/>
    <p:sldId id="296" r:id="rId22"/>
    <p:sldId id="323" r:id="rId23"/>
    <p:sldId id="324" r:id="rId24"/>
    <p:sldId id="325" r:id="rId25"/>
    <p:sldId id="326" r:id="rId26"/>
    <p:sldId id="297" r:id="rId27"/>
    <p:sldId id="327" r:id="rId28"/>
  </p:sldIdLst>
  <p:sldSz cx="9144000" cy="6858000" type="screen4x3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3F9"/>
    <a:srgbClr val="E6E6E6"/>
    <a:srgbClr val="00FF99"/>
    <a:srgbClr val="008080"/>
    <a:srgbClr val="FFFF00"/>
    <a:srgbClr val="FF3399"/>
    <a:srgbClr val="CC3399"/>
    <a:srgbClr val="33CC33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نمط فاتح 1 - تميي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النمط المتوس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2838BEF-8BB2-4498-84A7-C5851F593DF1}" styleName="نمط متوسط 4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نمط ذو نسُق 1 - تميي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نمط ذو نسُق 2 - تميي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نمط فاتح 1 - تميي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84E427A-3D55-4303-BF80-6455036E1DE7}" styleName="نمط ذو نسُق 1 - تميي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46F890A9-2807-4EBB-B81D-B2AA78EC7F39}" styleName="نمط داكن 2 - تمييز 5/تميي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نمط متوسط 1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DA37D80-6434-44D0-A028-1B22A696006F}" styleName="نمط فاتح 3 - تميي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نمط فاتح 3 - تميي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نمط فاتح 2 - تميي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microsoft.com/office/2016/11/relationships/changesInfo" Target="changesInfos/changesInfo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37" Type="http://schemas.openxmlformats.org/officeDocument/2006/relationships/customXml" Target="../customXml/item3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customXml" Target="../customXml/item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35" Type="http://schemas.openxmlformats.org/officeDocument/2006/relationships/customXml" Target="../customXml/item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مصطفي مصطفي اسماعيل السوءالي" userId="5a9c1806-84f7-4015-bf98-1fc8f045b496" providerId="ADAL" clId="{E3F9C788-1D35-4A67-A52C-40D2E38EC02A}"/>
    <pc:docChg chg="modSld">
      <pc:chgData name="مصطفي مصطفي اسماعيل السوءالي" userId="5a9c1806-84f7-4015-bf98-1fc8f045b496" providerId="ADAL" clId="{E3F9C788-1D35-4A67-A52C-40D2E38EC02A}" dt="2021-01-20T07:06:07.548" v="25" actId="1037"/>
      <pc:docMkLst>
        <pc:docMk/>
      </pc:docMkLst>
      <pc:sldChg chg="modSp mod">
        <pc:chgData name="مصطفي مصطفي اسماعيل السوءالي" userId="5a9c1806-84f7-4015-bf98-1fc8f045b496" providerId="ADAL" clId="{E3F9C788-1D35-4A67-A52C-40D2E38EC02A}" dt="2021-01-20T07:04:12.221" v="0" actId="14100"/>
        <pc:sldMkLst>
          <pc:docMk/>
          <pc:sldMk cId="1633712665" sldId="291"/>
        </pc:sldMkLst>
        <pc:spChg chg="mod">
          <ac:chgData name="مصطفي مصطفي اسماعيل السوءالي" userId="5a9c1806-84f7-4015-bf98-1fc8f045b496" providerId="ADAL" clId="{E3F9C788-1D35-4A67-A52C-40D2E38EC02A}" dt="2021-01-20T07:04:12.221" v="0" actId="14100"/>
          <ac:spMkLst>
            <pc:docMk/>
            <pc:sldMk cId="1633712665" sldId="291"/>
            <ac:spMk id="23" creationId="{00000000-0000-0000-0000-000000000000}"/>
          </ac:spMkLst>
        </pc:spChg>
      </pc:sldChg>
      <pc:sldChg chg="modSp mod">
        <pc:chgData name="مصطفي مصطفي اسماعيل السوءالي" userId="5a9c1806-84f7-4015-bf98-1fc8f045b496" providerId="ADAL" clId="{E3F9C788-1D35-4A67-A52C-40D2E38EC02A}" dt="2021-01-20T07:04:47.618" v="6" actId="14100"/>
        <pc:sldMkLst>
          <pc:docMk/>
          <pc:sldMk cId="1323161784" sldId="292"/>
        </pc:sldMkLst>
        <pc:spChg chg="mod">
          <ac:chgData name="مصطفي مصطفي اسماعيل السوءالي" userId="5a9c1806-84f7-4015-bf98-1fc8f045b496" providerId="ADAL" clId="{E3F9C788-1D35-4A67-A52C-40D2E38EC02A}" dt="2021-01-20T07:04:47.618" v="6" actId="14100"/>
          <ac:spMkLst>
            <pc:docMk/>
            <pc:sldMk cId="1323161784" sldId="292"/>
            <ac:spMk id="24" creationId="{00000000-0000-0000-0000-000000000000}"/>
          </ac:spMkLst>
        </pc:spChg>
      </pc:sldChg>
      <pc:sldChg chg="modSp mod">
        <pc:chgData name="مصطفي مصطفي اسماعيل السوءالي" userId="5a9c1806-84f7-4015-bf98-1fc8f045b496" providerId="ADAL" clId="{E3F9C788-1D35-4A67-A52C-40D2E38EC02A}" dt="2021-01-20T07:05:19.651" v="9" actId="14100"/>
        <pc:sldMkLst>
          <pc:docMk/>
          <pc:sldMk cId="2597608387" sldId="293"/>
        </pc:sldMkLst>
        <pc:spChg chg="mod">
          <ac:chgData name="مصطفي مصطفي اسماعيل السوءالي" userId="5a9c1806-84f7-4015-bf98-1fc8f045b496" providerId="ADAL" clId="{E3F9C788-1D35-4A67-A52C-40D2E38EC02A}" dt="2021-01-20T07:05:15.417" v="8" actId="14100"/>
          <ac:spMkLst>
            <pc:docMk/>
            <pc:sldMk cId="2597608387" sldId="293"/>
            <ac:spMk id="7" creationId="{00000000-0000-0000-0000-000000000000}"/>
          </ac:spMkLst>
        </pc:spChg>
        <pc:spChg chg="mod">
          <ac:chgData name="مصطفي مصطفي اسماعيل السوءالي" userId="5a9c1806-84f7-4015-bf98-1fc8f045b496" providerId="ADAL" clId="{E3F9C788-1D35-4A67-A52C-40D2E38EC02A}" dt="2021-01-20T07:05:19.651" v="9" actId="14100"/>
          <ac:spMkLst>
            <pc:docMk/>
            <pc:sldMk cId="2597608387" sldId="293"/>
            <ac:spMk id="8" creationId="{00000000-0000-0000-0000-000000000000}"/>
          </ac:spMkLst>
        </pc:spChg>
      </pc:sldChg>
      <pc:sldChg chg="modSp mod">
        <pc:chgData name="مصطفي مصطفي اسماعيل السوءالي" userId="5a9c1806-84f7-4015-bf98-1fc8f045b496" providerId="ADAL" clId="{E3F9C788-1D35-4A67-A52C-40D2E38EC02A}" dt="2021-01-20T07:05:58.520" v="17" actId="14100"/>
        <pc:sldMkLst>
          <pc:docMk/>
          <pc:sldMk cId="2771218068" sldId="295"/>
        </pc:sldMkLst>
        <pc:spChg chg="mod">
          <ac:chgData name="مصطفي مصطفي اسماعيل السوءالي" userId="5a9c1806-84f7-4015-bf98-1fc8f045b496" providerId="ADAL" clId="{E3F9C788-1D35-4A67-A52C-40D2E38EC02A}" dt="2021-01-20T07:05:58.520" v="17" actId="14100"/>
          <ac:spMkLst>
            <pc:docMk/>
            <pc:sldMk cId="2771218068" sldId="295"/>
            <ac:spMk id="21" creationId="{00000000-0000-0000-0000-000000000000}"/>
          </ac:spMkLst>
        </pc:spChg>
      </pc:sldChg>
      <pc:sldChg chg="modSp mod">
        <pc:chgData name="مصطفي مصطفي اسماعيل السوءالي" userId="5a9c1806-84f7-4015-bf98-1fc8f045b496" providerId="ADAL" clId="{E3F9C788-1D35-4A67-A52C-40D2E38EC02A}" dt="2021-01-20T07:04:24.891" v="2" actId="14100"/>
        <pc:sldMkLst>
          <pc:docMk/>
          <pc:sldMk cId="4279248577" sldId="302"/>
        </pc:sldMkLst>
        <pc:spChg chg="mod">
          <ac:chgData name="مصطفي مصطفي اسماعيل السوءالي" userId="5a9c1806-84f7-4015-bf98-1fc8f045b496" providerId="ADAL" clId="{E3F9C788-1D35-4A67-A52C-40D2E38EC02A}" dt="2021-01-20T07:04:24.891" v="2" actId="14100"/>
          <ac:spMkLst>
            <pc:docMk/>
            <pc:sldMk cId="4279248577" sldId="302"/>
            <ac:spMk id="23" creationId="{00000000-0000-0000-0000-000000000000}"/>
          </ac:spMkLst>
        </pc:spChg>
      </pc:sldChg>
      <pc:sldChg chg="modSp mod">
        <pc:chgData name="مصطفي مصطفي اسماعيل السوءالي" userId="5a9c1806-84f7-4015-bf98-1fc8f045b496" providerId="ADAL" clId="{E3F9C788-1D35-4A67-A52C-40D2E38EC02A}" dt="2021-01-20T07:04:39.458" v="4" actId="14100"/>
        <pc:sldMkLst>
          <pc:docMk/>
          <pc:sldMk cId="1354028207" sldId="303"/>
        </pc:sldMkLst>
        <pc:spChg chg="mod">
          <ac:chgData name="مصطفي مصطفي اسماعيل السوءالي" userId="5a9c1806-84f7-4015-bf98-1fc8f045b496" providerId="ADAL" clId="{E3F9C788-1D35-4A67-A52C-40D2E38EC02A}" dt="2021-01-20T07:04:39.458" v="4" actId="14100"/>
          <ac:spMkLst>
            <pc:docMk/>
            <pc:sldMk cId="1354028207" sldId="303"/>
            <ac:spMk id="2" creationId="{00000000-0000-0000-0000-000000000000}"/>
          </ac:spMkLst>
        </pc:spChg>
        <pc:spChg chg="mod">
          <ac:chgData name="مصطفي مصطفي اسماعيل السوءالي" userId="5a9c1806-84f7-4015-bf98-1fc8f045b496" providerId="ADAL" clId="{E3F9C788-1D35-4A67-A52C-40D2E38EC02A}" dt="2021-01-20T07:04:33.799" v="3" actId="14100"/>
          <ac:spMkLst>
            <pc:docMk/>
            <pc:sldMk cId="1354028207" sldId="303"/>
            <ac:spMk id="23" creationId="{00000000-0000-0000-0000-000000000000}"/>
          </ac:spMkLst>
        </pc:spChg>
      </pc:sldChg>
      <pc:sldChg chg="modSp mod">
        <pc:chgData name="مصطفي مصطفي اسماعيل السوءالي" userId="5a9c1806-84f7-4015-bf98-1fc8f045b496" providerId="ADAL" clId="{E3F9C788-1D35-4A67-A52C-40D2E38EC02A}" dt="2021-01-20T07:05:06.934" v="7" actId="14100"/>
        <pc:sldMkLst>
          <pc:docMk/>
          <pc:sldMk cId="3982928011" sldId="304"/>
        </pc:sldMkLst>
        <pc:spChg chg="mod">
          <ac:chgData name="مصطفي مصطفي اسماعيل السوءالي" userId="5a9c1806-84f7-4015-bf98-1fc8f045b496" providerId="ADAL" clId="{E3F9C788-1D35-4A67-A52C-40D2E38EC02A}" dt="2021-01-20T07:05:06.934" v="7" actId="14100"/>
          <ac:spMkLst>
            <pc:docMk/>
            <pc:sldMk cId="3982928011" sldId="304"/>
            <ac:spMk id="24" creationId="{00000000-0000-0000-0000-000000000000}"/>
          </ac:spMkLst>
        </pc:spChg>
      </pc:sldChg>
      <pc:sldChg chg="modSp mod">
        <pc:chgData name="مصطفي مصطفي اسماعيل السوءالي" userId="5a9c1806-84f7-4015-bf98-1fc8f045b496" providerId="ADAL" clId="{E3F9C788-1D35-4A67-A52C-40D2E38EC02A}" dt="2021-01-20T07:05:32.051" v="13" actId="1035"/>
        <pc:sldMkLst>
          <pc:docMk/>
          <pc:sldMk cId="1493152483" sldId="305"/>
        </pc:sldMkLst>
        <pc:spChg chg="mod">
          <ac:chgData name="مصطفي مصطفي اسماعيل السوءالي" userId="5a9c1806-84f7-4015-bf98-1fc8f045b496" providerId="ADAL" clId="{E3F9C788-1D35-4A67-A52C-40D2E38EC02A}" dt="2021-01-20T07:05:32.051" v="13" actId="1035"/>
          <ac:spMkLst>
            <pc:docMk/>
            <pc:sldMk cId="1493152483" sldId="305"/>
            <ac:spMk id="7" creationId="{00000000-0000-0000-0000-000000000000}"/>
          </ac:spMkLst>
        </pc:spChg>
        <pc:spChg chg="mod">
          <ac:chgData name="مصطفي مصطفي اسماعيل السوءالي" userId="5a9c1806-84f7-4015-bf98-1fc8f045b496" providerId="ADAL" clId="{E3F9C788-1D35-4A67-A52C-40D2E38EC02A}" dt="2021-01-20T07:05:26.894" v="10" actId="14100"/>
          <ac:spMkLst>
            <pc:docMk/>
            <pc:sldMk cId="1493152483" sldId="305"/>
            <ac:spMk id="8" creationId="{00000000-0000-0000-0000-000000000000}"/>
          </ac:spMkLst>
        </pc:spChg>
      </pc:sldChg>
      <pc:sldChg chg="modSp mod">
        <pc:chgData name="مصطفي مصطفي اسماعيل السوءالي" userId="5a9c1806-84f7-4015-bf98-1fc8f045b496" providerId="ADAL" clId="{E3F9C788-1D35-4A67-A52C-40D2E38EC02A}" dt="2021-01-20T07:05:42.681" v="15" actId="14100"/>
        <pc:sldMkLst>
          <pc:docMk/>
          <pc:sldMk cId="1244867978" sldId="307"/>
        </pc:sldMkLst>
        <pc:spChg chg="mod">
          <ac:chgData name="مصطفي مصطفي اسماعيل السوءالي" userId="5a9c1806-84f7-4015-bf98-1fc8f045b496" providerId="ADAL" clId="{E3F9C788-1D35-4A67-A52C-40D2E38EC02A}" dt="2021-01-20T07:05:42.681" v="15" actId="14100"/>
          <ac:spMkLst>
            <pc:docMk/>
            <pc:sldMk cId="1244867978" sldId="307"/>
            <ac:spMk id="51" creationId="{00000000-0000-0000-0000-000000000000}"/>
          </ac:spMkLst>
        </pc:spChg>
      </pc:sldChg>
      <pc:sldChg chg="modSp mod">
        <pc:chgData name="مصطفي مصطفي اسماعيل السوءالي" userId="5a9c1806-84f7-4015-bf98-1fc8f045b496" providerId="ADAL" clId="{E3F9C788-1D35-4A67-A52C-40D2E38EC02A}" dt="2021-01-20T07:05:51.830" v="16" actId="14100"/>
        <pc:sldMkLst>
          <pc:docMk/>
          <pc:sldMk cId="3058387844" sldId="309"/>
        </pc:sldMkLst>
        <pc:spChg chg="mod">
          <ac:chgData name="مصطفي مصطفي اسماعيل السوءالي" userId="5a9c1806-84f7-4015-bf98-1fc8f045b496" providerId="ADAL" clId="{E3F9C788-1D35-4A67-A52C-40D2E38EC02A}" dt="2021-01-20T07:05:51.830" v="16" actId="14100"/>
          <ac:spMkLst>
            <pc:docMk/>
            <pc:sldMk cId="3058387844" sldId="309"/>
            <ac:spMk id="51" creationId="{00000000-0000-0000-0000-000000000000}"/>
          </ac:spMkLst>
        </pc:spChg>
      </pc:sldChg>
      <pc:sldChg chg="modSp mod">
        <pc:chgData name="مصطفي مصطفي اسماعيل السوءالي" userId="5a9c1806-84f7-4015-bf98-1fc8f045b496" providerId="ADAL" clId="{E3F9C788-1D35-4A67-A52C-40D2E38EC02A}" dt="2021-01-20T07:06:07.548" v="25" actId="1037"/>
        <pc:sldMkLst>
          <pc:docMk/>
          <pc:sldMk cId="4043796657" sldId="312"/>
        </pc:sldMkLst>
        <pc:spChg chg="mod">
          <ac:chgData name="مصطفي مصطفي اسماعيل السوءالي" userId="5a9c1806-84f7-4015-bf98-1fc8f045b496" providerId="ADAL" clId="{E3F9C788-1D35-4A67-A52C-40D2E38EC02A}" dt="2021-01-20T07:06:07.548" v="25" actId="1037"/>
          <ac:spMkLst>
            <pc:docMk/>
            <pc:sldMk cId="4043796657" sldId="312"/>
            <ac:spMk id="2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7551053-C173-49E9-885B-A46F1ED6758A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10D6FB1-042D-4234-95E0-BFB1A3AECA7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7622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KW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D6FB1-042D-4234-95E0-BFB1A3AECA7D}" type="slidenum">
              <a:rPr lang="ar-KW" smtClean="0"/>
              <a:t>21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790978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72E0686-5243-4596-9A06-F0BD01416C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95BAE47-5243-4179-8C7F-FE39F9E22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5C675E8-89B0-4C4F-8775-CB003415C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35B4-800C-415C-815D-A4D00C4D8247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5A1F18E-CADE-4727-90BC-84010DEC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41006D9-12C0-4C2D-BD23-7FF293153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82EC-EB02-4624-AF2C-DFA9D0ADE7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42325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0E2EEF2-9E05-4D1B-9E82-045F85950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94204E1-9E37-46FB-A589-7524190C5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A274FF8-57F8-4F10-8858-907A0D732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35B4-800C-415C-815D-A4D00C4D8247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2026111-9050-4410-B0E7-A964F19D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ABD89D2-BA22-419B-B677-26A6B1725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82EC-EB02-4624-AF2C-DFA9D0ADE7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0229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114AD57-6E3C-46E2-AEE6-D2700B48A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774B563-620F-401B-87F8-E71F1F876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7D7F710-5F9F-444F-A463-79C625DC2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35B4-800C-415C-815D-A4D00C4D8247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95FFA2C-4EBE-4FCB-9172-0EE9AD945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3CE8BBD-4791-44F5-A821-CB663FD0F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82EC-EB02-4624-AF2C-DFA9D0ADE7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292913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08/08/1442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9320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2A5F44A-73EB-4621-8569-A30E3BB39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0F705C8-A1F2-4902-8B53-177AD1B30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B19832C-1BD2-439F-8C6B-964D65F11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35B4-800C-415C-815D-A4D00C4D8247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F8B4C9-A7B7-4088-9105-DEF190FA1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DA65481-A2DF-444F-B779-55C451473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82EC-EB02-4624-AF2C-DFA9D0ADE7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769116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8EDC38B-3633-47E0-9D58-9A0F6D745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9964550-1BF2-4E3E-B8BE-4B567E6C0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5FB53A2-E86F-42D7-8630-2C2555F60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35B4-800C-415C-815D-A4D00C4D8247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690E66F-72AA-4511-A746-1E65F372B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564B4E6-4FD4-44CD-AD91-762448726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82EC-EB02-4624-AF2C-DFA9D0ADE7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910900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5E22A2C-A8E8-43E7-A6AE-433F091F1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942B7DC-ACA3-44AF-BCB3-2E3F0FF8C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E64545E-5014-4796-8AEE-987B1D2A9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35B4-800C-415C-815D-A4D00C4D8247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422ABFB-CECD-49F4-9FBB-57BDB983D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D20722-5273-478C-9337-90F0A38F4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82EC-EB02-4624-AF2C-DFA9D0ADE7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194597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BDA1E2E-40EA-46A5-8626-FCE4553B2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7CE71DA-AA7E-4E4C-8084-D4817F4460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1B0A20F-C0D6-44C5-8321-C64680157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A7243C3-09FC-4C86-AC9D-2EAE6FBB6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35B4-800C-415C-815D-A4D00C4D8247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A5B77E7-A4AE-4FB8-A8BD-D16CC1887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E6FBC2D-3DC7-4F7A-A371-EE353B051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82EC-EB02-4624-AF2C-DFA9D0ADE7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064923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02092D-353D-46C1-A3DE-69A417ABF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163D86B-84D8-40E0-B8CE-9BEB5C58B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D14F89F-225F-480E-8815-D521E5A47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FDE147F-63C2-4AF3-BC01-0DB77F3B44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7A8D84E-F22F-46BB-A5FD-87E835191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99F20AA-001E-4869-AE40-AB8306877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35B4-800C-415C-815D-A4D00C4D8247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2F541FC-7491-4E2E-9DC2-4F97528AD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FA1E694-7086-4F8E-9882-15D8B472E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82EC-EB02-4624-AF2C-DFA9D0ADE7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452776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5061ED0-41FF-469B-B332-31B769405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12B6C8A-8CC5-4942-A8AE-CA4B01DC8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35B4-800C-415C-815D-A4D00C4D8247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8014557-D7BE-42E1-86EF-BEF544D10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96CD7CF-4D3F-4E27-B38D-5C9B08AA8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82EC-EB02-4624-AF2C-DFA9D0ADE7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2263626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844DF19-221F-4AA1-BB85-516174AF2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35B4-800C-415C-815D-A4D00C4D8247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2304059-18EB-4D30-8200-736B1EDC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1D42931-D6FD-4679-BAE9-6F9629C92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82EC-EB02-4624-AF2C-DFA9D0ADE7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04266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B1880C-36AC-41BD-B9C1-AA0078033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7D45173-5C77-4DC1-967C-8EF83FF2A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A93099A-EE04-41A2-BC85-A3A167046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35B4-800C-415C-815D-A4D00C4D8247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AD9A3A-6BE4-4AA7-A611-3531CD742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C65104C-D08A-4640-A18D-61C1A4147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82EC-EB02-4624-AF2C-DFA9D0ADE7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0738155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11C0A7-AD4C-4E82-9D4A-6B4CA23CC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C99B4EC-79EB-4B87-9ECF-7AA49F8A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CF1A46D-B0FB-4784-A92B-E33B92B8A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6AD067D-B786-4902-AC2E-B5ED0443E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35B4-800C-415C-815D-A4D00C4D8247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8A89483-15AE-4F5C-9244-58D6427CE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C4074A3-F59E-4161-9EFB-8BC2EF3C1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82EC-EB02-4624-AF2C-DFA9D0ADE7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8410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5C90E24-AE21-42BE-87CC-3F9477F91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B9A4DBD-D793-4BD8-8F37-9BD3026281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D6C13F4-A4AB-43E8-964F-E60F876D9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CAE7413-0F4B-4702-9CF4-858E44633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35B4-800C-415C-815D-A4D00C4D8247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E9767D3-DF37-49D9-9CB6-28C9B9B42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158372C-6B26-4E2A-9E38-D9647470F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82EC-EB02-4624-AF2C-DFA9D0ADE7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4794750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4EAACD8-A712-48B0-8145-7D70AA076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886781B-4C96-4C27-A8B0-021F33307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B9D2439-B1DA-458F-B979-D27365EDA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35B4-800C-415C-815D-A4D00C4D8247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35DF733-A7A8-4112-B1AF-C43E186C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23B2BB6-6742-427C-8B6D-12439730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82EC-EB02-4624-AF2C-DFA9D0ADE7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3452568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DD5D562-C585-478C-9A6E-35F031E19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D81EEBF-5989-4EEA-8101-503B65ED3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31764B2-8C43-4BB7-B9DD-47386FDFE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35B4-800C-415C-815D-A4D00C4D8247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75F57A2-AAB2-4C58-84F5-923DE35FC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B16E0B4-3B1B-49C1-AFA8-044BC9F66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82EC-EB02-4624-AF2C-DFA9D0ADE7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2634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B8FEFF-6319-4F54-99C7-2A03013F8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A9C6088-AD13-4018-8354-53D989176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FBFE024-3BB9-4BCB-88D6-AB7D81D53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35B4-800C-415C-815D-A4D00C4D8247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AC7DA26-8B7E-46F6-95BE-713F6F6C3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DA54E39-B777-4068-BEE7-8FE0AC7A4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82EC-EB02-4624-AF2C-DFA9D0ADE7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24066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FA31B66-520B-42F4-93CA-8AA0A4734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03CB728-A1A6-4169-A566-5B473DB837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8B1D768-A3BF-4CEA-AEED-A49689376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16D3463-5B2A-49ED-A493-9C6D5F0B5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35B4-800C-415C-815D-A4D00C4D8247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E01AEDE-29FE-4B9D-9950-0E0BFB843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A31B650-3538-486E-95D1-FDBE1536F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82EC-EB02-4624-AF2C-DFA9D0ADE7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92304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310CD-AA44-4230-90BB-73D6F1E3B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AC147DE-4ED5-42C3-BD5F-44DD71C26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9F3E6F0-5AAE-48FE-9703-40399E748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FA6ACF2-9C2E-40D6-82A0-01AAAB1A7E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570074D-42F6-4924-887D-07BFDE5FAC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158654B-639D-4AA8-BEA3-9D52C80B1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35B4-800C-415C-815D-A4D00C4D8247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A71AC37A-00BE-4AF0-A19E-FA3CE983F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1C71488-A7F4-49D9-BC03-36ECCC00E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82EC-EB02-4624-AF2C-DFA9D0ADE7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19040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9CD55EB-A066-47EF-91F0-6F26B662B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B7BFA29-36A8-4CEE-BCC2-E61EB8552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35B4-800C-415C-815D-A4D00C4D8247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9D41FC4-8150-45D8-9CE8-DF9C9C58B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732DCF1-143E-4A9B-B2D4-A70B3C580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82EC-EB02-4624-AF2C-DFA9D0ADE7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18050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5A5BFDE-17DF-4209-9DAF-4DCA09C47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35B4-800C-415C-815D-A4D00C4D8247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253A411-0F8E-48B1-B752-548729718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49716C0-1AE7-4036-B978-A7DEF94ED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82EC-EB02-4624-AF2C-DFA9D0ADE7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1852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8467287-12A5-4BB5-8D68-A1A887734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D7D48BF-E7F4-4644-B6FD-F7E07ED86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53A7FB0-35FF-4420-8A84-4A7F97293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79FCBED-763E-4439-BA67-164513BD2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35B4-800C-415C-815D-A4D00C4D8247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C11789E-8CE4-4340-9A47-9F12C161C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5219D1B-37E5-429C-8A09-C3D253AC7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82EC-EB02-4624-AF2C-DFA9D0ADE7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12747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EBC627-4790-4D93-8920-A27B3F2A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D50DAC6-D2F3-44DB-B0F2-E947D01760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ar-SA"/>
              <a:t>انقر فوق الأيقونة لإضافة صورة</a:t>
            </a:r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C3F539B-E1BA-4467-B5C5-C542415818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B8368EF-9B1F-4A44-A509-1CE1E9524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35B4-800C-415C-815D-A4D00C4D8247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B0D65F4-BAAD-4262-9A88-90C69BA7B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3FDEDEA-E40C-48A4-9448-2EFFCFA7B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82EC-EB02-4624-AF2C-DFA9D0ADE7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43013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31DDC4B-5533-42F4-9F8A-2D6290BFE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4564AE7-46E3-4106-83B0-0409DE248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4E4E2A2-5336-41B4-9AE3-0F020E8253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35B4-800C-415C-815D-A4D00C4D8247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1F033EA-D710-48DB-957F-7657E3F538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587A38A-531E-4E5B-8D6C-DDFC27557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F82EC-EB02-4624-AF2C-DFA9D0ADE7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040815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algn="l" rtl="0" eaLnBrk="1" latinLnBrk="0" hangingPunct="1"/>
            <a:endParaRPr kumimoji="0" lang="en-US" sz="135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algn="l" rtl="0" eaLnBrk="1" latinLnBrk="0" hangingPunct="1"/>
            <a:endParaRPr kumimoji="0" lang="en-US" sz="135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/>
              <a:t>انقر لتحرير نمط عنوان الشكل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نص الشكل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08/08/1442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35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5592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</p:sldLayoutIdLst>
  <p:transition>
    <p:dissolve/>
  </p:transition>
  <p:txStyles>
    <p:titleStyle>
      <a:lvl1pPr algn="l" rtl="1" eaLnBrk="1" latinLnBrk="0" hangingPunct="1">
        <a:spcBef>
          <a:spcPct val="0"/>
        </a:spcBef>
        <a:buNone/>
        <a:defRPr kumimoji="0" sz="375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05740" indent="-20574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85166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5166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91540" indent="-157734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57734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57734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37160" algn="r" rtl="1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3716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903CAD1-6452-456F-B4C1-B609FABDD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191A7D6-ACB7-487D-A230-54C946245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23A8396-FB37-41EB-BDD4-32AE59D87D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35B4-800C-415C-815D-A4D00C4D8247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BDCEA5C-ACEF-4F02-9A1F-3DD450794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010E993-C884-4307-A624-BE156CA670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F82EC-EB02-4624-AF2C-DFA9D0ADE7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93519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4.png"/><Relationship Id="rId5" Type="http://schemas.openxmlformats.org/officeDocument/2006/relationships/image" Target="../media/image18.pn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8.png"/><Relationship Id="rId5" Type="http://schemas.openxmlformats.org/officeDocument/2006/relationships/image" Target="../media/image27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7" Type="http://schemas.openxmlformats.org/officeDocument/2006/relationships/image" Target="../media/image28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70.png"/><Relationship Id="rId5" Type="http://schemas.openxmlformats.org/officeDocument/2006/relationships/image" Target="../media/image590.png"/><Relationship Id="rId10" Type="http://schemas.openxmlformats.org/officeDocument/2006/relationships/image" Target="../media/image32.png"/><Relationship Id="rId9" Type="http://schemas.openxmlformats.org/officeDocument/2006/relationships/image" Target="../media/image20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2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4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2.emf"/><Relationship Id="rId5" Type="http://schemas.openxmlformats.org/officeDocument/2006/relationships/image" Target="../media/image19.emf"/><Relationship Id="rId4" Type="http://schemas.openxmlformats.org/officeDocument/2006/relationships/image" Target="../media/image4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6.png"/><Relationship Id="rId7" Type="http://schemas.openxmlformats.org/officeDocument/2006/relationships/image" Target="../media/image49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48.png"/><Relationship Id="rId5" Type="http://schemas.openxmlformats.org/officeDocument/2006/relationships/image" Target="../media/image23.emf"/><Relationship Id="rId4" Type="http://schemas.openxmlformats.org/officeDocument/2006/relationships/image" Target="../media/image19.emf"/><Relationship Id="rId9" Type="http://schemas.openxmlformats.org/officeDocument/2006/relationships/image" Target="../media/image5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4.png"/><Relationship Id="rId5" Type="http://schemas.openxmlformats.org/officeDocument/2006/relationships/image" Target="../media/image480.png"/><Relationship Id="rId4" Type="http://schemas.openxmlformats.org/officeDocument/2006/relationships/image" Target="../media/image15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7.png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9.png"/><Relationship Id="rId7" Type="http://schemas.openxmlformats.org/officeDocument/2006/relationships/image" Target="../media/image62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1.png"/><Relationship Id="rId5" Type="http://schemas.openxmlformats.org/officeDocument/2006/relationships/image" Target="../media/image30.png"/><Relationship Id="rId4" Type="http://schemas.openxmlformats.org/officeDocument/2006/relationships/image" Target="../media/image6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40.png"/><Relationship Id="rId5" Type="http://schemas.openxmlformats.org/officeDocument/2006/relationships/image" Target="../media/image162.png"/><Relationship Id="rId4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7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9.png"/><Relationship Id="rId5" Type="http://schemas.openxmlformats.org/officeDocument/2006/relationships/image" Target="../media/image47.png"/><Relationship Id="rId4" Type="http://schemas.openxmlformats.org/officeDocument/2006/relationships/image" Target="../media/image6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7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71.png"/><Relationship Id="rId5" Type="http://schemas.openxmlformats.org/officeDocument/2006/relationships/image" Target="../media/image43.png"/><Relationship Id="rId4" Type="http://schemas.openxmlformats.org/officeDocument/2006/relationships/image" Target="../media/image3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0.png"/><Relationship Id="rId3" Type="http://schemas.openxmlformats.org/officeDocument/2006/relationships/image" Target="../media/image73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75.png"/><Relationship Id="rId5" Type="http://schemas.openxmlformats.org/officeDocument/2006/relationships/image" Target="../media/image52.png"/><Relationship Id="rId4" Type="http://schemas.openxmlformats.org/officeDocument/2006/relationships/image" Target="../media/image43.png"/><Relationship Id="rId9" Type="http://schemas.openxmlformats.org/officeDocument/2006/relationships/image" Target="../media/image7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60.png"/><Relationship Id="rId5" Type="http://schemas.openxmlformats.org/officeDocument/2006/relationships/image" Target="../media/image650.png"/><Relationship Id="rId4" Type="http://schemas.openxmlformats.org/officeDocument/2006/relationships/image" Target="../media/image4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0.png"/><Relationship Id="rId3" Type="http://schemas.openxmlformats.org/officeDocument/2006/relationships/image" Target="../media/image66.png"/><Relationship Id="rId7" Type="http://schemas.openxmlformats.org/officeDocument/2006/relationships/image" Target="../media/image83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77.png"/><Relationship Id="rId11" Type="http://schemas.openxmlformats.org/officeDocument/2006/relationships/image" Target="../media/image84.png"/><Relationship Id="rId5" Type="http://schemas.openxmlformats.org/officeDocument/2006/relationships/image" Target="../media/image74.png"/><Relationship Id="rId10" Type="http://schemas.openxmlformats.org/officeDocument/2006/relationships/image" Target="../media/image740.png"/><Relationship Id="rId4" Type="http://schemas.openxmlformats.org/officeDocument/2006/relationships/image" Target="../media/image68.png"/><Relationship Id="rId9" Type="http://schemas.openxmlformats.org/officeDocument/2006/relationships/image" Target="../media/image73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0.png"/><Relationship Id="rId3" Type="http://schemas.openxmlformats.org/officeDocument/2006/relationships/image" Target="../media/image79.png"/><Relationship Id="rId7" Type="http://schemas.openxmlformats.org/officeDocument/2006/relationships/image" Target="../media/image790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88.png"/><Relationship Id="rId5" Type="http://schemas.openxmlformats.org/officeDocument/2006/relationships/image" Target="../media/image64.png"/><Relationship Id="rId10" Type="http://schemas.openxmlformats.org/officeDocument/2006/relationships/image" Target="../media/image89.png"/><Relationship Id="rId4" Type="http://schemas.openxmlformats.org/officeDocument/2006/relationships/image" Target="../media/image80.png"/><Relationship Id="rId9" Type="http://schemas.openxmlformats.org/officeDocument/2006/relationships/image" Target="../media/image8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410.png"/><Relationship Id="rId5" Type="http://schemas.openxmlformats.org/officeDocument/2006/relationships/image" Target="../media/image1160.png"/><Relationship Id="rId4" Type="http://schemas.openxmlformats.org/officeDocument/2006/relationships/image" Target="../media/image3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0.png"/><Relationship Id="rId7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40.png"/><Relationship Id="rId5" Type="http://schemas.openxmlformats.org/officeDocument/2006/relationships/image" Target="../media/image15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4.jpeg"/><Relationship Id="rId5" Type="http://schemas.openxmlformats.org/officeDocument/2006/relationships/image" Target="../media/image170.png"/><Relationship Id="rId4" Type="http://schemas.openxmlformats.org/officeDocument/2006/relationships/image" Target="../media/image13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4.jpe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49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4.jpeg"/><Relationship Id="rId4" Type="http://schemas.openxmlformats.org/officeDocument/2006/relationships/image" Target="../media/image2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E7BECDE9-6777-4133-BCB8-7377F8320CA9}"/>
              </a:ext>
            </a:extLst>
          </p:cNvPr>
          <p:cNvSpPr txBox="1"/>
          <p:nvPr/>
        </p:nvSpPr>
        <p:spPr>
          <a:xfrm>
            <a:off x="2921577" y="3429000"/>
            <a:ext cx="2116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مشروع مصادر التعلم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64BB81F-5D75-4C3B-9FE5-E4575C9AB2EC}"/>
              </a:ext>
            </a:extLst>
          </p:cNvPr>
          <p:cNvSpPr txBox="1"/>
          <p:nvPr/>
        </p:nvSpPr>
        <p:spPr>
          <a:xfrm>
            <a:off x="2771800" y="3941399"/>
            <a:ext cx="2415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الصف الثاني عشر علمي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8F3016F-38DD-459B-BD25-62285B9283C4}"/>
              </a:ext>
            </a:extLst>
          </p:cNvPr>
          <p:cNvSpPr txBox="1"/>
          <p:nvPr/>
        </p:nvSpPr>
        <p:spPr>
          <a:xfrm>
            <a:off x="1547664" y="4424270"/>
            <a:ext cx="4256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الوحدة الثامنة : الاحتمال  :بند (  8 –  2 )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F5C2802-FCE2-4415-88E8-50C3E8BDD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161" y="590682"/>
            <a:ext cx="1202967" cy="1386470"/>
          </a:xfrm>
          <a:prstGeom prst="rect">
            <a:avLst/>
          </a:prstGeom>
          <a:noFill/>
        </p:spPr>
      </p:pic>
      <p:sp>
        <p:nvSpPr>
          <p:cNvPr id="12" name="TextBox 2">
            <a:extLst>
              <a:ext uri="{FF2B5EF4-FFF2-40B4-BE49-F238E27FC236}">
                <a16:creationId xmlns:a16="http://schemas.microsoft.com/office/drawing/2014/main" id="{0E66D6A2-7FA8-4B7C-848B-60B9EFB34E0D}"/>
              </a:ext>
            </a:extLst>
          </p:cNvPr>
          <p:cNvSpPr txBox="1"/>
          <p:nvPr/>
        </p:nvSpPr>
        <p:spPr>
          <a:xfrm>
            <a:off x="5715216" y="1990236"/>
            <a:ext cx="173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وزارة التربية</a:t>
            </a:r>
            <a:endParaRPr lang="en-US" b="1" dirty="0"/>
          </a:p>
        </p:txBody>
      </p:sp>
      <p:sp>
        <p:nvSpPr>
          <p:cNvPr id="13" name="TextBox 31">
            <a:extLst>
              <a:ext uri="{FF2B5EF4-FFF2-40B4-BE49-F238E27FC236}">
                <a16:creationId xmlns:a16="http://schemas.microsoft.com/office/drawing/2014/main" id="{F6932521-D8F5-4AD7-BD98-18CB2A2C70DC}"/>
              </a:ext>
            </a:extLst>
          </p:cNvPr>
          <p:cNvSpPr txBox="1"/>
          <p:nvPr/>
        </p:nvSpPr>
        <p:spPr>
          <a:xfrm>
            <a:off x="5172537" y="2433730"/>
            <a:ext cx="2964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التوجيه الفني العام للرياضيات</a:t>
            </a:r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6D020713-760E-4AEF-A326-73DBA02771E7}"/>
              </a:ext>
            </a:extLst>
          </p:cNvPr>
          <p:cNvSpPr txBox="1"/>
          <p:nvPr/>
        </p:nvSpPr>
        <p:spPr>
          <a:xfrm>
            <a:off x="0" y="6260922"/>
            <a:ext cx="4402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منطقة الفروانية التعليمية – منطقة الجهراء التعليمية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5718539" y="3789040"/>
            <a:ext cx="3029915" cy="432048"/>
          </a:xfrm>
          <a:prstGeom prst="roundRect">
            <a:avLst>
              <a:gd name="adj" fmla="val 44202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rgbClr val="FF0000"/>
                </a:solidFill>
              </a:rPr>
              <a:t>مساحة المنطقة المظللة =</a:t>
            </a: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5767108" y="5002538"/>
            <a:ext cx="2981356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tx1"/>
                </a:solidFill>
              </a:rPr>
              <a:t>مساحة المنطقة المثلثة =</a:t>
            </a:r>
          </a:p>
        </p:txBody>
      </p:sp>
      <p:graphicFrame>
        <p:nvGraphicFramePr>
          <p:cNvPr id="9" name="جدول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661283"/>
              </p:ext>
            </p:extLst>
          </p:nvPr>
        </p:nvGraphicFramePr>
        <p:xfrm>
          <a:off x="755575" y="3842026"/>
          <a:ext cx="3600401" cy="245665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14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4164">
                <a:tc>
                  <a:txBody>
                    <a:bodyPr/>
                    <a:lstStyle/>
                    <a:p>
                      <a:pPr rtl="1"/>
                      <a:endParaRPr lang="ar-KW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rtl="1"/>
                      <a:endParaRPr lang="ar-KW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rtl="1"/>
                      <a:endParaRPr lang="ar-KW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algn="r" rtl="1"/>
                      <a:endParaRPr lang="ar-KW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جدول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631665"/>
              </p:ext>
            </p:extLst>
          </p:nvPr>
        </p:nvGraphicFramePr>
        <p:xfrm>
          <a:off x="1403648" y="5650610"/>
          <a:ext cx="3024336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9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1" name="مجموعة 10"/>
          <p:cNvGrpSpPr/>
          <p:nvPr/>
        </p:nvGrpSpPr>
        <p:grpSpPr>
          <a:xfrm>
            <a:off x="539552" y="3562378"/>
            <a:ext cx="4104456" cy="2808312"/>
            <a:chOff x="611560" y="3861048"/>
            <a:chExt cx="4104456" cy="2808312"/>
          </a:xfrm>
        </p:grpSpPr>
        <p:grpSp>
          <p:nvGrpSpPr>
            <p:cNvPr id="12" name="مجموعة 11"/>
            <p:cNvGrpSpPr/>
            <p:nvPr/>
          </p:nvGrpSpPr>
          <p:grpSpPr>
            <a:xfrm>
              <a:off x="611560" y="3861048"/>
              <a:ext cx="4104456" cy="2808312"/>
              <a:chOff x="611560" y="3861048"/>
              <a:chExt cx="4104456" cy="2808312"/>
            </a:xfrm>
          </p:grpSpPr>
          <p:cxnSp>
            <p:nvCxnSpPr>
              <p:cNvPr id="20" name="رابط كسهم مستقيم 19"/>
              <p:cNvCxnSpPr/>
              <p:nvPr/>
            </p:nvCxnSpPr>
            <p:spPr>
              <a:xfrm>
                <a:off x="611560" y="5978308"/>
                <a:ext cx="4104456" cy="0"/>
              </a:xfrm>
              <a:prstGeom prst="straightConnector1">
                <a:avLst/>
              </a:prstGeom>
              <a:ln w="38100">
                <a:solidFill>
                  <a:srgbClr val="1F11D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رابط كسهم مستقيم 20"/>
              <p:cNvCxnSpPr/>
              <p:nvPr/>
            </p:nvCxnSpPr>
            <p:spPr>
              <a:xfrm flipV="1">
                <a:off x="1331640" y="3861048"/>
                <a:ext cx="0" cy="2808312"/>
              </a:xfrm>
              <a:prstGeom prst="straightConnector1">
                <a:avLst/>
              </a:prstGeom>
              <a:ln w="38100">
                <a:solidFill>
                  <a:srgbClr val="1F11D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مجموعة 12"/>
            <p:cNvGrpSpPr/>
            <p:nvPr/>
          </p:nvGrpSpPr>
          <p:grpSpPr>
            <a:xfrm>
              <a:off x="1000628" y="4437112"/>
              <a:ext cx="373992" cy="1228328"/>
              <a:chOff x="1000628" y="4437112"/>
              <a:chExt cx="373992" cy="1228328"/>
            </a:xfrm>
          </p:grpSpPr>
          <p:grpSp>
            <p:nvGrpSpPr>
              <p:cNvPr id="14" name="مجموعة 13"/>
              <p:cNvGrpSpPr/>
              <p:nvPr/>
            </p:nvGrpSpPr>
            <p:grpSpPr>
              <a:xfrm>
                <a:off x="1014580" y="4437112"/>
                <a:ext cx="360040" cy="580256"/>
                <a:chOff x="6444208" y="5297016"/>
                <a:chExt cx="360040" cy="580256"/>
              </a:xfrm>
            </p:grpSpPr>
            <p:sp>
              <p:nvSpPr>
                <p:cNvPr id="18" name="مستطيل مستدير الزوايا 17"/>
                <p:cNvSpPr/>
                <p:nvPr/>
              </p:nvSpPr>
              <p:spPr>
                <a:xfrm>
                  <a:off x="6444208" y="5297016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u="sng" dirty="0">
                      <a:solidFill>
                        <a:schemeClr val="tx1"/>
                      </a:solidFill>
                    </a:rPr>
                    <a:t>2</a:t>
                  </a:r>
                  <a:endParaRPr lang="ar-KW" b="1" u="sng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مستطيل مستدير الزوايا 18"/>
                <p:cNvSpPr/>
                <p:nvPr/>
              </p:nvSpPr>
              <p:spPr>
                <a:xfrm>
                  <a:off x="6444208" y="5513040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dirty="0">
                      <a:solidFill>
                        <a:schemeClr val="tx1"/>
                      </a:solidFill>
                    </a:rPr>
                    <a:t>3</a:t>
                  </a:r>
                  <a:endParaRPr lang="ar-KW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" name="مجموعة 14"/>
              <p:cNvGrpSpPr/>
              <p:nvPr/>
            </p:nvGrpSpPr>
            <p:grpSpPr>
              <a:xfrm>
                <a:off x="1000628" y="5085184"/>
                <a:ext cx="360040" cy="580256"/>
                <a:chOff x="6444208" y="5297016"/>
                <a:chExt cx="360040" cy="580256"/>
              </a:xfrm>
            </p:grpSpPr>
            <p:sp>
              <p:nvSpPr>
                <p:cNvPr id="16" name="مستطيل مستدير الزوايا 15"/>
                <p:cNvSpPr/>
                <p:nvPr/>
              </p:nvSpPr>
              <p:spPr>
                <a:xfrm>
                  <a:off x="6444208" y="5297016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u="sng" dirty="0">
                      <a:solidFill>
                        <a:schemeClr val="tx1"/>
                      </a:solidFill>
                    </a:rPr>
                    <a:t>1</a:t>
                  </a:r>
                  <a:endParaRPr lang="ar-KW" b="1" u="sng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مستطيل مستدير الزوايا 16"/>
                <p:cNvSpPr/>
                <p:nvPr/>
              </p:nvSpPr>
              <p:spPr>
                <a:xfrm>
                  <a:off x="6444208" y="5513040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dirty="0">
                      <a:solidFill>
                        <a:schemeClr val="tx1"/>
                      </a:solidFill>
                    </a:rPr>
                    <a:t>3</a:t>
                  </a:r>
                  <a:endParaRPr lang="ar-KW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ستطيل مستدير الزوايا 21"/>
              <p:cNvSpPr/>
              <p:nvPr/>
            </p:nvSpPr>
            <p:spPr>
              <a:xfrm>
                <a:off x="5047682" y="4303604"/>
                <a:ext cx="2433011" cy="39814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(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&lt;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)</m:t>
                      </m:r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مستطيل مستدير الزوايا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682" y="4303604"/>
                <a:ext cx="2433011" cy="398140"/>
              </a:xfrm>
              <a:prstGeom prst="roundRect">
                <a:avLst/>
              </a:prstGeom>
              <a:blipFill>
                <a:blip r:embed="rId2"/>
                <a:stretch>
                  <a:fillRect t="-20000" r="-16541" b="-4307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ستطيل مستدير الزوايا 22"/>
              <p:cNvSpPr/>
              <p:nvPr/>
            </p:nvSpPr>
            <p:spPr>
              <a:xfrm>
                <a:off x="4932039" y="5612510"/>
                <a:ext cx="2646208" cy="688082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𝟗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ar-KW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3" name="مستطيل مستدير الزوايا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39" y="5612510"/>
                <a:ext cx="2646208" cy="688082"/>
              </a:xfrm>
              <a:prstGeom prst="roundRect">
                <a:avLst/>
              </a:prstGeom>
              <a:blipFill>
                <a:blip r:embed="rId3"/>
                <a:stretch>
                  <a:fillRect r="-20046" b="-79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شكل حر 23"/>
          <p:cNvSpPr/>
          <p:nvPr/>
        </p:nvSpPr>
        <p:spPr>
          <a:xfrm>
            <a:off x="1225826" y="4482998"/>
            <a:ext cx="1595016" cy="1190171"/>
          </a:xfrm>
          <a:custGeom>
            <a:avLst/>
            <a:gdLst>
              <a:gd name="connsiteX0" fmla="*/ 0 w 2075543"/>
              <a:gd name="connsiteY0" fmla="*/ 1175657 h 1190171"/>
              <a:gd name="connsiteX1" fmla="*/ 2075543 w 2075543"/>
              <a:gd name="connsiteY1" fmla="*/ 0 h 1190171"/>
              <a:gd name="connsiteX2" fmla="*/ 2075543 w 2075543"/>
              <a:gd name="connsiteY2" fmla="*/ 1190171 h 1190171"/>
              <a:gd name="connsiteX3" fmla="*/ 0 w 2075543"/>
              <a:gd name="connsiteY3" fmla="*/ 1175657 h 119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5543" h="1190171">
                <a:moveTo>
                  <a:pt x="0" y="1175657"/>
                </a:moveTo>
                <a:lnTo>
                  <a:pt x="2075543" y="0"/>
                </a:lnTo>
                <a:lnTo>
                  <a:pt x="2075543" y="1190171"/>
                </a:lnTo>
                <a:lnTo>
                  <a:pt x="0" y="1175657"/>
                </a:lnTo>
                <a:close/>
              </a:path>
            </a:pathLst>
          </a:cu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rgbClr val="FF0000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8172400" y="3140968"/>
            <a:ext cx="432048" cy="421410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B</a:t>
            </a:r>
            <a:endParaRPr lang="ar-KW" b="1" dirty="0">
              <a:solidFill>
                <a:srgbClr val="FFFF00"/>
              </a:solidFill>
            </a:endParaRPr>
          </a:p>
        </p:txBody>
      </p:sp>
      <p:sp>
        <p:nvSpPr>
          <p:cNvPr id="6" name="شكل حر 5"/>
          <p:cNvSpPr/>
          <p:nvPr/>
        </p:nvSpPr>
        <p:spPr>
          <a:xfrm>
            <a:off x="1248792" y="5303844"/>
            <a:ext cx="522514" cy="362857"/>
          </a:xfrm>
          <a:custGeom>
            <a:avLst/>
            <a:gdLst>
              <a:gd name="connsiteX0" fmla="*/ 0 w 522514"/>
              <a:gd name="connsiteY0" fmla="*/ 362857 h 362857"/>
              <a:gd name="connsiteX1" fmla="*/ 522514 w 522514"/>
              <a:gd name="connsiteY1" fmla="*/ 348343 h 362857"/>
              <a:gd name="connsiteX2" fmla="*/ 522514 w 522514"/>
              <a:gd name="connsiteY2" fmla="*/ 0 h 362857"/>
              <a:gd name="connsiteX3" fmla="*/ 0 w 522514"/>
              <a:gd name="connsiteY3" fmla="*/ 362857 h 36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514" h="362857">
                <a:moveTo>
                  <a:pt x="0" y="362857"/>
                </a:moveTo>
                <a:lnTo>
                  <a:pt x="522514" y="348343"/>
                </a:lnTo>
                <a:lnTo>
                  <a:pt x="522514" y="0"/>
                </a:lnTo>
                <a:lnTo>
                  <a:pt x="0" y="362857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116632"/>
            <a:ext cx="7920880" cy="220721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3" name="جدول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081989"/>
              </p:ext>
            </p:extLst>
          </p:nvPr>
        </p:nvGraphicFramePr>
        <p:xfrm>
          <a:off x="5102476" y="2759328"/>
          <a:ext cx="2565868" cy="741680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568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KW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KW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ar-KW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ar-KW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2/3</a:t>
                      </a:r>
                      <a:endParaRPr lang="ar-KW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2/9</a:t>
                      </a:r>
                      <a:endParaRPr lang="ar-KW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ar-KW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F(x)</a:t>
                      </a:r>
                      <a:endParaRPr lang="ar-KW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3BF25D5C-2673-4291-BE3B-E251FAADEF4C}"/>
                  </a:ext>
                </a:extLst>
              </p:cNvPr>
              <p:cNvSpPr txBox="1"/>
              <p:nvPr/>
            </p:nvSpPr>
            <p:spPr>
              <a:xfrm>
                <a:off x="7930790" y="5563462"/>
                <a:ext cx="398487" cy="7861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3BF25D5C-2673-4291-BE3B-E251FAADEF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0790" y="5563462"/>
                <a:ext cx="398487" cy="786177"/>
              </a:xfrm>
              <a:prstGeom prst="rect">
                <a:avLst/>
              </a:prstGeom>
              <a:blipFill>
                <a:blip r:embed="rId6"/>
                <a:stretch>
                  <a:fillRect r="-36923" b="-77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315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4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2" grpId="0"/>
      <p:bldP spid="23" grpId="0"/>
      <p:bldP spid="24" grpId="0" animBg="1"/>
      <p:bldP spid="25" grpId="0" animBg="1"/>
      <p:bldP spid="6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جدول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486352"/>
              </p:ext>
            </p:extLst>
          </p:nvPr>
        </p:nvGraphicFramePr>
        <p:xfrm>
          <a:off x="611559" y="3842026"/>
          <a:ext cx="3600401" cy="245665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14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4164"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جدول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500137"/>
              </p:ext>
            </p:extLst>
          </p:nvPr>
        </p:nvGraphicFramePr>
        <p:xfrm>
          <a:off x="1238163" y="5650610"/>
          <a:ext cx="2888897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9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6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262">
                <a:tc>
                  <a:txBody>
                    <a:bodyPr/>
                    <a:lstStyle/>
                    <a:p>
                      <a:pPr rtl="1"/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685800" rtl="1" eaLnBrk="1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ar-KW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685800" rtl="1" eaLnBrk="1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ar-KW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1" name="مجموعة 10"/>
          <p:cNvGrpSpPr/>
          <p:nvPr/>
        </p:nvGrpSpPr>
        <p:grpSpPr>
          <a:xfrm>
            <a:off x="395536" y="3562378"/>
            <a:ext cx="4104456" cy="2808312"/>
            <a:chOff x="611560" y="3861048"/>
            <a:chExt cx="4104456" cy="2808312"/>
          </a:xfrm>
        </p:grpSpPr>
        <p:grpSp>
          <p:nvGrpSpPr>
            <p:cNvPr id="12" name="مجموعة 11"/>
            <p:cNvGrpSpPr/>
            <p:nvPr/>
          </p:nvGrpSpPr>
          <p:grpSpPr>
            <a:xfrm>
              <a:off x="611560" y="3861048"/>
              <a:ext cx="4104456" cy="2808312"/>
              <a:chOff x="611560" y="3861048"/>
              <a:chExt cx="4104456" cy="2808312"/>
            </a:xfrm>
          </p:grpSpPr>
          <p:cxnSp>
            <p:nvCxnSpPr>
              <p:cNvPr id="20" name="رابط كسهم مستقيم 19"/>
              <p:cNvCxnSpPr/>
              <p:nvPr/>
            </p:nvCxnSpPr>
            <p:spPr>
              <a:xfrm>
                <a:off x="611560" y="5978308"/>
                <a:ext cx="4104456" cy="0"/>
              </a:xfrm>
              <a:prstGeom prst="straightConnector1">
                <a:avLst/>
              </a:prstGeom>
              <a:ln w="38100">
                <a:solidFill>
                  <a:srgbClr val="1F11D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رابط كسهم مستقيم 20"/>
              <p:cNvCxnSpPr/>
              <p:nvPr/>
            </p:nvCxnSpPr>
            <p:spPr>
              <a:xfrm flipV="1">
                <a:off x="1331640" y="3861048"/>
                <a:ext cx="0" cy="2808312"/>
              </a:xfrm>
              <a:prstGeom prst="straightConnector1">
                <a:avLst/>
              </a:prstGeom>
              <a:ln w="38100">
                <a:solidFill>
                  <a:srgbClr val="1F11D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مجموعة 12"/>
            <p:cNvGrpSpPr/>
            <p:nvPr/>
          </p:nvGrpSpPr>
          <p:grpSpPr>
            <a:xfrm>
              <a:off x="1000628" y="4437112"/>
              <a:ext cx="373992" cy="1228328"/>
              <a:chOff x="1000628" y="4437112"/>
              <a:chExt cx="373992" cy="1228328"/>
            </a:xfrm>
          </p:grpSpPr>
          <p:grpSp>
            <p:nvGrpSpPr>
              <p:cNvPr id="14" name="مجموعة 13"/>
              <p:cNvGrpSpPr/>
              <p:nvPr/>
            </p:nvGrpSpPr>
            <p:grpSpPr>
              <a:xfrm>
                <a:off x="1014580" y="4437112"/>
                <a:ext cx="360040" cy="580256"/>
                <a:chOff x="6444208" y="5297016"/>
                <a:chExt cx="360040" cy="580256"/>
              </a:xfrm>
            </p:grpSpPr>
            <p:sp>
              <p:nvSpPr>
                <p:cNvPr id="18" name="مستطيل مستدير الزوايا 17"/>
                <p:cNvSpPr/>
                <p:nvPr/>
              </p:nvSpPr>
              <p:spPr>
                <a:xfrm>
                  <a:off x="6444208" y="5297016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u="sng" dirty="0">
                      <a:solidFill>
                        <a:schemeClr val="tx1"/>
                      </a:solidFill>
                    </a:rPr>
                    <a:t>2</a:t>
                  </a:r>
                  <a:endParaRPr lang="ar-KW" b="1" u="sng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مستطيل مستدير الزوايا 18"/>
                <p:cNvSpPr/>
                <p:nvPr/>
              </p:nvSpPr>
              <p:spPr>
                <a:xfrm>
                  <a:off x="6444208" y="5513040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dirty="0">
                      <a:solidFill>
                        <a:schemeClr val="tx1"/>
                      </a:solidFill>
                    </a:rPr>
                    <a:t>3</a:t>
                  </a:r>
                  <a:endParaRPr lang="ar-KW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" name="مجموعة 14"/>
              <p:cNvGrpSpPr/>
              <p:nvPr/>
            </p:nvGrpSpPr>
            <p:grpSpPr>
              <a:xfrm>
                <a:off x="1000628" y="5085184"/>
                <a:ext cx="360040" cy="580256"/>
                <a:chOff x="6444208" y="5297016"/>
                <a:chExt cx="360040" cy="580256"/>
              </a:xfrm>
            </p:grpSpPr>
            <p:sp>
              <p:nvSpPr>
                <p:cNvPr id="16" name="مستطيل مستدير الزوايا 15"/>
                <p:cNvSpPr/>
                <p:nvPr/>
              </p:nvSpPr>
              <p:spPr>
                <a:xfrm>
                  <a:off x="6444208" y="5297016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u="sng" dirty="0">
                      <a:solidFill>
                        <a:schemeClr val="tx1"/>
                      </a:solidFill>
                    </a:rPr>
                    <a:t>1</a:t>
                  </a:r>
                  <a:endParaRPr lang="ar-KW" b="1" u="sng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مستطيل مستدير الزوايا 16"/>
                <p:cNvSpPr/>
                <p:nvPr/>
              </p:nvSpPr>
              <p:spPr>
                <a:xfrm>
                  <a:off x="6444208" y="5513040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dirty="0">
                      <a:solidFill>
                        <a:schemeClr val="tx1"/>
                      </a:solidFill>
                    </a:rPr>
                    <a:t>3</a:t>
                  </a:r>
                  <a:endParaRPr lang="ar-KW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4" name="شكل حر 23"/>
          <p:cNvSpPr/>
          <p:nvPr/>
        </p:nvSpPr>
        <p:spPr>
          <a:xfrm>
            <a:off x="1104777" y="4491044"/>
            <a:ext cx="1595016" cy="1190171"/>
          </a:xfrm>
          <a:custGeom>
            <a:avLst/>
            <a:gdLst>
              <a:gd name="connsiteX0" fmla="*/ 0 w 2075543"/>
              <a:gd name="connsiteY0" fmla="*/ 1175657 h 1190171"/>
              <a:gd name="connsiteX1" fmla="*/ 2075543 w 2075543"/>
              <a:gd name="connsiteY1" fmla="*/ 0 h 1190171"/>
              <a:gd name="connsiteX2" fmla="*/ 2075543 w 2075543"/>
              <a:gd name="connsiteY2" fmla="*/ 1190171 h 1190171"/>
              <a:gd name="connsiteX3" fmla="*/ 0 w 2075543"/>
              <a:gd name="connsiteY3" fmla="*/ 1175657 h 119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5543" h="1190171">
                <a:moveTo>
                  <a:pt x="0" y="1175657"/>
                </a:moveTo>
                <a:lnTo>
                  <a:pt x="2075543" y="0"/>
                </a:lnTo>
                <a:lnTo>
                  <a:pt x="2075543" y="1190171"/>
                </a:lnTo>
                <a:lnTo>
                  <a:pt x="0" y="1175657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bg1"/>
              </a:solidFill>
            </a:endParaRPr>
          </a:p>
        </p:txBody>
      </p:sp>
      <p:sp>
        <p:nvSpPr>
          <p:cNvPr id="6" name="شكل حر 5"/>
          <p:cNvSpPr/>
          <p:nvPr/>
        </p:nvSpPr>
        <p:spPr>
          <a:xfrm>
            <a:off x="1104776" y="5303844"/>
            <a:ext cx="522514" cy="362857"/>
          </a:xfrm>
          <a:custGeom>
            <a:avLst/>
            <a:gdLst>
              <a:gd name="connsiteX0" fmla="*/ 0 w 522514"/>
              <a:gd name="connsiteY0" fmla="*/ 362857 h 362857"/>
              <a:gd name="connsiteX1" fmla="*/ 522514 w 522514"/>
              <a:gd name="connsiteY1" fmla="*/ 348343 h 362857"/>
              <a:gd name="connsiteX2" fmla="*/ 522514 w 522514"/>
              <a:gd name="connsiteY2" fmla="*/ 0 h 362857"/>
              <a:gd name="connsiteX3" fmla="*/ 0 w 522514"/>
              <a:gd name="connsiteY3" fmla="*/ 362857 h 36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514" h="362857">
                <a:moveTo>
                  <a:pt x="0" y="362857"/>
                </a:moveTo>
                <a:lnTo>
                  <a:pt x="522514" y="348343"/>
                </a:lnTo>
                <a:lnTo>
                  <a:pt x="522514" y="0"/>
                </a:lnTo>
                <a:lnTo>
                  <a:pt x="0" y="362857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4572000" y="3191420"/>
            <a:ext cx="3240360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2000" b="1" dirty="0">
                <a:solidFill>
                  <a:srgbClr val="FF0000"/>
                </a:solidFill>
              </a:rPr>
              <a:t>مساحة المنطقة الغير المظللة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مستطيل مستدير الزوايا 27"/>
              <p:cNvSpPr/>
              <p:nvPr/>
            </p:nvSpPr>
            <p:spPr>
              <a:xfrm>
                <a:off x="3605050" y="4092538"/>
                <a:ext cx="2221933" cy="346107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≥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</m:d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مستطيل مستدير الزوايا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050" y="4092538"/>
                <a:ext cx="2221933" cy="346107"/>
              </a:xfrm>
              <a:prstGeom prst="roundRect">
                <a:avLst/>
              </a:prstGeom>
              <a:blipFill>
                <a:blip r:embed="rId2"/>
                <a:stretch>
                  <a:fillRect t="-29825" r="-36712" b="-5614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ستطيل مستدير الزوايا 28"/>
              <p:cNvSpPr/>
              <p:nvPr/>
            </p:nvSpPr>
            <p:spPr>
              <a:xfrm>
                <a:off x="4740636" y="4771362"/>
                <a:ext cx="2664296" cy="75818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مستطيل مستدير الزوايا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636" y="4771362"/>
                <a:ext cx="2664296" cy="758180"/>
              </a:xfrm>
              <a:prstGeom prst="roundRect">
                <a:avLst/>
              </a:prstGeom>
              <a:blipFill>
                <a:blip r:embed="rId3"/>
                <a:stretch>
                  <a:fillRect b="-322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شكل بيضاوي 29"/>
          <p:cNvSpPr/>
          <p:nvPr/>
        </p:nvSpPr>
        <p:spPr>
          <a:xfrm>
            <a:off x="8028384" y="3140968"/>
            <a:ext cx="432048" cy="421410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C</a:t>
            </a:r>
            <a:endParaRPr lang="ar-KW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مستطيل مستدير الزوايا 30"/>
              <p:cNvSpPr/>
              <p:nvPr/>
            </p:nvSpPr>
            <p:spPr>
              <a:xfrm>
                <a:off x="5058564" y="5584395"/>
                <a:ext cx="2664296" cy="75818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مستطيل مستدير الزوايا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8564" y="5584395"/>
                <a:ext cx="2664296" cy="758180"/>
              </a:xfrm>
              <a:prstGeom prst="roundRect">
                <a:avLst/>
              </a:prstGeom>
              <a:blipFill>
                <a:blip r:embed="rId5"/>
                <a:stretch>
                  <a:fillRect b="-322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116632"/>
            <a:ext cx="7920880" cy="220721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8122AE0F-5FCB-4537-8EEB-7BFF7EE6ECBB}"/>
                  </a:ext>
                </a:extLst>
              </p:cNvPr>
              <p:cNvSpPr txBox="1"/>
              <p:nvPr/>
            </p:nvSpPr>
            <p:spPr>
              <a:xfrm>
                <a:off x="6578830" y="4006482"/>
                <a:ext cx="222193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𝒑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(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8122AE0F-5FCB-4537-8EEB-7BFF7EE6EC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8830" y="4006482"/>
                <a:ext cx="2221932" cy="461665"/>
              </a:xfrm>
              <a:prstGeom prst="rect">
                <a:avLst/>
              </a:prstGeom>
              <a:blipFill>
                <a:blip r:embed="rId7"/>
                <a:stretch>
                  <a:fillRect t="-10526" r="-548" b="-2894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975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4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6" grpId="0" animBg="1"/>
      <p:bldP spid="27" grpId="0" animBg="1"/>
      <p:bldP spid="28" grpId="0"/>
      <p:bldP spid="29" grpId="0"/>
      <p:bldP spid="30" grpId="0" animBg="1"/>
      <p:bldP spid="31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جدول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180693"/>
              </p:ext>
            </p:extLst>
          </p:nvPr>
        </p:nvGraphicFramePr>
        <p:xfrm>
          <a:off x="467544" y="3468350"/>
          <a:ext cx="3600401" cy="245665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14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4164"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" name="مستطيل 51"/>
          <p:cNvSpPr/>
          <p:nvPr/>
        </p:nvSpPr>
        <p:spPr>
          <a:xfrm>
            <a:off x="1007605" y="4696678"/>
            <a:ext cx="3060340" cy="61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graphicFrame>
        <p:nvGraphicFramePr>
          <p:cNvPr id="39" name="جدول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529446"/>
              </p:ext>
            </p:extLst>
          </p:nvPr>
        </p:nvGraphicFramePr>
        <p:xfrm>
          <a:off x="1475656" y="5301208"/>
          <a:ext cx="3024336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9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0" name="مجموعة 39"/>
          <p:cNvGrpSpPr/>
          <p:nvPr/>
        </p:nvGrpSpPr>
        <p:grpSpPr>
          <a:xfrm>
            <a:off x="768103" y="3174876"/>
            <a:ext cx="4104456" cy="2808312"/>
            <a:chOff x="611560" y="3861048"/>
            <a:chExt cx="4104456" cy="2808312"/>
          </a:xfrm>
        </p:grpSpPr>
        <p:grpSp>
          <p:nvGrpSpPr>
            <p:cNvPr id="41" name="مجموعة 40"/>
            <p:cNvGrpSpPr/>
            <p:nvPr/>
          </p:nvGrpSpPr>
          <p:grpSpPr>
            <a:xfrm>
              <a:off x="611560" y="3861048"/>
              <a:ext cx="4104456" cy="2808312"/>
              <a:chOff x="611560" y="3861048"/>
              <a:chExt cx="4104456" cy="2808312"/>
            </a:xfrm>
          </p:grpSpPr>
          <p:cxnSp>
            <p:nvCxnSpPr>
              <p:cNvPr id="49" name="رابط كسهم مستقيم 48"/>
              <p:cNvCxnSpPr/>
              <p:nvPr/>
            </p:nvCxnSpPr>
            <p:spPr>
              <a:xfrm>
                <a:off x="611560" y="5978308"/>
                <a:ext cx="4104456" cy="0"/>
              </a:xfrm>
              <a:prstGeom prst="straightConnector1">
                <a:avLst/>
              </a:prstGeom>
              <a:ln w="38100">
                <a:solidFill>
                  <a:srgbClr val="1F11D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رابط كسهم مستقيم 49"/>
              <p:cNvCxnSpPr/>
              <p:nvPr/>
            </p:nvCxnSpPr>
            <p:spPr>
              <a:xfrm flipV="1">
                <a:off x="1331640" y="3861048"/>
                <a:ext cx="0" cy="2808312"/>
              </a:xfrm>
              <a:prstGeom prst="straightConnector1">
                <a:avLst/>
              </a:prstGeom>
              <a:ln w="38100">
                <a:solidFill>
                  <a:srgbClr val="1F11D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مجموعة 41"/>
            <p:cNvGrpSpPr/>
            <p:nvPr/>
          </p:nvGrpSpPr>
          <p:grpSpPr>
            <a:xfrm>
              <a:off x="1000628" y="4437112"/>
              <a:ext cx="373992" cy="1228328"/>
              <a:chOff x="1000628" y="4437112"/>
              <a:chExt cx="373992" cy="1228328"/>
            </a:xfrm>
          </p:grpSpPr>
          <p:grpSp>
            <p:nvGrpSpPr>
              <p:cNvPr id="43" name="مجموعة 42"/>
              <p:cNvGrpSpPr/>
              <p:nvPr/>
            </p:nvGrpSpPr>
            <p:grpSpPr>
              <a:xfrm>
                <a:off x="1014580" y="4437112"/>
                <a:ext cx="360040" cy="580256"/>
                <a:chOff x="6444208" y="5297016"/>
                <a:chExt cx="360040" cy="580256"/>
              </a:xfrm>
            </p:grpSpPr>
            <p:sp>
              <p:nvSpPr>
                <p:cNvPr id="47" name="مستطيل مستدير الزوايا 46"/>
                <p:cNvSpPr/>
                <p:nvPr/>
              </p:nvSpPr>
              <p:spPr>
                <a:xfrm>
                  <a:off x="6444208" y="5297016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u="sng" dirty="0">
                      <a:solidFill>
                        <a:schemeClr val="tx1"/>
                      </a:solidFill>
                    </a:rPr>
                    <a:t>1</a:t>
                  </a:r>
                  <a:endParaRPr lang="ar-KW" b="1" u="sng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" name="مستطيل مستدير الزوايا 47"/>
                <p:cNvSpPr/>
                <p:nvPr/>
              </p:nvSpPr>
              <p:spPr>
                <a:xfrm>
                  <a:off x="6444208" y="5513040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dirty="0">
                      <a:solidFill>
                        <a:schemeClr val="tx1"/>
                      </a:solidFill>
                    </a:rPr>
                    <a:t>3</a:t>
                  </a:r>
                  <a:endParaRPr lang="ar-KW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4" name="مجموعة 43"/>
              <p:cNvGrpSpPr/>
              <p:nvPr/>
            </p:nvGrpSpPr>
            <p:grpSpPr>
              <a:xfrm>
                <a:off x="1000628" y="5085184"/>
                <a:ext cx="360040" cy="580256"/>
                <a:chOff x="6444208" y="5297016"/>
                <a:chExt cx="360040" cy="580256"/>
              </a:xfrm>
            </p:grpSpPr>
            <p:sp>
              <p:nvSpPr>
                <p:cNvPr id="45" name="مستطيل مستدير الزوايا 44"/>
                <p:cNvSpPr/>
                <p:nvPr/>
              </p:nvSpPr>
              <p:spPr>
                <a:xfrm>
                  <a:off x="6444208" y="5297016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u="sng" dirty="0">
                      <a:solidFill>
                        <a:schemeClr val="tx1"/>
                      </a:solidFill>
                    </a:rPr>
                    <a:t>1</a:t>
                  </a:r>
                  <a:endParaRPr lang="ar-KW" b="1" u="sng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" name="مستطيل مستدير الزوايا 45"/>
                <p:cNvSpPr/>
                <p:nvPr/>
              </p:nvSpPr>
              <p:spPr>
                <a:xfrm>
                  <a:off x="6444208" y="5513040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dirty="0">
                      <a:solidFill>
                        <a:schemeClr val="tx1"/>
                      </a:solidFill>
                    </a:rPr>
                    <a:t>6</a:t>
                  </a:r>
                  <a:endParaRPr lang="ar-KW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51" name="مستطيل مستدير الزوايا 50"/>
          <p:cNvSpPr/>
          <p:nvPr/>
        </p:nvSpPr>
        <p:spPr>
          <a:xfrm>
            <a:off x="4499993" y="3095548"/>
            <a:ext cx="4392472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rgbClr val="FF0000"/>
                </a:solidFill>
              </a:rPr>
              <a:t>مساحة المنطقة المظللة (المستطيلة 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مستطيل مستدير الزوايا 52"/>
              <p:cNvSpPr/>
              <p:nvPr/>
            </p:nvSpPr>
            <p:spPr>
              <a:xfrm>
                <a:off x="3355048" y="4028759"/>
                <a:ext cx="2534230" cy="695582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≤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مستطيل مستدير الزوايا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048" y="4028759"/>
                <a:ext cx="2534230" cy="695582"/>
              </a:xfrm>
              <a:prstGeom prst="roundRect">
                <a:avLst/>
              </a:prstGeom>
              <a:blipFill>
                <a:blip r:embed="rId2"/>
                <a:stretch>
                  <a:fillRect r="-45673" b="-263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مستطيل مستدير الزوايا 53"/>
              <p:cNvSpPr/>
              <p:nvPr/>
            </p:nvSpPr>
            <p:spPr>
              <a:xfrm>
                <a:off x="5940152" y="4581128"/>
                <a:ext cx="2664296" cy="75818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مستطيل مستدير الزوايا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4581128"/>
                <a:ext cx="2664296" cy="758180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مستطيل مستدير الزوايا 54"/>
              <p:cNvSpPr/>
              <p:nvPr/>
            </p:nvSpPr>
            <p:spPr>
              <a:xfrm>
                <a:off x="4932040" y="5983188"/>
                <a:ext cx="3816424" cy="758180"/>
              </a:xfrm>
              <a:prstGeom prst="round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تذكران</m:t>
                      </m:r>
                    </m:oMath>
                  </m:oMathPara>
                </a14:m>
                <a:endParaRPr lang="ar-KW" sz="2000" dirty="0">
                  <a:solidFill>
                    <a:srgbClr val="FF0000"/>
                  </a:solidFill>
                  <a:latin typeface="Cambria Math"/>
                </a:endParaRPr>
              </a:p>
              <a:p>
                <a:pPr algn="ctr"/>
                <a:r>
                  <a:rPr lang="ar-KW" b="1" dirty="0">
                    <a:solidFill>
                      <a:srgbClr val="FF0000"/>
                    </a:solidFill>
                  </a:rPr>
                  <a:t>مساحة منطقة المستطيل = الطول </a:t>
                </a:r>
                <a:r>
                  <a:rPr lang="en-US" b="1" dirty="0">
                    <a:solidFill>
                      <a:srgbClr val="FF0000"/>
                    </a:solidFill>
                  </a:rPr>
                  <a:t>x</a:t>
                </a:r>
                <a:r>
                  <a:rPr lang="ar-KW" b="1" dirty="0">
                    <a:solidFill>
                      <a:srgbClr val="FF0000"/>
                    </a:solidFill>
                  </a:rPr>
                  <a:t> العرض</a:t>
                </a:r>
                <a14:m>
                  <m:oMath xmlns:m="http://schemas.openxmlformats.org/officeDocument/2006/math">
                    <m:r>
                      <a:rPr lang="ar-KW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ar-KW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مستطيل مستدير الزوايا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5983188"/>
                <a:ext cx="3816424" cy="758180"/>
              </a:xfrm>
              <a:prstGeom prst="roundRect">
                <a:avLst/>
              </a:prstGeom>
              <a:blipFill>
                <a:blip r:embed="rId6"/>
                <a:stretch>
                  <a:fillRect b="-8661"/>
                </a:stretch>
              </a:blipFill>
              <a:ln/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مستطيل مستدير الزوايا 56"/>
              <p:cNvSpPr/>
              <p:nvPr/>
            </p:nvSpPr>
            <p:spPr>
              <a:xfrm>
                <a:off x="3894187" y="5064951"/>
                <a:ext cx="3816424" cy="75818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احتمال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كثافة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دالة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هي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𝒇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الدالة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 ∴ </m:t>
                      </m:r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مستطيل مستدير الزوايا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187" y="5064951"/>
                <a:ext cx="3816424" cy="758180"/>
              </a:xfrm>
              <a:prstGeom prst="roundRect">
                <a:avLst/>
              </a:prstGeom>
              <a:blipFill>
                <a:blip r:embed="rId7"/>
                <a:stretch>
                  <a:fillRect r="-4057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شكل بيضاوي 1"/>
          <p:cNvSpPr/>
          <p:nvPr/>
        </p:nvSpPr>
        <p:spPr>
          <a:xfrm>
            <a:off x="467544" y="5265136"/>
            <a:ext cx="648072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-1</a:t>
            </a:r>
            <a:endParaRPr lang="ar-KW" b="1" dirty="0">
              <a:solidFill>
                <a:schemeClr val="tx1"/>
              </a:solidFill>
            </a:endParaRP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2379EDB9-70EB-4E6A-A233-030885EE18B5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67744" y="285616"/>
            <a:ext cx="6264696" cy="151134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87C45D31-01D2-4F9B-B932-28FC551B60A7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951287" y="2080861"/>
            <a:ext cx="5688632" cy="5385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55AA5D6D-78AD-41ED-A107-199BE2330480}"/>
                  </a:ext>
                </a:extLst>
              </p:cNvPr>
              <p:cNvSpPr txBox="1"/>
              <p:nvPr/>
            </p:nvSpPr>
            <p:spPr>
              <a:xfrm>
                <a:off x="6676734" y="3972081"/>
                <a:ext cx="1927714" cy="7861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=(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𝟔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)×</m:t>
                      </m:r>
                      <m:f>
                        <m:f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55AA5D6D-78AD-41ED-A107-199BE23304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734" y="3972081"/>
                <a:ext cx="1927714" cy="786177"/>
              </a:xfrm>
              <a:prstGeom prst="rect">
                <a:avLst/>
              </a:prstGeom>
              <a:blipFill>
                <a:blip r:embed="rId10"/>
                <a:stretch>
                  <a:fillRect b="-77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486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4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4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4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4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1" grpId="0" animBg="1"/>
      <p:bldP spid="53" grpId="0"/>
      <p:bldP spid="54" grpId="0"/>
      <p:bldP spid="55" grpId="0" animBg="1"/>
      <p:bldP spid="57" grpId="0"/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3" name="مستطيل مستدير الزوايا 52"/>
              <p:cNvSpPr/>
              <p:nvPr/>
            </p:nvSpPr>
            <p:spPr>
              <a:xfrm>
                <a:off x="2166419" y="2487279"/>
                <a:ext cx="4536504" cy="1300336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den>
                              </m:f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 :  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  <m:e>
                              <m:r>
                                <a:rPr lang="ar-KW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        </m:t>
                              </m:r>
                              <m:r>
                                <a:rPr lang="ar-KW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𝟎</m:t>
                              </m:r>
                              <m:r>
                                <a:rPr lang="ar-KW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       :      </m:t>
                              </m:r>
                              <m:r>
                                <a:rPr lang="ar-KW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ذلك</m:t>
                              </m:r>
                              <m:r>
                                <a:rPr lang="ar-KW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</m:t>
                              </m:r>
                              <m:r>
                                <a:rPr lang="ar-KW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عدا</m:t>
                              </m:r>
                              <m:r>
                                <a:rPr lang="ar-KW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</m:t>
                              </m:r>
                              <m:r>
                                <a:rPr lang="ar-KW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ما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</m:t>
                              </m:r>
                              <m:r>
                                <a:rPr lang="ar-KW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في</m:t>
                              </m:r>
                              <m:r>
                                <a:rPr lang="ar-KW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مستطيل مستدير الزوايا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6419" y="2487279"/>
                <a:ext cx="4536504" cy="1300336"/>
              </a:xfrm>
              <a:prstGeom prst="roundRect">
                <a:avLst/>
              </a:prstGeom>
              <a:blipFill>
                <a:blip r:embed="rId2"/>
                <a:stretch>
                  <a:fillRect r="-134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مستطيل مستدير الزوايا 53"/>
              <p:cNvSpPr/>
              <p:nvPr/>
            </p:nvSpPr>
            <p:spPr>
              <a:xfrm>
                <a:off x="-464124" y="3772385"/>
                <a:ext cx="2592288" cy="75818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𝒂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, 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𝒃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𝟓</m:t>
                      </m:r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مستطيل مستدير الزوايا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64124" y="3772385"/>
                <a:ext cx="2592288" cy="758180"/>
              </a:xfrm>
              <a:prstGeom prst="roundRect">
                <a:avLst/>
              </a:prstGeom>
              <a:blipFill>
                <a:blip r:embed="rId3"/>
                <a:stretch>
                  <a:fillRect r="-432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مستطيل مستدير الزوايا 56"/>
              <p:cNvSpPr/>
              <p:nvPr/>
            </p:nvSpPr>
            <p:spPr>
              <a:xfrm>
                <a:off x="0" y="5874397"/>
                <a:ext cx="6233128" cy="75818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المنتظم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الاحتمالي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التوزيع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تتبع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دالة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هي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𝒇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الدالة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 ∴ </m:t>
                      </m:r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مستطيل مستدير الزوايا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874397"/>
                <a:ext cx="6233128" cy="758180"/>
              </a:xfrm>
              <a:prstGeom prst="roundRect">
                <a:avLst/>
              </a:prstGeom>
              <a:blipFill>
                <a:blip r:embed="rId4"/>
                <a:stretch>
                  <a:fillRect r="-44325" b="-16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مستطيل مستدير الزوايا 30"/>
              <p:cNvSpPr/>
              <p:nvPr/>
            </p:nvSpPr>
            <p:spPr>
              <a:xfrm>
                <a:off x="1547664" y="3753137"/>
                <a:ext cx="3663536" cy="75818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𝒃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𝒂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−(−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 =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𝟔</m:t>
                      </m:r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مستطيل مستدير الزوايا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3753137"/>
                <a:ext cx="3663536" cy="758180"/>
              </a:xfrm>
              <a:prstGeom prst="roundRect">
                <a:avLst/>
              </a:prstGeom>
              <a:blipFill>
                <a:blip r:embed="rId5"/>
                <a:stretch>
                  <a:fillRect r="-4459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مستطيل مستدير الزوايا 31"/>
              <p:cNvSpPr/>
              <p:nvPr/>
            </p:nvSpPr>
            <p:spPr>
              <a:xfrm>
                <a:off x="5940152" y="3708816"/>
                <a:ext cx="2223376" cy="75818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∴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مستطيل مستدير الزوايا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708816"/>
                <a:ext cx="2223376" cy="758180"/>
              </a:xfrm>
              <a:prstGeom prst="roundRect">
                <a:avLst/>
              </a:prstGeom>
              <a:blipFill>
                <a:blip r:embed="rId6"/>
                <a:stretch>
                  <a:fillRect r="-30685" b="-32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مستطيل مستدير الزوايا 32"/>
              <p:cNvSpPr/>
              <p:nvPr/>
            </p:nvSpPr>
            <p:spPr>
              <a:xfrm>
                <a:off x="2698184" y="4593220"/>
                <a:ext cx="4536504" cy="1300336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𝟔</m:t>
                                  </m:r>
                                </m:den>
                              </m:f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        :  −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𝟓</m:t>
                              </m:r>
                            </m:e>
                            <m:e>
                              <m:r>
                                <a:rPr lang="ar-KW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        </m:t>
                              </m:r>
                              <m:r>
                                <a:rPr lang="ar-KW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𝟎</m:t>
                              </m:r>
                              <m:r>
                                <a:rPr lang="ar-KW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        :      </m:t>
                              </m:r>
                              <m:r>
                                <a:rPr lang="ar-KW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ذلك</m:t>
                              </m:r>
                              <m:r>
                                <a:rPr lang="ar-KW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</m:t>
                              </m:r>
                              <m:r>
                                <a:rPr lang="ar-KW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عدا</m:t>
                              </m:r>
                              <m:r>
                                <a:rPr lang="ar-KW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</m:t>
                              </m:r>
                              <m:r>
                                <a:rPr lang="ar-KW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ما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</m:t>
                              </m:r>
                              <m:r>
                                <a:rPr lang="ar-KW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في</m:t>
                              </m:r>
                              <m:r>
                                <a:rPr lang="ar-KW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مستطيل مستدير الزوايا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184" y="4593220"/>
                <a:ext cx="4536504" cy="1300336"/>
              </a:xfrm>
              <a:prstGeom prst="roundRect">
                <a:avLst/>
              </a:prstGeom>
              <a:blipFill>
                <a:blip r:embed="rId7"/>
                <a:stretch>
                  <a:fillRect r="-13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صورة 10">
            <a:extLst>
              <a:ext uri="{FF2B5EF4-FFF2-40B4-BE49-F238E27FC236}">
                <a16:creationId xmlns:a16="http://schemas.microsoft.com/office/drawing/2014/main" id="{9EFA7B69-6424-4E37-8078-D26614E97A32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547664" y="206078"/>
            <a:ext cx="7269593" cy="151134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2E8E279-2847-420D-9C2A-8ECAA171AD4C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192521" y="1792264"/>
            <a:ext cx="6408712" cy="53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35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7" grpId="0"/>
      <p:bldP spid="31" grpId="0"/>
      <p:bldP spid="32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مستطيل مستدير الزوايا 50"/>
          <p:cNvSpPr/>
          <p:nvPr/>
        </p:nvSpPr>
        <p:spPr>
          <a:xfrm>
            <a:off x="4435791" y="2852936"/>
            <a:ext cx="4384671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rgbClr val="FF0000"/>
                </a:solidFill>
              </a:rPr>
              <a:t>مساحة المنطقة المظللة(المستطيلة 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مستطيل مستدير الزوايا 52"/>
              <p:cNvSpPr/>
              <p:nvPr/>
            </p:nvSpPr>
            <p:spPr>
              <a:xfrm>
                <a:off x="2771800" y="3666752"/>
                <a:ext cx="4147436" cy="39814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&lt;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≤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مستطيل مستدير الزوايا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3666752"/>
                <a:ext cx="4147436" cy="398140"/>
              </a:xfrm>
              <a:prstGeom prst="roundRect">
                <a:avLst/>
              </a:prstGeom>
              <a:blipFill>
                <a:blip r:embed="rId2"/>
                <a:stretch>
                  <a:fillRect t="-20000" r="-3088" b="-4307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مستطيل مستدير الزوايا 53"/>
              <p:cNvSpPr/>
              <p:nvPr/>
            </p:nvSpPr>
            <p:spPr>
              <a:xfrm>
                <a:off x="4970976" y="4512561"/>
                <a:ext cx="2664296" cy="75818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مستطيل مستدير الزوايا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0976" y="4512561"/>
                <a:ext cx="2664296" cy="758180"/>
              </a:xfrm>
              <a:prstGeom prst="roundRect">
                <a:avLst/>
              </a:prstGeom>
              <a:blipFill>
                <a:blip r:embed="rId3"/>
                <a:stretch>
                  <a:fillRect b="-32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مستطيل مستدير الزوايا 54"/>
              <p:cNvSpPr/>
              <p:nvPr/>
            </p:nvSpPr>
            <p:spPr>
              <a:xfrm>
                <a:off x="4769831" y="5560149"/>
                <a:ext cx="3816424" cy="758180"/>
              </a:xfrm>
              <a:prstGeom prst="round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تذكران</m:t>
                      </m:r>
                    </m:oMath>
                  </m:oMathPara>
                </a14:m>
                <a:endParaRPr lang="ar-KW" b="1" i="1" dirty="0">
                  <a:solidFill>
                    <a:schemeClr val="tx1"/>
                  </a:solidFill>
                  <a:latin typeface="Cambria Math"/>
                </a:endParaRPr>
              </a:p>
              <a:p>
                <a:pPr algn="ctr"/>
                <a:r>
                  <a:rPr lang="ar-KW" b="1" dirty="0">
                    <a:solidFill>
                      <a:schemeClr val="tx1"/>
                    </a:solidFill>
                  </a:rPr>
                  <a:t>مساحة منطقة المستطيل = الطول </a:t>
                </a:r>
                <a:r>
                  <a:rPr lang="en-US" b="1" dirty="0">
                    <a:solidFill>
                      <a:schemeClr val="tx1"/>
                    </a:solidFill>
                  </a:rPr>
                  <a:t>x</a:t>
                </a:r>
                <a:r>
                  <a:rPr lang="ar-KW" b="1" dirty="0">
                    <a:solidFill>
                      <a:schemeClr val="tx1"/>
                    </a:solidFill>
                  </a:rPr>
                  <a:t> العرض</a:t>
                </a:r>
                <a14:m>
                  <m:oMath xmlns:m="http://schemas.openxmlformats.org/officeDocument/2006/math">
                    <m:r>
                      <a:rPr lang="ar-KW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ar-KW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مستطيل مستدير الزوايا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831" y="5560149"/>
                <a:ext cx="3816424" cy="758180"/>
              </a:xfrm>
              <a:prstGeom prst="roundRect">
                <a:avLst/>
              </a:prstGeom>
              <a:blipFill>
                <a:blip r:embed="rId4"/>
                <a:stretch>
                  <a:fillRect b="-7143"/>
                </a:stretch>
              </a:blipFill>
              <a:ln/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1" name="جدول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307461"/>
              </p:ext>
            </p:extLst>
          </p:nvPr>
        </p:nvGraphicFramePr>
        <p:xfrm>
          <a:off x="611559" y="3348608"/>
          <a:ext cx="3600401" cy="245665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14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4164"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2" name="جدول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859733"/>
              </p:ext>
            </p:extLst>
          </p:nvPr>
        </p:nvGraphicFramePr>
        <p:xfrm>
          <a:off x="1259632" y="5157192"/>
          <a:ext cx="3024336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9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3" name="مجموعة 32"/>
          <p:cNvGrpSpPr/>
          <p:nvPr/>
        </p:nvGrpSpPr>
        <p:grpSpPr>
          <a:xfrm>
            <a:off x="395536" y="3068960"/>
            <a:ext cx="4104456" cy="2808312"/>
            <a:chOff x="611560" y="3861048"/>
            <a:chExt cx="4104456" cy="2808312"/>
          </a:xfrm>
        </p:grpSpPr>
        <p:grpSp>
          <p:nvGrpSpPr>
            <p:cNvPr id="35" name="مجموعة 34"/>
            <p:cNvGrpSpPr/>
            <p:nvPr/>
          </p:nvGrpSpPr>
          <p:grpSpPr>
            <a:xfrm>
              <a:off x="611560" y="3861048"/>
              <a:ext cx="4104456" cy="2808312"/>
              <a:chOff x="611560" y="3861048"/>
              <a:chExt cx="4104456" cy="2808312"/>
            </a:xfrm>
          </p:grpSpPr>
          <p:cxnSp>
            <p:nvCxnSpPr>
              <p:cNvPr id="61" name="رابط كسهم مستقيم 60"/>
              <p:cNvCxnSpPr/>
              <p:nvPr/>
            </p:nvCxnSpPr>
            <p:spPr>
              <a:xfrm>
                <a:off x="611560" y="5978308"/>
                <a:ext cx="4104456" cy="0"/>
              </a:xfrm>
              <a:prstGeom prst="straightConnector1">
                <a:avLst/>
              </a:prstGeom>
              <a:ln w="38100">
                <a:solidFill>
                  <a:srgbClr val="1F11D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رابط كسهم مستقيم 61"/>
              <p:cNvCxnSpPr/>
              <p:nvPr/>
            </p:nvCxnSpPr>
            <p:spPr>
              <a:xfrm flipV="1">
                <a:off x="1331640" y="3861048"/>
                <a:ext cx="0" cy="2808312"/>
              </a:xfrm>
              <a:prstGeom prst="straightConnector1">
                <a:avLst/>
              </a:prstGeom>
              <a:ln w="38100">
                <a:solidFill>
                  <a:srgbClr val="1F11D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مجموعة 35"/>
            <p:cNvGrpSpPr/>
            <p:nvPr/>
          </p:nvGrpSpPr>
          <p:grpSpPr>
            <a:xfrm>
              <a:off x="1000628" y="4437112"/>
              <a:ext cx="373992" cy="1228328"/>
              <a:chOff x="1000628" y="4437112"/>
              <a:chExt cx="373992" cy="1228328"/>
            </a:xfrm>
          </p:grpSpPr>
          <p:grpSp>
            <p:nvGrpSpPr>
              <p:cNvPr id="37" name="مجموعة 36"/>
              <p:cNvGrpSpPr/>
              <p:nvPr/>
            </p:nvGrpSpPr>
            <p:grpSpPr>
              <a:xfrm>
                <a:off x="1014580" y="4437112"/>
                <a:ext cx="360040" cy="580256"/>
                <a:chOff x="6444208" y="5297016"/>
                <a:chExt cx="360040" cy="580256"/>
              </a:xfrm>
            </p:grpSpPr>
            <p:sp>
              <p:nvSpPr>
                <p:cNvPr id="59" name="مستطيل مستدير الزوايا 58"/>
                <p:cNvSpPr/>
                <p:nvPr/>
              </p:nvSpPr>
              <p:spPr>
                <a:xfrm>
                  <a:off x="6444208" y="5297016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u="sng" dirty="0">
                      <a:solidFill>
                        <a:schemeClr val="tx1"/>
                      </a:solidFill>
                    </a:rPr>
                    <a:t>1</a:t>
                  </a:r>
                  <a:endParaRPr lang="ar-KW" b="1" u="sng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مستطيل مستدير الزوايا 59"/>
                <p:cNvSpPr/>
                <p:nvPr/>
              </p:nvSpPr>
              <p:spPr>
                <a:xfrm>
                  <a:off x="6444208" y="5513040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dirty="0">
                      <a:solidFill>
                        <a:schemeClr val="tx1"/>
                      </a:solidFill>
                    </a:rPr>
                    <a:t>3</a:t>
                  </a:r>
                  <a:endParaRPr lang="ar-KW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8" name="مجموعة 37"/>
              <p:cNvGrpSpPr/>
              <p:nvPr/>
            </p:nvGrpSpPr>
            <p:grpSpPr>
              <a:xfrm>
                <a:off x="1000628" y="5085184"/>
                <a:ext cx="360040" cy="580256"/>
                <a:chOff x="6444208" y="5297016"/>
                <a:chExt cx="360040" cy="580256"/>
              </a:xfrm>
            </p:grpSpPr>
            <p:sp>
              <p:nvSpPr>
                <p:cNvPr id="57" name="مستطيل مستدير الزوايا 56"/>
                <p:cNvSpPr/>
                <p:nvPr/>
              </p:nvSpPr>
              <p:spPr>
                <a:xfrm>
                  <a:off x="6444208" y="5297016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u="sng" dirty="0">
                      <a:solidFill>
                        <a:schemeClr val="tx1"/>
                      </a:solidFill>
                    </a:rPr>
                    <a:t>1</a:t>
                  </a:r>
                  <a:endParaRPr lang="ar-KW" b="1" u="sng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8" name="مستطيل مستدير الزوايا 57"/>
                <p:cNvSpPr/>
                <p:nvPr/>
              </p:nvSpPr>
              <p:spPr>
                <a:xfrm>
                  <a:off x="6444208" y="5513040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dirty="0">
                      <a:solidFill>
                        <a:schemeClr val="tx1"/>
                      </a:solidFill>
                    </a:rPr>
                    <a:t>6</a:t>
                  </a:r>
                  <a:endParaRPr lang="ar-KW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63" name="شكل بيضاوي 62"/>
          <p:cNvSpPr/>
          <p:nvPr/>
        </p:nvSpPr>
        <p:spPr>
          <a:xfrm>
            <a:off x="251520" y="5121120"/>
            <a:ext cx="648072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-1</a:t>
            </a:r>
            <a:endParaRPr lang="ar-KW" b="1" dirty="0">
              <a:solidFill>
                <a:schemeClr val="tx1"/>
              </a:solidFill>
            </a:endParaRPr>
          </a:p>
        </p:txBody>
      </p:sp>
      <p:sp>
        <p:nvSpPr>
          <p:cNvPr id="64" name="مستطيل 63"/>
          <p:cNvSpPr/>
          <p:nvPr/>
        </p:nvSpPr>
        <p:spPr>
          <a:xfrm>
            <a:off x="1144644" y="4552662"/>
            <a:ext cx="1512168" cy="61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25" name="صورة 24">
            <a:extLst>
              <a:ext uri="{FF2B5EF4-FFF2-40B4-BE49-F238E27FC236}">
                <a16:creationId xmlns:a16="http://schemas.microsoft.com/office/drawing/2014/main" id="{31E25D0C-6343-4C19-B3A1-49D10F3A4F74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03848" y="137706"/>
            <a:ext cx="5526127" cy="1353414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47D7D87A-DB02-43DD-A1FC-7D7B9060E5B3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117910" y="1872888"/>
            <a:ext cx="4468345" cy="62707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5605F8CE-60A3-4530-BA44-725A571B4B86}"/>
                  </a:ext>
                </a:extLst>
              </p:cNvPr>
              <p:cNvSpPr txBox="1"/>
              <p:nvPr/>
            </p:nvSpPr>
            <p:spPr>
              <a:xfrm>
                <a:off x="6627885" y="3492632"/>
                <a:ext cx="1875875" cy="7861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=(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)×</m:t>
                      </m:r>
                      <m:f>
                        <m:f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5605F8CE-60A3-4530-BA44-725A571B4B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885" y="3492632"/>
                <a:ext cx="1875875" cy="786177"/>
              </a:xfrm>
              <a:prstGeom prst="rect">
                <a:avLst/>
              </a:prstGeom>
              <a:blipFill>
                <a:blip r:embed="rId7"/>
                <a:stretch>
                  <a:fillRect b="-77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838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4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4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4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4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4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3" grpId="0"/>
      <p:bldP spid="54" grpId="0"/>
      <p:bldP spid="55" grpId="0" animBg="1"/>
      <p:bldP spid="63" grpId="0"/>
      <p:bldP spid="64" grpId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قوس كبير أيسر 29"/>
          <p:cNvSpPr/>
          <p:nvPr/>
        </p:nvSpPr>
        <p:spPr>
          <a:xfrm>
            <a:off x="3419872" y="332656"/>
            <a:ext cx="504056" cy="864096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KW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مستطيل مستدير الزوايا 52"/>
              <p:cNvSpPr/>
              <p:nvPr/>
            </p:nvSpPr>
            <p:spPr>
              <a:xfrm>
                <a:off x="827584" y="3740426"/>
                <a:ext cx="3896062" cy="91271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𝝁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ar-KW" sz="2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3" name="مستطيل مستدير الزوايا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740426"/>
                <a:ext cx="3896062" cy="912710"/>
              </a:xfrm>
              <a:prstGeom prst="roundRect">
                <a:avLst/>
              </a:prstGeom>
              <a:blipFill>
                <a:blip r:embed="rId2"/>
                <a:stretch>
                  <a:fillRect r="-7512" b="-26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مستطيل مستدير الزوايا 53"/>
          <p:cNvSpPr/>
          <p:nvPr/>
        </p:nvSpPr>
        <p:spPr>
          <a:xfrm>
            <a:off x="5484093" y="3817691"/>
            <a:ext cx="1584176" cy="7581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مستطيل مستدير الزوايا 30"/>
              <p:cNvSpPr/>
              <p:nvPr/>
            </p:nvSpPr>
            <p:spPr>
              <a:xfrm>
                <a:off x="107504" y="5263431"/>
                <a:ext cx="3896062" cy="91271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𝝈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𝟏𝟐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ar-KW" sz="2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1" name="مستطيل مستدير الزوايا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263431"/>
                <a:ext cx="3896062" cy="912710"/>
              </a:xfrm>
              <a:prstGeom prst="roundRect">
                <a:avLst/>
              </a:prstGeom>
              <a:blipFill>
                <a:blip r:embed="rId3"/>
                <a:stretch>
                  <a:fillRect r="-23787" b="-6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مستطيل مستدير الزوايا 31"/>
          <p:cNvSpPr/>
          <p:nvPr/>
        </p:nvSpPr>
        <p:spPr>
          <a:xfrm>
            <a:off x="4658522" y="5301208"/>
            <a:ext cx="921590" cy="7581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 sz="2800" b="1" dirty="0">
              <a:solidFill>
                <a:schemeClr val="tx1"/>
              </a:solidFill>
            </a:endParaRP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09866C32-A84B-4DEF-BC82-4F5CA257AE3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02993" y="520309"/>
            <a:ext cx="6264696" cy="151134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F9A6796E-DFFD-4569-88F6-8CBEB0E4165D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850211" y="2394325"/>
            <a:ext cx="4323898" cy="4214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3C7699E6-1D56-4686-929E-7E4E1A95508F}"/>
                  </a:ext>
                </a:extLst>
              </p:cNvPr>
              <p:cNvSpPr txBox="1"/>
              <p:nvPr/>
            </p:nvSpPr>
            <p:spPr>
              <a:xfrm>
                <a:off x="4765944" y="3765395"/>
                <a:ext cx="381598" cy="90774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kumimoji="0" lang="en-US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kumimoji="0" lang="en-US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kumimoji="0" lang="en-US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kumimoji="0" lang="en-US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𝟓</m:t>
                          </m:r>
                        </m:num>
                        <m:den>
                          <m:r>
                            <a:rPr kumimoji="0" lang="en-US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3C7699E6-1D56-4686-929E-7E4E1A9550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944" y="3765395"/>
                <a:ext cx="381598" cy="907749"/>
              </a:xfrm>
              <a:prstGeom prst="rect">
                <a:avLst/>
              </a:prstGeom>
              <a:blipFill>
                <a:blip r:embed="rId6"/>
                <a:stretch>
                  <a:fillRect r="-296774" b="-201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430B4AE8-A8B1-4ECF-9E6B-16AF4C843D8E}"/>
                  </a:ext>
                </a:extLst>
              </p:cNvPr>
              <p:cNvSpPr txBox="1"/>
              <p:nvPr/>
            </p:nvSpPr>
            <p:spPr>
              <a:xfrm>
                <a:off x="5369205" y="3721007"/>
                <a:ext cx="1880064" cy="89742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</a:rPr>
                        <m:t>=</m:t>
                      </m:r>
                      <m:f>
                        <m:fPr>
                          <m:ctrlPr>
                            <a:rPr kumimoji="0" lang="en-US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a:rPr kumimoji="0" lang="en-US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</a:rPr>
                            <m:t>𝟒</m:t>
                          </m:r>
                        </m:num>
                        <m:den>
                          <m:r>
                            <a:rPr kumimoji="0" lang="en-US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</a:rPr>
                            <m:t>𝟐</m:t>
                          </m:r>
                        </m:den>
                      </m:f>
                      <m:r>
                        <a:rPr kumimoji="0" lang="en-US" sz="2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</a:rPr>
                        <m:t>=</m:t>
                      </m:r>
                      <m:r>
                        <a:rPr kumimoji="0" lang="en-US" sz="2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</a:rPr>
                        <m:t>𝟐</m:t>
                      </m:r>
                    </m:oMath>
                  </m:oMathPara>
                </a14:m>
                <a:endParaRPr kumimoji="0" lang="ar-KW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430B4AE8-A8B1-4ECF-9E6B-16AF4C843D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9205" y="3721007"/>
                <a:ext cx="1880064" cy="897425"/>
              </a:xfrm>
              <a:prstGeom prst="rect">
                <a:avLst/>
              </a:prstGeom>
              <a:blipFill>
                <a:blip r:embed="rId7"/>
                <a:stretch>
                  <a:fillRect r="-29870" b="-202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مربع نص 3">
                <a:extLst>
                  <a:ext uri="{FF2B5EF4-FFF2-40B4-BE49-F238E27FC236}">
                    <a16:creationId xmlns:a16="http://schemas.microsoft.com/office/drawing/2014/main" id="{D48E5AA6-DFB3-4150-9599-66FB57B60E78}"/>
                  </a:ext>
                </a:extLst>
              </p:cNvPr>
              <p:cNvSpPr txBox="1"/>
              <p:nvPr/>
            </p:nvSpPr>
            <p:spPr>
              <a:xfrm>
                <a:off x="4881122" y="5355920"/>
                <a:ext cx="266420" cy="898964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kumimoji="0" lang="en-US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𝟑𝟔</m:t>
                          </m:r>
                        </m:num>
                        <m:den>
                          <m:r>
                            <a:rPr kumimoji="0" lang="en-US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4" name="مربع نص 3">
                <a:extLst>
                  <a:ext uri="{FF2B5EF4-FFF2-40B4-BE49-F238E27FC236}">
                    <a16:creationId xmlns:a16="http://schemas.microsoft.com/office/drawing/2014/main" id="{D48E5AA6-DFB3-4150-9599-66FB57B60E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122" y="5355920"/>
                <a:ext cx="266420" cy="898964"/>
              </a:xfrm>
              <a:prstGeom prst="rect">
                <a:avLst/>
              </a:prstGeom>
              <a:blipFill>
                <a:blip r:embed="rId8"/>
                <a:stretch>
                  <a:fillRect r="-209302" b="-2721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مربع نص 5">
                <a:extLst>
                  <a:ext uri="{FF2B5EF4-FFF2-40B4-BE49-F238E27FC236}">
                    <a16:creationId xmlns:a16="http://schemas.microsoft.com/office/drawing/2014/main" id="{3B15D3CD-8C06-4255-A2A0-AE6CEA11F199}"/>
                  </a:ext>
                </a:extLst>
              </p:cNvPr>
              <p:cNvSpPr txBox="1"/>
              <p:nvPr/>
            </p:nvSpPr>
            <p:spPr>
              <a:xfrm>
                <a:off x="5640442" y="5458176"/>
                <a:ext cx="410344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</a:rPr>
                        <m:t>=</m:t>
                      </m:r>
                      <m:r>
                        <a:rPr kumimoji="0" lang="en-US" sz="2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</a:rPr>
                        <m:t>𝟑</m:t>
                      </m:r>
                    </m:oMath>
                  </m:oMathPara>
                </a14:m>
                <a:endParaRPr kumimoji="0" lang="ar-KW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6" name="مربع نص 5">
                <a:extLst>
                  <a:ext uri="{FF2B5EF4-FFF2-40B4-BE49-F238E27FC236}">
                    <a16:creationId xmlns:a16="http://schemas.microsoft.com/office/drawing/2014/main" id="{3B15D3CD-8C06-4255-A2A0-AE6CEA11F1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0442" y="5458176"/>
                <a:ext cx="410344" cy="523220"/>
              </a:xfrm>
              <a:prstGeom prst="rect">
                <a:avLst/>
              </a:prstGeom>
              <a:blipFill>
                <a:blip r:embed="rId9"/>
                <a:stretch>
                  <a:fillRect t="-10465" r="-151471" b="-3255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172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31" grpId="0"/>
      <p:bldP spid="2" grpId="0"/>
      <p:bldP spid="3" grpId="0"/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49" y="116632"/>
            <a:ext cx="7700367" cy="216024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674592"/>
              </p:ext>
            </p:extLst>
          </p:nvPr>
        </p:nvGraphicFramePr>
        <p:xfrm>
          <a:off x="539551" y="3481986"/>
          <a:ext cx="3600401" cy="245665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14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4164"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مستطيل 7"/>
          <p:cNvSpPr/>
          <p:nvPr/>
        </p:nvSpPr>
        <p:spPr>
          <a:xfrm>
            <a:off x="554066" y="4686040"/>
            <a:ext cx="3564396" cy="61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graphicFrame>
        <p:nvGraphicFramePr>
          <p:cNvPr id="9" name="جدول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48123"/>
              </p:ext>
            </p:extLst>
          </p:nvPr>
        </p:nvGraphicFramePr>
        <p:xfrm>
          <a:off x="683568" y="5290570"/>
          <a:ext cx="3024336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9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0" name="مجموعة 9"/>
          <p:cNvGrpSpPr/>
          <p:nvPr/>
        </p:nvGrpSpPr>
        <p:grpSpPr>
          <a:xfrm>
            <a:off x="251520" y="3202338"/>
            <a:ext cx="4176464" cy="2808312"/>
            <a:chOff x="539552" y="3861048"/>
            <a:chExt cx="4176464" cy="2808312"/>
          </a:xfrm>
        </p:grpSpPr>
        <p:grpSp>
          <p:nvGrpSpPr>
            <p:cNvPr id="11" name="مجموعة 10"/>
            <p:cNvGrpSpPr/>
            <p:nvPr/>
          </p:nvGrpSpPr>
          <p:grpSpPr>
            <a:xfrm>
              <a:off x="611560" y="3861048"/>
              <a:ext cx="4104456" cy="2808312"/>
              <a:chOff x="611560" y="3861048"/>
              <a:chExt cx="4104456" cy="2808312"/>
            </a:xfrm>
          </p:grpSpPr>
          <p:cxnSp>
            <p:nvCxnSpPr>
              <p:cNvPr id="19" name="رابط كسهم مستقيم 18"/>
              <p:cNvCxnSpPr/>
              <p:nvPr/>
            </p:nvCxnSpPr>
            <p:spPr>
              <a:xfrm>
                <a:off x="611560" y="5978308"/>
                <a:ext cx="4104456" cy="0"/>
              </a:xfrm>
              <a:prstGeom prst="straightConnector1">
                <a:avLst/>
              </a:prstGeom>
              <a:ln w="38100">
                <a:solidFill>
                  <a:srgbClr val="1F11D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رابط كسهم مستقيم 19"/>
              <p:cNvCxnSpPr/>
              <p:nvPr/>
            </p:nvCxnSpPr>
            <p:spPr>
              <a:xfrm flipV="1">
                <a:off x="827584" y="3861048"/>
                <a:ext cx="0" cy="2808312"/>
              </a:xfrm>
              <a:prstGeom prst="straightConnector1">
                <a:avLst/>
              </a:prstGeom>
              <a:ln w="38100">
                <a:solidFill>
                  <a:srgbClr val="1F11D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مجموعة 11"/>
            <p:cNvGrpSpPr/>
            <p:nvPr/>
          </p:nvGrpSpPr>
          <p:grpSpPr>
            <a:xfrm>
              <a:off x="539552" y="4437112"/>
              <a:ext cx="360040" cy="1228328"/>
              <a:chOff x="539552" y="4437112"/>
              <a:chExt cx="360040" cy="1228328"/>
            </a:xfrm>
          </p:grpSpPr>
          <p:grpSp>
            <p:nvGrpSpPr>
              <p:cNvPr id="13" name="مجموعة 12"/>
              <p:cNvGrpSpPr/>
              <p:nvPr/>
            </p:nvGrpSpPr>
            <p:grpSpPr>
              <a:xfrm>
                <a:off x="539552" y="4437112"/>
                <a:ext cx="360040" cy="580256"/>
                <a:chOff x="5969180" y="5297016"/>
                <a:chExt cx="360040" cy="580256"/>
              </a:xfrm>
            </p:grpSpPr>
            <p:sp>
              <p:nvSpPr>
                <p:cNvPr id="17" name="مستطيل مستدير الزوايا 16"/>
                <p:cNvSpPr/>
                <p:nvPr/>
              </p:nvSpPr>
              <p:spPr>
                <a:xfrm>
                  <a:off x="5969180" y="5297016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u="sng" dirty="0">
                      <a:solidFill>
                        <a:schemeClr val="tx1"/>
                      </a:solidFill>
                    </a:rPr>
                    <a:t>2</a:t>
                  </a:r>
                  <a:endParaRPr lang="ar-KW" b="1" u="sng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مستطيل مستدير الزوايا 17"/>
                <p:cNvSpPr/>
                <p:nvPr/>
              </p:nvSpPr>
              <p:spPr>
                <a:xfrm>
                  <a:off x="5969180" y="5513040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dirty="0">
                      <a:solidFill>
                        <a:schemeClr val="tx1"/>
                      </a:solidFill>
                    </a:rPr>
                    <a:t>7</a:t>
                  </a:r>
                  <a:endParaRPr lang="ar-KW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" name="مجموعة 13"/>
              <p:cNvGrpSpPr/>
              <p:nvPr/>
            </p:nvGrpSpPr>
            <p:grpSpPr>
              <a:xfrm>
                <a:off x="539552" y="5085184"/>
                <a:ext cx="360040" cy="580256"/>
                <a:chOff x="5983132" y="5297016"/>
                <a:chExt cx="360040" cy="580256"/>
              </a:xfrm>
            </p:grpSpPr>
            <p:sp>
              <p:nvSpPr>
                <p:cNvPr id="15" name="مستطيل مستدير الزوايا 14"/>
                <p:cNvSpPr/>
                <p:nvPr/>
              </p:nvSpPr>
              <p:spPr>
                <a:xfrm>
                  <a:off x="5983132" y="5297016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u="sng" dirty="0">
                      <a:solidFill>
                        <a:schemeClr val="tx1"/>
                      </a:solidFill>
                    </a:rPr>
                    <a:t>1</a:t>
                  </a:r>
                  <a:endParaRPr lang="ar-KW" b="1" u="sng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مستطيل مستدير الزوايا 15"/>
                <p:cNvSpPr/>
                <p:nvPr/>
              </p:nvSpPr>
              <p:spPr>
                <a:xfrm>
                  <a:off x="5983132" y="5513040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dirty="0">
                      <a:solidFill>
                        <a:schemeClr val="tx1"/>
                      </a:solidFill>
                    </a:rPr>
                    <a:t>7</a:t>
                  </a:r>
                  <a:endParaRPr lang="ar-KW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1" name="مستطيل مستدير الزوايا 20"/>
          <p:cNvSpPr/>
          <p:nvPr/>
        </p:nvSpPr>
        <p:spPr>
          <a:xfrm>
            <a:off x="4644007" y="2775343"/>
            <a:ext cx="4320475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rgbClr val="FF0000"/>
                </a:solidFill>
              </a:rPr>
              <a:t>مساحة المنطقة المظللة(المستطيلة 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ستطيل مستدير الزوايا 21"/>
              <p:cNvSpPr/>
              <p:nvPr/>
            </p:nvSpPr>
            <p:spPr>
              <a:xfrm>
                <a:off x="3167843" y="4051426"/>
                <a:ext cx="3024336" cy="542157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≤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𝟕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مستطيل مستدير الزوايا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43" y="4051426"/>
                <a:ext cx="3024336" cy="542157"/>
              </a:xfrm>
              <a:prstGeom prst="roundRect">
                <a:avLst/>
              </a:prstGeom>
              <a:blipFill>
                <a:blip r:embed="rId3"/>
                <a:stretch>
                  <a:fillRect t="-1124" r="-22581" b="-179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ستطيل مستدير الزوايا 22"/>
              <p:cNvSpPr/>
              <p:nvPr/>
            </p:nvSpPr>
            <p:spPr>
              <a:xfrm>
                <a:off x="5652120" y="4570490"/>
                <a:ext cx="2664296" cy="75818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مستطيل مستدير الزوايا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570490"/>
                <a:ext cx="2664296" cy="758180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مستطيل مستدير الزوايا 25"/>
              <p:cNvSpPr/>
              <p:nvPr/>
            </p:nvSpPr>
            <p:spPr>
              <a:xfrm>
                <a:off x="3142791" y="5433372"/>
                <a:ext cx="3816424" cy="75818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احتمال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كثافة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دالة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هي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𝒇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الدالة</m:t>
                      </m:r>
                      <m:r>
                        <a:rPr lang="ar-KW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 ∴ </m:t>
                      </m:r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مستطيل مستدير الزوايا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791" y="5433372"/>
                <a:ext cx="3816424" cy="758180"/>
              </a:xfrm>
              <a:prstGeom prst="roundRect">
                <a:avLst/>
              </a:prstGeom>
              <a:blipFill>
                <a:blip r:embed="rId5"/>
                <a:stretch>
                  <a:fillRect r="-4057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شكل بيضاوي 26"/>
          <p:cNvSpPr/>
          <p:nvPr/>
        </p:nvSpPr>
        <p:spPr>
          <a:xfrm>
            <a:off x="3779912" y="5254498"/>
            <a:ext cx="648072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  <a:endParaRPr lang="ar-KW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194919CC-EB90-488D-9D2A-181DB3E327B8}"/>
                  </a:ext>
                </a:extLst>
              </p:cNvPr>
              <p:cNvSpPr txBox="1"/>
              <p:nvPr/>
            </p:nvSpPr>
            <p:spPr>
              <a:xfrm>
                <a:off x="6307698" y="3901786"/>
                <a:ext cx="2030526" cy="7842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=(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𝟕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)×</m:t>
                      </m:r>
                      <m:f>
                        <m:f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194919CC-EB90-488D-9D2A-181DB3E327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698" y="3901786"/>
                <a:ext cx="2030526" cy="784254"/>
              </a:xfrm>
              <a:prstGeom prst="rect">
                <a:avLst/>
              </a:prstGeom>
              <a:blipFill>
                <a:blip r:embed="rId6"/>
                <a:stretch>
                  <a:fillRect b="-77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121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4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4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4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4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1" grpId="0" animBg="1"/>
      <p:bldP spid="22" grpId="0"/>
      <p:bldP spid="23" grpId="0"/>
      <p:bldP spid="26" grpId="0"/>
      <p:bldP spid="27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480880"/>
              </p:ext>
            </p:extLst>
          </p:nvPr>
        </p:nvGraphicFramePr>
        <p:xfrm>
          <a:off x="467543" y="4068688"/>
          <a:ext cx="3600401" cy="245665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14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4164"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مستطيل 7"/>
          <p:cNvSpPr/>
          <p:nvPr/>
        </p:nvSpPr>
        <p:spPr>
          <a:xfrm>
            <a:off x="507962" y="5298312"/>
            <a:ext cx="417534" cy="61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graphicFrame>
        <p:nvGraphicFramePr>
          <p:cNvPr id="9" name="جدول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543321"/>
              </p:ext>
            </p:extLst>
          </p:nvPr>
        </p:nvGraphicFramePr>
        <p:xfrm>
          <a:off x="611560" y="5877272"/>
          <a:ext cx="3024336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9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ar-KW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ar-KW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ar-KW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ar-KW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ar-KW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ar-KW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0" name="مجموعة 9"/>
          <p:cNvGrpSpPr/>
          <p:nvPr/>
        </p:nvGrpSpPr>
        <p:grpSpPr>
          <a:xfrm>
            <a:off x="179511" y="3793052"/>
            <a:ext cx="4176464" cy="2808312"/>
            <a:chOff x="539552" y="3861048"/>
            <a:chExt cx="4176464" cy="2808312"/>
          </a:xfrm>
        </p:grpSpPr>
        <p:grpSp>
          <p:nvGrpSpPr>
            <p:cNvPr id="11" name="مجموعة 10"/>
            <p:cNvGrpSpPr/>
            <p:nvPr/>
          </p:nvGrpSpPr>
          <p:grpSpPr>
            <a:xfrm>
              <a:off x="611560" y="3861048"/>
              <a:ext cx="4104456" cy="2808312"/>
              <a:chOff x="611560" y="3861048"/>
              <a:chExt cx="4104456" cy="2808312"/>
            </a:xfrm>
          </p:grpSpPr>
          <p:cxnSp>
            <p:nvCxnSpPr>
              <p:cNvPr id="19" name="رابط كسهم مستقيم 18"/>
              <p:cNvCxnSpPr/>
              <p:nvPr/>
            </p:nvCxnSpPr>
            <p:spPr>
              <a:xfrm>
                <a:off x="611560" y="5978308"/>
                <a:ext cx="4104456" cy="0"/>
              </a:xfrm>
              <a:prstGeom prst="straightConnector1">
                <a:avLst/>
              </a:prstGeom>
              <a:ln w="38100">
                <a:solidFill>
                  <a:srgbClr val="1F11D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رابط كسهم مستقيم 19"/>
              <p:cNvCxnSpPr/>
              <p:nvPr/>
            </p:nvCxnSpPr>
            <p:spPr>
              <a:xfrm flipV="1">
                <a:off x="827584" y="3861048"/>
                <a:ext cx="0" cy="2808312"/>
              </a:xfrm>
              <a:prstGeom prst="straightConnector1">
                <a:avLst/>
              </a:prstGeom>
              <a:ln w="38100">
                <a:solidFill>
                  <a:srgbClr val="1F11D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مجموعة 11"/>
            <p:cNvGrpSpPr/>
            <p:nvPr/>
          </p:nvGrpSpPr>
          <p:grpSpPr>
            <a:xfrm>
              <a:off x="539552" y="4437112"/>
              <a:ext cx="360040" cy="1228328"/>
              <a:chOff x="539552" y="4437112"/>
              <a:chExt cx="360040" cy="1228328"/>
            </a:xfrm>
          </p:grpSpPr>
          <p:grpSp>
            <p:nvGrpSpPr>
              <p:cNvPr id="13" name="مجموعة 12"/>
              <p:cNvGrpSpPr/>
              <p:nvPr/>
            </p:nvGrpSpPr>
            <p:grpSpPr>
              <a:xfrm>
                <a:off x="539552" y="4437112"/>
                <a:ext cx="360040" cy="580256"/>
                <a:chOff x="5969180" y="5297016"/>
                <a:chExt cx="360040" cy="580256"/>
              </a:xfrm>
            </p:grpSpPr>
            <p:sp>
              <p:nvSpPr>
                <p:cNvPr id="17" name="مستطيل مستدير الزوايا 16"/>
                <p:cNvSpPr/>
                <p:nvPr/>
              </p:nvSpPr>
              <p:spPr>
                <a:xfrm>
                  <a:off x="5969180" y="5297016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u="sng" dirty="0">
                      <a:solidFill>
                        <a:schemeClr val="tx1"/>
                      </a:solidFill>
                    </a:rPr>
                    <a:t>2</a:t>
                  </a:r>
                  <a:endParaRPr lang="ar-KW" b="1" u="sng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مستطيل مستدير الزوايا 17"/>
                <p:cNvSpPr/>
                <p:nvPr/>
              </p:nvSpPr>
              <p:spPr>
                <a:xfrm>
                  <a:off x="5969180" y="5513040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dirty="0">
                      <a:solidFill>
                        <a:schemeClr val="tx1"/>
                      </a:solidFill>
                    </a:rPr>
                    <a:t>7</a:t>
                  </a:r>
                  <a:endParaRPr lang="ar-KW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" name="مجموعة 13"/>
              <p:cNvGrpSpPr/>
              <p:nvPr/>
            </p:nvGrpSpPr>
            <p:grpSpPr>
              <a:xfrm>
                <a:off x="539552" y="5085184"/>
                <a:ext cx="360040" cy="580256"/>
                <a:chOff x="5983132" y="5297016"/>
                <a:chExt cx="360040" cy="580256"/>
              </a:xfrm>
            </p:grpSpPr>
            <p:sp>
              <p:nvSpPr>
                <p:cNvPr id="15" name="مستطيل مستدير الزوايا 14"/>
                <p:cNvSpPr/>
                <p:nvPr/>
              </p:nvSpPr>
              <p:spPr>
                <a:xfrm>
                  <a:off x="5983132" y="5297016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u="sng" dirty="0">
                      <a:solidFill>
                        <a:schemeClr val="tx1"/>
                      </a:solidFill>
                    </a:rPr>
                    <a:t>1</a:t>
                  </a:r>
                  <a:endParaRPr lang="ar-KW" b="1" u="sng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مستطيل مستدير الزوايا 15"/>
                <p:cNvSpPr/>
                <p:nvPr/>
              </p:nvSpPr>
              <p:spPr>
                <a:xfrm>
                  <a:off x="5983132" y="5513040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dirty="0">
                      <a:solidFill>
                        <a:schemeClr val="tx1"/>
                      </a:solidFill>
                    </a:rPr>
                    <a:t>7</a:t>
                  </a:r>
                  <a:endParaRPr lang="ar-KW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1" name="مستطيل مستدير الزوايا 20"/>
          <p:cNvSpPr/>
          <p:nvPr/>
        </p:nvSpPr>
        <p:spPr>
          <a:xfrm>
            <a:off x="3347864" y="3476277"/>
            <a:ext cx="4464483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rgbClr val="FF0000"/>
                </a:solidFill>
              </a:rPr>
              <a:t>مساحة المنطقة المظللة (المستطيلة 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ستطيل مستدير الزوايا 21"/>
              <p:cNvSpPr/>
              <p:nvPr/>
            </p:nvSpPr>
            <p:spPr>
              <a:xfrm>
                <a:off x="3175089" y="4693333"/>
                <a:ext cx="2432500" cy="432045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≤</m:t>
                          </m:r>
                          <m:f>
                            <m:fPr>
                              <m:ctrlP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𝟕</m:t>
                              </m:r>
                            </m:num>
                            <m:den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𝟖</m:t>
                              </m:r>
                            </m:den>
                          </m:f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مستطيل مستدير الزوايا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089" y="4693333"/>
                <a:ext cx="2432500" cy="432045"/>
              </a:xfrm>
              <a:prstGeom prst="roundRect">
                <a:avLst/>
              </a:prstGeom>
              <a:blipFill>
                <a:blip r:embed="rId2"/>
                <a:stretch>
                  <a:fillRect t="-36620" r="-46617" b="-4507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ستطيل مستدير الزوايا 22"/>
              <p:cNvSpPr/>
              <p:nvPr/>
            </p:nvSpPr>
            <p:spPr>
              <a:xfrm>
                <a:off x="5382386" y="5687194"/>
                <a:ext cx="2664296" cy="75818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مستطيل مستدير الزوايا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386" y="5687194"/>
                <a:ext cx="2664296" cy="758180"/>
              </a:xfrm>
              <a:prstGeom prst="roundRect">
                <a:avLst/>
              </a:prstGeom>
              <a:blipFill>
                <a:blip r:embed="rId3"/>
                <a:stretch>
                  <a:fillRect b="-322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شكل بيضاوي 24"/>
          <p:cNvSpPr/>
          <p:nvPr/>
        </p:nvSpPr>
        <p:spPr>
          <a:xfrm>
            <a:off x="8046682" y="3464289"/>
            <a:ext cx="432048" cy="42141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</a:t>
            </a:r>
            <a:endParaRPr lang="ar-KW" b="1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3707904" y="5841200"/>
            <a:ext cx="648072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7</a:t>
            </a:r>
            <a:endParaRPr lang="ar-KW" b="1" dirty="0">
              <a:solidFill>
                <a:srgbClr val="C00000"/>
              </a:solidFill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96" y="504832"/>
            <a:ext cx="7700367" cy="216024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1C2981F7-D914-44C5-B941-57130C8683A4}"/>
                  </a:ext>
                </a:extLst>
              </p:cNvPr>
              <p:cNvSpPr txBox="1"/>
              <p:nvPr/>
            </p:nvSpPr>
            <p:spPr>
              <a:xfrm>
                <a:off x="6459412" y="4555035"/>
                <a:ext cx="1738605" cy="78636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=(</m:t>
                      </m:r>
                      <m:f>
                        <m:f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𝟕</m:t>
                          </m:r>
                        </m:num>
                        <m:den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𝟖</m:t>
                          </m:r>
                        </m:den>
                      </m:f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)×</m:t>
                      </m:r>
                      <m:f>
                        <m:f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1C2981F7-D914-44C5-B941-57130C868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9412" y="4555035"/>
                <a:ext cx="1738605" cy="786369"/>
              </a:xfrm>
              <a:prstGeom prst="rect">
                <a:avLst/>
              </a:prstGeom>
              <a:blipFill>
                <a:blip r:embed="rId5"/>
                <a:stretch>
                  <a:fillRect r="-1404" b="-77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379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4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4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4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1" grpId="0" animBg="1"/>
      <p:bldP spid="22" grpId="0"/>
      <p:bldP spid="23" grpId="0"/>
      <p:bldP spid="25" grpId="0" animBg="1"/>
      <p:bldP spid="27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مستطيل مستدير الزوايا 6"/>
              <p:cNvSpPr/>
              <p:nvPr/>
            </p:nvSpPr>
            <p:spPr>
              <a:xfrm>
                <a:off x="531923" y="3803328"/>
                <a:ext cx="3896062" cy="91271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𝝁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ar-KW" sz="2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" name="مستطيل مستدير الزوايا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923" y="3803328"/>
                <a:ext cx="3896062" cy="912710"/>
              </a:xfrm>
              <a:prstGeom prst="roundRect">
                <a:avLst/>
              </a:prstGeom>
              <a:blipFill>
                <a:blip r:embed="rId2"/>
                <a:stretch>
                  <a:fillRect r="-7668" b="-2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مستطيل مستدير الزوايا 7"/>
              <p:cNvSpPr/>
              <p:nvPr/>
            </p:nvSpPr>
            <p:spPr>
              <a:xfrm>
                <a:off x="5220072" y="3822948"/>
                <a:ext cx="1584176" cy="75818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𝟕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ar-KW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مستطيل مستدير الزوايا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822948"/>
                <a:ext cx="1584176" cy="758180"/>
              </a:xfrm>
              <a:prstGeom prst="roundRect">
                <a:avLst/>
              </a:prstGeom>
              <a:blipFill>
                <a:blip r:embed="rId3"/>
                <a:stretch>
                  <a:fillRect r="-3077" b="-1371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مستطيل مستدير الزوايا 8"/>
              <p:cNvSpPr/>
              <p:nvPr/>
            </p:nvSpPr>
            <p:spPr>
              <a:xfrm>
                <a:off x="1475656" y="4994778"/>
                <a:ext cx="1195341" cy="1087287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𝝈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2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9" name="مستطيل مستدير الزوايا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994778"/>
                <a:ext cx="1195341" cy="1087287"/>
              </a:xfrm>
              <a:prstGeom prst="roundRect">
                <a:avLst/>
              </a:prstGeom>
              <a:blipFill>
                <a:blip r:embed="rId4"/>
                <a:stretch>
                  <a:fillRect r="-459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شكل بيضاوي 9"/>
          <p:cNvSpPr/>
          <p:nvPr/>
        </p:nvSpPr>
        <p:spPr>
          <a:xfrm>
            <a:off x="755576" y="3212976"/>
            <a:ext cx="288032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</a:t>
            </a:r>
            <a:endParaRPr lang="ar-KW" b="1" dirty="0">
              <a:solidFill>
                <a:schemeClr val="tx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01" y="677372"/>
            <a:ext cx="7700367" cy="216024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06239C57-5DC0-4239-B28D-62C0C5810922}"/>
                  </a:ext>
                </a:extLst>
              </p:cNvPr>
              <p:cNvSpPr txBox="1"/>
              <p:nvPr/>
            </p:nvSpPr>
            <p:spPr>
              <a:xfrm>
                <a:off x="4716017" y="3890224"/>
                <a:ext cx="383929" cy="89896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kumimoji="0" lang="en-US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kumimoji="0" lang="en-US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kumimoji="0" lang="en-US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𝟕</m:t>
                          </m:r>
                        </m:num>
                        <m:den>
                          <m:r>
                            <a:rPr kumimoji="0" lang="en-US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06239C57-5DC0-4239-B28D-62C0C58109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7" y="3890224"/>
                <a:ext cx="383929" cy="898964"/>
              </a:xfrm>
              <a:prstGeom prst="rect">
                <a:avLst/>
              </a:prstGeom>
              <a:blipFill>
                <a:blip r:embed="rId6"/>
                <a:stretch>
                  <a:fillRect r="-220635" b="-202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46285B7C-B4E0-4FCD-A1DB-549548460135}"/>
                  </a:ext>
                </a:extLst>
              </p:cNvPr>
              <p:cNvSpPr txBox="1"/>
              <p:nvPr/>
            </p:nvSpPr>
            <p:spPr>
              <a:xfrm>
                <a:off x="2479954" y="4994778"/>
                <a:ext cx="2169921" cy="96513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kumimoji="0" lang="en-US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kumimoji="0" lang="en-US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kumimoji="0" lang="en-US" sz="2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kumimoji="0" lang="en-US" sz="2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  <m:r>
                                <a:rPr kumimoji="0" lang="en-US" sz="2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kumimoji="0" lang="en-US" sz="2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kumimoji="0" lang="en-US" sz="2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kumimoji="0" lang="en-US" sz="2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kumimoji="0" lang="en-US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46285B7C-B4E0-4FCD-A1DB-5495484601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9954" y="4994778"/>
                <a:ext cx="2169921" cy="965136"/>
              </a:xfrm>
              <a:prstGeom prst="rect">
                <a:avLst/>
              </a:prstGeom>
              <a:blipFill>
                <a:blip r:embed="rId7"/>
                <a:stretch>
                  <a:fillRect r="-4213" b="-18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مربع نص 3">
                <a:extLst>
                  <a:ext uri="{FF2B5EF4-FFF2-40B4-BE49-F238E27FC236}">
                    <a16:creationId xmlns:a16="http://schemas.microsoft.com/office/drawing/2014/main" id="{BFBA8D6E-4D2E-43C2-A837-398DE093DE79}"/>
                  </a:ext>
                </a:extLst>
              </p:cNvPr>
              <p:cNvSpPr txBox="1"/>
              <p:nvPr/>
            </p:nvSpPr>
            <p:spPr>
              <a:xfrm>
                <a:off x="4211960" y="5027864"/>
                <a:ext cx="1584175" cy="89896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kumimoji="0" lang="en-US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kumimoji="0" lang="en-US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𝟒𝟗</m:t>
                          </m:r>
                        </m:num>
                        <m:den>
                          <m:r>
                            <a:rPr kumimoji="0" lang="en-US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4" name="مربع نص 3">
                <a:extLst>
                  <a:ext uri="{FF2B5EF4-FFF2-40B4-BE49-F238E27FC236}">
                    <a16:creationId xmlns:a16="http://schemas.microsoft.com/office/drawing/2014/main" id="{BFBA8D6E-4D2E-43C2-A837-398DE093DE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5027864"/>
                <a:ext cx="1584175" cy="898964"/>
              </a:xfrm>
              <a:prstGeom prst="rect">
                <a:avLst/>
              </a:prstGeom>
              <a:blipFill>
                <a:blip r:embed="rId8"/>
                <a:stretch>
                  <a:fillRect b="-2721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822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2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9580"/>
            <a:ext cx="7848872" cy="15892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مجموعة 12"/>
          <p:cNvGrpSpPr/>
          <p:nvPr/>
        </p:nvGrpSpPr>
        <p:grpSpPr>
          <a:xfrm>
            <a:off x="595419" y="2219961"/>
            <a:ext cx="8280920" cy="3168352"/>
            <a:chOff x="395536" y="2492896"/>
            <a:chExt cx="8280920" cy="3168352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224" y="3760012"/>
              <a:ext cx="8157232" cy="1901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2492896"/>
              <a:ext cx="8280920" cy="1311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مستطيل مستدير الزوايا 15"/>
              <p:cNvSpPr/>
              <p:nvPr/>
            </p:nvSpPr>
            <p:spPr>
              <a:xfrm>
                <a:off x="971600" y="5877272"/>
                <a:ext cx="3528392" cy="79208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KW" sz="24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𝒑</m:t>
                    </m:r>
                    <m:d>
                      <m:d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≤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𝟏𝟔</m:t>
                        </m:r>
                      </m:e>
                    </m:d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مستطيل مستدير الزوايا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877272"/>
                <a:ext cx="3528392" cy="792088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سهم إلى اليمين 16"/>
          <p:cNvSpPr/>
          <p:nvPr/>
        </p:nvSpPr>
        <p:spPr>
          <a:xfrm>
            <a:off x="747774" y="3860249"/>
            <a:ext cx="4968553" cy="540000"/>
          </a:xfrm>
          <a:prstGeom prst="rightArrow">
            <a:avLst/>
          </a:prstGeom>
          <a:solidFill>
            <a:srgbClr val="FF0000">
              <a:alpha val="2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8" name="سهم للأسفل 17"/>
          <p:cNvSpPr/>
          <p:nvPr/>
        </p:nvSpPr>
        <p:spPr>
          <a:xfrm>
            <a:off x="5731790" y="2908726"/>
            <a:ext cx="807605" cy="936104"/>
          </a:xfrm>
          <a:prstGeom prst="downArrow">
            <a:avLst/>
          </a:prstGeom>
          <a:solidFill>
            <a:srgbClr val="0070C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9" name="مستطيل 18"/>
          <p:cNvSpPr/>
          <p:nvPr/>
        </p:nvSpPr>
        <p:spPr>
          <a:xfrm>
            <a:off x="5645728" y="3931462"/>
            <a:ext cx="979728" cy="397573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مستطيل مستدير الزوايا 19"/>
              <p:cNvSpPr/>
              <p:nvPr/>
            </p:nvSpPr>
            <p:spPr>
              <a:xfrm>
                <a:off x="3203848" y="5877272"/>
                <a:ext cx="1764196" cy="79208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𝟗𝟖𝟒𝟔𝟏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مستطيل مستدير الزوايا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877272"/>
                <a:ext cx="1764196" cy="792088"/>
              </a:xfrm>
              <a:prstGeom prst="roundRect">
                <a:avLst/>
              </a:prstGeom>
              <a:blipFill>
                <a:blip r:embed="rId6"/>
                <a:stretch>
                  <a:fillRect r="-307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005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6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6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8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4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6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56647E-6 L -0.10816 0.23607 " pathEditMode="relative" rAng="0" ptsTypes="AA">
                                      <p:cBhvr>
                                        <p:cTn id="4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17" y="11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  <p:bldP spid="19" grpId="0" animBg="1"/>
      <p:bldP spid="19" grpId="1" animBg="1"/>
      <p:bldP spid="20" grpId="0"/>
      <p:bldP spid="20" grpId="1"/>
      <p:bldP spid="20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id="{4FEA9BDD-928D-45B3-8AE9-B762D472B776}"/>
              </a:ext>
            </a:extLst>
          </p:cNvPr>
          <p:cNvSpPr txBox="1"/>
          <p:nvPr/>
        </p:nvSpPr>
        <p:spPr>
          <a:xfrm>
            <a:off x="179512" y="1183770"/>
            <a:ext cx="8784976" cy="341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j-cs"/>
              </a:rPr>
              <a:t>(   8 - 2)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j-cs"/>
              </a:rPr>
              <a:t> المتغيرات العشوائية المتصـلــة </a:t>
            </a:r>
          </a:p>
        </p:txBody>
      </p:sp>
    </p:spTree>
    <p:extLst>
      <p:ext uri="{BB962C8B-B14F-4D97-AF65-F5344CB8AC3E}">
        <p14:creationId xmlns:p14="http://schemas.microsoft.com/office/powerpoint/2010/main" val="1157137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9580"/>
            <a:ext cx="7848872" cy="15892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12287"/>
            <a:ext cx="828092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ستطيل مستدير الزوايا 22"/>
              <p:cNvSpPr/>
              <p:nvPr/>
            </p:nvSpPr>
            <p:spPr>
              <a:xfrm>
                <a:off x="133519" y="5142910"/>
                <a:ext cx="2883359" cy="702805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KW" sz="2400" b="1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𝒑</m:t>
                    </m:r>
                    <m:d>
                      <m:d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≥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𝟓𝟏</m:t>
                        </m:r>
                      </m:e>
                    </m:d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مستطيل مستدير الزوايا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19" y="5142910"/>
                <a:ext cx="2883359" cy="702805"/>
              </a:xfrm>
              <a:prstGeom prst="roundRect">
                <a:avLst/>
              </a:prstGeom>
              <a:blipFill>
                <a:blip r:embed="rId4"/>
                <a:stretch>
                  <a:fillRect b="-260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مستطيل مستدير الزوايا 23"/>
          <p:cNvSpPr/>
          <p:nvPr/>
        </p:nvSpPr>
        <p:spPr>
          <a:xfrm>
            <a:off x="5391622" y="5793033"/>
            <a:ext cx="3096344" cy="5486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=    0.00604                </a:t>
            </a:r>
            <a:endParaRPr lang="ar-KW" sz="2400" b="1" dirty="0">
              <a:solidFill>
                <a:schemeClr val="tx1"/>
              </a:solidFill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30" y="3332832"/>
            <a:ext cx="8223426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سهم للأسفل 26"/>
          <p:cNvSpPr/>
          <p:nvPr/>
        </p:nvSpPr>
        <p:spPr>
          <a:xfrm>
            <a:off x="1648138" y="2842322"/>
            <a:ext cx="1038143" cy="658413"/>
          </a:xfrm>
          <a:prstGeom prst="downArrow">
            <a:avLst/>
          </a:prstGeom>
          <a:solidFill>
            <a:srgbClr val="0070C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8" name="سهم إلى اليمين 27"/>
          <p:cNvSpPr/>
          <p:nvPr/>
        </p:nvSpPr>
        <p:spPr>
          <a:xfrm>
            <a:off x="582531" y="3321048"/>
            <a:ext cx="1325173" cy="540000"/>
          </a:xfrm>
          <a:prstGeom prst="rightArrow">
            <a:avLst/>
          </a:prstGeom>
          <a:solidFill>
            <a:srgbClr val="FF0000">
              <a:alpha val="2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9" name="مستطيل 28"/>
          <p:cNvSpPr/>
          <p:nvPr/>
        </p:nvSpPr>
        <p:spPr>
          <a:xfrm>
            <a:off x="1763688" y="3356992"/>
            <a:ext cx="721645" cy="395422"/>
          </a:xfrm>
          <a:prstGeom prst="rect">
            <a:avLst/>
          </a:prstGeom>
          <a:solidFill>
            <a:srgbClr val="9900CC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43E66CA2-900C-48E0-954F-3C3936FD6745}"/>
                  </a:ext>
                </a:extLst>
              </p:cNvPr>
              <p:cNvSpPr txBox="1"/>
              <p:nvPr/>
            </p:nvSpPr>
            <p:spPr>
              <a:xfrm>
                <a:off x="2771800" y="5263481"/>
                <a:ext cx="253596" cy="46166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𝒑</m:t>
                      </m:r>
                      <m:d>
                        <m:d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𝒛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𝟓𝟏</m:t>
                          </m:r>
                        </m:e>
                      </m:d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43E66CA2-900C-48E0-954F-3C3936FD6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5263481"/>
                <a:ext cx="253596" cy="461665"/>
              </a:xfrm>
              <a:prstGeom prst="rect">
                <a:avLst/>
              </a:prstGeom>
              <a:blipFill>
                <a:blip r:embed="rId6"/>
                <a:stretch>
                  <a:fillRect l="-7317" t="-10526" r="-917073" b="-2894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16C02D65-0536-4619-8D58-318697ED052A}"/>
                  </a:ext>
                </a:extLst>
              </p:cNvPr>
              <p:cNvSpPr txBox="1"/>
              <p:nvPr/>
            </p:nvSpPr>
            <p:spPr>
              <a:xfrm>
                <a:off x="5076056" y="5263481"/>
                <a:ext cx="249274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.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𝟗𝟗𝟑𝟗𝟔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16C02D65-0536-4619-8D58-318697ED0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5263481"/>
                <a:ext cx="2492745" cy="461665"/>
              </a:xfrm>
              <a:prstGeom prst="rect">
                <a:avLst/>
              </a:prstGeom>
              <a:blipFill>
                <a:blip r:embed="rId7"/>
                <a:stretch>
                  <a:fillRect t="-10526" r="-1467" b="-2894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410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6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7" grpId="0" animBg="1"/>
      <p:bldP spid="28" grpId="0" animBg="1"/>
      <p:bldP spid="29" grpId="0" animBg="1"/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9580"/>
            <a:ext cx="7848872" cy="15892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مجموعة 12"/>
          <p:cNvGrpSpPr/>
          <p:nvPr/>
        </p:nvGrpSpPr>
        <p:grpSpPr>
          <a:xfrm>
            <a:off x="539551" y="1720540"/>
            <a:ext cx="8280920" cy="3168352"/>
            <a:chOff x="395536" y="2492896"/>
            <a:chExt cx="8280920" cy="3168352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224" y="3760012"/>
              <a:ext cx="8157232" cy="1901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2492896"/>
              <a:ext cx="8280920" cy="1311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مستطيل مستدير الزوايا 15"/>
              <p:cNvSpPr/>
              <p:nvPr/>
            </p:nvSpPr>
            <p:spPr>
              <a:xfrm>
                <a:off x="981239" y="5169992"/>
                <a:ext cx="3457949" cy="79208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KW" sz="24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𝒑</m:t>
                    </m:r>
                    <m:d>
                      <m:d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≤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</m:e>
                    </m:d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=</m:t>
                    </m:r>
                  </m:oMath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مستطيل مستدير الزوايا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239" y="5169992"/>
                <a:ext cx="3457949" cy="792088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سهم إلى اليمين 16"/>
          <p:cNvSpPr/>
          <p:nvPr/>
        </p:nvSpPr>
        <p:spPr>
          <a:xfrm>
            <a:off x="503519" y="4298856"/>
            <a:ext cx="720081" cy="540000"/>
          </a:xfrm>
          <a:prstGeom prst="rightArrow">
            <a:avLst/>
          </a:prstGeom>
          <a:solidFill>
            <a:srgbClr val="FF0000">
              <a:alpha val="2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8" name="سهم للأسفل 17"/>
          <p:cNvSpPr/>
          <p:nvPr/>
        </p:nvSpPr>
        <p:spPr>
          <a:xfrm>
            <a:off x="1187568" y="2370042"/>
            <a:ext cx="807605" cy="1944216"/>
          </a:xfrm>
          <a:prstGeom prst="downArrow">
            <a:avLst/>
          </a:prstGeom>
          <a:solidFill>
            <a:srgbClr val="0070C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9" name="مستطيل 18"/>
          <p:cNvSpPr/>
          <p:nvPr/>
        </p:nvSpPr>
        <p:spPr>
          <a:xfrm>
            <a:off x="1259632" y="4358976"/>
            <a:ext cx="721645" cy="395422"/>
          </a:xfrm>
          <a:prstGeom prst="rect">
            <a:avLst/>
          </a:prstGeom>
          <a:solidFill>
            <a:srgbClr val="9900CC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B0EBDEEA-35F1-47E6-8BED-BBDA3490C8C8}"/>
              </a:ext>
            </a:extLst>
          </p:cNvPr>
          <p:cNvSpPr txBox="1"/>
          <p:nvPr/>
        </p:nvSpPr>
        <p:spPr>
          <a:xfrm>
            <a:off x="4204468" y="5962080"/>
            <a:ext cx="42559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/>
              <a:t>=0.99180-.093319=0.05861 </a:t>
            </a:r>
            <a:endParaRPr lang="ar-KW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7C2BA7C7-2D00-4383-96F7-4F43BD10C822}"/>
                  </a:ext>
                </a:extLst>
              </p:cNvPr>
              <p:cNvSpPr txBox="1"/>
              <p:nvPr/>
            </p:nvSpPr>
            <p:spPr>
              <a:xfrm>
                <a:off x="3707904" y="5352985"/>
                <a:ext cx="4608511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𝒑</m:t>
                      </m:r>
                      <m:d>
                        <m:d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𝒛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𝟒</m:t>
                          </m:r>
                        </m:e>
                      </m:d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𝒑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(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𝒛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.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7C2BA7C7-2D00-4383-96F7-4F43BD10C8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5352985"/>
                <a:ext cx="4608511" cy="461665"/>
              </a:xfrm>
              <a:prstGeom prst="rect">
                <a:avLst/>
              </a:prstGeom>
              <a:blipFill>
                <a:blip r:embed="rId7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209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  <p:bldP spid="19" grpId="0" animBg="1"/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9580"/>
            <a:ext cx="7848872" cy="15892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مستطيل مستدير الزوايا 15"/>
              <p:cNvSpPr/>
              <p:nvPr/>
            </p:nvSpPr>
            <p:spPr>
              <a:xfrm>
                <a:off x="539551" y="4872769"/>
                <a:ext cx="3312369" cy="79208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KW" sz="24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𝒑</m:t>
                    </m:r>
                    <m:d>
                      <m:d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≤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</m:e>
                    </m:d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=</m:t>
                    </m:r>
                  </m:oMath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مستطيل مستدير الزوايا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1" y="4872769"/>
                <a:ext cx="3312369" cy="792088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مجموعة 1"/>
          <p:cNvGrpSpPr/>
          <p:nvPr/>
        </p:nvGrpSpPr>
        <p:grpSpPr>
          <a:xfrm>
            <a:off x="532304" y="2762656"/>
            <a:ext cx="8308473" cy="1909975"/>
            <a:chOff x="395536" y="2780928"/>
            <a:chExt cx="8308473" cy="1909975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2780928"/>
              <a:ext cx="8280920" cy="1311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009" y="4077072"/>
              <a:ext cx="8208000" cy="613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7" name="سهم إلى اليمين 16"/>
          <p:cNvSpPr/>
          <p:nvPr/>
        </p:nvSpPr>
        <p:spPr>
          <a:xfrm>
            <a:off x="539551" y="4005064"/>
            <a:ext cx="720081" cy="540000"/>
          </a:xfrm>
          <a:prstGeom prst="rightArrow">
            <a:avLst/>
          </a:prstGeom>
          <a:solidFill>
            <a:srgbClr val="FF0000">
              <a:alpha val="2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8" name="سهم للأسفل 17"/>
          <p:cNvSpPr/>
          <p:nvPr/>
        </p:nvSpPr>
        <p:spPr>
          <a:xfrm>
            <a:off x="1115616" y="3372209"/>
            <a:ext cx="807605" cy="612068"/>
          </a:xfrm>
          <a:prstGeom prst="downArrow">
            <a:avLst/>
          </a:prstGeom>
          <a:solidFill>
            <a:srgbClr val="0070C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9" name="مستطيل 18"/>
          <p:cNvSpPr/>
          <p:nvPr/>
        </p:nvSpPr>
        <p:spPr>
          <a:xfrm>
            <a:off x="1266879" y="4028141"/>
            <a:ext cx="721645" cy="395422"/>
          </a:xfrm>
          <a:prstGeom prst="rect">
            <a:avLst/>
          </a:prstGeom>
          <a:solidFill>
            <a:srgbClr val="9900CC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ستطيل مستدير الزوايا 21"/>
              <p:cNvSpPr/>
              <p:nvPr/>
            </p:nvSpPr>
            <p:spPr>
              <a:xfrm>
                <a:off x="3311860" y="5640682"/>
                <a:ext cx="2448272" cy="79208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  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𝟗𝟗𝟏𝟖𝟎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 −  </m:t>
                      </m:r>
                    </m:oMath>
                  </m:oMathPara>
                </a14:m>
                <a:endParaRPr lang="ar-KW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مستطيل مستدير الزوايا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860" y="5640682"/>
                <a:ext cx="2448272" cy="792088"/>
              </a:xfrm>
              <a:prstGeom prst="roundRect">
                <a:avLst/>
              </a:prstGeom>
              <a:blipFill>
                <a:blip r:embed="rId6"/>
                <a:stretch>
                  <a:fillRect r="-3557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ستطيل مستدير الزوايا 22"/>
              <p:cNvSpPr/>
              <p:nvPr/>
            </p:nvSpPr>
            <p:spPr>
              <a:xfrm>
                <a:off x="3419872" y="6114617"/>
                <a:ext cx="2160240" cy="79208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  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𝟎𝟓𝟖𝟔𝟏</m:t>
                      </m:r>
                    </m:oMath>
                  </m:oMathPara>
                </a14:m>
                <a:endParaRPr lang="ar-KW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مستطيل مستدير الزوايا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6114617"/>
                <a:ext cx="2160240" cy="792088"/>
              </a:xfrm>
              <a:prstGeom prst="roundRect">
                <a:avLst/>
              </a:prstGeom>
              <a:blipFill>
                <a:blip r:embed="rId8"/>
                <a:stretch>
                  <a:fillRect r="-2288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5D2BFC8D-D147-4A21-AD03-839C5CCD4189}"/>
                  </a:ext>
                </a:extLst>
              </p:cNvPr>
              <p:cNvSpPr txBox="1"/>
              <p:nvPr/>
            </p:nvSpPr>
            <p:spPr>
              <a:xfrm>
                <a:off x="3447028" y="5029084"/>
                <a:ext cx="3888431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𝒑</m:t>
                      </m:r>
                      <m:d>
                        <m:d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𝒛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𝟒</m:t>
                          </m:r>
                        </m:e>
                      </m:d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𝒑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(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𝒛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.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5D2BFC8D-D147-4A21-AD03-839C5CCD41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028" y="5029084"/>
                <a:ext cx="3888431" cy="461665"/>
              </a:xfrm>
              <a:prstGeom prst="rect">
                <a:avLst/>
              </a:prstGeom>
              <a:blipFill>
                <a:blip r:embed="rId9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مربع نص 3">
            <a:extLst>
              <a:ext uri="{FF2B5EF4-FFF2-40B4-BE49-F238E27FC236}">
                <a16:creationId xmlns:a16="http://schemas.microsoft.com/office/drawing/2014/main" id="{5E50FD24-BC74-42A0-81E3-BC78C0172F8E}"/>
              </a:ext>
            </a:extLst>
          </p:cNvPr>
          <p:cNvSpPr txBox="1"/>
          <p:nvPr/>
        </p:nvSpPr>
        <p:spPr>
          <a:xfrm>
            <a:off x="6228184" y="5852060"/>
            <a:ext cx="12241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/>
              <a:t>0.93319</a:t>
            </a:r>
            <a:endParaRPr lang="ar-KW" b="1" dirty="0"/>
          </a:p>
        </p:txBody>
      </p:sp>
    </p:spTree>
    <p:extLst>
      <p:ext uri="{BB962C8B-B14F-4D97-AF65-F5344CB8AC3E}">
        <p14:creationId xmlns:p14="http://schemas.microsoft.com/office/powerpoint/2010/main" val="150057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  <p:bldP spid="19" grpId="0" animBg="1"/>
      <p:bldP spid="22" grpId="0"/>
      <p:bldP spid="23" grpId="0"/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147339" cy="15841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مجموعة 7"/>
          <p:cNvGrpSpPr/>
          <p:nvPr/>
        </p:nvGrpSpPr>
        <p:grpSpPr>
          <a:xfrm>
            <a:off x="171733" y="2125939"/>
            <a:ext cx="8280920" cy="2774573"/>
            <a:chOff x="395536" y="2492896"/>
            <a:chExt cx="8280920" cy="277457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81" y="3815277"/>
              <a:ext cx="8244000" cy="1452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2492896"/>
              <a:ext cx="8280920" cy="1311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مستطيل مستدير الزوايا 10"/>
              <p:cNvSpPr/>
              <p:nvPr/>
            </p:nvSpPr>
            <p:spPr>
              <a:xfrm>
                <a:off x="826638" y="5747148"/>
                <a:ext cx="3528392" cy="79208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KW" sz="24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𝒑</m:t>
                    </m:r>
                    <m:d>
                      <m:d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≤−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𝟔𝟒</m:t>
                        </m:r>
                      </m:e>
                    </m:d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مستطيل مستدير الزوايا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638" y="5747148"/>
                <a:ext cx="3528392" cy="792088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سهم إلى اليمين 11"/>
          <p:cNvSpPr/>
          <p:nvPr/>
        </p:nvSpPr>
        <p:spPr>
          <a:xfrm>
            <a:off x="428149" y="4103583"/>
            <a:ext cx="3485413" cy="540000"/>
          </a:xfrm>
          <a:prstGeom prst="rightArrow">
            <a:avLst/>
          </a:prstGeom>
          <a:solidFill>
            <a:srgbClr val="FF0000">
              <a:alpha val="2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3" name="سهم للأسفل 12"/>
          <p:cNvSpPr/>
          <p:nvPr/>
        </p:nvSpPr>
        <p:spPr>
          <a:xfrm>
            <a:off x="3753975" y="2933497"/>
            <a:ext cx="950056" cy="1281630"/>
          </a:xfrm>
          <a:prstGeom prst="downArrow">
            <a:avLst/>
          </a:prstGeom>
          <a:solidFill>
            <a:srgbClr val="0070C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9" name="مستطيل 18"/>
          <p:cNvSpPr/>
          <p:nvPr/>
        </p:nvSpPr>
        <p:spPr>
          <a:xfrm>
            <a:off x="3913562" y="4196944"/>
            <a:ext cx="649637" cy="308233"/>
          </a:xfrm>
          <a:prstGeom prst="rect">
            <a:avLst/>
          </a:prstGeom>
          <a:solidFill>
            <a:srgbClr val="9900CC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مستطيل مستدير الزوايا 19"/>
              <p:cNvSpPr/>
              <p:nvPr/>
            </p:nvSpPr>
            <p:spPr>
              <a:xfrm>
                <a:off x="3257854" y="5712407"/>
                <a:ext cx="1603743" cy="79208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𝟐𝟔𝟏𝟎𝟗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مستطيل مستدير الزوايا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854" y="5712407"/>
                <a:ext cx="1603743" cy="792088"/>
              </a:xfrm>
              <a:prstGeom prst="roundRect">
                <a:avLst/>
              </a:prstGeom>
              <a:blipFill>
                <a:blip r:embed="rId6"/>
                <a:stretch>
                  <a:fillRect r="-386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141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9" grpId="0" animBg="1"/>
      <p:bldP spid="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147339" cy="15841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مجموعة 2"/>
          <p:cNvGrpSpPr/>
          <p:nvPr/>
        </p:nvGrpSpPr>
        <p:grpSpPr>
          <a:xfrm>
            <a:off x="1018495" y="2083698"/>
            <a:ext cx="2329369" cy="1992049"/>
            <a:chOff x="310139" y="2949119"/>
            <a:chExt cx="2329369" cy="1992049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3474318"/>
              <a:ext cx="2171402" cy="1466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139" y="2949119"/>
              <a:ext cx="2329369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مجموعة 1"/>
          <p:cNvGrpSpPr/>
          <p:nvPr/>
        </p:nvGrpSpPr>
        <p:grpSpPr>
          <a:xfrm>
            <a:off x="3473287" y="2140946"/>
            <a:ext cx="5213604" cy="1881195"/>
            <a:chOff x="3851920" y="2997433"/>
            <a:chExt cx="5213604" cy="1881195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920" y="3459403"/>
              <a:ext cx="5171054" cy="1419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0948" y="2997433"/>
              <a:ext cx="5184576" cy="619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9" name="مستطيل 18"/>
          <p:cNvSpPr/>
          <p:nvPr/>
        </p:nvSpPr>
        <p:spPr>
          <a:xfrm>
            <a:off x="1745690" y="3207126"/>
            <a:ext cx="721645" cy="240376"/>
          </a:xfrm>
          <a:prstGeom prst="rect">
            <a:avLst/>
          </a:prstGeom>
          <a:solidFill>
            <a:srgbClr val="9900CC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0" name="مستطيل 19"/>
          <p:cNvSpPr/>
          <p:nvPr/>
        </p:nvSpPr>
        <p:spPr>
          <a:xfrm>
            <a:off x="7947273" y="3400846"/>
            <a:ext cx="739618" cy="272444"/>
          </a:xfrm>
          <a:prstGeom prst="rect">
            <a:avLst/>
          </a:prstGeom>
          <a:solidFill>
            <a:srgbClr val="9900CC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مستطيل مستدير الزوايا 20"/>
              <p:cNvSpPr/>
              <p:nvPr/>
            </p:nvSpPr>
            <p:spPr>
              <a:xfrm>
                <a:off x="577130" y="4757294"/>
                <a:ext cx="3058766" cy="79208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KW" sz="24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𝒑</m:t>
                    </m:r>
                    <m:d>
                      <m:d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≤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𝟖𝟓</m:t>
                        </m:r>
                      </m:e>
                    </m:d>
                  </m:oMath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مستطيل مستدير الزوايا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30" y="4757294"/>
                <a:ext cx="3058766" cy="792088"/>
              </a:xfrm>
              <a:prstGeom prst="roundRect">
                <a:avLst/>
              </a:prstGeom>
              <a:blipFill>
                <a:blip r:embed="rId7"/>
                <a:stretch>
                  <a:fillRect l="-3792" r="-19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ستطيل مستدير الزوايا 21"/>
              <p:cNvSpPr/>
              <p:nvPr/>
            </p:nvSpPr>
            <p:spPr>
              <a:xfrm>
                <a:off x="4283968" y="5353225"/>
                <a:ext cx="2160240" cy="79208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−  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𝟎𝟒𝟒𝟓𝟕</m:t>
                      </m:r>
                    </m:oMath>
                  </m:oMathPara>
                </a14:m>
                <a:endParaRPr lang="ar-KW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مستطيل مستدير الزوايا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5353225"/>
                <a:ext cx="2160240" cy="792088"/>
              </a:xfrm>
              <a:prstGeom prst="roundRect">
                <a:avLst/>
              </a:prstGeom>
              <a:blipFill>
                <a:blip r:embed="rId8"/>
                <a:stretch>
                  <a:fillRect r="-1949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ستطيل مستدير الزوايا 22"/>
              <p:cNvSpPr/>
              <p:nvPr/>
            </p:nvSpPr>
            <p:spPr>
              <a:xfrm>
                <a:off x="2699792" y="5385493"/>
                <a:ext cx="2160240" cy="79208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  </m:t>
                      </m:r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𝟗𝟗𝟕𝟖𝟏</m:t>
                      </m:r>
                    </m:oMath>
                  </m:oMathPara>
                </a14:m>
                <a:endParaRPr lang="ar-KW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مستطيل مستدير الزوايا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5385493"/>
                <a:ext cx="2160240" cy="792088"/>
              </a:xfrm>
              <a:prstGeom prst="roundRect">
                <a:avLst/>
              </a:prstGeom>
              <a:blipFill>
                <a:blip r:embed="rId9"/>
                <a:stretch>
                  <a:fillRect r="-2259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مستطيل مستدير الزوايا 23"/>
              <p:cNvSpPr/>
              <p:nvPr/>
            </p:nvSpPr>
            <p:spPr>
              <a:xfrm>
                <a:off x="2730874" y="5847228"/>
                <a:ext cx="2160240" cy="79208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  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𝟗𝟓𝟑𝟐𝟒</m:t>
                      </m:r>
                    </m:oMath>
                  </m:oMathPara>
                </a14:m>
                <a:endParaRPr lang="ar-KW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مستطيل مستدير الزوايا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0874" y="5847228"/>
                <a:ext cx="2160240" cy="792088"/>
              </a:xfrm>
              <a:prstGeom prst="roundRect">
                <a:avLst/>
              </a:prstGeom>
              <a:blipFill>
                <a:blip r:embed="rId10"/>
                <a:stretch>
                  <a:fillRect r="-2288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مربع نص 3">
                <a:extLst>
                  <a:ext uri="{FF2B5EF4-FFF2-40B4-BE49-F238E27FC236}">
                    <a16:creationId xmlns:a16="http://schemas.microsoft.com/office/drawing/2014/main" id="{4BF92AD3-2F8B-4CD1-A9F1-CEF0F235037B}"/>
                  </a:ext>
                </a:extLst>
              </p:cNvPr>
              <p:cNvSpPr txBox="1"/>
              <p:nvPr/>
            </p:nvSpPr>
            <p:spPr>
              <a:xfrm>
                <a:off x="3502315" y="4935360"/>
                <a:ext cx="4546938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=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𝒑</m:t>
                      </m:r>
                      <m:d>
                        <m:d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𝒛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𝟖𝟓</m:t>
                          </m:r>
                        </m:e>
                      </m:d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𝒑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(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𝒛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≤−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.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𝟕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4" name="مربع نص 3">
                <a:extLst>
                  <a:ext uri="{FF2B5EF4-FFF2-40B4-BE49-F238E27FC236}">
                    <a16:creationId xmlns:a16="http://schemas.microsoft.com/office/drawing/2014/main" id="{4BF92AD3-2F8B-4CD1-A9F1-CEF0F23503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315" y="4935360"/>
                <a:ext cx="4546938" cy="461665"/>
              </a:xfrm>
              <a:prstGeom prst="rect">
                <a:avLst/>
              </a:prstGeom>
              <a:blipFill>
                <a:blip r:embed="rId11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692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  <p:bldP spid="22" grpId="0"/>
      <p:bldP spid="23" grpId="0"/>
      <p:bldP spid="24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جموعة 3"/>
          <p:cNvGrpSpPr/>
          <p:nvPr/>
        </p:nvGrpSpPr>
        <p:grpSpPr>
          <a:xfrm>
            <a:off x="265525" y="2204336"/>
            <a:ext cx="8503754" cy="1074759"/>
            <a:chOff x="316718" y="2651426"/>
            <a:chExt cx="8503754" cy="1074759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719" y="3068960"/>
              <a:ext cx="8503753" cy="657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718" y="2651426"/>
              <a:ext cx="8503753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" name="مجموعة 4"/>
          <p:cNvGrpSpPr/>
          <p:nvPr/>
        </p:nvGrpSpPr>
        <p:grpSpPr>
          <a:xfrm>
            <a:off x="339292" y="3805672"/>
            <a:ext cx="8547857" cy="1056615"/>
            <a:chOff x="316718" y="4028569"/>
            <a:chExt cx="8547857" cy="1056615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718" y="4618459"/>
              <a:ext cx="8547857" cy="466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42" y="4028569"/>
              <a:ext cx="8503753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147339" cy="15841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مستطيل 18"/>
          <p:cNvSpPr/>
          <p:nvPr/>
        </p:nvSpPr>
        <p:spPr>
          <a:xfrm>
            <a:off x="7236296" y="3009150"/>
            <a:ext cx="721645" cy="369193"/>
          </a:xfrm>
          <a:prstGeom prst="rect">
            <a:avLst/>
          </a:prstGeom>
          <a:solidFill>
            <a:srgbClr val="9900CC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0" name="مستطيل 19"/>
          <p:cNvSpPr/>
          <p:nvPr/>
        </p:nvSpPr>
        <p:spPr>
          <a:xfrm>
            <a:off x="3347865" y="4357236"/>
            <a:ext cx="721712" cy="271687"/>
          </a:xfrm>
          <a:prstGeom prst="rect">
            <a:avLst/>
          </a:prstGeom>
          <a:solidFill>
            <a:srgbClr val="9900CC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مستطيل مستدير الزوايا 20"/>
              <p:cNvSpPr/>
              <p:nvPr/>
            </p:nvSpPr>
            <p:spPr>
              <a:xfrm>
                <a:off x="793392" y="5207405"/>
                <a:ext cx="3581273" cy="79208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KW" sz="24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𝒑</m:t>
                    </m:r>
                    <m:d>
                      <m:d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𝟐𝟑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≤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𝟔𝟖</m:t>
                        </m:r>
                      </m:e>
                    </m:d>
                  </m:oMath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مستطيل مستدير الزوايا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392" y="5207405"/>
                <a:ext cx="3581273" cy="792088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ستطيل مستدير الزوايا 21"/>
              <p:cNvSpPr/>
              <p:nvPr/>
            </p:nvSpPr>
            <p:spPr>
              <a:xfrm>
                <a:off x="4026529" y="5844610"/>
                <a:ext cx="2160240" cy="79208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−  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𝟏𝟎𝟗𝟑𝟓</m:t>
                      </m:r>
                    </m:oMath>
                  </m:oMathPara>
                </a14:m>
                <a:endParaRPr lang="ar-KW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مستطيل مستدير الزوايا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6529" y="5844610"/>
                <a:ext cx="2160240" cy="792088"/>
              </a:xfrm>
              <a:prstGeom prst="roundRect">
                <a:avLst/>
              </a:prstGeom>
              <a:blipFill>
                <a:blip r:embed="rId7"/>
                <a:stretch>
                  <a:fillRect r="-1920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ستطيل مستدير الزوايا 22"/>
              <p:cNvSpPr/>
              <p:nvPr/>
            </p:nvSpPr>
            <p:spPr>
              <a:xfrm>
                <a:off x="2214425" y="5806285"/>
                <a:ext cx="2160240" cy="79208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  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𝟕𝟓𝟏𝟕𝟓</m:t>
                      </m:r>
                    </m:oMath>
                  </m:oMathPara>
                </a14:m>
                <a:endParaRPr lang="ar-KW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مستطيل مستدير الزوايا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4425" y="5806285"/>
                <a:ext cx="2160240" cy="792088"/>
              </a:xfrm>
              <a:prstGeom prst="roundRect">
                <a:avLst/>
              </a:prstGeom>
              <a:blipFill>
                <a:blip r:embed="rId8"/>
                <a:stretch>
                  <a:fillRect r="-2253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مستطيل مستدير الزوايا 23"/>
              <p:cNvSpPr/>
              <p:nvPr/>
            </p:nvSpPr>
            <p:spPr>
              <a:xfrm>
                <a:off x="3923928" y="6324550"/>
                <a:ext cx="2160240" cy="572722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  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𝟖𝟔𝟏𝟏</m:t>
                      </m:r>
                    </m:oMath>
                  </m:oMathPara>
                </a14:m>
                <a:endParaRPr lang="ar-KW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مستطيل مستدير الزوايا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6324550"/>
                <a:ext cx="2160240" cy="572722"/>
              </a:xfrm>
              <a:prstGeom prst="roundRect">
                <a:avLst/>
              </a:prstGeom>
              <a:blipFill>
                <a:blip r:embed="rId9"/>
                <a:stretch>
                  <a:fillRect r="-15819" b="-425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82AF922B-9F15-40E6-B6EA-448D0B03C5C0}"/>
                  </a:ext>
                </a:extLst>
              </p:cNvPr>
              <p:cNvSpPr txBox="1"/>
              <p:nvPr/>
            </p:nvSpPr>
            <p:spPr>
              <a:xfrm>
                <a:off x="3923928" y="5372616"/>
                <a:ext cx="4860031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=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𝒑</m:t>
                      </m:r>
                      <m:d>
                        <m:d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𝒛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𝟔𝟖</m:t>
                          </m:r>
                        </m:e>
                      </m:d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𝒑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(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𝒛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≤−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.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𝟐𝟑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82AF922B-9F15-40E6-B6EA-448D0B03C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5372616"/>
                <a:ext cx="4860031" cy="461665"/>
              </a:xfrm>
              <a:prstGeom prst="rect">
                <a:avLst/>
              </a:prstGeom>
              <a:blipFill>
                <a:blip r:embed="rId10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01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  <p:bldP spid="22" grpId="0"/>
      <p:bldP spid="23" grpId="0"/>
      <p:bldP spid="24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38" y="419263"/>
            <a:ext cx="8256310" cy="20162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جدول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427294"/>
              </p:ext>
            </p:extLst>
          </p:nvPr>
        </p:nvGraphicFramePr>
        <p:xfrm>
          <a:off x="525037" y="3679740"/>
          <a:ext cx="3600401" cy="245665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14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4164"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154240"/>
              </p:ext>
            </p:extLst>
          </p:nvPr>
        </p:nvGraphicFramePr>
        <p:xfrm>
          <a:off x="1187624" y="5434586"/>
          <a:ext cx="3024336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9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مجموعة 11"/>
          <p:cNvGrpSpPr/>
          <p:nvPr/>
        </p:nvGrpSpPr>
        <p:grpSpPr>
          <a:xfrm>
            <a:off x="323528" y="3376567"/>
            <a:ext cx="4104456" cy="2808312"/>
            <a:chOff x="611560" y="3861048"/>
            <a:chExt cx="4104456" cy="2808312"/>
          </a:xfrm>
        </p:grpSpPr>
        <p:grpSp>
          <p:nvGrpSpPr>
            <p:cNvPr id="13" name="مجموعة 12"/>
            <p:cNvGrpSpPr/>
            <p:nvPr/>
          </p:nvGrpSpPr>
          <p:grpSpPr>
            <a:xfrm>
              <a:off x="611560" y="3861048"/>
              <a:ext cx="4104456" cy="2808312"/>
              <a:chOff x="611560" y="3861048"/>
              <a:chExt cx="4104456" cy="2808312"/>
            </a:xfrm>
          </p:grpSpPr>
          <p:cxnSp>
            <p:nvCxnSpPr>
              <p:cNvPr id="21" name="رابط كسهم مستقيم 20"/>
              <p:cNvCxnSpPr/>
              <p:nvPr/>
            </p:nvCxnSpPr>
            <p:spPr>
              <a:xfrm>
                <a:off x="611560" y="5978308"/>
                <a:ext cx="4104456" cy="0"/>
              </a:xfrm>
              <a:prstGeom prst="straightConnector1">
                <a:avLst/>
              </a:prstGeom>
              <a:ln w="38100">
                <a:solidFill>
                  <a:srgbClr val="1F11D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رابط كسهم مستقيم 21"/>
              <p:cNvCxnSpPr/>
              <p:nvPr/>
            </p:nvCxnSpPr>
            <p:spPr>
              <a:xfrm flipV="1">
                <a:off x="1317126" y="3861048"/>
                <a:ext cx="0" cy="2808312"/>
              </a:xfrm>
              <a:prstGeom prst="straightConnector1">
                <a:avLst/>
              </a:prstGeom>
              <a:ln w="38100">
                <a:solidFill>
                  <a:srgbClr val="1F11D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مجموعة 13"/>
            <p:cNvGrpSpPr/>
            <p:nvPr/>
          </p:nvGrpSpPr>
          <p:grpSpPr>
            <a:xfrm>
              <a:off x="1000628" y="4437112"/>
              <a:ext cx="373992" cy="1228328"/>
              <a:chOff x="1000628" y="4437112"/>
              <a:chExt cx="373992" cy="1228328"/>
            </a:xfrm>
          </p:grpSpPr>
          <p:sp>
            <p:nvSpPr>
              <p:cNvPr id="19" name="مستطيل مستدير الزوايا 18"/>
              <p:cNvSpPr/>
              <p:nvPr/>
            </p:nvSpPr>
            <p:spPr>
              <a:xfrm>
                <a:off x="1014580" y="4437112"/>
                <a:ext cx="360040" cy="364232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 b="1" u="sng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" name="مجموعة 15"/>
              <p:cNvGrpSpPr/>
              <p:nvPr/>
            </p:nvGrpSpPr>
            <p:grpSpPr>
              <a:xfrm>
                <a:off x="1000628" y="5085184"/>
                <a:ext cx="360040" cy="580256"/>
                <a:chOff x="6444208" y="5297016"/>
                <a:chExt cx="360040" cy="580256"/>
              </a:xfrm>
            </p:grpSpPr>
            <p:sp>
              <p:nvSpPr>
                <p:cNvPr id="17" name="مستطيل مستدير الزوايا 16"/>
                <p:cNvSpPr/>
                <p:nvPr/>
              </p:nvSpPr>
              <p:spPr>
                <a:xfrm>
                  <a:off x="6444208" y="5297016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u="sng" dirty="0">
                      <a:solidFill>
                        <a:schemeClr val="tx1"/>
                      </a:solidFill>
                    </a:rPr>
                    <a:t>1</a:t>
                  </a:r>
                  <a:endParaRPr lang="ar-KW" b="1" u="sng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مستطيل مستدير الزوايا 17"/>
                <p:cNvSpPr/>
                <p:nvPr/>
              </p:nvSpPr>
              <p:spPr>
                <a:xfrm>
                  <a:off x="6444208" y="5513040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dirty="0">
                      <a:solidFill>
                        <a:schemeClr val="tx1"/>
                      </a:solidFill>
                    </a:rPr>
                    <a:t>5</a:t>
                  </a:r>
                  <a:endParaRPr lang="ar-KW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3" name="مستطيل مستدير الزوايا 22"/>
          <p:cNvSpPr/>
          <p:nvPr/>
        </p:nvSpPr>
        <p:spPr>
          <a:xfrm>
            <a:off x="4507610" y="3355770"/>
            <a:ext cx="4384867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rgbClr val="FF0000"/>
                </a:solidFill>
              </a:rPr>
              <a:t>مساحة المنطقة المظللة (المستطيلة ) =</a:t>
            </a:r>
          </a:p>
        </p:txBody>
      </p:sp>
      <p:sp>
        <p:nvSpPr>
          <p:cNvPr id="24" name="مستطيل 23"/>
          <p:cNvSpPr/>
          <p:nvPr/>
        </p:nvSpPr>
        <p:spPr>
          <a:xfrm>
            <a:off x="1029094" y="4909544"/>
            <a:ext cx="2592288" cy="61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مستطيل مستدير الزوايا 24"/>
              <p:cNvSpPr/>
              <p:nvPr/>
            </p:nvSpPr>
            <p:spPr>
              <a:xfrm>
                <a:off x="2665162" y="4206911"/>
                <a:ext cx="4104454" cy="20533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≤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ar-KW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5" name="مستطيل مستدير الزوايا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162" y="4206911"/>
                <a:ext cx="4104454" cy="205330"/>
              </a:xfrm>
              <a:prstGeom prst="roundRect">
                <a:avLst/>
              </a:prstGeom>
              <a:blipFill>
                <a:blip r:embed="rId4"/>
                <a:stretch>
                  <a:fillRect t="-85294" r="-3561" b="-12647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مستطيل مستدير الزوايا 25"/>
              <p:cNvSpPr/>
              <p:nvPr/>
            </p:nvSpPr>
            <p:spPr>
              <a:xfrm>
                <a:off x="5652120" y="4714506"/>
                <a:ext cx="2664296" cy="75818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مستطيل مستدير الزوايا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714506"/>
                <a:ext cx="2664296" cy="758180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مستطيل مستدير الزوايا 26"/>
              <p:cNvSpPr/>
              <p:nvPr/>
            </p:nvSpPr>
            <p:spPr>
              <a:xfrm>
                <a:off x="283017" y="2600407"/>
                <a:ext cx="3816424" cy="758180"/>
              </a:xfrm>
              <a:prstGeom prst="round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تذكران</m:t>
                      </m:r>
                    </m:oMath>
                  </m:oMathPara>
                </a14:m>
                <a:endParaRPr lang="ar-KW" b="1" i="1" dirty="0">
                  <a:solidFill>
                    <a:srgbClr val="FF0000"/>
                  </a:solidFill>
                  <a:latin typeface="Cambria Math"/>
                </a:endParaRPr>
              </a:p>
              <a:p>
                <a:pPr algn="ctr"/>
                <a:r>
                  <a:rPr lang="ar-KW" b="1" dirty="0">
                    <a:solidFill>
                      <a:srgbClr val="FF0000"/>
                    </a:solidFill>
                  </a:rPr>
                  <a:t>مساحة منطقة المستطيل = الطول </a:t>
                </a:r>
                <a:r>
                  <a:rPr lang="en-US" b="1" dirty="0">
                    <a:solidFill>
                      <a:srgbClr val="FF0000"/>
                    </a:solidFill>
                  </a:rPr>
                  <a:t>x</a:t>
                </a:r>
                <a:r>
                  <a:rPr lang="ar-KW" b="1" dirty="0">
                    <a:solidFill>
                      <a:srgbClr val="FF0000"/>
                    </a:solidFill>
                  </a:rPr>
                  <a:t> العرض</a:t>
                </a:r>
                <a14:m>
                  <m:oMath xmlns:m="http://schemas.openxmlformats.org/officeDocument/2006/math">
                    <m:r>
                      <a:rPr lang="ar-KW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ar-KW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مستطيل مستدير الزوايا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17" y="2600407"/>
                <a:ext cx="3816424" cy="758180"/>
              </a:xfrm>
              <a:prstGeom prst="roundRect">
                <a:avLst/>
              </a:prstGeom>
              <a:blipFill>
                <a:blip r:embed="rId6"/>
                <a:stretch>
                  <a:fillRect b="-7143"/>
                </a:stretch>
              </a:blipFill>
              <a:ln/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شكل بيضاوي 27"/>
          <p:cNvSpPr/>
          <p:nvPr/>
        </p:nvSpPr>
        <p:spPr>
          <a:xfrm>
            <a:off x="8565324" y="2855007"/>
            <a:ext cx="432048" cy="421410"/>
          </a:xfrm>
          <a:prstGeom prst="ellipse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/>
              <a:t>A</a:t>
            </a:r>
            <a:endParaRPr lang="ar-KW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3A616442-4307-4781-9D56-B50BBBDFCAC5}"/>
                  </a:ext>
                </a:extLst>
              </p:cNvPr>
              <p:cNvSpPr txBox="1"/>
              <p:nvPr/>
            </p:nvSpPr>
            <p:spPr>
              <a:xfrm>
                <a:off x="6498844" y="3916487"/>
                <a:ext cx="1849346" cy="7861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=(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)×</m:t>
                      </m:r>
                      <m:f>
                        <m:f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3A616442-4307-4781-9D56-B50BBBDFCA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8844" y="3916487"/>
                <a:ext cx="1849346" cy="786177"/>
              </a:xfrm>
              <a:prstGeom prst="rect">
                <a:avLst/>
              </a:prstGeom>
              <a:blipFill>
                <a:blip r:embed="rId8"/>
                <a:stretch>
                  <a:fillRect b="-77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371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4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4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4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4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6" grpId="0"/>
      <p:bldP spid="27" grpId="0" animBg="1"/>
      <p:bldP spid="28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شكل بيضاوي 27"/>
          <p:cNvSpPr/>
          <p:nvPr/>
        </p:nvSpPr>
        <p:spPr>
          <a:xfrm>
            <a:off x="688175" y="2818873"/>
            <a:ext cx="432048" cy="42141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/>
              <a:t>B</a:t>
            </a:r>
            <a:endParaRPr lang="ar-KW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ستطيل مستدير الزوايا 28"/>
              <p:cNvSpPr/>
              <p:nvPr/>
            </p:nvSpPr>
            <p:spPr>
              <a:xfrm>
                <a:off x="-108520" y="2851500"/>
                <a:ext cx="4147436" cy="72008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𝟑</m:t>
                          </m:r>
                        </m:e>
                      </m:d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ar-KW" sz="32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9" name="مستطيل مستدير الزوايا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20" y="2851500"/>
                <a:ext cx="4147436" cy="720080"/>
              </a:xfrm>
              <a:prstGeom prst="roundRect">
                <a:avLst/>
              </a:prstGeom>
              <a:blipFill>
                <a:blip r:embed="rId3"/>
                <a:stretch>
                  <a:fillRect t="-847" r="-7636" b="-186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مستطيل مستدير الزوايا 29"/>
          <p:cNvSpPr/>
          <p:nvPr/>
        </p:nvSpPr>
        <p:spPr>
          <a:xfrm>
            <a:off x="6088167" y="3984912"/>
            <a:ext cx="2664296" cy="7581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 err="1">
                <a:solidFill>
                  <a:schemeClr val="tx1"/>
                </a:solidFill>
              </a:rPr>
              <a:t>تذكرأن</a:t>
            </a:r>
            <a:r>
              <a:rPr lang="ar-KW" sz="2400" b="1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4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962051"/>
            <a:ext cx="7540097" cy="1188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0151"/>
            <a:ext cx="8385048" cy="19707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6C047C64-2607-479B-A458-A521E2DF6312}"/>
                  </a:ext>
                </a:extLst>
              </p:cNvPr>
              <p:cNvSpPr txBox="1"/>
              <p:nvPr/>
            </p:nvSpPr>
            <p:spPr>
              <a:xfrm>
                <a:off x="4139953" y="2969074"/>
                <a:ext cx="864095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6C047C64-2607-479B-A458-A521E2DF63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3" y="2969074"/>
                <a:ext cx="864095" cy="584775"/>
              </a:xfrm>
              <a:prstGeom prst="rect">
                <a:avLst/>
              </a:prstGeom>
              <a:blipFill>
                <a:blip r:embed="rId7"/>
                <a:stretch>
                  <a:fillRect t="-12500" r="-3521" b="-3437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247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جدول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482780"/>
              </p:ext>
            </p:extLst>
          </p:nvPr>
        </p:nvGraphicFramePr>
        <p:xfrm>
          <a:off x="847206" y="3847012"/>
          <a:ext cx="3600401" cy="245665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14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4164"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643788"/>
              </p:ext>
            </p:extLst>
          </p:nvPr>
        </p:nvGraphicFramePr>
        <p:xfrm>
          <a:off x="1259632" y="5578602"/>
          <a:ext cx="3024336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9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مجموعة 11"/>
          <p:cNvGrpSpPr/>
          <p:nvPr/>
        </p:nvGrpSpPr>
        <p:grpSpPr>
          <a:xfrm>
            <a:off x="646610" y="3532661"/>
            <a:ext cx="4104456" cy="2808312"/>
            <a:chOff x="611560" y="3861048"/>
            <a:chExt cx="4104456" cy="2808312"/>
          </a:xfrm>
        </p:grpSpPr>
        <p:grpSp>
          <p:nvGrpSpPr>
            <p:cNvPr id="13" name="مجموعة 12"/>
            <p:cNvGrpSpPr/>
            <p:nvPr/>
          </p:nvGrpSpPr>
          <p:grpSpPr>
            <a:xfrm>
              <a:off x="611560" y="3861048"/>
              <a:ext cx="4104456" cy="2808312"/>
              <a:chOff x="611560" y="3861048"/>
              <a:chExt cx="4104456" cy="2808312"/>
            </a:xfrm>
          </p:grpSpPr>
          <p:cxnSp>
            <p:nvCxnSpPr>
              <p:cNvPr id="21" name="رابط كسهم مستقيم 20"/>
              <p:cNvCxnSpPr/>
              <p:nvPr/>
            </p:nvCxnSpPr>
            <p:spPr>
              <a:xfrm>
                <a:off x="611560" y="5978308"/>
                <a:ext cx="4104456" cy="0"/>
              </a:xfrm>
              <a:prstGeom prst="straightConnector1">
                <a:avLst/>
              </a:prstGeom>
              <a:ln w="38100">
                <a:solidFill>
                  <a:srgbClr val="1F11D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رابط كسهم مستقيم 21"/>
              <p:cNvCxnSpPr/>
              <p:nvPr/>
            </p:nvCxnSpPr>
            <p:spPr>
              <a:xfrm flipV="1">
                <a:off x="1317126" y="3861048"/>
                <a:ext cx="0" cy="2808312"/>
              </a:xfrm>
              <a:prstGeom prst="straightConnector1">
                <a:avLst/>
              </a:prstGeom>
              <a:ln w="38100">
                <a:solidFill>
                  <a:srgbClr val="1F11D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مجموعة 13"/>
            <p:cNvGrpSpPr/>
            <p:nvPr/>
          </p:nvGrpSpPr>
          <p:grpSpPr>
            <a:xfrm>
              <a:off x="1000628" y="4653136"/>
              <a:ext cx="373992" cy="1012304"/>
              <a:chOff x="1000628" y="4653136"/>
              <a:chExt cx="373992" cy="1012304"/>
            </a:xfrm>
          </p:grpSpPr>
          <p:sp>
            <p:nvSpPr>
              <p:cNvPr id="20" name="مستطيل مستدير الزوايا 19"/>
              <p:cNvSpPr/>
              <p:nvPr/>
            </p:nvSpPr>
            <p:spPr>
              <a:xfrm>
                <a:off x="1014580" y="4653136"/>
                <a:ext cx="360040" cy="364232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" name="مجموعة 15"/>
              <p:cNvGrpSpPr/>
              <p:nvPr/>
            </p:nvGrpSpPr>
            <p:grpSpPr>
              <a:xfrm>
                <a:off x="1000628" y="5085184"/>
                <a:ext cx="360040" cy="580256"/>
                <a:chOff x="6444208" y="5297016"/>
                <a:chExt cx="360040" cy="580256"/>
              </a:xfrm>
            </p:grpSpPr>
            <p:sp>
              <p:nvSpPr>
                <p:cNvPr id="17" name="مستطيل مستدير الزوايا 16"/>
                <p:cNvSpPr/>
                <p:nvPr/>
              </p:nvSpPr>
              <p:spPr>
                <a:xfrm>
                  <a:off x="6444208" y="5297016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u="sng" dirty="0">
                      <a:solidFill>
                        <a:schemeClr val="tx1"/>
                      </a:solidFill>
                    </a:rPr>
                    <a:t>1</a:t>
                  </a:r>
                  <a:endParaRPr lang="ar-KW" b="1" u="sng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مستطيل مستدير الزوايا 17"/>
                <p:cNvSpPr/>
                <p:nvPr/>
              </p:nvSpPr>
              <p:spPr>
                <a:xfrm>
                  <a:off x="6444208" y="5513040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dirty="0">
                      <a:solidFill>
                        <a:schemeClr val="tx1"/>
                      </a:solidFill>
                    </a:rPr>
                    <a:t>5</a:t>
                  </a:r>
                  <a:endParaRPr lang="ar-KW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3" name="مستطيل مستدير الزوايا 22"/>
          <p:cNvSpPr/>
          <p:nvPr/>
        </p:nvSpPr>
        <p:spPr>
          <a:xfrm>
            <a:off x="3419872" y="3212976"/>
            <a:ext cx="4536504" cy="4320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tx1"/>
                </a:solidFill>
              </a:rPr>
              <a:t>مساحة المنطقة المظللة(المستطيلة </a:t>
            </a:r>
            <a:r>
              <a:rPr lang="ar-KW" sz="2400" b="1" dirty="0">
                <a:solidFill>
                  <a:srgbClr val="3333FF"/>
                </a:solidFill>
              </a:rPr>
              <a:t>) </a:t>
            </a:r>
            <a:r>
              <a:rPr lang="ar-KW" sz="2400" b="1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24" name="مستطيل 23"/>
          <p:cNvSpPr/>
          <p:nvPr/>
        </p:nvSpPr>
        <p:spPr>
          <a:xfrm>
            <a:off x="1352176" y="5037921"/>
            <a:ext cx="1026000" cy="61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مستطيل مستدير الزوايا 24"/>
              <p:cNvSpPr/>
              <p:nvPr/>
            </p:nvSpPr>
            <p:spPr>
              <a:xfrm>
                <a:off x="4705968" y="4166549"/>
                <a:ext cx="1753450" cy="606247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≤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ar-KW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5" name="مستطيل مستدير الزوايا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968" y="4166549"/>
                <a:ext cx="1753450" cy="606247"/>
              </a:xfrm>
              <a:prstGeom prst="roundRect">
                <a:avLst/>
              </a:prstGeom>
              <a:blipFill>
                <a:blip r:embed="rId2"/>
                <a:stretch>
                  <a:fillRect r="-41667" b="-11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مستطيل مستدير الزوايا 25"/>
              <p:cNvSpPr/>
              <p:nvPr/>
            </p:nvSpPr>
            <p:spPr>
              <a:xfrm>
                <a:off x="5724128" y="4858522"/>
                <a:ext cx="2664296" cy="75818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مستطيل مستدير الزوايا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4858522"/>
                <a:ext cx="2664296" cy="758180"/>
              </a:xfrm>
              <a:prstGeom prst="roundRect">
                <a:avLst/>
              </a:prstGeom>
              <a:blipFill rotWithShape="1">
                <a:blip r:embed="rId3"/>
                <a:stretch>
                  <a:fillRect b="-241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شكل بيضاوي 27"/>
          <p:cNvSpPr/>
          <p:nvPr/>
        </p:nvSpPr>
        <p:spPr>
          <a:xfrm>
            <a:off x="8172400" y="3212976"/>
            <a:ext cx="432048" cy="421410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/>
              <a:t>C</a:t>
            </a:r>
            <a:endParaRPr lang="ar-KW" b="1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62" y="217667"/>
            <a:ext cx="8105601" cy="242039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99DAD6A5-8E1C-4015-9014-DB73324534BC}"/>
                  </a:ext>
                </a:extLst>
              </p:cNvPr>
              <p:cNvSpPr txBox="1"/>
              <p:nvPr/>
            </p:nvSpPr>
            <p:spPr>
              <a:xfrm>
                <a:off x="6849555" y="4072345"/>
                <a:ext cx="1753449" cy="7861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=(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)×</m:t>
                      </m:r>
                      <m:f>
                        <m:f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99DAD6A5-8E1C-4015-9014-DB73324534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9555" y="4072345"/>
                <a:ext cx="1753449" cy="786177"/>
              </a:xfrm>
              <a:prstGeom prst="rect">
                <a:avLst/>
              </a:prstGeom>
              <a:blipFill>
                <a:blip r:embed="rId6"/>
                <a:stretch>
                  <a:fillRect r="-1045" b="-77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924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4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4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4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4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/>
      <p:bldP spid="26" grpId="0"/>
      <p:bldP spid="28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جدول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400321"/>
              </p:ext>
            </p:extLst>
          </p:nvPr>
        </p:nvGraphicFramePr>
        <p:xfrm>
          <a:off x="611559" y="3698010"/>
          <a:ext cx="3600401" cy="245665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14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4164"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525733"/>
              </p:ext>
            </p:extLst>
          </p:nvPr>
        </p:nvGraphicFramePr>
        <p:xfrm>
          <a:off x="1259632" y="5506594"/>
          <a:ext cx="3024336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9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مجموعة 11"/>
          <p:cNvGrpSpPr/>
          <p:nvPr/>
        </p:nvGrpSpPr>
        <p:grpSpPr>
          <a:xfrm>
            <a:off x="395536" y="3418362"/>
            <a:ext cx="4104456" cy="2808312"/>
            <a:chOff x="611560" y="3861048"/>
            <a:chExt cx="4104456" cy="2808312"/>
          </a:xfrm>
        </p:grpSpPr>
        <p:grpSp>
          <p:nvGrpSpPr>
            <p:cNvPr id="13" name="مجموعة 12"/>
            <p:cNvGrpSpPr/>
            <p:nvPr/>
          </p:nvGrpSpPr>
          <p:grpSpPr>
            <a:xfrm>
              <a:off x="611560" y="3861048"/>
              <a:ext cx="4104456" cy="2808312"/>
              <a:chOff x="611560" y="3861048"/>
              <a:chExt cx="4104456" cy="2808312"/>
            </a:xfrm>
          </p:grpSpPr>
          <p:cxnSp>
            <p:nvCxnSpPr>
              <p:cNvPr id="21" name="رابط كسهم مستقيم 20"/>
              <p:cNvCxnSpPr/>
              <p:nvPr/>
            </p:nvCxnSpPr>
            <p:spPr>
              <a:xfrm>
                <a:off x="611560" y="5978308"/>
                <a:ext cx="4104456" cy="0"/>
              </a:xfrm>
              <a:prstGeom prst="straightConnector1">
                <a:avLst/>
              </a:prstGeom>
              <a:ln w="38100">
                <a:solidFill>
                  <a:srgbClr val="1F11D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رابط كسهم مستقيم 21"/>
              <p:cNvCxnSpPr/>
              <p:nvPr/>
            </p:nvCxnSpPr>
            <p:spPr>
              <a:xfrm flipV="1">
                <a:off x="1317126" y="3861048"/>
                <a:ext cx="0" cy="2808312"/>
              </a:xfrm>
              <a:prstGeom prst="straightConnector1">
                <a:avLst/>
              </a:prstGeom>
              <a:ln w="38100">
                <a:solidFill>
                  <a:srgbClr val="1F11D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مجموعة 13"/>
            <p:cNvGrpSpPr/>
            <p:nvPr/>
          </p:nvGrpSpPr>
          <p:grpSpPr>
            <a:xfrm>
              <a:off x="1000628" y="4437112"/>
              <a:ext cx="373992" cy="1228328"/>
              <a:chOff x="1000628" y="4437112"/>
              <a:chExt cx="373992" cy="1228328"/>
            </a:xfrm>
          </p:grpSpPr>
          <p:grpSp>
            <p:nvGrpSpPr>
              <p:cNvPr id="15" name="مجموعة 14"/>
              <p:cNvGrpSpPr/>
              <p:nvPr/>
            </p:nvGrpSpPr>
            <p:grpSpPr>
              <a:xfrm>
                <a:off x="1014580" y="4437112"/>
                <a:ext cx="360040" cy="580256"/>
                <a:chOff x="6444208" y="5297016"/>
                <a:chExt cx="360040" cy="580256"/>
              </a:xfrm>
            </p:grpSpPr>
            <p:sp>
              <p:nvSpPr>
                <p:cNvPr id="19" name="مستطيل مستدير الزوايا 18"/>
                <p:cNvSpPr/>
                <p:nvPr/>
              </p:nvSpPr>
              <p:spPr>
                <a:xfrm>
                  <a:off x="6444208" y="5297016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u="sng" dirty="0">
                      <a:solidFill>
                        <a:schemeClr val="tx1"/>
                      </a:solidFill>
                    </a:rPr>
                    <a:t>2</a:t>
                  </a:r>
                  <a:endParaRPr lang="ar-KW" b="1" u="sng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مستطيل مستدير الزوايا 19"/>
                <p:cNvSpPr/>
                <p:nvPr/>
              </p:nvSpPr>
              <p:spPr>
                <a:xfrm>
                  <a:off x="6444208" y="5513040"/>
                  <a:ext cx="360040" cy="364232"/>
                </a:xfrm>
                <a:prstGeom prst="roundRect">
                  <a:avLst>
                    <a:gd name="adj" fmla="val 16667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dirty="0">
                      <a:solidFill>
                        <a:schemeClr val="tx1"/>
                      </a:solidFill>
                    </a:rPr>
                    <a:t>5</a:t>
                  </a:r>
                  <a:endParaRPr lang="ar-KW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" name="مجموعة 15"/>
              <p:cNvGrpSpPr/>
              <p:nvPr/>
            </p:nvGrpSpPr>
            <p:grpSpPr>
              <a:xfrm>
                <a:off x="1000628" y="5085184"/>
                <a:ext cx="360040" cy="580256"/>
                <a:chOff x="6444208" y="5297016"/>
                <a:chExt cx="360040" cy="580256"/>
              </a:xfrm>
            </p:grpSpPr>
            <p:sp>
              <p:nvSpPr>
                <p:cNvPr id="17" name="مستطيل مستدير الزوايا 16"/>
                <p:cNvSpPr/>
                <p:nvPr/>
              </p:nvSpPr>
              <p:spPr>
                <a:xfrm>
                  <a:off x="6444208" y="5297016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u="sng" dirty="0">
                      <a:solidFill>
                        <a:schemeClr val="tx1"/>
                      </a:solidFill>
                    </a:rPr>
                    <a:t>1</a:t>
                  </a:r>
                  <a:endParaRPr lang="ar-KW" b="1" u="sng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مستطيل مستدير الزوايا 17"/>
                <p:cNvSpPr/>
                <p:nvPr/>
              </p:nvSpPr>
              <p:spPr>
                <a:xfrm>
                  <a:off x="6444208" y="5513040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dirty="0">
                      <a:solidFill>
                        <a:schemeClr val="tx1"/>
                      </a:solidFill>
                    </a:rPr>
                    <a:t>5</a:t>
                  </a:r>
                  <a:endParaRPr lang="ar-KW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3" name="مستطيل مستدير الزوايا 22"/>
          <p:cNvSpPr/>
          <p:nvPr/>
        </p:nvSpPr>
        <p:spPr>
          <a:xfrm>
            <a:off x="4499991" y="3490370"/>
            <a:ext cx="4320471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rgbClr val="FF0000"/>
                </a:solidFill>
              </a:rPr>
              <a:t>مساحة المنطقة المظللة(المستطيلة ) =</a:t>
            </a:r>
          </a:p>
        </p:txBody>
      </p:sp>
      <p:sp>
        <p:nvSpPr>
          <p:cNvPr id="24" name="مستطيل 23"/>
          <p:cNvSpPr/>
          <p:nvPr/>
        </p:nvSpPr>
        <p:spPr>
          <a:xfrm>
            <a:off x="2167270" y="4902064"/>
            <a:ext cx="1540634" cy="61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مستطيل مستدير الزوايا 24"/>
              <p:cNvSpPr/>
              <p:nvPr/>
            </p:nvSpPr>
            <p:spPr>
              <a:xfrm>
                <a:off x="3710658" y="4266143"/>
                <a:ext cx="1843179" cy="42457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&gt;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مستطيل مستدير الزوايا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658" y="4266143"/>
                <a:ext cx="1843179" cy="424578"/>
              </a:xfrm>
              <a:prstGeom prst="roundRect">
                <a:avLst/>
              </a:prstGeom>
              <a:blipFill>
                <a:blip r:embed="rId2"/>
                <a:stretch>
                  <a:fillRect t="-15942" r="-37748" b="-3768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مستطيل مستدير الزوايا 25"/>
              <p:cNvSpPr/>
              <p:nvPr/>
            </p:nvSpPr>
            <p:spPr>
              <a:xfrm>
                <a:off x="6479704" y="4054346"/>
                <a:ext cx="2664296" cy="75818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مستطيل مستدير الزوايا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9704" y="4054346"/>
                <a:ext cx="2664296" cy="758180"/>
              </a:xfrm>
              <a:prstGeom prst="roundRect">
                <a:avLst/>
              </a:prstGeom>
              <a:blipFill>
                <a:blip r:embed="rId3"/>
                <a:stretch>
                  <a:fillRect b="-322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شكل بيضاوي 27"/>
          <p:cNvSpPr/>
          <p:nvPr/>
        </p:nvSpPr>
        <p:spPr>
          <a:xfrm>
            <a:off x="8028384" y="2996952"/>
            <a:ext cx="432048" cy="421410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/>
              <a:t>D</a:t>
            </a:r>
            <a:endParaRPr lang="ar-KW" b="1" dirty="0"/>
          </a:p>
        </p:txBody>
      </p:sp>
      <p:sp>
        <p:nvSpPr>
          <p:cNvPr id="2" name="مستطيل مستدير الزوايا 1"/>
          <p:cNvSpPr/>
          <p:nvPr/>
        </p:nvSpPr>
        <p:spPr>
          <a:xfrm>
            <a:off x="7884368" y="4896622"/>
            <a:ext cx="936094" cy="3939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حل اخر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endParaRPr lang="ar-KW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مستطيل مستدير الزوايا 26"/>
              <p:cNvSpPr/>
              <p:nvPr/>
            </p:nvSpPr>
            <p:spPr>
              <a:xfrm>
                <a:off x="4106281" y="5459024"/>
                <a:ext cx="2051946" cy="236506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&gt;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</m:d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مستطيل مستدير الزوايا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281" y="5459024"/>
                <a:ext cx="2051946" cy="236506"/>
              </a:xfrm>
              <a:prstGeom prst="roundRect">
                <a:avLst/>
              </a:prstGeom>
              <a:blipFill>
                <a:blip r:embed="rId5"/>
                <a:stretch>
                  <a:fillRect t="-71053" r="-44345" b="-1078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ستطيل مستدير الزوايا 28"/>
              <p:cNvSpPr/>
              <p:nvPr/>
            </p:nvSpPr>
            <p:spPr>
              <a:xfrm>
                <a:off x="4183494" y="6129822"/>
                <a:ext cx="4420954" cy="42457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  <a:ea typeface="Cambria Math"/>
                  </a:rPr>
                  <a:t>                  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𝟓</m:t>
                        </m:r>
                      </m:den>
                    </m:f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مستطيل مستدير الزوايا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494" y="6129822"/>
                <a:ext cx="4420954" cy="424578"/>
              </a:xfrm>
              <a:prstGeom prst="roundRect">
                <a:avLst/>
              </a:prstGeom>
              <a:blipFill>
                <a:blip r:embed="rId6"/>
                <a:stretch>
                  <a:fillRect t="-14493" b="-3913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2EDF0747-6206-4116-9BAB-D114B241FBED}"/>
                  </a:ext>
                </a:extLst>
              </p:cNvPr>
              <p:cNvSpPr txBox="1"/>
              <p:nvPr/>
            </p:nvSpPr>
            <p:spPr>
              <a:xfrm>
                <a:off x="6820058" y="5374666"/>
                <a:ext cx="2128619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𝒑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(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2EDF0747-6206-4116-9BAB-D114B241FB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0058" y="5374666"/>
                <a:ext cx="2128619" cy="461665"/>
              </a:xfrm>
              <a:prstGeom prst="rect">
                <a:avLst/>
              </a:prstGeom>
              <a:blipFill>
                <a:blip r:embed="rId7"/>
                <a:stretch>
                  <a:fillRect t="-10667" r="-2579" b="-3066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مربع نص 3">
                <a:extLst>
                  <a:ext uri="{FF2B5EF4-FFF2-40B4-BE49-F238E27FC236}">
                    <a16:creationId xmlns:a16="http://schemas.microsoft.com/office/drawing/2014/main" id="{A1A86CD4-4375-4F9D-BA6E-4059AF8BAF5B}"/>
                  </a:ext>
                </a:extLst>
              </p:cNvPr>
              <p:cNvSpPr txBox="1"/>
              <p:nvPr/>
            </p:nvSpPr>
            <p:spPr>
              <a:xfrm>
                <a:off x="6031942" y="4079715"/>
                <a:ext cx="1576231" cy="7861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=(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)×</m:t>
                      </m:r>
                      <m:f>
                        <m:f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4" name="مربع نص 3">
                <a:extLst>
                  <a:ext uri="{FF2B5EF4-FFF2-40B4-BE49-F238E27FC236}">
                    <a16:creationId xmlns:a16="http://schemas.microsoft.com/office/drawing/2014/main" id="{A1A86CD4-4375-4F9D-BA6E-4059AF8BAF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942" y="4079715"/>
                <a:ext cx="1576231" cy="786177"/>
              </a:xfrm>
              <a:prstGeom prst="rect">
                <a:avLst/>
              </a:prstGeom>
              <a:blipFill>
                <a:blip r:embed="rId8"/>
                <a:stretch>
                  <a:fillRect r="-6950" b="-77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2">
            <a:extLst>
              <a:ext uri="{FF2B5EF4-FFF2-40B4-BE49-F238E27FC236}">
                <a16:creationId xmlns:a16="http://schemas.microsoft.com/office/drawing/2014/main" id="{FC57AED1-6DCA-4E91-AAA0-483EED700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62" y="217667"/>
            <a:ext cx="8105601" cy="242039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402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4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4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4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4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/>
      <p:bldP spid="26" grpId="0"/>
      <p:bldP spid="28" grpId="0" animBg="1"/>
      <p:bldP spid="2" grpId="0" animBg="1"/>
      <p:bldP spid="27" grpId="0"/>
      <p:bldP spid="29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56" y="174126"/>
            <a:ext cx="7956376" cy="213901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40722"/>
              </p:ext>
            </p:extLst>
          </p:nvPr>
        </p:nvGraphicFramePr>
        <p:xfrm>
          <a:off x="539551" y="3626002"/>
          <a:ext cx="3600401" cy="245665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14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4164"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جدول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716095"/>
              </p:ext>
            </p:extLst>
          </p:nvPr>
        </p:nvGraphicFramePr>
        <p:xfrm>
          <a:off x="1187624" y="5434586"/>
          <a:ext cx="3024336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9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3" name="مجموعة 12"/>
          <p:cNvGrpSpPr/>
          <p:nvPr/>
        </p:nvGrpSpPr>
        <p:grpSpPr>
          <a:xfrm>
            <a:off x="323528" y="3346354"/>
            <a:ext cx="4104456" cy="2808312"/>
            <a:chOff x="611560" y="3861048"/>
            <a:chExt cx="4104456" cy="2808312"/>
          </a:xfrm>
        </p:grpSpPr>
        <p:grpSp>
          <p:nvGrpSpPr>
            <p:cNvPr id="14" name="مجموعة 13"/>
            <p:cNvGrpSpPr/>
            <p:nvPr/>
          </p:nvGrpSpPr>
          <p:grpSpPr>
            <a:xfrm>
              <a:off x="611560" y="3861048"/>
              <a:ext cx="4104456" cy="2808312"/>
              <a:chOff x="611560" y="3861048"/>
              <a:chExt cx="4104456" cy="2808312"/>
            </a:xfrm>
          </p:grpSpPr>
          <p:cxnSp>
            <p:nvCxnSpPr>
              <p:cNvPr id="22" name="رابط كسهم مستقيم 21"/>
              <p:cNvCxnSpPr/>
              <p:nvPr/>
            </p:nvCxnSpPr>
            <p:spPr>
              <a:xfrm>
                <a:off x="611560" y="5978308"/>
                <a:ext cx="4104456" cy="0"/>
              </a:xfrm>
              <a:prstGeom prst="straightConnector1">
                <a:avLst/>
              </a:prstGeom>
              <a:ln w="38100">
                <a:solidFill>
                  <a:srgbClr val="1F11D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رابط كسهم مستقيم 22"/>
              <p:cNvCxnSpPr/>
              <p:nvPr/>
            </p:nvCxnSpPr>
            <p:spPr>
              <a:xfrm flipV="1">
                <a:off x="1317126" y="3861048"/>
                <a:ext cx="0" cy="2808312"/>
              </a:xfrm>
              <a:prstGeom prst="straightConnector1">
                <a:avLst/>
              </a:prstGeom>
              <a:ln w="38100">
                <a:solidFill>
                  <a:srgbClr val="1F11D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مجموعة 14"/>
            <p:cNvGrpSpPr/>
            <p:nvPr/>
          </p:nvGrpSpPr>
          <p:grpSpPr>
            <a:xfrm>
              <a:off x="1000628" y="4515566"/>
              <a:ext cx="373992" cy="1149874"/>
              <a:chOff x="1000628" y="4515566"/>
              <a:chExt cx="373992" cy="1149874"/>
            </a:xfrm>
          </p:grpSpPr>
          <p:grpSp>
            <p:nvGrpSpPr>
              <p:cNvPr id="16" name="مجموعة 15"/>
              <p:cNvGrpSpPr/>
              <p:nvPr/>
            </p:nvGrpSpPr>
            <p:grpSpPr>
              <a:xfrm>
                <a:off x="1014580" y="4515566"/>
                <a:ext cx="360040" cy="501802"/>
                <a:chOff x="6444208" y="5375470"/>
                <a:chExt cx="360040" cy="501802"/>
              </a:xfrm>
            </p:grpSpPr>
            <p:sp>
              <p:nvSpPr>
                <p:cNvPr id="20" name="مستطيل مستدير الزوايا 19"/>
                <p:cNvSpPr/>
                <p:nvPr/>
              </p:nvSpPr>
              <p:spPr>
                <a:xfrm>
                  <a:off x="6444208" y="5375470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dirty="0">
                      <a:solidFill>
                        <a:schemeClr val="tx1"/>
                      </a:solidFill>
                    </a:rPr>
                    <a:t>1</a:t>
                  </a:r>
                  <a:endParaRPr lang="ar-KW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مستطيل مستدير الزوايا 20"/>
                <p:cNvSpPr/>
                <p:nvPr/>
              </p:nvSpPr>
              <p:spPr>
                <a:xfrm>
                  <a:off x="6444208" y="5513040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KW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7" name="مجموعة 16"/>
              <p:cNvGrpSpPr/>
              <p:nvPr/>
            </p:nvGrpSpPr>
            <p:grpSpPr>
              <a:xfrm>
                <a:off x="1000628" y="5085184"/>
                <a:ext cx="360040" cy="580256"/>
                <a:chOff x="6444208" y="5297016"/>
                <a:chExt cx="360040" cy="580256"/>
              </a:xfrm>
            </p:grpSpPr>
            <p:sp>
              <p:nvSpPr>
                <p:cNvPr id="18" name="مستطيل مستدير الزوايا 17"/>
                <p:cNvSpPr/>
                <p:nvPr/>
              </p:nvSpPr>
              <p:spPr>
                <a:xfrm>
                  <a:off x="6444208" y="5297016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u="sng" dirty="0">
                      <a:solidFill>
                        <a:schemeClr val="tx1"/>
                      </a:solidFill>
                    </a:rPr>
                    <a:t>1</a:t>
                  </a:r>
                  <a:endParaRPr lang="ar-KW" b="1" u="sng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مستطيل مستدير الزوايا 18"/>
                <p:cNvSpPr/>
                <p:nvPr/>
              </p:nvSpPr>
              <p:spPr>
                <a:xfrm>
                  <a:off x="6444208" y="5513040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dirty="0">
                      <a:solidFill>
                        <a:schemeClr val="tx1"/>
                      </a:solidFill>
                    </a:rPr>
                    <a:t>2</a:t>
                  </a:r>
                  <a:endParaRPr lang="ar-KW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4" name="مستطيل مستدير الزوايا 23"/>
          <p:cNvSpPr/>
          <p:nvPr/>
        </p:nvSpPr>
        <p:spPr>
          <a:xfrm>
            <a:off x="4456451" y="3480502"/>
            <a:ext cx="4508026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rgbClr val="FF0000"/>
                </a:solidFill>
              </a:rPr>
              <a:t>مساحة المنطقة المظللة (المستطيلة ) =</a:t>
            </a:r>
          </a:p>
        </p:txBody>
      </p:sp>
      <p:sp>
        <p:nvSpPr>
          <p:cNvPr id="25" name="مستطيل 24"/>
          <p:cNvSpPr/>
          <p:nvPr/>
        </p:nvSpPr>
        <p:spPr>
          <a:xfrm>
            <a:off x="2094915" y="4841786"/>
            <a:ext cx="1015369" cy="61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مستطيل مستدير الزوايا 25"/>
              <p:cNvSpPr/>
              <p:nvPr/>
            </p:nvSpPr>
            <p:spPr>
              <a:xfrm>
                <a:off x="3455877" y="4146723"/>
                <a:ext cx="2232246" cy="567783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≤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ar-KW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6" name="مستطيل مستدير الزوايا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877" y="4146723"/>
                <a:ext cx="2232246" cy="567783"/>
              </a:xfrm>
              <a:prstGeom prst="roundRect">
                <a:avLst/>
              </a:prstGeom>
              <a:blipFill>
                <a:blip r:embed="rId3"/>
                <a:stretch>
                  <a:fillRect r="-48634" b="-150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مستطيل مستدير الزوايا 26"/>
              <p:cNvSpPr/>
              <p:nvPr/>
            </p:nvSpPr>
            <p:spPr>
              <a:xfrm>
                <a:off x="5724128" y="4714506"/>
                <a:ext cx="2664296" cy="75818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مستطيل مستدير الزوايا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4714506"/>
                <a:ext cx="2664296" cy="758180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مستطيل مستدير الزوايا 27"/>
              <p:cNvSpPr/>
              <p:nvPr/>
            </p:nvSpPr>
            <p:spPr>
              <a:xfrm>
                <a:off x="4644008" y="5468494"/>
                <a:ext cx="3816424" cy="758180"/>
              </a:xfrm>
              <a:prstGeom prst="round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تذكران</m:t>
                      </m:r>
                    </m:oMath>
                  </m:oMathPara>
                </a14:m>
                <a:endParaRPr lang="ar-KW" b="1" i="1" dirty="0">
                  <a:solidFill>
                    <a:schemeClr val="tx1"/>
                  </a:solidFill>
                  <a:latin typeface="Cambria Math"/>
                </a:endParaRPr>
              </a:p>
              <a:p>
                <a:pPr algn="ctr"/>
                <a:r>
                  <a:rPr lang="ar-KW" b="1" dirty="0">
                    <a:solidFill>
                      <a:schemeClr val="tx1"/>
                    </a:solidFill>
                  </a:rPr>
                  <a:t>مساحة منطقة المستطيل = الطول </a:t>
                </a:r>
                <a:r>
                  <a:rPr lang="en-US" b="1" dirty="0">
                    <a:solidFill>
                      <a:schemeClr val="tx1"/>
                    </a:solidFill>
                  </a:rPr>
                  <a:t>x</a:t>
                </a:r>
                <a:r>
                  <a:rPr lang="ar-KW" b="1" dirty="0">
                    <a:solidFill>
                      <a:schemeClr val="tx1"/>
                    </a:solidFill>
                  </a:rPr>
                  <a:t> العرض</a:t>
                </a:r>
                <a14:m>
                  <m:oMath xmlns:m="http://schemas.openxmlformats.org/officeDocument/2006/math">
                    <m:r>
                      <a:rPr lang="ar-KW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ar-KW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مستطيل مستدير الزوايا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468494"/>
                <a:ext cx="3816424" cy="758180"/>
              </a:xfrm>
              <a:prstGeom prst="roundRect">
                <a:avLst/>
              </a:prstGeom>
              <a:blipFill>
                <a:blip r:embed="rId5"/>
                <a:stretch>
                  <a:fillRect b="-7143"/>
                </a:stretch>
              </a:blipFill>
              <a:ln/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شكل بيضاوي 28"/>
          <p:cNvSpPr/>
          <p:nvPr/>
        </p:nvSpPr>
        <p:spPr>
          <a:xfrm>
            <a:off x="7956376" y="2924944"/>
            <a:ext cx="432048" cy="421410"/>
          </a:xfrm>
          <a:prstGeom prst="ellipse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/>
              <a:t>A</a:t>
            </a:r>
            <a:endParaRPr lang="ar-KW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37C3E743-5920-4F75-836B-F50A6B60ED72}"/>
                  </a:ext>
                </a:extLst>
              </p:cNvPr>
              <p:cNvSpPr txBox="1"/>
              <p:nvPr/>
            </p:nvSpPr>
            <p:spPr>
              <a:xfrm>
                <a:off x="6360906" y="3995604"/>
                <a:ext cx="1850504" cy="78380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=(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)×</m:t>
                      </m:r>
                      <m:f>
                        <m:f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37C3E743-5920-4F75-836B-F50A6B60ED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906" y="3995604"/>
                <a:ext cx="1850504" cy="783804"/>
              </a:xfrm>
              <a:prstGeom prst="rect">
                <a:avLst/>
              </a:prstGeom>
              <a:blipFill>
                <a:blip r:embed="rId7"/>
                <a:stretch>
                  <a:fillRect b="-77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316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4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4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4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/>
      <p:bldP spid="27" grpId="0"/>
      <p:bldP spid="28" grpId="0" animBg="1"/>
      <p:bldP spid="29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743669"/>
              </p:ext>
            </p:extLst>
          </p:nvPr>
        </p:nvGraphicFramePr>
        <p:xfrm>
          <a:off x="683567" y="3986042"/>
          <a:ext cx="3600401" cy="245665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14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4164"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جدول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719602"/>
              </p:ext>
            </p:extLst>
          </p:nvPr>
        </p:nvGraphicFramePr>
        <p:xfrm>
          <a:off x="1331640" y="5794626"/>
          <a:ext cx="3024336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9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3" name="مجموعة 12"/>
          <p:cNvGrpSpPr/>
          <p:nvPr/>
        </p:nvGrpSpPr>
        <p:grpSpPr>
          <a:xfrm>
            <a:off x="467544" y="3706394"/>
            <a:ext cx="4104456" cy="2808312"/>
            <a:chOff x="611560" y="3861048"/>
            <a:chExt cx="4104456" cy="2808312"/>
          </a:xfrm>
        </p:grpSpPr>
        <p:grpSp>
          <p:nvGrpSpPr>
            <p:cNvPr id="14" name="مجموعة 13"/>
            <p:cNvGrpSpPr/>
            <p:nvPr/>
          </p:nvGrpSpPr>
          <p:grpSpPr>
            <a:xfrm>
              <a:off x="611560" y="3861048"/>
              <a:ext cx="4104456" cy="2808312"/>
              <a:chOff x="611560" y="3861048"/>
              <a:chExt cx="4104456" cy="2808312"/>
            </a:xfrm>
          </p:grpSpPr>
          <p:cxnSp>
            <p:nvCxnSpPr>
              <p:cNvPr id="22" name="رابط كسهم مستقيم 21"/>
              <p:cNvCxnSpPr/>
              <p:nvPr/>
            </p:nvCxnSpPr>
            <p:spPr>
              <a:xfrm>
                <a:off x="611560" y="5978308"/>
                <a:ext cx="4104456" cy="0"/>
              </a:xfrm>
              <a:prstGeom prst="straightConnector1">
                <a:avLst/>
              </a:prstGeom>
              <a:ln w="38100">
                <a:solidFill>
                  <a:srgbClr val="1F11D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رابط كسهم مستقيم 22"/>
              <p:cNvCxnSpPr/>
              <p:nvPr/>
            </p:nvCxnSpPr>
            <p:spPr>
              <a:xfrm flipV="1">
                <a:off x="1317126" y="3861048"/>
                <a:ext cx="0" cy="2808312"/>
              </a:xfrm>
              <a:prstGeom prst="straightConnector1">
                <a:avLst/>
              </a:prstGeom>
              <a:ln w="38100">
                <a:solidFill>
                  <a:srgbClr val="1F11D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مجموعة 14"/>
            <p:cNvGrpSpPr/>
            <p:nvPr/>
          </p:nvGrpSpPr>
          <p:grpSpPr>
            <a:xfrm>
              <a:off x="1000628" y="4515566"/>
              <a:ext cx="373992" cy="1149874"/>
              <a:chOff x="1000628" y="4515566"/>
              <a:chExt cx="373992" cy="1149874"/>
            </a:xfrm>
          </p:grpSpPr>
          <p:grpSp>
            <p:nvGrpSpPr>
              <p:cNvPr id="16" name="مجموعة 15"/>
              <p:cNvGrpSpPr/>
              <p:nvPr/>
            </p:nvGrpSpPr>
            <p:grpSpPr>
              <a:xfrm>
                <a:off x="1014580" y="4515566"/>
                <a:ext cx="360040" cy="501802"/>
                <a:chOff x="6444208" y="5375470"/>
                <a:chExt cx="360040" cy="501802"/>
              </a:xfrm>
            </p:grpSpPr>
            <p:sp>
              <p:nvSpPr>
                <p:cNvPr id="20" name="مستطيل مستدير الزوايا 19"/>
                <p:cNvSpPr/>
                <p:nvPr/>
              </p:nvSpPr>
              <p:spPr>
                <a:xfrm>
                  <a:off x="6444208" y="5375470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dirty="0">
                      <a:solidFill>
                        <a:schemeClr val="tx1"/>
                      </a:solidFill>
                    </a:rPr>
                    <a:t>1</a:t>
                  </a:r>
                  <a:endParaRPr lang="ar-KW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مستطيل مستدير الزوايا 20"/>
                <p:cNvSpPr/>
                <p:nvPr/>
              </p:nvSpPr>
              <p:spPr>
                <a:xfrm>
                  <a:off x="6444208" y="5513040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KW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7" name="مجموعة 16"/>
              <p:cNvGrpSpPr/>
              <p:nvPr/>
            </p:nvGrpSpPr>
            <p:grpSpPr>
              <a:xfrm>
                <a:off x="1000628" y="5085184"/>
                <a:ext cx="360040" cy="580256"/>
                <a:chOff x="6444208" y="5297016"/>
                <a:chExt cx="360040" cy="580256"/>
              </a:xfrm>
            </p:grpSpPr>
            <p:sp>
              <p:nvSpPr>
                <p:cNvPr id="18" name="مستطيل مستدير الزوايا 17"/>
                <p:cNvSpPr/>
                <p:nvPr/>
              </p:nvSpPr>
              <p:spPr>
                <a:xfrm>
                  <a:off x="6444208" y="5297016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u="sng" dirty="0">
                      <a:solidFill>
                        <a:schemeClr val="tx1"/>
                      </a:solidFill>
                    </a:rPr>
                    <a:t>1</a:t>
                  </a:r>
                  <a:endParaRPr lang="ar-KW" b="1" u="sng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مستطيل مستدير الزوايا 18"/>
                <p:cNvSpPr/>
                <p:nvPr/>
              </p:nvSpPr>
              <p:spPr>
                <a:xfrm>
                  <a:off x="6444208" y="5513040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dirty="0">
                      <a:solidFill>
                        <a:schemeClr val="tx1"/>
                      </a:solidFill>
                    </a:rPr>
                    <a:t>2</a:t>
                  </a:r>
                  <a:endParaRPr lang="ar-KW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4" name="مستطيل مستدير الزوايا 23"/>
          <p:cNvSpPr/>
          <p:nvPr/>
        </p:nvSpPr>
        <p:spPr>
          <a:xfrm>
            <a:off x="4572000" y="3778402"/>
            <a:ext cx="4392488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rgbClr val="FF0000"/>
                </a:solidFill>
              </a:rPr>
              <a:t>مساحة المنطقة المظللة(المستطيلة ) =</a:t>
            </a:r>
          </a:p>
        </p:txBody>
      </p:sp>
      <p:sp>
        <p:nvSpPr>
          <p:cNvPr id="25" name="مستطيل 24"/>
          <p:cNvSpPr/>
          <p:nvPr/>
        </p:nvSpPr>
        <p:spPr>
          <a:xfrm>
            <a:off x="2566802" y="5190206"/>
            <a:ext cx="698589" cy="61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مستطيل مستدير الزوايا 25"/>
              <p:cNvSpPr/>
              <p:nvPr/>
            </p:nvSpPr>
            <p:spPr>
              <a:xfrm>
                <a:off x="3218361" y="4480034"/>
                <a:ext cx="4147436" cy="377806"/>
              </a:xfrm>
              <a:prstGeom prst="roundRect">
                <a:avLst>
                  <a:gd name="adj" fmla="val 5000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≥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</m:d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=(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)×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مستطيل مستدير الزوايا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361" y="4480034"/>
                <a:ext cx="4147436" cy="377806"/>
              </a:xfrm>
              <a:prstGeom prst="roundRect">
                <a:avLst>
                  <a:gd name="adj" fmla="val 50000"/>
                </a:avLst>
              </a:prstGeom>
              <a:blipFill>
                <a:blip r:embed="rId2"/>
                <a:stretch>
                  <a:fillRect t="-29032" r="-36324" b="-5645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مستطيل مستدير الزوايا 26"/>
              <p:cNvSpPr/>
              <p:nvPr/>
            </p:nvSpPr>
            <p:spPr>
              <a:xfrm>
                <a:off x="5868144" y="5074546"/>
                <a:ext cx="2664296" cy="75818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مستطيل مستدير الزوايا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5074546"/>
                <a:ext cx="2664296" cy="758180"/>
              </a:xfrm>
              <a:prstGeom prst="roundRect">
                <a:avLst/>
              </a:prstGeom>
              <a:blipFill rotWithShape="1">
                <a:blip r:embed="rId6"/>
                <a:stretch>
                  <a:fillRect b="-24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شكل بيضاوي 28"/>
          <p:cNvSpPr/>
          <p:nvPr/>
        </p:nvSpPr>
        <p:spPr>
          <a:xfrm>
            <a:off x="8460432" y="3358522"/>
            <a:ext cx="432048" cy="421410"/>
          </a:xfrm>
          <a:prstGeom prst="ellipse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/>
              <a:t>B</a:t>
            </a:r>
            <a:endParaRPr lang="ar-KW" b="1" dirty="0"/>
          </a:p>
        </p:txBody>
      </p:sp>
      <p:pic>
        <p:nvPicPr>
          <p:cNvPr id="30" name="Picture 2">
            <a:extLst>
              <a:ext uri="{FF2B5EF4-FFF2-40B4-BE49-F238E27FC236}">
                <a16:creationId xmlns:a16="http://schemas.microsoft.com/office/drawing/2014/main" id="{CC92D41B-9B0C-4D88-993E-47B3FB1A4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64" y="490127"/>
            <a:ext cx="7956376" cy="213901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292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4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4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4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4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4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4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116632"/>
            <a:ext cx="7920880" cy="220721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مستطيل مستدير الزوايا 6"/>
          <p:cNvSpPr/>
          <p:nvPr/>
        </p:nvSpPr>
        <p:spPr>
          <a:xfrm>
            <a:off x="5652119" y="3634386"/>
            <a:ext cx="3096333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rgbClr val="FF0000"/>
                </a:solidFill>
              </a:rPr>
              <a:t>مساحة المنطقة المظللة =</a:t>
            </a: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5623092" y="4930530"/>
            <a:ext cx="2981356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tx1"/>
                </a:solidFill>
              </a:rPr>
              <a:t>مساحة المنطقة المثلثة =</a:t>
            </a:r>
          </a:p>
        </p:txBody>
      </p:sp>
      <p:graphicFrame>
        <p:nvGraphicFramePr>
          <p:cNvPr id="9" name="جدول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979264"/>
              </p:ext>
            </p:extLst>
          </p:nvPr>
        </p:nvGraphicFramePr>
        <p:xfrm>
          <a:off x="611559" y="3770018"/>
          <a:ext cx="3600401" cy="245665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14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4164"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KW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جدول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865450"/>
              </p:ext>
            </p:extLst>
          </p:nvPr>
        </p:nvGraphicFramePr>
        <p:xfrm>
          <a:off x="1259632" y="5578602"/>
          <a:ext cx="3024336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9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KW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1" name="مجموعة 10"/>
          <p:cNvGrpSpPr/>
          <p:nvPr/>
        </p:nvGrpSpPr>
        <p:grpSpPr>
          <a:xfrm>
            <a:off x="395536" y="3490370"/>
            <a:ext cx="4104456" cy="2808312"/>
            <a:chOff x="611560" y="3861048"/>
            <a:chExt cx="4104456" cy="2808312"/>
          </a:xfrm>
        </p:grpSpPr>
        <p:grpSp>
          <p:nvGrpSpPr>
            <p:cNvPr id="12" name="مجموعة 11"/>
            <p:cNvGrpSpPr/>
            <p:nvPr/>
          </p:nvGrpSpPr>
          <p:grpSpPr>
            <a:xfrm>
              <a:off x="611560" y="3861048"/>
              <a:ext cx="4104456" cy="2808312"/>
              <a:chOff x="611560" y="3861048"/>
              <a:chExt cx="4104456" cy="2808312"/>
            </a:xfrm>
          </p:grpSpPr>
          <p:cxnSp>
            <p:nvCxnSpPr>
              <p:cNvPr id="20" name="رابط كسهم مستقيم 19"/>
              <p:cNvCxnSpPr/>
              <p:nvPr/>
            </p:nvCxnSpPr>
            <p:spPr>
              <a:xfrm>
                <a:off x="611560" y="5978308"/>
                <a:ext cx="4104456" cy="0"/>
              </a:xfrm>
              <a:prstGeom prst="straightConnector1">
                <a:avLst/>
              </a:prstGeom>
              <a:ln w="38100">
                <a:solidFill>
                  <a:srgbClr val="1F11D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رابط كسهم مستقيم 20"/>
              <p:cNvCxnSpPr/>
              <p:nvPr/>
            </p:nvCxnSpPr>
            <p:spPr>
              <a:xfrm flipV="1">
                <a:off x="1331640" y="3861048"/>
                <a:ext cx="0" cy="2808312"/>
              </a:xfrm>
              <a:prstGeom prst="straightConnector1">
                <a:avLst/>
              </a:prstGeom>
              <a:ln w="38100">
                <a:solidFill>
                  <a:srgbClr val="1F11D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مجموعة 12"/>
            <p:cNvGrpSpPr/>
            <p:nvPr/>
          </p:nvGrpSpPr>
          <p:grpSpPr>
            <a:xfrm>
              <a:off x="1000628" y="4437112"/>
              <a:ext cx="373992" cy="1228328"/>
              <a:chOff x="1000628" y="4437112"/>
              <a:chExt cx="373992" cy="1228328"/>
            </a:xfrm>
          </p:grpSpPr>
          <p:grpSp>
            <p:nvGrpSpPr>
              <p:cNvPr id="14" name="مجموعة 13"/>
              <p:cNvGrpSpPr/>
              <p:nvPr/>
            </p:nvGrpSpPr>
            <p:grpSpPr>
              <a:xfrm>
                <a:off x="1014580" y="4437112"/>
                <a:ext cx="360040" cy="580256"/>
                <a:chOff x="6444208" y="5297016"/>
                <a:chExt cx="360040" cy="580256"/>
              </a:xfrm>
            </p:grpSpPr>
            <p:sp>
              <p:nvSpPr>
                <p:cNvPr id="18" name="مستطيل مستدير الزوايا 17"/>
                <p:cNvSpPr/>
                <p:nvPr/>
              </p:nvSpPr>
              <p:spPr>
                <a:xfrm>
                  <a:off x="6444208" y="5297016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u="sng" dirty="0">
                      <a:solidFill>
                        <a:schemeClr val="tx1"/>
                      </a:solidFill>
                    </a:rPr>
                    <a:t>2</a:t>
                  </a:r>
                  <a:endParaRPr lang="ar-KW" b="1" u="sng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مستطيل مستدير الزوايا 18"/>
                <p:cNvSpPr/>
                <p:nvPr/>
              </p:nvSpPr>
              <p:spPr>
                <a:xfrm>
                  <a:off x="6444208" y="5513040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dirty="0">
                      <a:solidFill>
                        <a:schemeClr val="tx1"/>
                      </a:solidFill>
                    </a:rPr>
                    <a:t>3</a:t>
                  </a:r>
                  <a:endParaRPr lang="ar-KW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" name="مجموعة 14"/>
              <p:cNvGrpSpPr/>
              <p:nvPr/>
            </p:nvGrpSpPr>
            <p:grpSpPr>
              <a:xfrm>
                <a:off x="1000628" y="5085184"/>
                <a:ext cx="360040" cy="580256"/>
                <a:chOff x="6444208" y="5297016"/>
                <a:chExt cx="360040" cy="580256"/>
              </a:xfrm>
            </p:grpSpPr>
            <p:sp>
              <p:nvSpPr>
                <p:cNvPr id="16" name="مستطيل مستدير الزوايا 15"/>
                <p:cNvSpPr/>
                <p:nvPr/>
              </p:nvSpPr>
              <p:spPr>
                <a:xfrm>
                  <a:off x="6444208" y="5297016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u="sng" dirty="0">
                      <a:solidFill>
                        <a:schemeClr val="tx1"/>
                      </a:solidFill>
                    </a:rPr>
                    <a:t>1</a:t>
                  </a:r>
                  <a:endParaRPr lang="ar-KW" b="1" u="sng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مستطيل مستدير الزوايا 16"/>
                <p:cNvSpPr/>
                <p:nvPr/>
              </p:nvSpPr>
              <p:spPr>
                <a:xfrm>
                  <a:off x="6444208" y="5513040"/>
                  <a:ext cx="360040" cy="36423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b="1" dirty="0">
                      <a:solidFill>
                        <a:schemeClr val="tx1"/>
                      </a:solidFill>
                    </a:rPr>
                    <a:t>3</a:t>
                  </a:r>
                  <a:endParaRPr lang="ar-KW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ستطيل مستدير الزوايا 21"/>
              <p:cNvSpPr/>
              <p:nvPr/>
            </p:nvSpPr>
            <p:spPr>
              <a:xfrm>
                <a:off x="5102476" y="4277818"/>
                <a:ext cx="2433011" cy="39814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( 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≤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≤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)</m:t>
                      </m:r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مستطيل مستدير الزوايا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2476" y="4277818"/>
                <a:ext cx="2433011" cy="398140"/>
              </a:xfrm>
              <a:prstGeom prst="roundRect">
                <a:avLst/>
              </a:prstGeom>
              <a:blipFill>
                <a:blip r:embed="rId3"/>
                <a:stretch>
                  <a:fillRect t="-20000" r="-46115" b="-4307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ستطيل مستدير الزوايا 22"/>
              <p:cNvSpPr/>
              <p:nvPr/>
            </p:nvSpPr>
            <p:spPr>
              <a:xfrm>
                <a:off x="4788024" y="5396486"/>
                <a:ext cx="2664296" cy="75818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ar-KW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3" name="مستطيل مستدير الزوايا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5396486"/>
                <a:ext cx="2664296" cy="758180"/>
              </a:xfrm>
              <a:prstGeom prst="roundRect">
                <a:avLst/>
              </a:prstGeom>
              <a:blipFill>
                <a:blip r:embed="rId4"/>
                <a:stretch>
                  <a:fillRect r="-32037" b="-32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شكل حر 23"/>
          <p:cNvSpPr/>
          <p:nvPr/>
        </p:nvSpPr>
        <p:spPr>
          <a:xfrm>
            <a:off x="1104777" y="4404522"/>
            <a:ext cx="1595016" cy="1190171"/>
          </a:xfrm>
          <a:custGeom>
            <a:avLst/>
            <a:gdLst>
              <a:gd name="connsiteX0" fmla="*/ 0 w 2075543"/>
              <a:gd name="connsiteY0" fmla="*/ 1175657 h 1190171"/>
              <a:gd name="connsiteX1" fmla="*/ 2075543 w 2075543"/>
              <a:gd name="connsiteY1" fmla="*/ 0 h 1190171"/>
              <a:gd name="connsiteX2" fmla="*/ 2075543 w 2075543"/>
              <a:gd name="connsiteY2" fmla="*/ 1190171 h 1190171"/>
              <a:gd name="connsiteX3" fmla="*/ 0 w 2075543"/>
              <a:gd name="connsiteY3" fmla="*/ 1175657 h 119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5543" h="1190171">
                <a:moveTo>
                  <a:pt x="0" y="1175657"/>
                </a:moveTo>
                <a:lnTo>
                  <a:pt x="2075543" y="0"/>
                </a:lnTo>
                <a:lnTo>
                  <a:pt x="2075543" y="1190171"/>
                </a:lnTo>
                <a:lnTo>
                  <a:pt x="0" y="1175657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bg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8028384" y="3068960"/>
            <a:ext cx="432048" cy="421410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A</a:t>
            </a:r>
            <a:endParaRPr lang="ar-KW" b="1" dirty="0">
              <a:solidFill>
                <a:srgbClr val="FFFF00"/>
              </a:solidFill>
            </a:endParaRPr>
          </a:p>
        </p:txBody>
      </p:sp>
      <p:graphicFrame>
        <p:nvGraphicFramePr>
          <p:cNvPr id="32" name="جدول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775750"/>
              </p:ext>
            </p:extLst>
          </p:nvPr>
        </p:nvGraphicFramePr>
        <p:xfrm>
          <a:off x="5102476" y="2759328"/>
          <a:ext cx="2565868" cy="741680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568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KW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KW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ar-KW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ar-KW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2/3</a:t>
                      </a:r>
                      <a:endParaRPr lang="ar-KW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2/9</a:t>
                      </a:r>
                      <a:endParaRPr lang="ar-KW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ar-KW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F(x)</a:t>
                      </a:r>
                      <a:endParaRPr lang="ar-KW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60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4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2" grpId="0"/>
      <p:bldP spid="23" grpId="0"/>
      <p:bldP spid="24" grpId="0" animBg="1"/>
      <p:bldP spid="25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نسق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نسق2" id="{C1053CB8-1975-43A1-AA8E-3AA4BFDAEE7C}" vid="{95C1EA15-7054-4C16-A9CF-3BEE2FDB3B3D}"/>
    </a:ext>
  </a:extLst>
</a:theme>
</file>

<file path=ppt/theme/theme2.xml><?xml version="1.0" encoding="utf-8"?>
<a:theme xmlns:a="http://schemas.openxmlformats.org/drawingml/2006/main" name="تدفق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l">
          <a:defRPr sz="2800" b="1" dirty="0">
            <a:solidFill>
              <a:schemeClr val="tx1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مخصص 2">
      <a:majorFont>
        <a:latin typeface="calibri"/>
        <a:ea typeface=""/>
        <a:cs typeface="Calibri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7DD247DD39A441B9A3C26F7BBAABB2" ma:contentTypeVersion="11" ma:contentTypeDescription="Create a new document." ma:contentTypeScope="" ma:versionID="6cf37f7220be936549828c7bebeca2c6">
  <xsd:schema xmlns:xsd="http://www.w3.org/2001/XMLSchema" xmlns:xs="http://www.w3.org/2001/XMLSchema" xmlns:p="http://schemas.microsoft.com/office/2006/metadata/properties" xmlns:ns2="b97b0aa8-1781-4c54-a774-0e389bbc798c" xmlns:ns3="c254ae3f-3131-48d8-b26b-ed44294e533b" targetNamespace="http://schemas.microsoft.com/office/2006/metadata/properties" ma:root="true" ma:fieldsID="5b366013ac4b4005ffbe6582a6abfc1e" ns2:_="" ns3:_="">
    <xsd:import namespace="b97b0aa8-1781-4c54-a774-0e389bbc798c"/>
    <xsd:import namespace="c254ae3f-3131-48d8-b26b-ed44294e53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b0aa8-1781-4c54-a774-0e389bbc79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54ae3f-3131-48d8-b26b-ed44294e5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740C13-514A-4CF7-AE7A-F53D61967D37}"/>
</file>

<file path=customXml/itemProps2.xml><?xml version="1.0" encoding="utf-8"?>
<ds:datastoreItem xmlns:ds="http://schemas.openxmlformats.org/officeDocument/2006/customXml" ds:itemID="{3EB8484B-AF91-4FB0-9266-62C90D621633}"/>
</file>

<file path=customXml/itemProps3.xml><?xml version="1.0" encoding="utf-8"?>
<ds:datastoreItem xmlns:ds="http://schemas.openxmlformats.org/officeDocument/2006/customXml" ds:itemID="{93D4C7C9-A937-4BF2-AE42-6F8B041BED6E}"/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660</Words>
  <Application>Microsoft Office PowerPoint</Application>
  <PresentationFormat>On-screen Show (4:3)</PresentationFormat>
  <Paragraphs>254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Calibri</vt:lpstr>
      <vt:lpstr>Calibri</vt:lpstr>
      <vt:lpstr>Calibri Light</vt:lpstr>
      <vt:lpstr>Cambria Math</vt:lpstr>
      <vt:lpstr>Constantia</vt:lpstr>
      <vt:lpstr>Wingdings 2</vt:lpstr>
      <vt:lpstr>نسق2</vt:lpstr>
      <vt:lpstr>تدفق</vt:lpstr>
      <vt:lpstr>نسق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خالد عبدالقوي عبدالخالق عبدالقوي</dc:creator>
  <cp:lastModifiedBy>يحيي محمد علي نصر</cp:lastModifiedBy>
  <cp:revision>10</cp:revision>
  <dcterms:created xsi:type="dcterms:W3CDTF">2021-01-18T22:05:08Z</dcterms:created>
  <dcterms:modified xsi:type="dcterms:W3CDTF">2021-03-21T14:01:47Z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0x010100BD7DD247DD39A441B9A3C26F7BBAABB2</vt:lpwstr>
  </property>
</Properties>
</file>