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550" r:id="rId2"/>
    <p:sldId id="334" r:id="rId3"/>
    <p:sldId id="336" r:id="rId4"/>
    <p:sldId id="351" r:id="rId5"/>
    <p:sldId id="352" r:id="rId6"/>
    <p:sldId id="353" r:id="rId7"/>
    <p:sldId id="337" r:id="rId8"/>
    <p:sldId id="355" r:id="rId9"/>
    <p:sldId id="356" r:id="rId10"/>
    <p:sldId id="357" r:id="rId11"/>
  </p:sldIdLst>
  <p:sldSz cx="9144000" cy="6858000" type="screen4x3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C76516-6807-47C5-923B-E13717A6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8B6F2C3-F117-421E-9A45-FEA34A3E2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63A4B8-B0FC-4597-9783-0D1A427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10239-3418-4109-9AC4-0003FF33A8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019BB5-FE0E-449C-86A5-1E72CD44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B97296-4424-4EA9-A1B6-ECC54AE2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3685E-8EB0-45A6-85D6-7BF276C13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6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C1C450-5627-4B63-BC3B-5D3BC8D1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B419E46-0B42-46A7-81F5-BA55335CD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CA9A1D-FA10-4C25-B4D1-09F8FBC0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DC49A7-BA91-4E3B-9102-3DAD166D0A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AAB189-6C70-4EED-9DE3-62AEDEF7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4F7420-7295-41E0-9FE8-9D559F22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C28B4-BF3B-48DA-8A76-275AA80AD6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3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41D6D69-BDFE-4477-8C3D-EFCFBB4DF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F316F47-3E48-4708-8267-5B09A1D00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C82A08-09B7-43E3-9E7C-DF46C204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2555-3C0C-4812-BA53-F07163A6F2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CA9018-3ABD-48AD-B444-78FDF958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F0BA27-D4CD-471F-8925-E1CEBFA5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B04EC-56A2-4C6D-B96E-DA8E1CA889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0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E39467-1317-4CA2-8A83-90DDDD38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0C1F1E-E068-4601-B3B6-E9789433C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111B50-A536-4A7A-A3C0-12653B84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34C9E6-F1C8-447B-B686-6E1F31C201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81DB6D-A274-47BE-B271-AC931AC9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6A7BBB-EBA9-4C4C-BDFC-4DB62603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4B5E-6543-44A8-AF68-22E8E4852A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3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436F93-EBE2-4BC8-A4DF-2D4EF9EA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312241B-CE68-4278-83AA-B3691B5A2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E6EB6D-2746-4647-BCB4-AA29C3B6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4B88A-59C1-4AC2-B801-CD7901435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C05C0F-548E-4207-A5C7-9B509C51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91031C-1C9A-4920-AB76-BF421577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8FD41-6AB4-495C-B7BC-1149F67472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AC5EBB-AC13-47FF-87B3-8983E2A9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B38100-8E35-407B-9D80-E42915866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1089E2A-0C66-46E4-B6B2-02C868053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5AE751-3E10-44C5-9D4B-DF71C2DE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E5194-5D4F-4679-B513-DA89C5C599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6DDFAC9-EA1A-40C4-A1D8-E59E75BA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027B5C5-91A5-4B29-86A9-0FBC781B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17C22-EFED-453A-A272-9A93A30C6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8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4A19AC-4ACC-4958-9DA2-48B07A4B5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AF33AA-3407-4543-8310-473F03282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18E8C28-DB03-4F95-9192-DA130127F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F7B9486-B38F-4D08-BCD5-1DC24AAF3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F00AF5F-BB26-4D88-8A22-4CEC28B5A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6E1891B-1348-43AC-B273-6E3FF2EB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ED4E5-371F-481A-9CE9-B89150717F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D322A08-6118-443C-BE44-59C23A18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2D7CAF6-E7CA-4F15-938F-D261272C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079C3-3F4D-4CA1-8901-9B23CA2ACA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8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C7A8EF-E0FF-4E13-9D57-F01A3456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AD6DD0C-5AAC-48F0-B9F7-578B9DA0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C4F4B-C860-4235-8C21-F4C5191099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292A450-8270-49C8-9DB2-EB73DAC4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8C542A0-2F87-402D-A2EA-E1EF58EC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AEF17-91AC-4C77-9361-73DA8AAEF9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BF9D39C-FF80-4BB7-8184-25C3ED18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FB383D-D139-4B18-B0CF-2E05E6B15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D3156B9-19D8-4D38-BD98-9A4DFFE3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6433C86-4638-4250-B68E-8B56C3DF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1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2AD0EA-03C9-4DF8-8935-B85818A9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0D300A6-4AAA-4335-9820-0AEB6B89F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43595F8-9160-4E8F-8C2F-8CC3B40D1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AA8B5A-067A-4EE2-A43C-6A7D1E46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E5194-5D4F-4679-B513-DA89C5C599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DAAC40D-D45D-4AF2-9B22-6010EDE4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2C691D-A6FC-47BD-BBC0-6DF55D14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17C22-EFED-453A-A272-9A93A30C6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1AE855-9671-4F58-BDF9-9A893DD3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9603A63-9F11-4C66-AC47-79FCB4717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F06F8E-C43A-4766-AA34-D6BEA7E17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5C3D8C-C15F-4DA3-8D0B-0E1A5D1A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E5194-5D4F-4679-B513-DA89C5C599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7BC7D0-7D8D-4554-88A9-AA49613B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7CF25C-B82F-43D1-9789-CC5D9426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17C22-EFED-453A-A272-9A93A30C6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8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C3D67AC-495F-4A6B-AFAD-B7E559AA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7F3349-0121-4593-AEB4-2E333657F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8058BA-164F-4FFD-B31D-EE31E2CEA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EE5194-5D4F-4679-B513-DA89C5C599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2D5E40-C63F-47CE-9124-E682E28D9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E551C6-662F-4A5B-8DAD-2D6533E78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17C22-EFED-453A-A272-9A93A30C6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/Users/WALID/Desktop/&#1575;&#1604;&#1608;&#1585;&#1588;&#1577;/&#1575;&#1604;&#1593;&#1585;&#1590;.pptx#-1,4,&#1593;&#1585;&#1590; &#1578;&#1602;&#1583;&#1610;&#1605;&#1610; &#1601;&#1610; PowerPoi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19" Type="http://schemas.openxmlformats.org/officeDocument/2006/relationships/image" Target="../media/image65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2" Type="http://schemas.openxmlformats.org/officeDocument/2006/relationships/image" Target="../media/image66.png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2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2.png"/><Relationship Id="rId2" Type="http://schemas.openxmlformats.org/officeDocument/2006/relationships/image" Target="../media/image81.png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68.png"/><Relationship Id="rId15" Type="http://schemas.openxmlformats.org/officeDocument/2006/relationships/image" Target="../media/image79.png"/><Relationship Id="rId10" Type="http://schemas.openxmlformats.org/officeDocument/2006/relationships/image" Target="../media/image88.png"/><Relationship Id="rId4" Type="http://schemas.openxmlformats.org/officeDocument/2006/relationships/image" Target="../media/image83.png"/><Relationship Id="rId9" Type="http://schemas.openxmlformats.org/officeDocument/2006/relationships/image" Target="../media/image87.png"/><Relationship Id="rId14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45247" y="3688019"/>
            <a:ext cx="2170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66126" y="4081747"/>
            <a:ext cx="2944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528746" y="4675530"/>
            <a:ext cx="5188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السابعة : القطوع المخروطية  :بند (  7 –  4 )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E894CB-7FE2-4297-B41D-80D88FD8F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33" y="440649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5936312" y="1827119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234718" y="2287869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AB251802-360A-485A-961B-95571726EEB5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151473" y="259699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Rectangle 335"/>
          <p:cNvSpPr/>
          <p:nvPr/>
        </p:nvSpPr>
        <p:spPr>
          <a:xfrm>
            <a:off x="1489749" y="1467677"/>
            <a:ext cx="16488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300000</a:t>
            </a:r>
            <a:endParaRPr lang="ar-KW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5268037" y="3230714"/>
            <a:ext cx="3013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>
                <a:cs typeface="+mj-cs"/>
              </a:rPr>
              <a:t>أكبر بعد للأرض عن الشمس هو : </a:t>
            </a: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7507D687-9B47-412C-B480-E6B80697E28D}"/>
              </a:ext>
            </a:extLst>
          </p:cNvPr>
          <p:cNvSpPr txBox="1"/>
          <p:nvPr/>
        </p:nvSpPr>
        <p:spPr>
          <a:xfrm>
            <a:off x="691649" y="469544"/>
            <a:ext cx="81790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(9)</a:t>
            </a:r>
            <a:r>
              <a:rPr lang="ar-KW" sz="18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KW" sz="1800" b="1" dirty="0">
                <a:solidFill>
                  <a:srgbClr val="FF0000"/>
                </a:solidFill>
              </a:rPr>
              <a:t>مسار الأرض حول الشمس هو قطع ناقص، حيث تقع الشمس عند إحدى بؤرتيه. إذا كان طول المحور الأكبر للقطع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300000 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ar-KW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KW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واختلافه المركزي 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0.017</a:t>
            </a:r>
            <a:r>
              <a:rPr lang="ar-KW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ar-KW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فأوجد أكبر و أصغر بعد</a:t>
            </a:r>
            <a:r>
              <a:rPr lang="ar-K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للأرض عن الشمس.</a:t>
            </a:r>
            <a:endParaRPr lang="ar-KW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CBE4E61C-D1D1-42F1-80B8-1CBD7C355888}"/>
              </a:ext>
            </a:extLst>
          </p:cNvPr>
          <p:cNvSpPr txBox="1"/>
          <p:nvPr/>
        </p:nvSpPr>
        <p:spPr>
          <a:xfrm>
            <a:off x="8005299" y="1380567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36">
                <a:extLst>
                  <a:ext uri="{FF2B5EF4-FFF2-40B4-BE49-F238E27FC236}">
                    <a16:creationId xmlns:a16="http://schemas.microsoft.com/office/drawing/2014/main" id="{01401B32-8EC4-4138-91F3-BFBA0819E172}"/>
                  </a:ext>
                </a:extLst>
              </p:cNvPr>
              <p:cNvSpPr/>
              <p:nvPr/>
            </p:nvSpPr>
            <p:spPr>
              <a:xfrm>
                <a:off x="3449109" y="144567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336">
                <a:extLst>
                  <a:ext uri="{FF2B5EF4-FFF2-40B4-BE49-F238E27FC236}">
                    <a16:creationId xmlns:a16="http://schemas.microsoft.com/office/drawing/2014/main" id="{01401B32-8EC4-4138-91F3-BFBA0819E1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109" y="1445677"/>
                <a:ext cx="53572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35">
            <a:extLst>
              <a:ext uri="{FF2B5EF4-FFF2-40B4-BE49-F238E27FC236}">
                <a16:creationId xmlns:a16="http://schemas.microsoft.com/office/drawing/2014/main" id="{BBC0A28F-C3BF-4948-8C93-938FD9D021DF}"/>
              </a:ext>
            </a:extLst>
          </p:cNvPr>
          <p:cNvSpPr/>
          <p:nvPr/>
        </p:nvSpPr>
        <p:spPr>
          <a:xfrm>
            <a:off x="3818318" y="1482073"/>
            <a:ext cx="16488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150000</a:t>
            </a:r>
            <a:endParaRPr lang="ar-KW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35">
                <a:extLst>
                  <a:ext uri="{FF2B5EF4-FFF2-40B4-BE49-F238E27FC236}">
                    <a16:creationId xmlns:a16="http://schemas.microsoft.com/office/drawing/2014/main" id="{AD4ABBF7-2B71-44F5-A9B5-373663261D13}"/>
                  </a:ext>
                </a:extLst>
              </p:cNvPr>
              <p:cNvSpPr/>
              <p:nvPr/>
            </p:nvSpPr>
            <p:spPr>
              <a:xfrm>
                <a:off x="1323405" y="1920527"/>
                <a:ext cx="1648879" cy="621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∵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𝒆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35">
                <a:extLst>
                  <a:ext uri="{FF2B5EF4-FFF2-40B4-BE49-F238E27FC236}">
                    <a16:creationId xmlns:a16="http://schemas.microsoft.com/office/drawing/2014/main" id="{AD4ABBF7-2B71-44F5-A9B5-373663261D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405" y="1920527"/>
                <a:ext cx="1648879" cy="621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336">
                <a:extLst>
                  <a:ext uri="{FF2B5EF4-FFF2-40B4-BE49-F238E27FC236}">
                    <a16:creationId xmlns:a16="http://schemas.microsoft.com/office/drawing/2014/main" id="{20554871-61CC-4440-97C5-90FDA6358D1B}"/>
                  </a:ext>
                </a:extLst>
              </p:cNvPr>
              <p:cNvSpPr/>
              <p:nvPr/>
            </p:nvSpPr>
            <p:spPr>
              <a:xfrm>
                <a:off x="2870766" y="201847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ectangle 336">
                <a:extLst>
                  <a:ext uri="{FF2B5EF4-FFF2-40B4-BE49-F238E27FC236}">
                    <a16:creationId xmlns:a16="http://schemas.microsoft.com/office/drawing/2014/main" id="{20554871-61CC-4440-97C5-90FDA6358D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766" y="2018471"/>
                <a:ext cx="5357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335">
                <a:extLst>
                  <a:ext uri="{FF2B5EF4-FFF2-40B4-BE49-F238E27FC236}">
                    <a16:creationId xmlns:a16="http://schemas.microsoft.com/office/drawing/2014/main" id="{75AC9927-4904-44F2-A453-CD1600F22057}"/>
                  </a:ext>
                </a:extLst>
              </p:cNvPr>
              <p:cNvSpPr/>
              <p:nvPr/>
            </p:nvSpPr>
            <p:spPr>
              <a:xfrm>
                <a:off x="3249806" y="1943738"/>
                <a:ext cx="2435200" cy="6238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𝟎𝟏𝟕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𝟏𝟓𝟎𝟎𝟎𝟎</m:t>
                          </m:r>
                        </m:den>
                      </m:f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Rectangle 335">
                <a:extLst>
                  <a:ext uri="{FF2B5EF4-FFF2-40B4-BE49-F238E27FC236}">
                    <a16:creationId xmlns:a16="http://schemas.microsoft.com/office/drawing/2014/main" id="{75AC9927-4904-44F2-A453-CD1600F220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806" y="1943738"/>
                <a:ext cx="2435200" cy="6238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335">
                <a:extLst>
                  <a:ext uri="{FF2B5EF4-FFF2-40B4-BE49-F238E27FC236}">
                    <a16:creationId xmlns:a16="http://schemas.microsoft.com/office/drawing/2014/main" id="{D2EBF6D0-0D80-4225-8C94-A22D84D85E23}"/>
                  </a:ext>
                </a:extLst>
              </p:cNvPr>
              <p:cNvSpPr/>
              <p:nvPr/>
            </p:nvSpPr>
            <p:spPr>
              <a:xfrm>
                <a:off x="1641273" y="2629182"/>
                <a:ext cx="2435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𝟐𝟓𝟓𝟎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335">
                <a:extLst>
                  <a:ext uri="{FF2B5EF4-FFF2-40B4-BE49-F238E27FC236}">
                    <a16:creationId xmlns:a16="http://schemas.microsoft.com/office/drawing/2014/main" id="{D2EBF6D0-0D80-4225-8C94-A22D84D85E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273" y="2629182"/>
                <a:ext cx="24352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335">
                <a:extLst>
                  <a:ext uri="{FF2B5EF4-FFF2-40B4-BE49-F238E27FC236}">
                    <a16:creationId xmlns:a16="http://schemas.microsoft.com/office/drawing/2014/main" id="{0DCB8889-B505-4AB8-957C-53C65AC20ADB}"/>
                  </a:ext>
                </a:extLst>
              </p:cNvPr>
              <p:cNvSpPr/>
              <p:nvPr/>
            </p:nvSpPr>
            <p:spPr>
              <a:xfrm>
                <a:off x="981329" y="3268220"/>
                <a:ext cx="453695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𝟏𝟓𝟎𝟎𝟎𝟎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𝟐𝟓𝟓𝟎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𝟏𝟓𝟐𝟓𝟓𝟎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Rectangle 335">
                <a:extLst>
                  <a:ext uri="{FF2B5EF4-FFF2-40B4-BE49-F238E27FC236}">
                    <a16:creationId xmlns:a16="http://schemas.microsoft.com/office/drawing/2014/main" id="{0DCB8889-B505-4AB8-957C-53C65AC20A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29" y="3268220"/>
                <a:ext cx="4536954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مربع نص 50">
            <a:extLst>
              <a:ext uri="{FF2B5EF4-FFF2-40B4-BE49-F238E27FC236}">
                <a16:creationId xmlns:a16="http://schemas.microsoft.com/office/drawing/2014/main" id="{C8BEEE5D-3DDD-43C4-A360-9E9D41B415C1}"/>
              </a:ext>
            </a:extLst>
          </p:cNvPr>
          <p:cNvSpPr txBox="1"/>
          <p:nvPr/>
        </p:nvSpPr>
        <p:spPr>
          <a:xfrm>
            <a:off x="5268037" y="3978271"/>
            <a:ext cx="3013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>
                <a:cs typeface="+mj-cs"/>
              </a:rPr>
              <a:t>أصغر بعد للأرض عن الشمس هو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35">
                <a:extLst>
                  <a:ext uri="{FF2B5EF4-FFF2-40B4-BE49-F238E27FC236}">
                    <a16:creationId xmlns:a16="http://schemas.microsoft.com/office/drawing/2014/main" id="{796F1C98-57E5-4A19-B206-E8EDB4403A8D}"/>
                  </a:ext>
                </a:extLst>
              </p:cNvPr>
              <p:cNvSpPr/>
              <p:nvPr/>
            </p:nvSpPr>
            <p:spPr>
              <a:xfrm>
                <a:off x="981329" y="4015777"/>
                <a:ext cx="453695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𝟏𝟓𝟎𝟎𝟎𝟎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𝟐𝟓𝟓𝟎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𝟏𝟒𝟕𝟒𝟓𝟎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335">
                <a:extLst>
                  <a:ext uri="{FF2B5EF4-FFF2-40B4-BE49-F238E27FC236}">
                    <a16:creationId xmlns:a16="http://schemas.microsoft.com/office/drawing/2014/main" id="{796F1C98-57E5-4A19-B206-E8EDB4403A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29" y="4015777"/>
                <a:ext cx="453695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3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29" grpId="0"/>
      <p:bldP spid="30" grpId="0"/>
      <p:bldP spid="31" grpId="0"/>
      <p:bldP spid="33" grpId="0"/>
      <p:bldP spid="46" grpId="0"/>
      <p:bldP spid="47" grpId="0"/>
      <p:bldP spid="49" grpId="0"/>
      <p:bldP spid="50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1886-234F-43F4-B39E-956BA2EF0846}" type="slidenum">
              <a:rPr lang="ar-KW" smtClean="0"/>
              <a:t>2</a:t>
            </a:fld>
            <a:endParaRPr lang="ar-KW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162300" y="584200"/>
            <a:ext cx="3352800" cy="838200"/>
          </a:xfrm>
          <a:prstGeom prst="roundRect">
            <a:avLst/>
          </a:prstGeom>
          <a:solidFill>
            <a:srgbClr val="00B0F0"/>
          </a:solidFill>
          <a:ln w="98425" cmpd="dbl">
            <a:solidFill>
              <a:srgbClr val="FF0000"/>
            </a:solidFill>
          </a:ln>
          <a:effectLst>
            <a:outerShdw blurRad="50800" dist="50800" dir="5400000" algn="ctr" rotWithShape="0">
              <a:srgbClr val="000000"/>
            </a:outerShdw>
            <a:reflection stA="0" dist="50800" dir="5400000" sy="-100000" algn="bl" rotWithShape="0"/>
          </a:effectLst>
          <a:scene3d>
            <a:camera prst="orthographicFront"/>
            <a:lightRig rig="threePt" dir="t">
              <a:rot lat="0" lon="0" rev="0"/>
            </a:lightRig>
          </a:scene3d>
          <a:sp3d extrusionH="76200">
            <a:bevelT w="406400" h="336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4000" dirty="0">
                <a:solidFill>
                  <a:schemeClr val="tx1"/>
                </a:solidFill>
              </a:rPr>
              <a:t>كراسة التمارين </a:t>
            </a:r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5664200" y="2073322"/>
            <a:ext cx="2340428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8425" cmpd="dbl">
            <a:solidFill>
              <a:schemeClr val="accent1">
                <a:lumMod val="75000"/>
              </a:schemeClr>
            </a:solidFill>
          </a:ln>
          <a:effectLst>
            <a:outerShdw blurRad="50800" dist="50800" dir="5400000" algn="ctr" rotWithShape="0">
              <a:srgbClr val="000000"/>
            </a:outerShdw>
            <a:reflection stA="0" dist="50800" dir="5400000" sy="-100000" algn="bl" rotWithShape="0"/>
          </a:effectLst>
          <a:scene3d>
            <a:camera prst="orthographicFront"/>
            <a:lightRig rig="threePt" dir="t">
              <a:rot lat="0" lon="0" rev="0"/>
            </a:lightRig>
          </a:scene3d>
          <a:sp3d extrusionH="76200">
            <a:bevelT w="406400" h="336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dirty="0">
                <a:solidFill>
                  <a:schemeClr val="tx1"/>
                </a:solidFill>
              </a:rPr>
              <a:t>تمرن </a:t>
            </a:r>
            <a:r>
              <a:rPr lang="en-US" sz="2800" dirty="0">
                <a:solidFill>
                  <a:schemeClr val="tx1"/>
                </a:solidFill>
              </a:rPr>
              <a:t>7-2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1244600" y="2073322"/>
            <a:ext cx="3581400" cy="6858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8425" cmpd="dbl">
            <a:solidFill>
              <a:schemeClr val="accent4"/>
            </a:solidFill>
          </a:ln>
          <a:effectLst>
            <a:outerShdw blurRad="50800" dist="50800" dir="5400000" algn="ctr" rotWithShape="0">
              <a:srgbClr val="000000"/>
            </a:outerShdw>
            <a:reflection stA="0" dist="50800" dir="5400000" sy="-100000" algn="bl" rotWithShape="0"/>
          </a:effectLst>
          <a:scene3d>
            <a:camera prst="orthographicFront"/>
            <a:lightRig rig="threePt" dir="t">
              <a:rot lat="0" lon="0" rev="0"/>
            </a:lightRig>
          </a:scene3d>
          <a:sp3d extrusionH="76200">
            <a:bevelT w="406400" h="336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KW" sz="2800" dirty="0">
                <a:solidFill>
                  <a:schemeClr val="tx1"/>
                </a:solidFill>
              </a:rPr>
              <a:t>المجموعة 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ar-KW" sz="2800" dirty="0">
                <a:solidFill>
                  <a:schemeClr val="tx1"/>
                </a:solidFill>
              </a:rPr>
              <a:t> تمارين </a:t>
            </a:r>
            <a:r>
              <a:rPr lang="ar-KW" sz="2800" dirty="0" err="1">
                <a:solidFill>
                  <a:schemeClr val="tx1"/>
                </a:solidFill>
              </a:rPr>
              <a:t>مقالية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1916984" y="3421491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136184" y="3421491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4355384" y="3421491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5574584" y="3421491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6806484" y="3421491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509955" y="4758750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3729155" y="4758750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4948355" y="4758750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6167555" y="4758750"/>
            <a:ext cx="8382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  <a:endParaRPr lang="ar-KW" sz="2800" dirty="0">
              <a:solidFill>
                <a:schemeClr val="tx1"/>
              </a:solidFill>
            </a:endParaRPr>
          </a:p>
        </p:txBody>
      </p:sp>
      <p:sp>
        <p:nvSpPr>
          <p:cNvPr id="36" name="Action Button: Home 10">
            <a:hlinkClick r:id="rId2" action="ppaction://hlinkpres?slideindex=4&amp;slidetitle=عرض تقديمي في PowerPoint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3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70"/>
              <p:cNvSpPr/>
              <p:nvPr/>
            </p:nvSpPr>
            <p:spPr>
              <a:xfrm>
                <a:off x="4189031" y="898729"/>
                <a:ext cx="3143168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 ,  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&gt;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4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031" y="898729"/>
                <a:ext cx="3143168" cy="8414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59"/>
          <p:cNvSpPr txBox="1"/>
          <p:nvPr/>
        </p:nvSpPr>
        <p:spPr>
          <a:xfrm>
            <a:off x="1856509" y="1799174"/>
            <a:ext cx="696912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∴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القطع هو قطع  زائد محوره الأساسي جزء من محور الصادات</a:t>
            </a:r>
          </a:p>
        </p:txBody>
      </p:sp>
      <p:sp>
        <p:nvSpPr>
          <p:cNvPr id="16" name="TextBox 147"/>
          <p:cNvSpPr txBox="1"/>
          <p:nvPr/>
        </p:nvSpPr>
        <p:spPr>
          <a:xfrm>
            <a:off x="6874692" y="2321691"/>
            <a:ext cx="1972525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∵</a:t>
            </a:r>
            <a:r>
              <a:rPr lang="ar-KW" sz="2600" dirty="0">
                <a:cs typeface="AGA Rasheeq Bold" pitchFamily="2" charset="-78"/>
                <a:sym typeface="Zawawi"/>
              </a:rPr>
              <a:t> البؤرة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Zawawi"/>
              </a:rPr>
              <a:t>(0,3)</a:t>
            </a:r>
            <a:endParaRPr lang="ar-K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74"/>
              <p:cNvSpPr/>
              <p:nvPr/>
            </p:nvSpPr>
            <p:spPr>
              <a:xfrm>
                <a:off x="3647342" y="2926831"/>
                <a:ext cx="1594283" cy="84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8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42" y="2926831"/>
                <a:ext cx="1594283" cy="8440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74"/>
              <p:cNvSpPr/>
              <p:nvPr/>
            </p:nvSpPr>
            <p:spPr>
              <a:xfrm>
                <a:off x="5692936" y="2991226"/>
                <a:ext cx="1163459" cy="84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9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936" y="2991226"/>
                <a:ext cx="1163459" cy="8440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54"/>
              <p:cNvSpPr/>
              <p:nvPr/>
            </p:nvSpPr>
            <p:spPr>
              <a:xfrm>
                <a:off x="6976775" y="3133147"/>
                <a:ext cx="140569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775" y="3133147"/>
                <a:ext cx="1405695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56"/>
              <p:cNvSpPr/>
              <p:nvPr/>
            </p:nvSpPr>
            <p:spPr>
              <a:xfrm>
                <a:off x="3583735" y="3884576"/>
                <a:ext cx="245260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sym typeface="Zawawi"/>
                        </a:rPr>
                        <m:t> 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735" y="3884576"/>
                <a:ext cx="245260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56"/>
              <p:cNvSpPr/>
              <p:nvPr/>
            </p:nvSpPr>
            <p:spPr>
              <a:xfrm>
                <a:off x="6691397" y="3906018"/>
                <a:ext cx="245260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97" y="3906018"/>
                <a:ext cx="245260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59"/>
          <p:cNvSpPr txBox="1"/>
          <p:nvPr/>
        </p:nvSpPr>
        <p:spPr>
          <a:xfrm>
            <a:off x="6749377" y="4463349"/>
            <a:ext cx="222315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معادلة القطع هي: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60"/>
              <p:cNvSpPr/>
              <p:nvPr/>
            </p:nvSpPr>
            <p:spPr>
              <a:xfrm>
                <a:off x="4687853" y="4301881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1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853" y="4301881"/>
                <a:ext cx="2145523" cy="9195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79"/>
              <p:cNvSpPr/>
              <p:nvPr/>
            </p:nvSpPr>
            <p:spPr>
              <a:xfrm>
                <a:off x="4752934" y="5270848"/>
                <a:ext cx="2103461" cy="895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4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34" y="5270848"/>
                <a:ext cx="2103461" cy="8952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159">
            <a:extLst>
              <a:ext uri="{FF2B5EF4-FFF2-40B4-BE49-F238E27FC236}">
                <a16:creationId xmlns:a16="http://schemas.microsoft.com/office/drawing/2014/main" id="{855687F6-D47E-4689-B136-D2A75306D720}"/>
              </a:ext>
            </a:extLst>
          </p:cNvPr>
          <p:cNvSpPr txBox="1"/>
          <p:nvPr/>
        </p:nvSpPr>
        <p:spPr>
          <a:xfrm>
            <a:off x="5091380" y="3183727"/>
            <a:ext cx="64857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1839BA90-D102-4242-88B7-730B22543F4D}"/>
              </a:ext>
            </a:extLst>
          </p:cNvPr>
          <p:cNvSpPr txBox="1"/>
          <p:nvPr/>
        </p:nvSpPr>
        <p:spPr>
          <a:xfrm>
            <a:off x="8067535" y="1003804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FBEEFBBD-96C3-4005-A8CC-84C2A15BD5FE}"/>
                  </a:ext>
                </a:extLst>
              </p:cNvPr>
              <p:cNvSpPr txBox="1"/>
              <p:nvPr/>
            </p:nvSpPr>
            <p:spPr>
              <a:xfrm>
                <a:off x="224796" y="119828"/>
                <a:ext cx="888895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b="1" dirty="0">
                    <a:solidFill>
                      <a:srgbClr val="FF0000"/>
                    </a:solidFill>
                  </a:rPr>
                  <a:t>في التمارين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( 1 – 4 )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، حدد نوع القطع في كل مما يلي ، ثم اوجد معادلته</a:t>
                </a: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اختلافه المركزي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وإحدى بؤرتيه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(0 , 3)</a:t>
                </a:r>
                <a:endParaRPr lang="ar-KW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FBEEFBBD-96C3-4005-A8CC-84C2A15BD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96" y="119828"/>
                <a:ext cx="8888950" cy="862608"/>
              </a:xfrm>
              <a:prstGeom prst="rect">
                <a:avLst/>
              </a:prstGeom>
              <a:blipFill>
                <a:blip r:embed="rId10"/>
                <a:stretch>
                  <a:fillRect t="-4255" r="-754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147">
            <a:extLst>
              <a:ext uri="{FF2B5EF4-FFF2-40B4-BE49-F238E27FC236}">
                <a16:creationId xmlns:a16="http://schemas.microsoft.com/office/drawing/2014/main" id="{C2AFA8FA-57DD-4F83-9886-CF866F362FB9}"/>
              </a:ext>
            </a:extLst>
          </p:cNvPr>
          <p:cNvSpPr txBox="1"/>
          <p:nvPr/>
        </p:nvSpPr>
        <p:spPr>
          <a:xfrm>
            <a:off x="6393818" y="2343612"/>
            <a:ext cx="646231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⇐</a:t>
            </a:r>
            <a:endParaRPr lang="ar-K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147">
                <a:extLst>
                  <a:ext uri="{FF2B5EF4-FFF2-40B4-BE49-F238E27FC236}">
                    <a16:creationId xmlns:a16="http://schemas.microsoft.com/office/drawing/2014/main" id="{C81E05ED-7272-4A94-876D-B6EE25644DEB}"/>
                  </a:ext>
                </a:extLst>
              </p:cNvPr>
              <p:cNvSpPr txBox="1"/>
              <p:nvPr/>
            </p:nvSpPr>
            <p:spPr>
              <a:xfrm>
                <a:off x="5468103" y="2324817"/>
                <a:ext cx="1172608" cy="49244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147">
                <a:extLst>
                  <a:ext uri="{FF2B5EF4-FFF2-40B4-BE49-F238E27FC236}">
                    <a16:creationId xmlns:a16="http://schemas.microsoft.com/office/drawing/2014/main" id="{C81E05ED-7272-4A94-876D-B6EE25644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103" y="2324817"/>
                <a:ext cx="1172608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159">
            <a:extLst>
              <a:ext uri="{FF2B5EF4-FFF2-40B4-BE49-F238E27FC236}">
                <a16:creationId xmlns:a16="http://schemas.microsoft.com/office/drawing/2014/main" id="{959010C4-0EFE-4830-9AC8-4E8F1D8E5F3F}"/>
              </a:ext>
            </a:extLst>
          </p:cNvPr>
          <p:cNvSpPr txBox="1"/>
          <p:nvPr/>
        </p:nvSpPr>
        <p:spPr>
          <a:xfrm>
            <a:off x="6550406" y="3182778"/>
            <a:ext cx="64857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40" name="TextBox 159">
            <a:extLst>
              <a:ext uri="{FF2B5EF4-FFF2-40B4-BE49-F238E27FC236}">
                <a16:creationId xmlns:a16="http://schemas.microsoft.com/office/drawing/2014/main" id="{4A515B93-9081-4AEA-AE19-6E531C5B3889}"/>
              </a:ext>
            </a:extLst>
          </p:cNvPr>
          <p:cNvSpPr txBox="1"/>
          <p:nvPr/>
        </p:nvSpPr>
        <p:spPr>
          <a:xfrm>
            <a:off x="5978398" y="3869623"/>
            <a:ext cx="64857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48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 build="p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74"/>
              <p:cNvSpPr/>
              <p:nvPr/>
            </p:nvSpPr>
            <p:spPr>
              <a:xfrm>
                <a:off x="3287408" y="2923503"/>
                <a:ext cx="1874751" cy="827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b="1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ar-KW" sz="2000" b="1" i="1" dirty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dirty="0"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AGA Rasheeq Bold" pitchFamily="2" charset="-78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8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408" y="2923503"/>
                <a:ext cx="1874751" cy="8274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54"/>
              <p:cNvSpPr/>
              <p:nvPr/>
            </p:nvSpPr>
            <p:spPr>
              <a:xfrm>
                <a:off x="6627881" y="3037796"/>
                <a:ext cx="197252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881" y="3037796"/>
                <a:ext cx="197252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56"/>
              <p:cNvSpPr/>
              <p:nvPr/>
            </p:nvSpPr>
            <p:spPr>
              <a:xfrm>
                <a:off x="912506" y="3783578"/>
                <a:ext cx="245260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sym typeface="Zawawi"/>
                        </a:rPr>
                        <m:t> 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506" y="3783578"/>
                <a:ext cx="245260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56"/>
              <p:cNvSpPr/>
              <p:nvPr/>
            </p:nvSpPr>
            <p:spPr>
              <a:xfrm>
                <a:off x="3719621" y="3802781"/>
                <a:ext cx="2885075" cy="541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621" y="3802781"/>
                <a:ext cx="2885075" cy="5416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59"/>
          <p:cNvSpPr txBox="1"/>
          <p:nvPr/>
        </p:nvSpPr>
        <p:spPr>
          <a:xfrm>
            <a:off x="5620163" y="4496969"/>
            <a:ext cx="319650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معادلة القطع الناقص هي: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60"/>
              <p:cNvSpPr/>
              <p:nvPr/>
            </p:nvSpPr>
            <p:spPr>
              <a:xfrm>
                <a:off x="3753377" y="4256427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77" y="4256427"/>
                <a:ext cx="2145523" cy="919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160"/>
              <p:cNvSpPr/>
              <p:nvPr/>
            </p:nvSpPr>
            <p:spPr>
              <a:xfrm>
                <a:off x="3961664" y="5244732"/>
                <a:ext cx="1990932" cy="895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9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16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664" y="5244732"/>
                <a:ext cx="1990932" cy="8952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159">
            <a:extLst>
              <a:ext uri="{FF2B5EF4-FFF2-40B4-BE49-F238E27FC236}">
                <a16:creationId xmlns:a16="http://schemas.microsoft.com/office/drawing/2014/main" id="{2F24E78E-3A8B-4A11-88FE-F3140E7BA992}"/>
              </a:ext>
            </a:extLst>
          </p:cNvPr>
          <p:cNvSpPr txBox="1"/>
          <p:nvPr/>
        </p:nvSpPr>
        <p:spPr>
          <a:xfrm>
            <a:off x="4753130" y="3096325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EBCA89BA-7B04-424C-A819-EE8CCFEB8F97}"/>
              </a:ext>
            </a:extLst>
          </p:cNvPr>
          <p:cNvSpPr txBox="1"/>
          <p:nvPr/>
        </p:nvSpPr>
        <p:spPr>
          <a:xfrm>
            <a:off x="7970264" y="1117033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6CBA41FE-AC07-4665-AE70-A47C83A50F41}"/>
                  </a:ext>
                </a:extLst>
              </p:cNvPr>
              <p:cNvSpPr txBox="1"/>
              <p:nvPr/>
            </p:nvSpPr>
            <p:spPr>
              <a:xfrm>
                <a:off x="127525" y="233057"/>
                <a:ext cx="8888950" cy="904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b="1" dirty="0">
                    <a:solidFill>
                      <a:srgbClr val="FF0000"/>
                    </a:solidFill>
                  </a:rPr>
                  <a:t>في التمارين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( 1 – 4 )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، حدد نوع القطع في كل مما يلي ، ثم اوجد معادلته</a:t>
                </a: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اختلافه المركزي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e>
                        </m:rad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وإحدى بؤرتيه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 ,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ar-KW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6CBA41FE-AC07-4665-AE70-A47C83A50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5" y="233057"/>
                <a:ext cx="8888950" cy="904222"/>
              </a:xfrm>
              <a:prstGeom prst="rect">
                <a:avLst/>
              </a:prstGeom>
              <a:blipFill>
                <a:blip r:embed="rId8"/>
                <a:stretch>
                  <a:fillRect t="-3356" r="-754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70">
                <a:extLst>
                  <a:ext uri="{FF2B5EF4-FFF2-40B4-BE49-F238E27FC236}">
                    <a16:creationId xmlns:a16="http://schemas.microsoft.com/office/drawing/2014/main" id="{BF784605-9466-4873-B506-FB7DB5E6380D}"/>
                  </a:ext>
                </a:extLst>
              </p:cNvPr>
              <p:cNvSpPr/>
              <p:nvPr/>
            </p:nvSpPr>
            <p:spPr>
              <a:xfrm>
                <a:off x="2801100" y="1074813"/>
                <a:ext cx="4417318" cy="930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4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   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 ,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  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4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</a:rPr>
                        <m:t>&lt;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7" name="Rectangle 170">
                <a:extLst>
                  <a:ext uri="{FF2B5EF4-FFF2-40B4-BE49-F238E27FC236}">
                    <a16:creationId xmlns:a16="http://schemas.microsoft.com/office/drawing/2014/main" id="{BF784605-9466-4873-B506-FB7DB5E638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100" y="1074813"/>
                <a:ext cx="4417318" cy="930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159">
            <a:extLst>
              <a:ext uri="{FF2B5EF4-FFF2-40B4-BE49-F238E27FC236}">
                <a16:creationId xmlns:a16="http://schemas.microsoft.com/office/drawing/2014/main" id="{34E7EF8D-8213-4796-AB08-34935D8B1BAD}"/>
              </a:ext>
            </a:extLst>
          </p:cNvPr>
          <p:cNvSpPr txBox="1"/>
          <p:nvPr/>
        </p:nvSpPr>
        <p:spPr>
          <a:xfrm>
            <a:off x="1698683" y="1866070"/>
            <a:ext cx="696912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∴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القطع هو قطع ناقص محوره الأكبر جزء من محور الصادات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147">
                <a:extLst>
                  <a:ext uri="{FF2B5EF4-FFF2-40B4-BE49-F238E27FC236}">
                    <a16:creationId xmlns:a16="http://schemas.microsoft.com/office/drawing/2014/main" id="{8957183E-5984-4A47-99C8-D0E4FDDDA0D2}"/>
                  </a:ext>
                </a:extLst>
              </p:cNvPr>
              <p:cNvSpPr txBox="1"/>
              <p:nvPr/>
            </p:nvSpPr>
            <p:spPr>
              <a:xfrm>
                <a:off x="6301792" y="2360680"/>
                <a:ext cx="2565682" cy="5295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KW" sz="2600" dirty="0">
                    <a:latin typeface="Cambria Math" panose="02040503050406030204" pitchFamily="18" charset="0"/>
                    <a:ea typeface="Cambria Math" panose="02040503050406030204" pitchFamily="18" charset="0"/>
                    <a:cs typeface="AGA Rasheeq Bold" pitchFamily="2" charset="-78"/>
                    <a:sym typeface="Zawawi"/>
                  </a:rPr>
                  <a:t>∵</a:t>
                </a:r>
                <a:r>
                  <a:rPr lang="ar-KW" sz="2600" dirty="0">
                    <a:cs typeface="AGA Rasheeq Bold" pitchFamily="2" charset="-78"/>
                    <a:sym typeface="Zawawi"/>
                  </a:rPr>
                  <a:t> البؤرة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Zawawi"/>
                  </a:rPr>
                  <a:t>(0,-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Zawawi"/>
                          </a:rPr>
                        </m:ctrlPr>
                      </m:radPr>
                      <m:deg/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Zawawi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Zawawi"/>
                  </a:rPr>
                  <a:t>)</a:t>
                </a:r>
                <a:endParaRPr lang="ar-K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147">
                <a:extLst>
                  <a:ext uri="{FF2B5EF4-FFF2-40B4-BE49-F238E27FC236}">
                    <a16:creationId xmlns:a16="http://schemas.microsoft.com/office/drawing/2014/main" id="{8957183E-5984-4A47-99C8-D0E4FDDDA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792" y="2360680"/>
                <a:ext cx="2565682" cy="529569"/>
              </a:xfrm>
              <a:prstGeom prst="rect">
                <a:avLst/>
              </a:prstGeom>
              <a:blipFill>
                <a:blip r:embed="rId10"/>
                <a:stretch>
                  <a:fillRect t="-4598" r="-4276" b="-28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147">
            <a:extLst>
              <a:ext uri="{FF2B5EF4-FFF2-40B4-BE49-F238E27FC236}">
                <a16:creationId xmlns:a16="http://schemas.microsoft.com/office/drawing/2014/main" id="{FFA93A30-7EA9-4BBE-BF93-0032FD727625}"/>
              </a:ext>
            </a:extLst>
          </p:cNvPr>
          <p:cNvSpPr txBox="1"/>
          <p:nvPr/>
        </p:nvSpPr>
        <p:spPr>
          <a:xfrm>
            <a:off x="6180572" y="2410508"/>
            <a:ext cx="646231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⇐</a:t>
            </a:r>
            <a:endParaRPr lang="ar-K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147">
                <a:extLst>
                  <a:ext uri="{FF2B5EF4-FFF2-40B4-BE49-F238E27FC236}">
                    <a16:creationId xmlns:a16="http://schemas.microsoft.com/office/drawing/2014/main" id="{C6F7CE69-0E3E-40F4-B2C6-E0879E1CCC94}"/>
                  </a:ext>
                </a:extLst>
              </p:cNvPr>
              <p:cNvSpPr txBox="1"/>
              <p:nvPr/>
            </p:nvSpPr>
            <p:spPr>
              <a:xfrm>
                <a:off x="4908925" y="2378113"/>
                <a:ext cx="1594762" cy="53700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147">
                <a:extLst>
                  <a:ext uri="{FF2B5EF4-FFF2-40B4-BE49-F238E27FC236}">
                    <a16:creationId xmlns:a16="http://schemas.microsoft.com/office/drawing/2014/main" id="{C6F7CE69-0E3E-40F4-B2C6-E0879E1CC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925" y="2378113"/>
                <a:ext cx="1594762" cy="5370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74">
                <a:extLst>
                  <a:ext uri="{FF2B5EF4-FFF2-40B4-BE49-F238E27FC236}">
                    <a16:creationId xmlns:a16="http://schemas.microsoft.com/office/drawing/2014/main" id="{E224D628-7076-4392-8E35-34DED589CE6D}"/>
                  </a:ext>
                </a:extLst>
              </p:cNvPr>
              <p:cNvSpPr/>
              <p:nvPr/>
            </p:nvSpPr>
            <p:spPr>
              <a:xfrm>
                <a:off x="5120072" y="2867001"/>
                <a:ext cx="1874751" cy="886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ar-KW" sz="2000" b="1" i="1" dirty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dirty="0"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AGA Rasheeq Bold" pitchFamily="2" charset="-78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48" name="Rectangle 74">
                <a:extLst>
                  <a:ext uri="{FF2B5EF4-FFF2-40B4-BE49-F238E27FC236}">
                    <a16:creationId xmlns:a16="http://schemas.microsoft.com/office/drawing/2014/main" id="{E224D628-7076-4392-8E35-34DED589C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072" y="2867001"/>
                <a:ext cx="1874751" cy="8865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159">
            <a:extLst>
              <a:ext uri="{FF2B5EF4-FFF2-40B4-BE49-F238E27FC236}">
                <a16:creationId xmlns:a16="http://schemas.microsoft.com/office/drawing/2014/main" id="{288B00B7-E6AA-49CA-86E8-51A216936DC6}"/>
              </a:ext>
            </a:extLst>
          </p:cNvPr>
          <p:cNvSpPr txBox="1"/>
          <p:nvPr/>
        </p:nvSpPr>
        <p:spPr>
          <a:xfrm>
            <a:off x="6543138" y="3078906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50" name="TextBox 159">
            <a:extLst>
              <a:ext uri="{FF2B5EF4-FFF2-40B4-BE49-F238E27FC236}">
                <a16:creationId xmlns:a16="http://schemas.microsoft.com/office/drawing/2014/main" id="{F5821A5D-FDD7-4EEF-91EB-E6C520746E94}"/>
              </a:ext>
            </a:extLst>
          </p:cNvPr>
          <p:cNvSpPr txBox="1"/>
          <p:nvPr/>
        </p:nvSpPr>
        <p:spPr>
          <a:xfrm>
            <a:off x="3207065" y="3783578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06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 build="p"/>
      <p:bldP spid="37" grpId="0"/>
      <p:bldP spid="38" grpId="0"/>
      <p:bldP spid="39" grpId="0"/>
      <p:bldP spid="40" grpId="0"/>
      <p:bldP spid="41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74"/>
              <p:cNvSpPr/>
              <p:nvPr/>
            </p:nvSpPr>
            <p:spPr>
              <a:xfrm>
                <a:off x="3741163" y="3020338"/>
                <a:ext cx="1591723" cy="852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8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163" y="3020338"/>
                <a:ext cx="1591723" cy="852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54"/>
              <p:cNvSpPr/>
              <p:nvPr/>
            </p:nvSpPr>
            <p:spPr>
              <a:xfrm>
                <a:off x="7011848" y="2971197"/>
                <a:ext cx="1972525" cy="852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20</m:t>
                          </m:r>
                        </m:num>
                        <m:den>
                          <m:r>
                            <a:rPr lang="en-US" sz="2600" i="1">
                              <a:solidFill>
                                <a:schemeClr val="tx1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848" y="2971197"/>
                <a:ext cx="1972525" cy="852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56"/>
              <p:cNvSpPr/>
              <p:nvPr/>
            </p:nvSpPr>
            <p:spPr>
              <a:xfrm>
                <a:off x="2231027" y="4066320"/>
                <a:ext cx="245260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sym typeface="Zawawi"/>
                        </a:rPr>
                        <m:t> 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027" y="4066320"/>
                <a:ext cx="245260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56"/>
              <p:cNvSpPr/>
              <p:nvPr/>
            </p:nvSpPr>
            <p:spPr>
              <a:xfrm>
                <a:off x="5243049" y="3911939"/>
                <a:ext cx="3335834" cy="84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400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9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256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049" y="3911939"/>
                <a:ext cx="3335834" cy="844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59"/>
          <p:cNvSpPr txBox="1"/>
          <p:nvPr/>
        </p:nvSpPr>
        <p:spPr>
          <a:xfrm>
            <a:off x="6054598" y="4932944"/>
            <a:ext cx="292288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معادلة القطع الناقص هي: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60"/>
              <p:cNvSpPr/>
              <p:nvPr/>
            </p:nvSpPr>
            <p:spPr>
              <a:xfrm>
                <a:off x="1560775" y="4656301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1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775" y="4656301"/>
                <a:ext cx="2145523" cy="919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79"/>
              <p:cNvSpPr/>
              <p:nvPr/>
            </p:nvSpPr>
            <p:spPr>
              <a:xfrm>
                <a:off x="3969804" y="4661177"/>
                <a:ext cx="2270171" cy="964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𝟏𝟔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𝟐𝟓𝟔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𝟗</m:t>
                              </m:r>
                            </m:den>
                          </m:f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804" y="4661177"/>
                <a:ext cx="2270171" cy="964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79"/>
              <p:cNvSpPr/>
              <p:nvPr/>
            </p:nvSpPr>
            <p:spPr>
              <a:xfrm>
                <a:off x="3282956" y="5681462"/>
                <a:ext cx="2508135" cy="895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16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9</m:t>
                              </m:r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256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956" y="5681462"/>
                <a:ext cx="2508135" cy="8952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2">
            <a:extLst>
              <a:ext uri="{FF2B5EF4-FFF2-40B4-BE49-F238E27FC236}">
                <a16:creationId xmlns:a16="http://schemas.microsoft.com/office/drawing/2014/main" id="{C4E11C66-96FD-4538-A5CC-F6E18DDD41CD}"/>
              </a:ext>
            </a:extLst>
          </p:cNvPr>
          <p:cNvSpPr txBox="1"/>
          <p:nvPr/>
        </p:nvSpPr>
        <p:spPr>
          <a:xfrm>
            <a:off x="7970264" y="1117033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E2263A5B-AC54-432E-8DB7-438012B72852}"/>
                  </a:ext>
                </a:extLst>
              </p:cNvPr>
              <p:cNvSpPr txBox="1"/>
              <p:nvPr/>
            </p:nvSpPr>
            <p:spPr>
              <a:xfrm>
                <a:off x="127525" y="233057"/>
                <a:ext cx="8888950" cy="84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b="1" dirty="0">
                    <a:solidFill>
                      <a:srgbClr val="FF0000"/>
                    </a:solidFill>
                  </a:rPr>
                  <a:t>في التمارين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( 1 – 4 )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، حدد نوع القطع في كل مما يلي ، ثم اوجد معادلته</a:t>
                </a: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اختلافه المركزي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وأحد رأسيه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- 4 , 0)</a:t>
                </a:r>
                <a:endParaRPr lang="ar-KW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E2263A5B-AC54-432E-8DB7-438012B72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5" y="233057"/>
                <a:ext cx="8888950" cy="847796"/>
              </a:xfrm>
              <a:prstGeom prst="rect">
                <a:avLst/>
              </a:prstGeom>
              <a:blipFill>
                <a:blip r:embed="rId9"/>
                <a:stretch>
                  <a:fillRect t="-3597" r="-754" b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70">
                <a:extLst>
                  <a:ext uri="{FF2B5EF4-FFF2-40B4-BE49-F238E27FC236}">
                    <a16:creationId xmlns:a16="http://schemas.microsoft.com/office/drawing/2014/main" id="{2AB2B285-F3B1-445F-8F21-C7547E8E1391}"/>
                  </a:ext>
                </a:extLst>
              </p:cNvPr>
              <p:cNvSpPr/>
              <p:nvPr/>
            </p:nvSpPr>
            <p:spPr>
              <a:xfrm>
                <a:off x="2801100" y="1074813"/>
                <a:ext cx="4417318" cy="852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5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   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 ,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  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5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</a:rPr>
                        <m:t>&gt;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7" name="Rectangle 170">
                <a:extLst>
                  <a:ext uri="{FF2B5EF4-FFF2-40B4-BE49-F238E27FC236}">
                    <a16:creationId xmlns:a16="http://schemas.microsoft.com/office/drawing/2014/main" id="{2AB2B285-F3B1-445F-8F21-C7547E8E13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100" y="1074813"/>
                <a:ext cx="4417318" cy="8522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159">
            <a:extLst>
              <a:ext uri="{FF2B5EF4-FFF2-40B4-BE49-F238E27FC236}">
                <a16:creationId xmlns:a16="http://schemas.microsoft.com/office/drawing/2014/main" id="{999AA3FC-4C4F-45C4-B1F6-CDC643B3D883}"/>
              </a:ext>
            </a:extLst>
          </p:cNvPr>
          <p:cNvSpPr txBox="1"/>
          <p:nvPr/>
        </p:nvSpPr>
        <p:spPr>
          <a:xfrm>
            <a:off x="1698683" y="1866070"/>
            <a:ext cx="696912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∴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القطع هو قطع زائد محوره الأساسي جزء من محور السينات</a:t>
            </a:r>
          </a:p>
        </p:txBody>
      </p:sp>
      <p:sp>
        <p:nvSpPr>
          <p:cNvPr id="39" name="TextBox 147">
            <a:extLst>
              <a:ext uri="{FF2B5EF4-FFF2-40B4-BE49-F238E27FC236}">
                <a16:creationId xmlns:a16="http://schemas.microsoft.com/office/drawing/2014/main" id="{055C096D-9933-4E0F-9B70-4880B1790542}"/>
              </a:ext>
            </a:extLst>
          </p:cNvPr>
          <p:cNvSpPr txBox="1"/>
          <p:nvPr/>
        </p:nvSpPr>
        <p:spPr>
          <a:xfrm>
            <a:off x="6301792" y="2360680"/>
            <a:ext cx="256568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∵</a:t>
            </a:r>
            <a:r>
              <a:rPr lang="ar-KW" sz="2600" dirty="0">
                <a:cs typeface="AGA Rasheeq Bold" pitchFamily="2" charset="-78"/>
                <a:sym typeface="Zawawi"/>
              </a:rPr>
              <a:t> الرأس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Zawawi"/>
              </a:rPr>
              <a:t>(- 4,0)</a:t>
            </a:r>
            <a:endParaRPr lang="ar-K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147">
            <a:extLst>
              <a:ext uri="{FF2B5EF4-FFF2-40B4-BE49-F238E27FC236}">
                <a16:creationId xmlns:a16="http://schemas.microsoft.com/office/drawing/2014/main" id="{2962C384-4373-45E3-AFE9-64B9BB492977}"/>
              </a:ext>
            </a:extLst>
          </p:cNvPr>
          <p:cNvSpPr txBox="1"/>
          <p:nvPr/>
        </p:nvSpPr>
        <p:spPr>
          <a:xfrm>
            <a:off x="6180572" y="2410508"/>
            <a:ext cx="646231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⇐</a:t>
            </a:r>
            <a:endParaRPr lang="ar-K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147">
                <a:extLst>
                  <a:ext uri="{FF2B5EF4-FFF2-40B4-BE49-F238E27FC236}">
                    <a16:creationId xmlns:a16="http://schemas.microsoft.com/office/drawing/2014/main" id="{DA02F20A-F293-4C97-A6BE-C37F97CBE551}"/>
                  </a:ext>
                </a:extLst>
              </p:cNvPr>
              <p:cNvSpPr txBox="1"/>
              <p:nvPr/>
            </p:nvSpPr>
            <p:spPr>
              <a:xfrm>
                <a:off x="5159563" y="2407751"/>
                <a:ext cx="1594762" cy="49244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147">
                <a:extLst>
                  <a:ext uri="{FF2B5EF4-FFF2-40B4-BE49-F238E27FC236}">
                    <a16:creationId xmlns:a16="http://schemas.microsoft.com/office/drawing/2014/main" id="{DA02F20A-F293-4C97-A6BE-C37F97CBE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563" y="2407751"/>
                <a:ext cx="1594762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159">
            <a:extLst>
              <a:ext uri="{FF2B5EF4-FFF2-40B4-BE49-F238E27FC236}">
                <a16:creationId xmlns:a16="http://schemas.microsoft.com/office/drawing/2014/main" id="{C85FEAA5-F171-4B75-984B-85B20FC8DD69}"/>
              </a:ext>
            </a:extLst>
          </p:cNvPr>
          <p:cNvSpPr txBox="1"/>
          <p:nvPr/>
        </p:nvSpPr>
        <p:spPr>
          <a:xfrm>
            <a:off x="4840578" y="3252221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43" name="TextBox 159">
            <a:extLst>
              <a:ext uri="{FF2B5EF4-FFF2-40B4-BE49-F238E27FC236}">
                <a16:creationId xmlns:a16="http://schemas.microsoft.com/office/drawing/2014/main" id="{0FFDF5E8-2423-4AA2-9568-49519143E581}"/>
              </a:ext>
            </a:extLst>
          </p:cNvPr>
          <p:cNvSpPr txBox="1"/>
          <p:nvPr/>
        </p:nvSpPr>
        <p:spPr>
          <a:xfrm>
            <a:off x="6756587" y="3169043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74">
                <a:extLst>
                  <a:ext uri="{FF2B5EF4-FFF2-40B4-BE49-F238E27FC236}">
                    <a16:creationId xmlns:a16="http://schemas.microsoft.com/office/drawing/2014/main" id="{84009B03-6BB6-4D16-97A4-90DF01934562}"/>
                  </a:ext>
                </a:extLst>
              </p:cNvPr>
              <p:cNvSpPr/>
              <p:nvPr/>
            </p:nvSpPr>
            <p:spPr>
              <a:xfrm>
                <a:off x="5489150" y="2954032"/>
                <a:ext cx="1591723" cy="852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4</m:t>
                          </m:r>
                        </m:den>
                      </m:f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44" name="Rectangle 74">
                <a:extLst>
                  <a:ext uri="{FF2B5EF4-FFF2-40B4-BE49-F238E27FC236}">
                    <a16:creationId xmlns:a16="http://schemas.microsoft.com/office/drawing/2014/main" id="{84009B03-6BB6-4D16-97A4-90DF019345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150" y="2954032"/>
                <a:ext cx="1591723" cy="85222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159">
            <a:extLst>
              <a:ext uri="{FF2B5EF4-FFF2-40B4-BE49-F238E27FC236}">
                <a16:creationId xmlns:a16="http://schemas.microsoft.com/office/drawing/2014/main" id="{CDEF3EB4-B9ED-4270-A246-90BE3539C0EF}"/>
              </a:ext>
            </a:extLst>
          </p:cNvPr>
          <p:cNvSpPr txBox="1"/>
          <p:nvPr/>
        </p:nvSpPr>
        <p:spPr>
          <a:xfrm>
            <a:off x="4630015" y="4087198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47" name="TextBox 159">
            <a:extLst>
              <a:ext uri="{FF2B5EF4-FFF2-40B4-BE49-F238E27FC236}">
                <a16:creationId xmlns:a16="http://schemas.microsoft.com/office/drawing/2014/main" id="{57ECD116-BB36-4BCA-ACA9-34BAD3984CE9}"/>
              </a:ext>
            </a:extLst>
          </p:cNvPr>
          <p:cNvSpPr txBox="1"/>
          <p:nvPr/>
        </p:nvSpPr>
        <p:spPr>
          <a:xfrm>
            <a:off x="3471359" y="4897555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234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8" grpId="0"/>
      <p:bldP spid="29" grpId="0"/>
      <p:bldP spid="31" grpId="0"/>
      <p:bldP spid="33" grpId="0"/>
      <p:bldP spid="35" grpId="0"/>
      <p:bldP spid="36" grpId="0" build="p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TextBox 147"/>
          <p:cNvSpPr txBox="1"/>
          <p:nvPr/>
        </p:nvSpPr>
        <p:spPr>
          <a:xfrm>
            <a:off x="4081008" y="2261938"/>
            <a:ext cx="41997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0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∴ المحور الأكبر هو جزء من محور السينات</a:t>
            </a:r>
            <a:endParaRPr lang="ar-KW" sz="2000" b="1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74"/>
              <p:cNvSpPr/>
              <p:nvPr/>
            </p:nvSpPr>
            <p:spPr>
              <a:xfrm>
                <a:off x="1467414" y="3361181"/>
                <a:ext cx="1467741" cy="655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  <a:cs typeface="AGA Rasheeq Bold" pitchFamily="2" charset="-78"/>
                          <a:sym typeface="Zawawi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  <a:cs typeface="AGA Rasheeq Bold" pitchFamily="2" charset="-78"/>
                          <a:sym typeface="Zawawi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/>
                              <a:cs typeface="AGA Rasheeq Bold" pitchFamily="2" charset="-78"/>
                            </a:rPr>
                            <m:t>𝒄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18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414" y="3361181"/>
                <a:ext cx="1467741" cy="655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54"/>
              <p:cNvSpPr/>
              <p:nvPr/>
            </p:nvSpPr>
            <p:spPr>
              <a:xfrm>
                <a:off x="7345700" y="3535243"/>
                <a:ext cx="12941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700" y="3535243"/>
                <a:ext cx="129418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56"/>
              <p:cNvSpPr/>
              <p:nvPr/>
            </p:nvSpPr>
            <p:spPr>
              <a:xfrm>
                <a:off x="1511092" y="4404610"/>
                <a:ext cx="2452603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Zawawi"/>
                        </a:rPr>
                        <m:t>∵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sym typeface="Zawawi"/>
                        </a:rPr>
                        <m:t> 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092" y="4404610"/>
                <a:ext cx="2452603" cy="407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56"/>
              <p:cNvSpPr/>
              <p:nvPr/>
            </p:nvSpPr>
            <p:spPr>
              <a:xfrm>
                <a:off x="3522181" y="4251773"/>
                <a:ext cx="3865566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𝟑𝟔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latin typeface="Cambria Math"/>
                              <a:ea typeface="Cambria Math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  <a:cs typeface="AGA Rasheeq Bold" pitchFamily="2" charset="-78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latin typeface="Cambria Math"/>
                              <a:ea typeface="Cambria Math" pitchFamily="18" charset="0"/>
                            </a:rPr>
                            <m:t>𝟔𝟑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  <a:cs typeface="AGA Rasheeq Bold" pitchFamily="2" charset="-78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181" y="4251773"/>
                <a:ext cx="3865566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159"/>
          <p:cNvSpPr txBox="1"/>
          <p:nvPr/>
        </p:nvSpPr>
        <p:spPr>
          <a:xfrm>
            <a:off x="6416733" y="4808548"/>
            <a:ext cx="22231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000" b="1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معادلة القطع هي: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60"/>
              <p:cNvSpPr/>
              <p:nvPr/>
            </p:nvSpPr>
            <p:spPr>
              <a:xfrm>
                <a:off x="2570284" y="5230405"/>
                <a:ext cx="2202409" cy="717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000" b="1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284" y="5230405"/>
                <a:ext cx="2202409" cy="717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60"/>
              <p:cNvSpPr/>
              <p:nvPr/>
            </p:nvSpPr>
            <p:spPr>
              <a:xfrm>
                <a:off x="4864849" y="5247792"/>
                <a:ext cx="2089146" cy="717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𝟑𝟔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𝟒</m:t>
                              </m:r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𝟔𝟑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000" b="1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849" y="5247792"/>
                <a:ext cx="2089146" cy="7178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2">
            <a:extLst>
              <a:ext uri="{FF2B5EF4-FFF2-40B4-BE49-F238E27FC236}">
                <a16:creationId xmlns:a16="http://schemas.microsoft.com/office/drawing/2014/main" id="{A492B5D1-6414-4054-8F2D-805E21F4A227}"/>
              </a:ext>
            </a:extLst>
          </p:cNvPr>
          <p:cNvSpPr txBox="1"/>
          <p:nvPr/>
        </p:nvSpPr>
        <p:spPr>
          <a:xfrm>
            <a:off x="7970264" y="1117033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A32DED4E-E34A-480F-91FD-B57E2B878DC6}"/>
                  </a:ext>
                </a:extLst>
              </p:cNvPr>
              <p:cNvSpPr txBox="1"/>
              <p:nvPr/>
            </p:nvSpPr>
            <p:spPr>
              <a:xfrm>
                <a:off x="127525" y="233057"/>
                <a:ext cx="8888950" cy="843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b="1" dirty="0">
                    <a:solidFill>
                      <a:srgbClr val="FF0000"/>
                    </a:solidFill>
                  </a:rPr>
                  <a:t>في التمارين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( 1 – 4 )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، حدد نوع القطع في كل مما يلي ، ثم اوجد معادلته</a:t>
                </a: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اختلافه المركزي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KW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معادلة دليله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8</a:t>
                </a:r>
                <a:endParaRPr lang="ar-KW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A32DED4E-E34A-480F-91FD-B57E2B878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5" y="233057"/>
                <a:ext cx="8888950" cy="843244"/>
              </a:xfrm>
              <a:prstGeom prst="rect">
                <a:avLst/>
              </a:prstGeom>
              <a:blipFill>
                <a:blip r:embed="rId8"/>
                <a:stretch>
                  <a:fillRect t="-3597" r="-754" b="-3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70">
                <a:extLst>
                  <a:ext uri="{FF2B5EF4-FFF2-40B4-BE49-F238E27FC236}">
                    <a16:creationId xmlns:a16="http://schemas.microsoft.com/office/drawing/2014/main" id="{C6990169-F454-4E73-9763-CF9CEABCD7E2}"/>
                  </a:ext>
                </a:extLst>
              </p:cNvPr>
              <p:cNvSpPr/>
              <p:nvPr/>
            </p:nvSpPr>
            <p:spPr>
              <a:xfrm>
                <a:off x="4222569" y="984512"/>
                <a:ext cx="4417318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000" b="1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r>
                        <a:rPr lang="en-US" sz="2000" b="1" i="1" smtClean="0">
                          <a:latin typeface="Cambria Math"/>
                          <a:cs typeface="AGA Rasheeq Bold" pitchFamily="2" charset="-78"/>
                        </a:rPr>
                        <m:t>𝒆</m:t>
                      </m:r>
                      <m:r>
                        <a:rPr lang="en-US" sz="2000" b="1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    </m:t>
                      </m:r>
                      <m:r>
                        <a:rPr lang="en-US" sz="2000" b="1" i="1" smtClean="0">
                          <a:latin typeface="Cambria Math"/>
                          <a:cs typeface="AGA Rasheeq Bold" pitchFamily="2" charset="-78"/>
                        </a:rPr>
                        <m:t>  ,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 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</a:rPr>
                        <m:t>&lt;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000" b="1" dirty="0"/>
              </a:p>
            </p:txBody>
          </p:sp>
        </mc:Choice>
        <mc:Fallback xmlns="">
          <p:sp>
            <p:nvSpPr>
              <p:cNvPr id="37" name="Rectangle 170">
                <a:extLst>
                  <a:ext uri="{FF2B5EF4-FFF2-40B4-BE49-F238E27FC236}">
                    <a16:creationId xmlns:a16="http://schemas.microsoft.com/office/drawing/2014/main" id="{C6990169-F454-4E73-9763-CF9CEABCD7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569" y="984512"/>
                <a:ext cx="4417318" cy="6685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159">
            <a:extLst>
              <a:ext uri="{FF2B5EF4-FFF2-40B4-BE49-F238E27FC236}">
                <a16:creationId xmlns:a16="http://schemas.microsoft.com/office/drawing/2014/main" id="{30CAEEB7-C2BA-42F5-BADC-A8246B757C47}"/>
              </a:ext>
            </a:extLst>
          </p:cNvPr>
          <p:cNvSpPr txBox="1"/>
          <p:nvPr/>
        </p:nvSpPr>
        <p:spPr>
          <a:xfrm>
            <a:off x="4039737" y="1798454"/>
            <a:ext cx="41997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∴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 </a:t>
            </a:r>
            <a:r>
              <a:rPr lang="ar-KW" sz="2000" b="1" dirty="0">
                <a:cs typeface="AGA Rasheeq Bold" pitchFamily="2" charset="-78"/>
              </a:rPr>
              <a:t>القطع هو قطع ناقص</a:t>
            </a:r>
            <a:r>
              <a:rPr lang="en-US" sz="2000" b="1" dirty="0">
                <a:cs typeface="AGA Rasheeq Bold" pitchFamily="2" charset="-78"/>
              </a:rPr>
              <a:t> </a:t>
            </a:r>
            <a:r>
              <a:rPr lang="ar-KW" sz="2000" b="1" dirty="0">
                <a:cs typeface="AGA Rasheeq Bold" pitchFamily="2" charset="-78"/>
              </a:rPr>
              <a:t> </a:t>
            </a:r>
            <a:r>
              <a:rPr lang="ar-KW" sz="2000" b="1" dirty="0">
                <a:cs typeface="AGA Rasheeq Bold" pitchFamily="2" charset="-78"/>
                <a:sym typeface="Zawawi"/>
              </a:rPr>
              <a:t>معادلة الدليل</a:t>
            </a:r>
            <a:r>
              <a:rPr lang="en-US" sz="2000" b="1" dirty="0">
                <a:cs typeface="AGA Rasheeq Bold" pitchFamily="2" charset="-78"/>
                <a:sym typeface="Zawawi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Zawawi"/>
              </a:rPr>
              <a:t>x = 8 </a:t>
            </a:r>
            <a:endParaRPr lang="ar-KW" sz="2000" b="1" dirty="0">
              <a:cs typeface="AGA Rasheeq Bold" pitchFamily="2" charset="-78"/>
            </a:endParaRPr>
          </a:p>
        </p:txBody>
      </p:sp>
      <p:sp>
        <p:nvSpPr>
          <p:cNvPr id="39" name="TextBox 159">
            <a:extLst>
              <a:ext uri="{FF2B5EF4-FFF2-40B4-BE49-F238E27FC236}">
                <a16:creationId xmlns:a16="http://schemas.microsoft.com/office/drawing/2014/main" id="{F1E7AA5E-C828-4F75-8D5C-AFF3A1996F81}"/>
              </a:ext>
            </a:extLst>
          </p:cNvPr>
          <p:cNvSpPr txBox="1"/>
          <p:nvPr/>
        </p:nvSpPr>
        <p:spPr>
          <a:xfrm>
            <a:off x="4017579" y="3442550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74">
                <a:extLst>
                  <a:ext uri="{FF2B5EF4-FFF2-40B4-BE49-F238E27FC236}">
                    <a16:creationId xmlns:a16="http://schemas.microsoft.com/office/drawing/2014/main" id="{4C8E826C-115F-4018-A6C2-8EC70081A6D3}"/>
                  </a:ext>
                </a:extLst>
              </p:cNvPr>
              <p:cNvSpPr/>
              <p:nvPr/>
            </p:nvSpPr>
            <p:spPr>
              <a:xfrm>
                <a:off x="4713816" y="3335487"/>
                <a:ext cx="1098703" cy="876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KW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ar-KW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40" name="Rectangle 74">
                <a:extLst>
                  <a:ext uri="{FF2B5EF4-FFF2-40B4-BE49-F238E27FC236}">
                    <a16:creationId xmlns:a16="http://schemas.microsoft.com/office/drawing/2014/main" id="{4C8E826C-115F-4018-A6C2-8EC70081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816" y="3335487"/>
                <a:ext cx="1098703" cy="8769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74">
                <a:extLst>
                  <a:ext uri="{FF2B5EF4-FFF2-40B4-BE49-F238E27FC236}">
                    <a16:creationId xmlns:a16="http://schemas.microsoft.com/office/drawing/2014/main" id="{518F3610-4584-4FB2-A2D3-8F04B4A1D1F7}"/>
                  </a:ext>
                </a:extLst>
              </p:cNvPr>
              <p:cNvSpPr/>
              <p:nvPr/>
            </p:nvSpPr>
            <p:spPr>
              <a:xfrm>
                <a:off x="1467414" y="2691758"/>
                <a:ext cx="1467741" cy="570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  <a:cs typeface="AGA Rasheeq Bold" pitchFamily="2" charset="-78"/>
                          <a:sym typeface="Zawawi"/>
                        </a:rPr>
                        <m:t>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  <a:cs typeface="AGA Rasheeq Bold" pitchFamily="2" charset="-78"/>
                          <a:sym typeface="Zawawi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41" name="Rectangle 74">
                <a:extLst>
                  <a:ext uri="{FF2B5EF4-FFF2-40B4-BE49-F238E27FC236}">
                    <a16:creationId xmlns:a16="http://schemas.microsoft.com/office/drawing/2014/main" id="{518F3610-4584-4FB2-A2D3-8F04B4A1D1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414" y="2691758"/>
                <a:ext cx="1467741" cy="5706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159">
            <a:extLst>
              <a:ext uri="{FF2B5EF4-FFF2-40B4-BE49-F238E27FC236}">
                <a16:creationId xmlns:a16="http://schemas.microsoft.com/office/drawing/2014/main" id="{9B259554-10DD-4359-B6C1-98E5B146E30C}"/>
              </a:ext>
            </a:extLst>
          </p:cNvPr>
          <p:cNvSpPr txBox="1"/>
          <p:nvPr/>
        </p:nvSpPr>
        <p:spPr>
          <a:xfrm>
            <a:off x="2610869" y="2706248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74">
                <a:extLst>
                  <a:ext uri="{FF2B5EF4-FFF2-40B4-BE49-F238E27FC236}">
                    <a16:creationId xmlns:a16="http://schemas.microsoft.com/office/drawing/2014/main" id="{0C22345A-0A80-44AC-8BF9-95C39A042500}"/>
                  </a:ext>
                </a:extLst>
              </p:cNvPr>
              <p:cNvSpPr/>
              <p:nvPr/>
            </p:nvSpPr>
            <p:spPr>
              <a:xfrm>
                <a:off x="3205112" y="2635012"/>
                <a:ext cx="1173389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𝒂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43" name="Rectangle 74">
                <a:extLst>
                  <a:ext uri="{FF2B5EF4-FFF2-40B4-BE49-F238E27FC236}">
                    <a16:creationId xmlns:a16="http://schemas.microsoft.com/office/drawing/2014/main" id="{0C22345A-0A80-44AC-8BF9-95C39A042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112" y="2635012"/>
                <a:ext cx="1173389" cy="6365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159">
            <a:extLst>
              <a:ext uri="{FF2B5EF4-FFF2-40B4-BE49-F238E27FC236}">
                <a16:creationId xmlns:a16="http://schemas.microsoft.com/office/drawing/2014/main" id="{650B29AD-1D78-4B93-8797-00CB1CA5922C}"/>
              </a:ext>
            </a:extLst>
          </p:cNvPr>
          <p:cNvSpPr txBox="1"/>
          <p:nvPr/>
        </p:nvSpPr>
        <p:spPr>
          <a:xfrm>
            <a:off x="4039737" y="2706248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74">
                <a:extLst>
                  <a:ext uri="{FF2B5EF4-FFF2-40B4-BE49-F238E27FC236}">
                    <a16:creationId xmlns:a16="http://schemas.microsoft.com/office/drawing/2014/main" id="{7E2047D2-56C2-4A4F-AC01-81EAD5E99E98}"/>
                  </a:ext>
                </a:extLst>
              </p:cNvPr>
              <p:cNvSpPr/>
              <p:nvPr/>
            </p:nvSpPr>
            <p:spPr>
              <a:xfrm>
                <a:off x="4551201" y="2676763"/>
                <a:ext cx="1173389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𝒄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𝒂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46" name="Rectangle 74">
                <a:extLst>
                  <a:ext uri="{FF2B5EF4-FFF2-40B4-BE49-F238E27FC236}">
                    <a16:creationId xmlns:a16="http://schemas.microsoft.com/office/drawing/2014/main" id="{7E2047D2-56C2-4A4F-AC01-81EAD5E99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201" y="2676763"/>
                <a:ext cx="1173389" cy="6109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159">
            <a:extLst>
              <a:ext uri="{FF2B5EF4-FFF2-40B4-BE49-F238E27FC236}">
                <a16:creationId xmlns:a16="http://schemas.microsoft.com/office/drawing/2014/main" id="{1A8C586E-12E7-4A54-A53C-8FEC91AE1E02}"/>
              </a:ext>
            </a:extLst>
          </p:cNvPr>
          <p:cNvSpPr txBox="1"/>
          <p:nvPr/>
        </p:nvSpPr>
        <p:spPr>
          <a:xfrm>
            <a:off x="2570284" y="3471403"/>
            <a:ext cx="648572" cy="541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74">
                <a:extLst>
                  <a:ext uri="{FF2B5EF4-FFF2-40B4-BE49-F238E27FC236}">
                    <a16:creationId xmlns:a16="http://schemas.microsoft.com/office/drawing/2014/main" id="{49D925D9-7EB2-4D68-8097-BA1C78FA8156}"/>
                  </a:ext>
                </a:extLst>
              </p:cNvPr>
              <p:cNvSpPr/>
              <p:nvPr/>
            </p:nvSpPr>
            <p:spPr>
              <a:xfrm>
                <a:off x="2962374" y="3347911"/>
                <a:ext cx="1467741" cy="655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/>
                              <a:cs typeface="AGA Rasheeq Bold" pitchFamily="2" charset="-78"/>
                            </a:rPr>
                            <m:t>𝒄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GA Rasheeq Bold" pitchFamily="2" charset="-78"/>
                        </a:rPr>
                        <m:t>  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49" name="Rectangle 74">
                <a:extLst>
                  <a:ext uri="{FF2B5EF4-FFF2-40B4-BE49-F238E27FC236}">
                    <a16:creationId xmlns:a16="http://schemas.microsoft.com/office/drawing/2014/main" id="{49D925D9-7EB2-4D68-8097-BA1C78FA8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374" y="3347911"/>
                <a:ext cx="1467741" cy="65517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159">
                <a:extLst>
                  <a:ext uri="{FF2B5EF4-FFF2-40B4-BE49-F238E27FC236}">
                    <a16:creationId xmlns:a16="http://schemas.microsoft.com/office/drawing/2014/main" id="{014E3E7A-114E-47A0-8C1B-69D0060F57EA}"/>
                  </a:ext>
                </a:extLst>
              </p:cNvPr>
              <p:cNvSpPr txBox="1"/>
              <p:nvPr/>
            </p:nvSpPr>
            <p:spPr>
              <a:xfrm>
                <a:off x="7052620" y="3335487"/>
                <a:ext cx="586159" cy="6296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ar-KW" sz="2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  <m:t>𝑎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  <m:t>≠</m:t>
                          </m:r>
                          <m:r>
                            <m:rPr>
                              <m:brk m:alnAt="2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  <m:t>0</m:t>
                          </m:r>
                        </m:e>
                      </m:groupChr>
                    </m:oMath>
                  </m:oMathPara>
                </a14:m>
                <a:endParaRPr lang="ar-KW" sz="2600" dirty="0">
                  <a:cs typeface="AGA Rasheeq Bold" pitchFamily="2" charset="-78"/>
                </a:endParaRPr>
              </a:p>
            </p:txBody>
          </p:sp>
        </mc:Choice>
        <mc:Fallback xmlns="">
          <p:sp>
            <p:nvSpPr>
              <p:cNvPr id="50" name="TextBox 159">
                <a:extLst>
                  <a:ext uri="{FF2B5EF4-FFF2-40B4-BE49-F238E27FC236}">
                    <a16:creationId xmlns:a16="http://schemas.microsoft.com/office/drawing/2014/main" id="{014E3E7A-114E-47A0-8C1B-69D0060F5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620" y="3335487"/>
                <a:ext cx="586159" cy="62966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159">
            <a:extLst>
              <a:ext uri="{FF2B5EF4-FFF2-40B4-BE49-F238E27FC236}">
                <a16:creationId xmlns:a16="http://schemas.microsoft.com/office/drawing/2014/main" id="{BBE8A8AB-3F93-4C37-BD81-D0C3BA895F38}"/>
              </a:ext>
            </a:extLst>
          </p:cNvPr>
          <p:cNvSpPr txBox="1"/>
          <p:nvPr/>
        </p:nvSpPr>
        <p:spPr>
          <a:xfrm>
            <a:off x="4430115" y="5389739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74">
                <a:extLst>
                  <a:ext uri="{FF2B5EF4-FFF2-40B4-BE49-F238E27FC236}">
                    <a16:creationId xmlns:a16="http://schemas.microsoft.com/office/drawing/2014/main" id="{CBE688EE-B6E5-47BC-A9D5-033FC183B2CF}"/>
                  </a:ext>
                </a:extLst>
              </p:cNvPr>
              <p:cNvSpPr/>
              <p:nvPr/>
            </p:nvSpPr>
            <p:spPr>
              <a:xfrm>
                <a:off x="6133814" y="3431824"/>
                <a:ext cx="1098703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f>
                            <m:fPr>
                              <m:ctrlPr>
                                <a:rPr lang="ar-KW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ar-KW" b="1" dirty="0"/>
              </a:p>
            </p:txBody>
          </p:sp>
        </mc:Choice>
        <mc:Fallback xmlns="">
          <p:sp>
            <p:nvSpPr>
              <p:cNvPr id="52" name="Rectangle 74">
                <a:extLst>
                  <a:ext uri="{FF2B5EF4-FFF2-40B4-BE49-F238E27FC236}">
                    <a16:creationId xmlns:a16="http://schemas.microsoft.com/office/drawing/2014/main" id="{CBE688EE-B6E5-47BC-A9D5-033FC183B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814" y="3431824"/>
                <a:ext cx="1098703" cy="7923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159">
            <a:extLst>
              <a:ext uri="{FF2B5EF4-FFF2-40B4-BE49-F238E27FC236}">
                <a16:creationId xmlns:a16="http://schemas.microsoft.com/office/drawing/2014/main" id="{CDD3C482-6F25-42E5-9BCC-51DB7AA4D434}"/>
              </a:ext>
            </a:extLst>
          </p:cNvPr>
          <p:cNvSpPr txBox="1"/>
          <p:nvPr/>
        </p:nvSpPr>
        <p:spPr>
          <a:xfrm>
            <a:off x="5616343" y="3458652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  <p:sp>
        <p:nvSpPr>
          <p:cNvPr id="54" name="TextBox 159">
            <a:extLst>
              <a:ext uri="{FF2B5EF4-FFF2-40B4-BE49-F238E27FC236}">
                <a16:creationId xmlns:a16="http://schemas.microsoft.com/office/drawing/2014/main" id="{D08ADAE5-06A8-4F0F-B5BB-C5FDA3D5EEF3}"/>
              </a:ext>
            </a:extLst>
          </p:cNvPr>
          <p:cNvSpPr txBox="1"/>
          <p:nvPr/>
        </p:nvSpPr>
        <p:spPr>
          <a:xfrm>
            <a:off x="3576773" y="4358935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dirty="0">
              <a:cs typeface="AGA Rasheeq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71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8" grpId="0"/>
      <p:bldP spid="29" grpId="0"/>
      <p:bldP spid="30" grpId="0"/>
      <p:bldP spid="31" grpId="0"/>
      <p:bldP spid="35" grpId="0"/>
      <p:bldP spid="36" grpId="0" build="p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54"/>
              <p:cNvSpPr/>
              <p:nvPr/>
            </p:nvSpPr>
            <p:spPr>
              <a:xfrm>
                <a:off x="3585737" y="1299421"/>
                <a:ext cx="19725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737" y="1299421"/>
                <a:ext cx="1972525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54"/>
              <p:cNvSpPr/>
              <p:nvPr/>
            </p:nvSpPr>
            <p:spPr>
              <a:xfrm>
                <a:off x="1870686" y="1284033"/>
                <a:ext cx="211857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ar-KW" sz="2000" b="1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86" y="1284033"/>
                <a:ext cx="2118575" cy="407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4"/>
              <p:cNvSpPr/>
              <p:nvPr/>
            </p:nvSpPr>
            <p:spPr>
              <a:xfrm>
                <a:off x="3585737" y="1753053"/>
                <a:ext cx="19725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737" y="1753053"/>
                <a:ext cx="197252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54"/>
              <p:cNvSpPr/>
              <p:nvPr/>
            </p:nvSpPr>
            <p:spPr>
              <a:xfrm>
                <a:off x="1870686" y="1737665"/>
                <a:ext cx="211857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ar-KW" sz="2000" b="1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7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86" y="1737665"/>
                <a:ext cx="2118575" cy="4070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56"/>
              <p:cNvSpPr/>
              <p:nvPr/>
            </p:nvSpPr>
            <p:spPr>
              <a:xfrm>
                <a:off x="2349269" y="2153163"/>
                <a:ext cx="2107666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269" y="2153163"/>
                <a:ext cx="2107666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54"/>
              <p:cNvSpPr/>
              <p:nvPr/>
            </p:nvSpPr>
            <p:spPr>
              <a:xfrm>
                <a:off x="4255173" y="2085708"/>
                <a:ext cx="1972525" cy="442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KW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173" y="2085708"/>
                <a:ext cx="1972525" cy="4426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54"/>
              <p:cNvSpPr/>
              <p:nvPr/>
            </p:nvSpPr>
            <p:spPr>
              <a:xfrm>
                <a:off x="1767772" y="2515887"/>
                <a:ext cx="1972525" cy="589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𝒆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AGA Rasheeq Bold" pitchFamily="2" charset="-78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ar-KW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AGA Rasheeq Bold" pitchFamily="2" charset="-78"/>
                          </a:rPr>
                          <m:t>𝟑</m:t>
                        </m:r>
                      </m:den>
                    </m:f>
                  </m:oMath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772" y="2515887"/>
                <a:ext cx="1972525" cy="589905"/>
              </a:xfrm>
              <a:prstGeom prst="rect">
                <a:avLst/>
              </a:prstGeom>
              <a:blipFill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2">
            <a:extLst>
              <a:ext uri="{FF2B5EF4-FFF2-40B4-BE49-F238E27FC236}">
                <a16:creationId xmlns:a16="http://schemas.microsoft.com/office/drawing/2014/main" id="{BAD2512D-13F7-4576-8E4A-BF2A0FBE794B}"/>
              </a:ext>
            </a:extLst>
          </p:cNvPr>
          <p:cNvSpPr txBox="1"/>
          <p:nvPr/>
        </p:nvSpPr>
        <p:spPr>
          <a:xfrm>
            <a:off x="7970264" y="1117033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2A0C9841-CFDB-4465-8CFC-315C23F1F4A5}"/>
                  </a:ext>
                </a:extLst>
              </p:cNvPr>
              <p:cNvSpPr txBox="1"/>
              <p:nvPr/>
            </p:nvSpPr>
            <p:spPr>
              <a:xfrm>
                <a:off x="127525" y="233057"/>
                <a:ext cx="8888950" cy="905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b="1" dirty="0">
                    <a:solidFill>
                      <a:srgbClr val="FF0000"/>
                    </a:solidFill>
                  </a:rPr>
                  <a:t>في التمرينين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( 5 , 6 ) 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أوجد الاختلاف المركزي لكل قطع مما يلي حيث معادلته :</a:t>
                </a:r>
              </a:p>
              <a:p>
                <a:pPr algn="l" rtl="0"/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(5)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(6)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𝟑𝟔</m:t>
                    </m:r>
                  </m:oMath>
                </a14:m>
                <a:endParaRPr lang="ar-KW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2A0C9841-CFDB-4465-8CFC-315C23F1F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5" y="233057"/>
                <a:ext cx="8888950" cy="905248"/>
              </a:xfrm>
              <a:prstGeom prst="rect">
                <a:avLst/>
              </a:prstGeom>
              <a:blipFill>
                <a:blip r:embed="rId9"/>
                <a:stretch>
                  <a:fillRect t="-3356" r="-686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59">
            <a:extLst>
              <a:ext uri="{FF2B5EF4-FFF2-40B4-BE49-F238E27FC236}">
                <a16:creationId xmlns:a16="http://schemas.microsoft.com/office/drawing/2014/main" id="{CA9F37EB-77FF-4F77-8C96-E44B6B4F7E25}"/>
              </a:ext>
            </a:extLst>
          </p:cNvPr>
          <p:cNvSpPr txBox="1"/>
          <p:nvPr/>
        </p:nvSpPr>
        <p:spPr>
          <a:xfrm>
            <a:off x="3462735" y="1207088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b="1" dirty="0">
              <a:cs typeface="AGA Rasheeq Bold" pitchFamily="2" charset="-78"/>
            </a:endParaRPr>
          </a:p>
        </p:txBody>
      </p:sp>
      <p:sp>
        <p:nvSpPr>
          <p:cNvPr id="31" name="TextBox 159">
            <a:extLst>
              <a:ext uri="{FF2B5EF4-FFF2-40B4-BE49-F238E27FC236}">
                <a16:creationId xmlns:a16="http://schemas.microsoft.com/office/drawing/2014/main" id="{B73CF683-4596-4874-9E12-8390A0A92471}"/>
              </a:ext>
            </a:extLst>
          </p:cNvPr>
          <p:cNvSpPr txBox="1"/>
          <p:nvPr/>
        </p:nvSpPr>
        <p:spPr>
          <a:xfrm>
            <a:off x="3403102" y="1699531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b="1" dirty="0">
              <a:cs typeface="AGA Rasheeq Bold" pitchFamily="2" charset="-78"/>
            </a:endParaRPr>
          </a:p>
        </p:txBody>
      </p:sp>
      <p:sp>
        <p:nvSpPr>
          <p:cNvPr id="33" name="TextBox 159">
            <a:extLst>
              <a:ext uri="{FF2B5EF4-FFF2-40B4-BE49-F238E27FC236}">
                <a16:creationId xmlns:a16="http://schemas.microsoft.com/office/drawing/2014/main" id="{64DC85DB-2A74-4AA2-AE8E-C57DE7DFA2C5}"/>
              </a:ext>
            </a:extLst>
          </p:cNvPr>
          <p:cNvSpPr txBox="1"/>
          <p:nvPr/>
        </p:nvSpPr>
        <p:spPr>
          <a:xfrm>
            <a:off x="4197787" y="2060830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b="1" dirty="0">
              <a:cs typeface="AGA Rasheeq Bold" pitchFamily="2" charset="-78"/>
            </a:endParaRP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95DFC463-2826-4975-A91A-4DF85BFE21B2}"/>
              </a:ext>
            </a:extLst>
          </p:cNvPr>
          <p:cNvSpPr txBox="1"/>
          <p:nvPr/>
        </p:nvSpPr>
        <p:spPr>
          <a:xfrm>
            <a:off x="1576598" y="1314810"/>
            <a:ext cx="7267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endParaRPr lang="en-US" dirty="0"/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C3D7167C-3A42-4967-8EBF-A6E76BFF9E55}"/>
              </a:ext>
            </a:extLst>
          </p:cNvPr>
          <p:cNvSpPr txBox="1"/>
          <p:nvPr/>
        </p:nvSpPr>
        <p:spPr>
          <a:xfrm>
            <a:off x="1622527" y="3318186"/>
            <a:ext cx="7267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35905D-CF5F-4692-BCEF-92DF387D849A}"/>
                  </a:ext>
                </a:extLst>
              </p:cNvPr>
              <p:cNvSpPr txBox="1"/>
              <p:nvPr/>
            </p:nvSpPr>
            <p:spPr>
              <a:xfrm>
                <a:off x="2258599" y="3325176"/>
                <a:ext cx="2289005" cy="407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𝟑𝟔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35905D-CF5F-4692-BCEF-92DF387D8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99" y="3325176"/>
                <a:ext cx="2289005" cy="407099"/>
              </a:xfrm>
              <a:prstGeom prst="rect">
                <a:avLst/>
              </a:prstGeom>
              <a:blipFill>
                <a:blip r:embed="rId10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159">
                <a:extLst>
                  <a:ext uri="{FF2B5EF4-FFF2-40B4-BE49-F238E27FC236}">
                    <a16:creationId xmlns:a16="http://schemas.microsoft.com/office/drawing/2014/main" id="{2DAC63A4-E77E-4BFD-87C7-CC9677007149}"/>
                  </a:ext>
                </a:extLst>
              </p:cNvPr>
              <p:cNvSpPr txBox="1"/>
              <p:nvPr/>
            </p:nvSpPr>
            <p:spPr>
              <a:xfrm>
                <a:off x="4456935" y="3136699"/>
                <a:ext cx="586159" cy="6296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ar-KW" sz="2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groupChrPr>
                        <m:e>
                          <m:r>
                            <a:rPr lang="ar-KW" sz="2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  <m:t>÷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GA Rasheeq Bold" pitchFamily="2" charset="-78"/>
                            </a:rPr>
                            <m:t>36</m:t>
                          </m:r>
                        </m:e>
                      </m:groupChr>
                    </m:oMath>
                  </m:oMathPara>
                </a14:m>
                <a:endParaRPr lang="ar-KW" sz="2600" dirty="0">
                  <a:cs typeface="AGA Rasheeq Bold" pitchFamily="2" charset="-78"/>
                </a:endParaRPr>
              </a:p>
            </p:txBody>
          </p:sp>
        </mc:Choice>
        <mc:Fallback xmlns="">
          <p:sp>
            <p:nvSpPr>
              <p:cNvPr id="37" name="TextBox 159">
                <a:extLst>
                  <a:ext uri="{FF2B5EF4-FFF2-40B4-BE49-F238E27FC236}">
                    <a16:creationId xmlns:a16="http://schemas.microsoft.com/office/drawing/2014/main" id="{2DAC63A4-E77E-4BFD-87C7-CC9677007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935" y="3136699"/>
                <a:ext cx="586159" cy="6296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13F7CF05-DA82-44DE-96E2-1CF7ADA25A02}"/>
                  </a:ext>
                </a:extLst>
              </p:cNvPr>
              <p:cNvSpPr txBox="1"/>
              <p:nvPr/>
            </p:nvSpPr>
            <p:spPr>
              <a:xfrm>
                <a:off x="5074013" y="3183379"/>
                <a:ext cx="1464127" cy="582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13F7CF05-DA82-44DE-96E2-1CF7ADA25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013" y="3183379"/>
                <a:ext cx="1464127" cy="58298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154">
                <a:extLst>
                  <a:ext uri="{FF2B5EF4-FFF2-40B4-BE49-F238E27FC236}">
                    <a16:creationId xmlns:a16="http://schemas.microsoft.com/office/drawing/2014/main" id="{AACFF644-3A7F-4251-AC1E-A28B77AEF9A3}"/>
                  </a:ext>
                </a:extLst>
              </p:cNvPr>
              <p:cNvSpPr/>
              <p:nvPr/>
            </p:nvSpPr>
            <p:spPr>
              <a:xfrm>
                <a:off x="4100613" y="3960753"/>
                <a:ext cx="19725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154">
                <a:extLst>
                  <a:ext uri="{FF2B5EF4-FFF2-40B4-BE49-F238E27FC236}">
                    <a16:creationId xmlns:a16="http://schemas.microsoft.com/office/drawing/2014/main" id="{AACFF644-3A7F-4251-AC1E-A28B77AEF9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613" y="3960753"/>
                <a:ext cx="1972525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154">
                <a:extLst>
                  <a:ext uri="{FF2B5EF4-FFF2-40B4-BE49-F238E27FC236}">
                    <a16:creationId xmlns:a16="http://schemas.microsoft.com/office/drawing/2014/main" id="{5C848BD4-8013-46C7-8C16-2E80FD14490F}"/>
                  </a:ext>
                </a:extLst>
              </p:cNvPr>
              <p:cNvSpPr/>
              <p:nvPr/>
            </p:nvSpPr>
            <p:spPr>
              <a:xfrm>
                <a:off x="2385562" y="3945365"/>
                <a:ext cx="211857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ar-KW" sz="2000" b="1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0" name="Rectangle 154">
                <a:extLst>
                  <a:ext uri="{FF2B5EF4-FFF2-40B4-BE49-F238E27FC236}">
                    <a16:creationId xmlns:a16="http://schemas.microsoft.com/office/drawing/2014/main" id="{5C848BD4-8013-46C7-8C16-2E80FD144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562" y="3945365"/>
                <a:ext cx="2118575" cy="4070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154">
                <a:extLst>
                  <a:ext uri="{FF2B5EF4-FFF2-40B4-BE49-F238E27FC236}">
                    <a16:creationId xmlns:a16="http://schemas.microsoft.com/office/drawing/2014/main" id="{8921213E-6FA6-48F0-9D31-D413A1B464A7}"/>
                  </a:ext>
                </a:extLst>
              </p:cNvPr>
              <p:cNvSpPr/>
              <p:nvPr/>
            </p:nvSpPr>
            <p:spPr>
              <a:xfrm>
                <a:off x="4100613" y="4414385"/>
                <a:ext cx="19725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154">
                <a:extLst>
                  <a:ext uri="{FF2B5EF4-FFF2-40B4-BE49-F238E27FC236}">
                    <a16:creationId xmlns:a16="http://schemas.microsoft.com/office/drawing/2014/main" id="{8921213E-6FA6-48F0-9D31-D413A1B464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613" y="4414385"/>
                <a:ext cx="1972525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154">
                <a:extLst>
                  <a:ext uri="{FF2B5EF4-FFF2-40B4-BE49-F238E27FC236}">
                    <a16:creationId xmlns:a16="http://schemas.microsoft.com/office/drawing/2014/main" id="{F7138ADB-6CDB-4FAC-A224-3F2CD0B3AFC4}"/>
                  </a:ext>
                </a:extLst>
              </p:cNvPr>
              <p:cNvSpPr/>
              <p:nvPr/>
            </p:nvSpPr>
            <p:spPr>
              <a:xfrm>
                <a:off x="2385562" y="4398997"/>
                <a:ext cx="211857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ar-KW" sz="2000" b="1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2" name="Rectangle 154">
                <a:extLst>
                  <a:ext uri="{FF2B5EF4-FFF2-40B4-BE49-F238E27FC236}">
                    <a16:creationId xmlns:a16="http://schemas.microsoft.com/office/drawing/2014/main" id="{F7138ADB-6CDB-4FAC-A224-3F2CD0B3AF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562" y="4398997"/>
                <a:ext cx="2118575" cy="4070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156">
                <a:extLst>
                  <a:ext uri="{FF2B5EF4-FFF2-40B4-BE49-F238E27FC236}">
                    <a16:creationId xmlns:a16="http://schemas.microsoft.com/office/drawing/2014/main" id="{700085D9-71B6-4D7A-A720-B0C5692FDDC5}"/>
                  </a:ext>
                </a:extLst>
              </p:cNvPr>
              <p:cNvSpPr/>
              <p:nvPr/>
            </p:nvSpPr>
            <p:spPr>
              <a:xfrm>
                <a:off x="2864145" y="4814495"/>
                <a:ext cx="2107666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156">
                <a:extLst>
                  <a:ext uri="{FF2B5EF4-FFF2-40B4-BE49-F238E27FC236}">
                    <a16:creationId xmlns:a16="http://schemas.microsoft.com/office/drawing/2014/main" id="{700085D9-71B6-4D7A-A720-B0C5692FD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145" y="4814495"/>
                <a:ext cx="2107666" cy="4070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154">
                <a:extLst>
                  <a:ext uri="{FF2B5EF4-FFF2-40B4-BE49-F238E27FC236}">
                    <a16:creationId xmlns:a16="http://schemas.microsoft.com/office/drawing/2014/main" id="{D851EFA1-2D96-4943-A1E0-B2373A44979D}"/>
                  </a:ext>
                </a:extLst>
              </p:cNvPr>
              <p:cNvSpPr/>
              <p:nvPr/>
            </p:nvSpPr>
            <p:spPr>
              <a:xfrm>
                <a:off x="4770049" y="4747040"/>
                <a:ext cx="1972525" cy="43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KW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154">
                <a:extLst>
                  <a:ext uri="{FF2B5EF4-FFF2-40B4-BE49-F238E27FC236}">
                    <a16:creationId xmlns:a16="http://schemas.microsoft.com/office/drawing/2014/main" id="{D851EFA1-2D96-4943-A1E0-B2373A449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49" y="4747040"/>
                <a:ext cx="1972525" cy="43640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154">
                <a:extLst>
                  <a:ext uri="{FF2B5EF4-FFF2-40B4-BE49-F238E27FC236}">
                    <a16:creationId xmlns:a16="http://schemas.microsoft.com/office/drawing/2014/main" id="{0D87CB4A-7C9F-4F9C-9FFF-26F39D60A048}"/>
                  </a:ext>
                </a:extLst>
              </p:cNvPr>
              <p:cNvSpPr/>
              <p:nvPr/>
            </p:nvSpPr>
            <p:spPr>
              <a:xfrm>
                <a:off x="2282648" y="5177219"/>
                <a:ext cx="1972525" cy="589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𝒆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AGA Rasheeq Bold" pitchFamily="2" charset="-78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ar-KW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𝟏𝟑</m:t>
                            </m:r>
                          </m:e>
                        </m:rad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AGA Rasheeq Bold" pitchFamily="2" charset="-78"/>
                          </a:rPr>
                          <m:t>𝟑</m:t>
                        </m:r>
                      </m:den>
                    </m:f>
                  </m:oMath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ectangle 154">
                <a:extLst>
                  <a:ext uri="{FF2B5EF4-FFF2-40B4-BE49-F238E27FC236}">
                    <a16:creationId xmlns:a16="http://schemas.microsoft.com/office/drawing/2014/main" id="{0D87CB4A-7C9F-4F9C-9FFF-26F39D60A0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48" y="5177219"/>
                <a:ext cx="1972525" cy="589905"/>
              </a:xfrm>
              <a:prstGeom prst="rect">
                <a:avLst/>
              </a:prstGeom>
              <a:blipFill>
                <a:blip r:embed="rId19"/>
                <a:stretch>
                  <a:fillRect b="-6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159">
            <a:extLst>
              <a:ext uri="{FF2B5EF4-FFF2-40B4-BE49-F238E27FC236}">
                <a16:creationId xmlns:a16="http://schemas.microsoft.com/office/drawing/2014/main" id="{54C18749-C798-480E-B016-5DBD62B75561}"/>
              </a:ext>
            </a:extLst>
          </p:cNvPr>
          <p:cNvSpPr txBox="1"/>
          <p:nvPr/>
        </p:nvSpPr>
        <p:spPr>
          <a:xfrm>
            <a:off x="3977611" y="3868420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b="1" dirty="0">
              <a:cs typeface="AGA Rasheeq Bold" pitchFamily="2" charset="-78"/>
            </a:endParaRPr>
          </a:p>
        </p:txBody>
      </p:sp>
      <p:sp>
        <p:nvSpPr>
          <p:cNvPr id="48" name="TextBox 159">
            <a:extLst>
              <a:ext uri="{FF2B5EF4-FFF2-40B4-BE49-F238E27FC236}">
                <a16:creationId xmlns:a16="http://schemas.microsoft.com/office/drawing/2014/main" id="{4F6FAB2A-5DDA-4213-80ED-C833FFE3A391}"/>
              </a:ext>
            </a:extLst>
          </p:cNvPr>
          <p:cNvSpPr txBox="1"/>
          <p:nvPr/>
        </p:nvSpPr>
        <p:spPr>
          <a:xfrm>
            <a:off x="3917978" y="4360863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b="1" dirty="0">
              <a:cs typeface="AGA Rasheeq Bold" pitchFamily="2" charset="-78"/>
            </a:endParaRPr>
          </a:p>
        </p:txBody>
      </p:sp>
      <p:sp>
        <p:nvSpPr>
          <p:cNvPr id="49" name="TextBox 159">
            <a:extLst>
              <a:ext uri="{FF2B5EF4-FFF2-40B4-BE49-F238E27FC236}">
                <a16:creationId xmlns:a16="http://schemas.microsoft.com/office/drawing/2014/main" id="{E151C8E0-6A4A-413E-9073-0F7193558C84}"/>
              </a:ext>
            </a:extLst>
          </p:cNvPr>
          <p:cNvSpPr txBox="1"/>
          <p:nvPr/>
        </p:nvSpPr>
        <p:spPr>
          <a:xfrm>
            <a:off x="4712663" y="4722162"/>
            <a:ext cx="58615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</a:rPr>
              <a:t>⇒</a:t>
            </a:r>
            <a:endParaRPr lang="ar-KW" sz="2600" b="1" dirty="0">
              <a:cs typeface="AGA Rasheeq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06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8" grpId="0"/>
      <p:bldP spid="20" grpId="0"/>
      <p:bldP spid="29" grpId="0" build="p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34"/>
              <p:cNvSpPr/>
              <p:nvPr/>
            </p:nvSpPr>
            <p:spPr>
              <a:xfrm>
                <a:off x="947749" y="1808262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49" y="1808262"/>
                <a:ext cx="144016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35"/>
              <p:cNvSpPr/>
              <p:nvPr/>
            </p:nvSpPr>
            <p:spPr>
              <a:xfrm>
                <a:off x="2598719" y="1750036"/>
                <a:ext cx="1563606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KW" sz="2400" b="1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dirty="0" smtClean="0">
                              <a:latin typeface="Cambria Math"/>
                              <a:ea typeface="Cambria Math" pitchFamily="18" charset="0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719" y="1750036"/>
                <a:ext cx="1563606" cy="50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36"/>
              <p:cNvSpPr/>
              <p:nvPr/>
            </p:nvSpPr>
            <p:spPr>
              <a:xfrm>
                <a:off x="2248449" y="181444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49" y="1814441"/>
                <a:ext cx="5357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37"/>
              <p:cNvSpPr/>
              <p:nvPr/>
            </p:nvSpPr>
            <p:spPr>
              <a:xfrm>
                <a:off x="1011220" y="2244581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3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220" y="2244581"/>
                <a:ext cx="144016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38"/>
              <p:cNvSpPr/>
              <p:nvPr/>
            </p:nvSpPr>
            <p:spPr>
              <a:xfrm>
                <a:off x="2590551" y="2252728"/>
                <a:ext cx="140094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551" y="2252728"/>
                <a:ext cx="140094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56"/>
              <p:cNvSpPr/>
              <p:nvPr/>
            </p:nvSpPr>
            <p:spPr>
              <a:xfrm>
                <a:off x="802237" y="2806066"/>
                <a:ext cx="245260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37" y="2806066"/>
                <a:ext cx="245260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56"/>
              <p:cNvSpPr/>
              <p:nvPr/>
            </p:nvSpPr>
            <p:spPr>
              <a:xfrm>
                <a:off x="3116615" y="2795974"/>
                <a:ext cx="333317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15" y="2795974"/>
                <a:ext cx="333317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مربع نص 29"/>
          <p:cNvSpPr txBox="1"/>
          <p:nvPr/>
        </p:nvSpPr>
        <p:spPr>
          <a:xfrm>
            <a:off x="7095335" y="3418252"/>
            <a:ext cx="1326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/>
              <a:t>الرأسين:  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5957111" y="3373534"/>
            <a:ext cx="167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(7,0) , ( -7,0)  </a:t>
            </a:r>
            <a:endParaRPr lang="ar-KW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7425344" y="4010472"/>
            <a:ext cx="996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/>
              <a:t>البؤرتان: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/>
              <p:cNvSpPr txBox="1"/>
              <p:nvPr/>
            </p:nvSpPr>
            <p:spPr>
              <a:xfrm>
                <a:off x="4783204" y="3937862"/>
                <a:ext cx="2849979" cy="429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cs typeface="+mj-cs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000" b="1" i="1" dirty="0">
                            <a:latin typeface="Cambria Math" panose="02040503050406030204" pitchFamily="18" charset="0"/>
                            <a:ea typeface="Cambria Math" pitchFamily="18" charset="0"/>
                            <a:cs typeface="+mj-cs"/>
                          </a:rPr>
                        </m:ctrlPr>
                      </m:radPr>
                      <m:deg/>
                      <m:e>
                        <m:r>
                          <a:rPr lang="en-US" sz="2000" b="1" i="0" dirty="0" smtClean="0">
                            <a:latin typeface="Cambria Math"/>
                            <a:ea typeface="Cambria Math" pitchFamily="18" charset="0"/>
                            <a:cs typeface="+mj-cs"/>
                          </a:rPr>
                          <m:t>𝟐𝟑</m:t>
                        </m:r>
                      </m:e>
                    </m:rad>
                  </m:oMath>
                </a14:m>
                <a:r>
                  <a:rPr lang="en-US" sz="2000" b="1" dirty="0">
                    <a:cs typeface="+mj-cs"/>
                  </a:rPr>
                  <a:t>,0) , (</a:t>
                </a:r>
                <a14:m>
                  <m:oMath xmlns:m="http://schemas.openxmlformats.org/officeDocument/2006/math">
                    <m:r>
                      <a:rPr lang="en-US" sz="2000" b="1" i="0" dirty="0">
                        <a:latin typeface="Cambria Math"/>
                        <a:cs typeface="+mj-cs"/>
                      </a:rPr>
                      <m:t> </m:t>
                    </m:r>
                    <m:r>
                      <a:rPr lang="en-US" sz="2000" b="1" i="0" dirty="0" smtClean="0">
                        <a:latin typeface="Cambria Math"/>
                        <a:cs typeface="+mj-cs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ar-KW" sz="2000" b="1" i="1" dirty="0">
                            <a:latin typeface="Cambria Math" panose="02040503050406030204" pitchFamily="18" charset="0"/>
                            <a:ea typeface="Cambria Math" pitchFamily="18" charset="0"/>
                            <a:cs typeface="+mj-cs"/>
                          </a:rPr>
                        </m:ctrlPr>
                      </m:radPr>
                      <m:deg/>
                      <m:e>
                        <m:r>
                          <a:rPr lang="en-US" sz="2000" b="1" i="0" dirty="0" smtClean="0">
                            <a:latin typeface="Cambria Math"/>
                            <a:ea typeface="Cambria Math" pitchFamily="18" charset="0"/>
                            <a:cs typeface="+mj-cs"/>
                          </a:rPr>
                          <m:t>𝟐𝟑</m:t>
                        </m:r>
                      </m:e>
                    </m:rad>
                  </m:oMath>
                </a14:m>
                <a:r>
                  <a:rPr lang="en-US" sz="2000" b="1" dirty="0">
                    <a:cs typeface="+mj-cs"/>
                  </a:rPr>
                  <a:t>,0)  </a:t>
                </a:r>
                <a:endParaRPr lang="ar-KW" sz="2000" b="1" dirty="0">
                  <a:cs typeface="+mj-cs"/>
                </a:endParaRPr>
              </a:p>
            </p:txBody>
          </p:sp>
        </mc:Choice>
        <mc:Fallback xmlns="">
          <p:sp>
            <p:nvSpPr>
              <p:cNvPr id="34" name="مربع نص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204" y="3937862"/>
                <a:ext cx="2849979" cy="429092"/>
              </a:xfrm>
              <a:prstGeom prst="rect">
                <a:avLst/>
              </a:prstGeom>
              <a:blipFill>
                <a:blip r:embed="rId9"/>
                <a:stretch>
                  <a:fillRect t="-1429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154"/>
              <p:cNvSpPr/>
              <p:nvPr/>
            </p:nvSpPr>
            <p:spPr>
              <a:xfrm>
                <a:off x="3704200" y="4410582"/>
                <a:ext cx="3297758" cy="805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AGA Rasheeq Bold" pitchFamily="2" charset="-78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⟹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ar-KW" sz="28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𝟐𝟑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ar-KW" sz="28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𝟕</m:t>
                            </m:r>
                          </m:e>
                        </m:rad>
                      </m:den>
                    </m:f>
                  </m:oMath>
                </a14:m>
                <a:endParaRPr lang="ar-KW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200" y="4410582"/>
                <a:ext cx="3297758" cy="805285"/>
              </a:xfrm>
              <a:prstGeom prst="rect">
                <a:avLst/>
              </a:prstGeom>
              <a:blipFill>
                <a:blip r:embed="rId10"/>
                <a:stretch>
                  <a:fillRect b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35"/>
              <p:cNvSpPr/>
              <p:nvPr/>
            </p:nvSpPr>
            <p:spPr>
              <a:xfrm>
                <a:off x="6316702" y="2738465"/>
                <a:ext cx="1563606" cy="528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KW" sz="2400" b="1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dirty="0" smtClean="0">
                              <a:latin typeface="Cambria Math"/>
                              <a:ea typeface="Cambria Math" pitchFamily="18" charset="0"/>
                            </a:rPr>
                            <m:t>𝟐𝟑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702" y="2738465"/>
                <a:ext cx="1563606" cy="5287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2">
            <a:extLst>
              <a:ext uri="{FF2B5EF4-FFF2-40B4-BE49-F238E27FC236}">
                <a16:creationId xmlns:a16="http://schemas.microsoft.com/office/drawing/2014/main" id="{66133B95-ECC7-4D4B-85E8-684C37F22493}"/>
              </a:ext>
            </a:extLst>
          </p:cNvPr>
          <p:cNvSpPr txBox="1"/>
          <p:nvPr/>
        </p:nvSpPr>
        <p:spPr>
          <a:xfrm>
            <a:off x="7970264" y="1117033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9C8A249-445E-419E-BE37-30C1D48D73BE}"/>
                  </a:ext>
                </a:extLst>
              </p:cNvPr>
              <p:cNvSpPr txBox="1"/>
              <p:nvPr/>
            </p:nvSpPr>
            <p:spPr>
              <a:xfrm>
                <a:off x="127525" y="233057"/>
                <a:ext cx="8888950" cy="905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b="1" dirty="0">
                    <a:solidFill>
                      <a:srgbClr val="FF0000"/>
                    </a:solidFill>
                  </a:rPr>
                  <a:t>في التمرينين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( 7 , 8 ) </a:t>
                </a:r>
                <a:r>
                  <a:rPr lang="ar-KW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أوجد الرأسين و البؤرتين و معادلتي الدليلين للقطع الزائد :</a:t>
                </a:r>
              </a:p>
              <a:p>
                <a:pPr algn="l" rtl="0"/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(7)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  <m:r>
                      <a:rPr lang="ar-KW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𝟏𝟔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endParaRPr lang="ar-KW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9C8A249-445E-419E-BE37-30C1D48D7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5" y="233057"/>
                <a:ext cx="8888950" cy="905248"/>
              </a:xfrm>
              <a:prstGeom prst="rect">
                <a:avLst/>
              </a:prstGeom>
              <a:blipFill>
                <a:blip r:embed="rId12"/>
                <a:stretch>
                  <a:fillRect t="-3356" r="-686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7F8F7CC-2D22-4092-862D-26413055879D}"/>
                  </a:ext>
                </a:extLst>
              </p:cNvPr>
              <p:cNvSpPr txBox="1"/>
              <p:nvPr/>
            </p:nvSpPr>
            <p:spPr>
              <a:xfrm>
                <a:off x="279292" y="1147309"/>
                <a:ext cx="2688044" cy="582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(7)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  <m:r>
                      <a:rPr lang="ar-KW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𝟏𝟔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7F8F7CC-2D22-4092-862D-264130558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92" y="1147309"/>
                <a:ext cx="2688044" cy="582980"/>
              </a:xfrm>
              <a:prstGeom prst="rect">
                <a:avLst/>
              </a:prstGeom>
              <a:blipFill>
                <a:blip r:embed="rId1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36">
                <a:extLst>
                  <a:ext uri="{FF2B5EF4-FFF2-40B4-BE49-F238E27FC236}">
                    <a16:creationId xmlns:a16="http://schemas.microsoft.com/office/drawing/2014/main" id="{A28C59C4-8C13-49F5-9B0B-0DD84AC53A7B}"/>
                  </a:ext>
                </a:extLst>
              </p:cNvPr>
              <p:cNvSpPr/>
              <p:nvPr/>
            </p:nvSpPr>
            <p:spPr>
              <a:xfrm>
                <a:off x="2295873" y="2278659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336">
                <a:extLst>
                  <a:ext uri="{FF2B5EF4-FFF2-40B4-BE49-F238E27FC236}">
                    <a16:creationId xmlns:a16="http://schemas.microsoft.com/office/drawing/2014/main" id="{A28C59C4-8C13-49F5-9B0B-0DD84AC53A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873" y="2278659"/>
                <a:ext cx="53572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36">
                <a:extLst>
                  <a:ext uri="{FF2B5EF4-FFF2-40B4-BE49-F238E27FC236}">
                    <a16:creationId xmlns:a16="http://schemas.microsoft.com/office/drawing/2014/main" id="{3B7B9F36-BA37-4A4B-A833-EA6BB2D7F49F}"/>
                  </a:ext>
                </a:extLst>
              </p:cNvPr>
              <p:cNvSpPr/>
              <p:nvPr/>
            </p:nvSpPr>
            <p:spPr>
              <a:xfrm>
                <a:off x="2964301" y="2821454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 336">
                <a:extLst>
                  <a:ext uri="{FF2B5EF4-FFF2-40B4-BE49-F238E27FC236}">
                    <a16:creationId xmlns:a16="http://schemas.microsoft.com/office/drawing/2014/main" id="{3B7B9F36-BA37-4A4B-A833-EA6BB2D7F4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301" y="2821454"/>
                <a:ext cx="53572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336">
                <a:extLst>
                  <a:ext uri="{FF2B5EF4-FFF2-40B4-BE49-F238E27FC236}">
                    <a16:creationId xmlns:a16="http://schemas.microsoft.com/office/drawing/2014/main" id="{7A91C45B-8E0C-4ECA-8284-345347373F36}"/>
                  </a:ext>
                </a:extLst>
              </p:cNvPr>
              <p:cNvSpPr/>
              <p:nvPr/>
            </p:nvSpPr>
            <p:spPr>
              <a:xfrm>
                <a:off x="6048077" y="283511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336">
                <a:extLst>
                  <a:ext uri="{FF2B5EF4-FFF2-40B4-BE49-F238E27FC236}">
                    <a16:creationId xmlns:a16="http://schemas.microsoft.com/office/drawing/2014/main" id="{7A91C45B-8E0C-4ECA-8284-345347373F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077" y="2835117"/>
                <a:ext cx="53572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مربع نص 43">
            <a:extLst>
              <a:ext uri="{FF2B5EF4-FFF2-40B4-BE49-F238E27FC236}">
                <a16:creationId xmlns:a16="http://schemas.microsoft.com/office/drawing/2014/main" id="{941B24D4-A810-4383-BF4C-9A73E7641874}"/>
              </a:ext>
            </a:extLst>
          </p:cNvPr>
          <p:cNvSpPr txBox="1"/>
          <p:nvPr/>
        </p:nvSpPr>
        <p:spPr>
          <a:xfrm>
            <a:off x="6704281" y="4584064"/>
            <a:ext cx="185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/>
              <a:t>معادلتا الدليلين:  </a:t>
            </a:r>
          </a:p>
        </p:txBody>
      </p:sp>
    </p:spTree>
    <p:extLst>
      <p:ext uri="{BB962C8B-B14F-4D97-AF65-F5344CB8AC3E}">
        <p14:creationId xmlns:p14="http://schemas.microsoft.com/office/powerpoint/2010/main" val="220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 build="p"/>
      <p:bldP spid="39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مستطيل مستدير الزوايا 44"/>
          <p:cNvSpPr/>
          <p:nvPr/>
        </p:nvSpPr>
        <p:spPr>
          <a:xfrm>
            <a:off x="691649" y="533400"/>
            <a:ext cx="679951" cy="367096"/>
          </a:xfrm>
          <a:prstGeom prst="round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P49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ar-KW" sz="2400" dirty="0">
              <a:solidFill>
                <a:prstClr val="black"/>
              </a:solidFill>
            </a:endParaRPr>
          </a:p>
        </p:txBody>
      </p:sp>
      <p:sp>
        <p:nvSpPr>
          <p:cNvPr id="27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9A7D83CA-BB21-4EB2-8F18-7F04A8A1E56F}"/>
                  </a:ext>
                </a:extLst>
              </p:cNvPr>
              <p:cNvSpPr txBox="1"/>
              <p:nvPr/>
            </p:nvSpPr>
            <p:spPr>
              <a:xfrm>
                <a:off x="691649" y="222623"/>
                <a:ext cx="8179056" cy="8107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ar-KW" sz="1800" b="1" dirty="0">
                    <a:solidFill>
                      <a:srgbClr val="FF0000"/>
                    </a:solidFill>
                  </a:rPr>
                  <a:t>في التمرينين </a:t>
                </a:r>
                <a:r>
                  <a:rPr lang="en-US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( 7 , 8 ) </a:t>
                </a:r>
                <a:r>
                  <a:rPr lang="ar-KW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أوجد الرأسين و البؤرتين و معادلتي الدليلين للقطع الزائد :</a:t>
                </a:r>
              </a:p>
              <a:p>
                <a:pPr algn="l" rtl="0"/>
                <a:r>
                  <a:rPr lang="en-US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(8)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𝟏𝟔</m:t>
                        </m:r>
                      </m:den>
                    </m:f>
                    <m:r>
                      <a:rPr lang="ar-KW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US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ar-KW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9A7D83CA-BB21-4EB2-8F18-7F04A8A1E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49" y="222623"/>
                <a:ext cx="8179056" cy="810735"/>
              </a:xfrm>
              <a:prstGeom prst="rect">
                <a:avLst/>
              </a:prstGeom>
              <a:blipFill>
                <a:blip r:embed="rId2"/>
                <a:stretch>
                  <a:fillRect t="-4511" r="-596" b="-3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34">
                <a:extLst>
                  <a:ext uri="{FF2B5EF4-FFF2-40B4-BE49-F238E27FC236}">
                    <a16:creationId xmlns:a16="http://schemas.microsoft.com/office/drawing/2014/main" id="{56657F51-700E-4869-B841-CFA04E4D45E0}"/>
                  </a:ext>
                </a:extLst>
              </p:cNvPr>
              <p:cNvSpPr/>
              <p:nvPr/>
            </p:nvSpPr>
            <p:spPr>
              <a:xfrm>
                <a:off x="947749" y="1808262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34">
                <a:extLst>
                  <a:ext uri="{FF2B5EF4-FFF2-40B4-BE49-F238E27FC236}">
                    <a16:creationId xmlns:a16="http://schemas.microsoft.com/office/drawing/2014/main" id="{56657F51-700E-4869-B841-CFA04E4D45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49" y="1808262"/>
                <a:ext cx="14401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35">
                <a:extLst>
                  <a:ext uri="{FF2B5EF4-FFF2-40B4-BE49-F238E27FC236}">
                    <a16:creationId xmlns:a16="http://schemas.microsoft.com/office/drawing/2014/main" id="{A980AE5A-C743-4C20-9A51-F3BA0D4C48EE}"/>
                  </a:ext>
                </a:extLst>
              </p:cNvPr>
              <p:cNvSpPr/>
              <p:nvPr/>
            </p:nvSpPr>
            <p:spPr>
              <a:xfrm>
                <a:off x="2598719" y="1750036"/>
                <a:ext cx="15636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𝟒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35">
                <a:extLst>
                  <a:ext uri="{FF2B5EF4-FFF2-40B4-BE49-F238E27FC236}">
                    <a16:creationId xmlns:a16="http://schemas.microsoft.com/office/drawing/2014/main" id="{A980AE5A-C743-4C20-9A51-F3BA0D4C48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719" y="1750036"/>
                <a:ext cx="156360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36">
                <a:extLst>
                  <a:ext uri="{FF2B5EF4-FFF2-40B4-BE49-F238E27FC236}">
                    <a16:creationId xmlns:a16="http://schemas.microsoft.com/office/drawing/2014/main" id="{BA6AE79F-7277-4602-8876-367C48968438}"/>
                  </a:ext>
                </a:extLst>
              </p:cNvPr>
              <p:cNvSpPr/>
              <p:nvPr/>
            </p:nvSpPr>
            <p:spPr>
              <a:xfrm>
                <a:off x="2248449" y="181444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336">
                <a:extLst>
                  <a:ext uri="{FF2B5EF4-FFF2-40B4-BE49-F238E27FC236}">
                    <a16:creationId xmlns:a16="http://schemas.microsoft.com/office/drawing/2014/main" id="{BA6AE79F-7277-4602-8876-367C489684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49" y="1814441"/>
                <a:ext cx="53572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37">
                <a:extLst>
                  <a:ext uri="{FF2B5EF4-FFF2-40B4-BE49-F238E27FC236}">
                    <a16:creationId xmlns:a16="http://schemas.microsoft.com/office/drawing/2014/main" id="{759E566A-E9B2-471E-8914-ED1E427E46F8}"/>
                  </a:ext>
                </a:extLst>
              </p:cNvPr>
              <p:cNvSpPr/>
              <p:nvPr/>
            </p:nvSpPr>
            <p:spPr>
              <a:xfrm>
                <a:off x="833796" y="2244581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 337">
                <a:extLst>
                  <a:ext uri="{FF2B5EF4-FFF2-40B4-BE49-F238E27FC236}">
                    <a16:creationId xmlns:a16="http://schemas.microsoft.com/office/drawing/2014/main" id="{759E566A-E9B2-471E-8914-ED1E427E4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96" y="2244581"/>
                <a:ext cx="144016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338">
                <a:extLst>
                  <a:ext uri="{FF2B5EF4-FFF2-40B4-BE49-F238E27FC236}">
                    <a16:creationId xmlns:a16="http://schemas.microsoft.com/office/drawing/2014/main" id="{2A2938A2-3C72-4AEB-B727-245A1E1D4344}"/>
                  </a:ext>
                </a:extLst>
              </p:cNvPr>
              <p:cNvSpPr/>
              <p:nvPr/>
            </p:nvSpPr>
            <p:spPr>
              <a:xfrm>
                <a:off x="2672439" y="2252728"/>
                <a:ext cx="140094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338">
                <a:extLst>
                  <a:ext uri="{FF2B5EF4-FFF2-40B4-BE49-F238E27FC236}">
                    <a16:creationId xmlns:a16="http://schemas.microsoft.com/office/drawing/2014/main" id="{2A2938A2-3C72-4AEB-B727-245A1E1D4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439" y="2252728"/>
                <a:ext cx="140094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156">
                <a:extLst>
                  <a:ext uri="{FF2B5EF4-FFF2-40B4-BE49-F238E27FC236}">
                    <a16:creationId xmlns:a16="http://schemas.microsoft.com/office/drawing/2014/main" id="{D09ABC7C-7122-4D61-B101-634271CE899C}"/>
                  </a:ext>
                </a:extLst>
              </p:cNvPr>
              <p:cNvSpPr/>
              <p:nvPr/>
            </p:nvSpPr>
            <p:spPr>
              <a:xfrm>
                <a:off x="802237" y="2806066"/>
                <a:ext cx="2452603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156">
                <a:extLst>
                  <a:ext uri="{FF2B5EF4-FFF2-40B4-BE49-F238E27FC236}">
                    <a16:creationId xmlns:a16="http://schemas.microsoft.com/office/drawing/2014/main" id="{D09ABC7C-7122-4D61-B101-634271CE89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37" y="2806066"/>
                <a:ext cx="2452603" cy="407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156">
                <a:extLst>
                  <a:ext uri="{FF2B5EF4-FFF2-40B4-BE49-F238E27FC236}">
                    <a16:creationId xmlns:a16="http://schemas.microsoft.com/office/drawing/2014/main" id="{14AC5004-56D6-436E-91D0-FC0830C19979}"/>
                  </a:ext>
                </a:extLst>
              </p:cNvPr>
              <p:cNvSpPr/>
              <p:nvPr/>
            </p:nvSpPr>
            <p:spPr>
              <a:xfrm>
                <a:off x="3114588" y="2877473"/>
                <a:ext cx="3333178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ectangle 156">
                <a:extLst>
                  <a:ext uri="{FF2B5EF4-FFF2-40B4-BE49-F238E27FC236}">
                    <a16:creationId xmlns:a16="http://schemas.microsoft.com/office/drawing/2014/main" id="{14AC5004-56D6-436E-91D0-FC0830C19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588" y="2877473"/>
                <a:ext cx="3333178" cy="4070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مربع نص 46">
            <a:extLst>
              <a:ext uri="{FF2B5EF4-FFF2-40B4-BE49-F238E27FC236}">
                <a16:creationId xmlns:a16="http://schemas.microsoft.com/office/drawing/2014/main" id="{D8027B52-81B7-4AC0-8E4B-1DDD949B90FB}"/>
              </a:ext>
            </a:extLst>
          </p:cNvPr>
          <p:cNvSpPr txBox="1"/>
          <p:nvPr/>
        </p:nvSpPr>
        <p:spPr>
          <a:xfrm>
            <a:off x="7095335" y="3418252"/>
            <a:ext cx="1326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/>
              <a:t>الرأسين:  </a:t>
            </a:r>
          </a:p>
        </p:txBody>
      </p:sp>
      <p:sp>
        <p:nvSpPr>
          <p:cNvPr id="48" name="مربع نص 47">
            <a:extLst>
              <a:ext uri="{FF2B5EF4-FFF2-40B4-BE49-F238E27FC236}">
                <a16:creationId xmlns:a16="http://schemas.microsoft.com/office/drawing/2014/main" id="{9140F20D-C528-4711-A43E-F12048C647B2}"/>
              </a:ext>
            </a:extLst>
          </p:cNvPr>
          <p:cNvSpPr txBox="1"/>
          <p:nvPr/>
        </p:nvSpPr>
        <p:spPr>
          <a:xfrm>
            <a:off x="5663821" y="3400830"/>
            <a:ext cx="1969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(0,4) , (0, - 4)  </a:t>
            </a:r>
            <a:endParaRPr lang="ar-KW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65ECFAB2-8E12-421F-B6D7-71F32AA28CA8}"/>
              </a:ext>
            </a:extLst>
          </p:cNvPr>
          <p:cNvSpPr txBox="1"/>
          <p:nvPr/>
        </p:nvSpPr>
        <p:spPr>
          <a:xfrm>
            <a:off x="7425344" y="4010472"/>
            <a:ext cx="996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/>
              <a:t>البؤرتان: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ECB5BBD0-0883-4030-BD40-5C7381EC3921}"/>
                  </a:ext>
                </a:extLst>
              </p:cNvPr>
              <p:cNvSpPr txBox="1"/>
              <p:nvPr/>
            </p:nvSpPr>
            <p:spPr>
              <a:xfrm>
                <a:off x="4783204" y="3937862"/>
                <a:ext cx="2849979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cs typeface="+mj-cs"/>
                  </a:rPr>
                  <a:t>(0,</a:t>
                </a:r>
                <a:r>
                  <a:rPr lang="en-US" sz="2000" b="1" dirty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dirty="0">
                        <a:latin typeface="Cambria Math" panose="02040503050406030204" pitchFamily="18" charset="0"/>
                        <a:ea typeface="Cambria Math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ar-KW" sz="20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000" b="1" dirty="0">
                    <a:cs typeface="+mj-cs"/>
                  </a:rPr>
                  <a:t>) , (0,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r>
                      <a:rPr lang="en-US" sz="2000" b="1" dirty="0">
                        <a:latin typeface="Cambria Math"/>
                      </a:rPr>
                      <m:t>−</m:t>
                    </m:r>
                    <m:r>
                      <a:rPr lang="en-US" sz="2000" b="1" dirty="0"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ar-KW" sz="20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000" b="1" dirty="0">
                    <a:cs typeface="+mj-cs"/>
                  </a:rPr>
                  <a:t>)  </a:t>
                </a:r>
                <a:endParaRPr lang="ar-KW" sz="2000" b="1" dirty="0">
                  <a:cs typeface="+mj-cs"/>
                </a:endParaRPr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ECB5BBD0-0883-4030-BD40-5C7381EC3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204" y="3937862"/>
                <a:ext cx="2849979" cy="443391"/>
              </a:xfrm>
              <a:prstGeom prst="rect">
                <a:avLst/>
              </a:prstGeom>
              <a:blipFill>
                <a:blip r:embed="rId10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154">
                <a:extLst>
                  <a:ext uri="{FF2B5EF4-FFF2-40B4-BE49-F238E27FC236}">
                    <a16:creationId xmlns:a16="http://schemas.microsoft.com/office/drawing/2014/main" id="{48AC7693-8468-43EC-8A55-B60EB940CE30}"/>
                  </a:ext>
                </a:extLst>
              </p:cNvPr>
              <p:cNvSpPr/>
              <p:nvPr/>
            </p:nvSpPr>
            <p:spPr>
              <a:xfrm>
                <a:off x="3704200" y="4410582"/>
                <a:ext cx="3297758" cy="786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AGA Rasheeq Bold" pitchFamily="2" charset="-78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⟹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ar-KW" sz="28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US" sz="2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ar-KW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154">
                <a:extLst>
                  <a:ext uri="{FF2B5EF4-FFF2-40B4-BE49-F238E27FC236}">
                    <a16:creationId xmlns:a16="http://schemas.microsoft.com/office/drawing/2014/main" id="{48AC7693-8468-43EC-8A55-B60EB940CE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200" y="4410582"/>
                <a:ext cx="3297758" cy="786497"/>
              </a:xfrm>
              <a:prstGeom prst="rect">
                <a:avLst/>
              </a:prstGeom>
              <a:blipFill>
                <a:blip r:embed="rId11"/>
                <a:stretch>
                  <a:fillRect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35">
                <a:extLst>
                  <a:ext uri="{FF2B5EF4-FFF2-40B4-BE49-F238E27FC236}">
                    <a16:creationId xmlns:a16="http://schemas.microsoft.com/office/drawing/2014/main" id="{8F6269AA-2E8A-4C1E-94EE-38F6EC17FD33}"/>
                  </a:ext>
                </a:extLst>
              </p:cNvPr>
              <p:cNvSpPr/>
              <p:nvPr/>
            </p:nvSpPr>
            <p:spPr>
              <a:xfrm>
                <a:off x="6194980" y="2805788"/>
                <a:ext cx="1563606" cy="442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ar-KW" sz="2000" b="1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335">
                <a:extLst>
                  <a:ext uri="{FF2B5EF4-FFF2-40B4-BE49-F238E27FC236}">
                    <a16:creationId xmlns:a16="http://schemas.microsoft.com/office/drawing/2014/main" id="{8F6269AA-2E8A-4C1E-94EE-38F6EC17FD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80" y="2805788"/>
                <a:ext cx="1563606" cy="4426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2">
            <a:extLst>
              <a:ext uri="{FF2B5EF4-FFF2-40B4-BE49-F238E27FC236}">
                <a16:creationId xmlns:a16="http://schemas.microsoft.com/office/drawing/2014/main" id="{D6051E7F-DF89-4420-9901-4690143E6C1D}"/>
              </a:ext>
            </a:extLst>
          </p:cNvPr>
          <p:cNvSpPr txBox="1"/>
          <p:nvPr/>
        </p:nvSpPr>
        <p:spPr>
          <a:xfrm>
            <a:off x="7970264" y="1117033"/>
            <a:ext cx="86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الحل</a:t>
            </a:r>
            <a:r>
              <a:rPr lang="ar-KW" sz="2400" b="1" dirty="0">
                <a:solidFill>
                  <a:srgbClr val="FF0000"/>
                </a:solidFill>
                <a:latin typeface="Lucida Calligraphy" pitchFamily="66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Lucida Calligraphy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4A6E5422-6572-469D-9030-E9214B80D522}"/>
                  </a:ext>
                </a:extLst>
              </p:cNvPr>
              <p:cNvSpPr txBox="1"/>
              <p:nvPr/>
            </p:nvSpPr>
            <p:spPr>
              <a:xfrm>
                <a:off x="279292" y="1147309"/>
                <a:ext cx="2688044" cy="582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(8)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𝟏𝟔</m:t>
                        </m:r>
                      </m:den>
                    </m:f>
                    <m:r>
                      <a:rPr lang="ar-KW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4A6E5422-6572-469D-9030-E9214B80D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92" y="1147309"/>
                <a:ext cx="2688044" cy="582980"/>
              </a:xfrm>
              <a:prstGeom prst="rect">
                <a:avLst/>
              </a:prstGeom>
              <a:blipFill>
                <a:blip r:embed="rId1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336">
                <a:extLst>
                  <a:ext uri="{FF2B5EF4-FFF2-40B4-BE49-F238E27FC236}">
                    <a16:creationId xmlns:a16="http://schemas.microsoft.com/office/drawing/2014/main" id="{2020D990-4A60-4EBE-99D4-685240DC3BDB}"/>
                  </a:ext>
                </a:extLst>
              </p:cNvPr>
              <p:cNvSpPr/>
              <p:nvPr/>
            </p:nvSpPr>
            <p:spPr>
              <a:xfrm>
                <a:off x="2295873" y="2278659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336">
                <a:extLst>
                  <a:ext uri="{FF2B5EF4-FFF2-40B4-BE49-F238E27FC236}">
                    <a16:creationId xmlns:a16="http://schemas.microsoft.com/office/drawing/2014/main" id="{2020D990-4A60-4EBE-99D4-685240DC3B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873" y="2278659"/>
                <a:ext cx="53572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336">
                <a:extLst>
                  <a:ext uri="{FF2B5EF4-FFF2-40B4-BE49-F238E27FC236}">
                    <a16:creationId xmlns:a16="http://schemas.microsoft.com/office/drawing/2014/main" id="{A7705C3B-566D-4503-B4C8-F437A5A16321}"/>
                  </a:ext>
                </a:extLst>
              </p:cNvPr>
              <p:cNvSpPr/>
              <p:nvPr/>
            </p:nvSpPr>
            <p:spPr>
              <a:xfrm>
                <a:off x="2964301" y="2821454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336">
                <a:extLst>
                  <a:ext uri="{FF2B5EF4-FFF2-40B4-BE49-F238E27FC236}">
                    <a16:creationId xmlns:a16="http://schemas.microsoft.com/office/drawing/2014/main" id="{A7705C3B-566D-4503-B4C8-F437A5A163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301" y="2821454"/>
                <a:ext cx="53572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336">
                <a:extLst>
                  <a:ext uri="{FF2B5EF4-FFF2-40B4-BE49-F238E27FC236}">
                    <a16:creationId xmlns:a16="http://schemas.microsoft.com/office/drawing/2014/main" id="{2D3EDCAE-EABE-4F14-BD79-AFCD4A5C4334}"/>
                  </a:ext>
                </a:extLst>
              </p:cNvPr>
              <p:cNvSpPr/>
              <p:nvPr/>
            </p:nvSpPr>
            <p:spPr>
              <a:xfrm>
                <a:off x="6048077" y="283511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ctangle 336">
                <a:extLst>
                  <a:ext uri="{FF2B5EF4-FFF2-40B4-BE49-F238E27FC236}">
                    <a16:creationId xmlns:a16="http://schemas.microsoft.com/office/drawing/2014/main" id="{2D3EDCAE-EABE-4F14-BD79-AFCD4A5C43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077" y="2835117"/>
                <a:ext cx="53572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مربع نص 57">
            <a:extLst>
              <a:ext uri="{FF2B5EF4-FFF2-40B4-BE49-F238E27FC236}">
                <a16:creationId xmlns:a16="http://schemas.microsoft.com/office/drawing/2014/main" id="{25262308-4233-484E-A41F-51F089883791}"/>
              </a:ext>
            </a:extLst>
          </p:cNvPr>
          <p:cNvSpPr txBox="1"/>
          <p:nvPr/>
        </p:nvSpPr>
        <p:spPr>
          <a:xfrm>
            <a:off x="6704281" y="4584064"/>
            <a:ext cx="185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2000" b="1" dirty="0"/>
              <a:t>معادلتا الدليلين: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154">
                <a:extLst>
                  <a:ext uri="{FF2B5EF4-FFF2-40B4-BE49-F238E27FC236}">
                    <a16:creationId xmlns:a16="http://schemas.microsoft.com/office/drawing/2014/main" id="{47273325-979E-4E65-A0B8-A2946B978D9E}"/>
                  </a:ext>
                </a:extLst>
              </p:cNvPr>
              <p:cNvSpPr/>
              <p:nvPr/>
            </p:nvSpPr>
            <p:spPr>
              <a:xfrm>
                <a:off x="4981925" y="5263061"/>
                <a:ext cx="1666577" cy="786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GA Rasheeq Bold" pitchFamily="2" charset="-78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ar-KW" sz="28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US" sz="2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ar-KW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Rectangle 154">
                <a:extLst>
                  <a:ext uri="{FF2B5EF4-FFF2-40B4-BE49-F238E27FC236}">
                    <a16:creationId xmlns:a16="http://schemas.microsoft.com/office/drawing/2014/main" id="{47273325-979E-4E65-A0B8-A2946B978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925" y="5263061"/>
                <a:ext cx="1666577" cy="7864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98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BD7DD247DD39A441B9A3C26F7BBAABB2" ma:contentTypeVersion="11" ma:contentTypeDescription="إنشاء مستند جديد." ma:contentTypeScope="" ma:versionID="30896829d5db7b7eed56b16116968f2a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524614cf59a7c1e28d62e4923754420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9C7425-366D-46FD-8F27-B7C5D60F7640}"/>
</file>

<file path=customXml/itemProps2.xml><?xml version="1.0" encoding="utf-8"?>
<ds:datastoreItem xmlns:ds="http://schemas.openxmlformats.org/officeDocument/2006/customXml" ds:itemID="{3F3932DA-1A31-4846-8503-925450E4A97B}"/>
</file>

<file path=customXml/itemProps3.xml><?xml version="1.0" encoding="utf-8"?>
<ds:datastoreItem xmlns:ds="http://schemas.openxmlformats.org/officeDocument/2006/customXml" ds:itemID="{3177F949-DF50-4DDE-87A5-094081EB4D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</TotalTime>
  <Words>930</Words>
  <Application>Microsoft Office PowerPoint</Application>
  <PresentationFormat>On-screen Show (4:3)</PresentationFormat>
  <Paragraphs>199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Lucida Calligraphy</vt:lpstr>
      <vt:lpstr>Times New Roman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يحيي محمد علي نصر</cp:lastModifiedBy>
  <cp:revision>139</cp:revision>
  <dcterms:created xsi:type="dcterms:W3CDTF">2014-10-21T04:25:01Z</dcterms:created>
  <dcterms:modified xsi:type="dcterms:W3CDTF">2021-03-21T14:00:45Z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