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50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6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519" autoAdjust="0"/>
    <p:restoredTop sz="94660"/>
  </p:normalViewPr>
  <p:slideViewPr>
    <p:cSldViewPr>
      <p:cViewPr varScale="1">
        <p:scale>
          <a:sx n="68" d="100"/>
          <a:sy n="68" d="100"/>
        </p:scale>
        <p:origin x="99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2EEEE9B-164B-4C2D-BF60-C66938B1DC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91D358D-A298-43EF-AFF8-FF1E1F1152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2D91E098-A8F9-47D2-A06D-8DE138B49DFB}" type="datetime1">
              <a:rPr lang="en-US" smtClean="0"/>
              <a:t>3/21/2021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1196ABA-7FE5-440F-83F9-60C091C133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FE5393D-D461-4494-BE5D-24DB4F5CB2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45DA6055-7F83-4CBA-93F9-FFDC4E1C2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69544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39B39F34-DC06-4BBE-B6C8-30E9BF6B4521}" type="datetime1">
              <a:rPr lang="en-US" smtClean="0"/>
              <a:t>3/21/2021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67AD0B27-7F46-4C3E-9B4E-C6F891BCD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1839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0DA0-1A03-47EE-8DF5-0557148E03D7}" type="datetime12">
              <a:rPr lang="ar-KW" smtClean="0"/>
              <a:t>21/03/2021 04:59 م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139-FC16-46FE-9AAF-854E09A1DE1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402402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765F-454B-4A1C-B99D-89D5AC32C04A}" type="datetime12">
              <a:rPr lang="ar-KW" smtClean="0"/>
              <a:t>21/03/2021 04:59 م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139-FC16-46FE-9AAF-854E09A1DE1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82398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EAB9-1161-4004-917E-54071C204AB7}" type="datetime12">
              <a:rPr lang="ar-KW" smtClean="0"/>
              <a:t>21/03/2021 04:59 م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139-FC16-46FE-9AAF-854E09A1DE1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1831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3AED-AA40-4B25-8494-CA7988C51CF3}" type="datetime12">
              <a:rPr lang="ar-KW" smtClean="0"/>
              <a:t>21/03/2021 04:59 م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139-FC16-46FE-9AAF-854E09A1DE1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39786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AA39-5FBC-493A-9CF2-903B3809EF13}" type="datetime12">
              <a:rPr lang="ar-KW" smtClean="0"/>
              <a:t>21/03/2021 04:59 م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139-FC16-46FE-9AAF-854E09A1DE1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7642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0AE8-00AD-42F0-91E4-232A68DA1B12}" type="datetime12">
              <a:rPr lang="ar-KW" smtClean="0"/>
              <a:t>21/03/2021 04:59 م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139-FC16-46FE-9AAF-854E09A1DE1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7953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7716A-AA28-4F5A-B6CE-33942B07D403}" type="datetime12">
              <a:rPr lang="ar-KW" smtClean="0"/>
              <a:t>21/03/2021 04:59 م</a:t>
            </a:fld>
            <a:endParaRPr lang="ar-KW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139-FC16-46FE-9AAF-854E09A1DE1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8899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229E-1BE7-4763-ADAF-3616851A1DC9}" type="datetime12">
              <a:rPr lang="ar-KW" smtClean="0"/>
              <a:t>21/03/2021 04:59 م</a:t>
            </a:fld>
            <a:endParaRPr lang="ar-KW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139-FC16-46FE-9AAF-854E09A1DE1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42386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C83D-6795-42AB-B2AF-BAF0EF5AC8E4}" type="datetime12">
              <a:rPr lang="ar-KW" smtClean="0"/>
              <a:t>21/03/2021 04:59 م</a:t>
            </a:fld>
            <a:endParaRPr lang="ar-KW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139-FC16-46FE-9AAF-854E09A1DE1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6242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C56B-C236-48D2-9A86-17E3162C0FF2}" type="datetime12">
              <a:rPr lang="ar-KW" smtClean="0"/>
              <a:t>21/03/2021 04:59 م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139-FC16-46FE-9AAF-854E09A1DE1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54569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5DF1-9080-4FA9-810B-F9FD6B38DE80}" type="datetime12">
              <a:rPr lang="ar-KW" smtClean="0"/>
              <a:t>21/03/2021 04:59 م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139-FC16-46FE-9AAF-854E09A1DE1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51478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916E9-E9FA-4462-9873-8F3B3D86F582}" type="datetime12">
              <a:rPr lang="ar-KW" smtClean="0"/>
              <a:t>21/03/2021 04:59 م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70139-FC16-46FE-9AAF-854E09A1DE11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2311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30.png"/><Relationship Id="rId7" Type="http://schemas.openxmlformats.org/officeDocument/2006/relationships/image" Target="../media/image133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0" Type="http://schemas.openxmlformats.org/officeDocument/2006/relationships/image" Target="../media/image136.png"/><Relationship Id="rId4" Type="http://schemas.openxmlformats.org/officeDocument/2006/relationships/image" Target="../media/image120.png"/><Relationship Id="rId9" Type="http://schemas.openxmlformats.org/officeDocument/2006/relationships/image" Target="../media/image1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file:///C:/Users/WALID/Desktop/&#1575;&#1604;&#1608;&#1585;&#1588;&#1577;/&#1575;&#1604;&#1593;&#1585;&#1590;.pptx#-1,4,&#1593;&#1585;&#1590; &#1578;&#1602;&#1583;&#1610;&#1605;&#1610; &#1601;&#1610; PowerPoint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18" Type="http://schemas.openxmlformats.org/officeDocument/2006/relationships/image" Target="../media/image2.png"/><Relationship Id="rId3" Type="http://schemas.openxmlformats.org/officeDocument/2006/relationships/image" Target="../media/image210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38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15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30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image" Target="../media/image62.png"/><Relationship Id="rId21" Type="http://schemas.openxmlformats.org/officeDocument/2006/relationships/image" Target="../media/image80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image" Target="../media/image61.png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24" Type="http://schemas.openxmlformats.org/officeDocument/2006/relationships/image" Target="../media/image83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23" Type="http://schemas.openxmlformats.org/officeDocument/2006/relationships/image" Target="../media/image82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Relationship Id="rId22" Type="http://schemas.openxmlformats.org/officeDocument/2006/relationships/image" Target="../media/image8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" Type="http://schemas.openxmlformats.org/officeDocument/2006/relationships/image" Target="../media/image84.png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E7BECDE9-6777-4133-BCB8-7377F8320CA9}"/>
              </a:ext>
            </a:extLst>
          </p:cNvPr>
          <p:cNvSpPr txBox="1"/>
          <p:nvPr/>
        </p:nvSpPr>
        <p:spPr>
          <a:xfrm>
            <a:off x="3207595" y="3505640"/>
            <a:ext cx="2193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/>
              <a:t>مشروع مصادر التعلم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4BB81F-5D75-4C3B-9FE5-E4575C9AB2EC}"/>
              </a:ext>
            </a:extLst>
          </p:cNvPr>
          <p:cNvSpPr txBox="1"/>
          <p:nvPr/>
        </p:nvSpPr>
        <p:spPr>
          <a:xfrm>
            <a:off x="2520206" y="3899368"/>
            <a:ext cx="2975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/>
              <a:t>الصف الثاني عشر علمي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F3016F-38DD-459B-BD25-62285B9283C4}"/>
              </a:ext>
            </a:extLst>
          </p:cNvPr>
          <p:cNvSpPr txBox="1"/>
          <p:nvPr/>
        </p:nvSpPr>
        <p:spPr>
          <a:xfrm>
            <a:off x="1043608" y="4293096"/>
            <a:ext cx="524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/>
              <a:t>الوحدة السابعة : القطوع المخروطية  :بند (  7 –  2 )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3FC6B8-793F-4F27-B41E-FCEB4095F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7512"/>
            <a:ext cx="1202967" cy="1386470"/>
          </a:xfrm>
          <a:prstGeom prst="rect">
            <a:avLst/>
          </a:prstGeom>
          <a:noFill/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0E66D6A2-7FA8-4B7C-848B-60B9EFB34E0D}"/>
              </a:ext>
            </a:extLst>
          </p:cNvPr>
          <p:cNvSpPr txBox="1"/>
          <p:nvPr/>
        </p:nvSpPr>
        <p:spPr>
          <a:xfrm>
            <a:off x="5870687" y="1743982"/>
            <a:ext cx="173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rtl="1"/>
            <a:r>
              <a:rPr lang="ar-KW" b="1" dirty="0"/>
              <a:t>وزارة التربية</a:t>
            </a:r>
            <a:endParaRPr lang="en-US" b="1" dirty="0"/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F6932521-D8F5-4AD7-BD98-18CB2A2C70DC}"/>
              </a:ext>
            </a:extLst>
          </p:cNvPr>
          <p:cNvSpPr txBox="1"/>
          <p:nvPr/>
        </p:nvSpPr>
        <p:spPr>
          <a:xfrm>
            <a:off x="5169093" y="2204732"/>
            <a:ext cx="296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rtl="1"/>
            <a:r>
              <a:rPr lang="ar-KW" b="1" dirty="0"/>
              <a:t>التوجيه الفني العام للرياضيات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08702BEF-4EC7-4E8D-9DFD-43CC4BCE50CB}"/>
              </a:ext>
            </a:extLst>
          </p:cNvPr>
          <p:cNvSpPr txBox="1"/>
          <p:nvPr/>
        </p:nvSpPr>
        <p:spPr>
          <a:xfrm>
            <a:off x="0" y="6299154"/>
            <a:ext cx="4221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rtl="1"/>
            <a:r>
              <a:rPr lang="ar-KW" b="1" dirty="0"/>
              <a:t>منطقة الفروانية التعليمية – منطقة الجهراء التعليمية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/>
          <p:nvPr/>
        </p:nvSpPr>
        <p:spPr>
          <a:xfrm>
            <a:off x="8092084" y="1412776"/>
            <a:ext cx="865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dirty="0">
                <a:solidFill>
                  <a:srgbClr val="FF0000"/>
                </a:solidFill>
                <a:latin typeface="Lucida Calligraphy" pitchFamily="66" charset="0"/>
                <a:cs typeface="Arial" pitchFamily="34" charset="0"/>
              </a:rPr>
              <a:t>الحل</a:t>
            </a:r>
            <a:r>
              <a:rPr lang="ar-KW" sz="2400" b="1" dirty="0">
                <a:solidFill>
                  <a:srgbClr val="FF0000"/>
                </a:solidFill>
                <a:latin typeface="Lucida Calligraphy" pitchFamily="66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Lucida Calligraphy" pitchFamily="66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1677091"/>
                <a:ext cx="2736304" cy="717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677091"/>
                <a:ext cx="2736304" cy="7177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2"/>
              <p:cNvSpPr txBox="1"/>
              <p:nvPr/>
            </p:nvSpPr>
            <p:spPr>
              <a:xfrm>
                <a:off x="5568756" y="4235556"/>
                <a:ext cx="2709098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𝟏𝟔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756" y="4235556"/>
                <a:ext cx="2709098" cy="375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مربع نص 2"/>
          <p:cNvSpPr txBox="1"/>
          <p:nvPr/>
        </p:nvSpPr>
        <p:spPr>
          <a:xfrm>
            <a:off x="3571957" y="1909518"/>
            <a:ext cx="51408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KW" b="1" dirty="0">
                <a:latin typeface="Lucida Calligraphy" pitchFamily="66" charset="0"/>
                <a:cs typeface="Arial" pitchFamily="34" charset="0"/>
              </a:rPr>
              <a:t>تقع البؤرتان على محور السينات فتكون المعادلة علي الصورة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ربع نص 2"/>
              <p:cNvSpPr txBox="1"/>
              <p:nvPr/>
            </p:nvSpPr>
            <p:spPr>
              <a:xfrm>
                <a:off x="5498460" y="3752881"/>
                <a:ext cx="270909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∴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𝟒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460" y="3752881"/>
                <a:ext cx="270909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23"/>
              <p:cNvSpPr txBox="1"/>
              <p:nvPr/>
            </p:nvSpPr>
            <p:spPr>
              <a:xfrm>
                <a:off x="5936529" y="4838510"/>
                <a:ext cx="284380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KW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ar-KW" b="1" dirty="0">
                    <a:solidFill>
                      <a:schemeClr val="tx1"/>
                    </a:solidFill>
                  </a:rPr>
                  <a:t>معادلة القطع الناقص هي:</a:t>
                </a:r>
              </a:p>
            </p:txBody>
          </p:sp>
        </mc:Choice>
        <mc:Fallback xmlns="">
          <p:sp>
            <p:nvSpPr>
              <p:cNvPr id="24" name="مربع نص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529" y="4838510"/>
                <a:ext cx="2843808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5"/>
              <p:cNvSpPr txBox="1"/>
              <p:nvPr/>
            </p:nvSpPr>
            <p:spPr>
              <a:xfrm>
                <a:off x="4427984" y="4664295"/>
                <a:ext cx="2736304" cy="717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𝟑𝟔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𝟏𝟔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664295"/>
                <a:ext cx="2736304" cy="7177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"/>
              <p:cNvSpPr txBox="1"/>
              <p:nvPr/>
            </p:nvSpPr>
            <p:spPr>
              <a:xfrm>
                <a:off x="6005007" y="2852566"/>
                <a:ext cx="2324390" cy="48070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𝟔</m:t>
                      </m:r>
                      <m:groupChr>
                        <m:groupChrPr>
                          <m:chr m:val="⇒"/>
                          <m:pos m:val="top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𝟑𝟔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مربع نص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007" y="2852566"/>
                <a:ext cx="2324390" cy="480709"/>
              </a:xfrm>
              <a:prstGeom prst="rect">
                <a:avLst/>
              </a:prstGeom>
              <a:blipFill>
                <a:blip r:embed="rId7"/>
                <a:stretch>
                  <a:fillRect t="-32911" b="-45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مربع نص 2"/>
          <p:cNvSpPr txBox="1"/>
          <p:nvPr/>
        </p:nvSpPr>
        <p:spPr>
          <a:xfrm>
            <a:off x="5174529" y="2382169"/>
            <a:ext cx="34975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KW" b="1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∵</a:t>
            </a:r>
            <a:r>
              <a:rPr lang="ar-KW" b="1" dirty="0">
                <a:latin typeface="Lucida Calligraphy" pitchFamily="66" charset="0"/>
                <a:cs typeface="Arial" pitchFamily="34" charset="0"/>
              </a:rPr>
              <a:t>  الرأسين  </a:t>
            </a:r>
            <a:r>
              <a:rPr lang="ar-K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- 6 , 0 )</a:t>
            </a:r>
            <a:r>
              <a:rPr lang="ar-K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،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( 6 , 0 )</a:t>
            </a:r>
            <a:r>
              <a:rPr lang="ar-K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KW" b="1" dirty="0">
              <a:latin typeface="Lucida Calligraphy" pitchFamily="66" charset="0"/>
              <a:cs typeface="Arial" pitchFamily="34" charset="0"/>
            </a:endParaRPr>
          </a:p>
        </p:txBody>
      </p:sp>
      <p:sp>
        <p:nvSpPr>
          <p:cNvPr id="20" name="مربع نص 2"/>
          <p:cNvSpPr txBox="1"/>
          <p:nvPr/>
        </p:nvSpPr>
        <p:spPr>
          <a:xfrm>
            <a:off x="4598465" y="3282196"/>
            <a:ext cx="40720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KW" b="1" dirty="0">
                <a:latin typeface="Cambria Math" panose="02040503050406030204" pitchFamily="18" charset="0"/>
                <a:ea typeface="Cambria Math" panose="02040503050406030204" pitchFamily="18" charset="0"/>
              </a:rPr>
              <a:t>∵</a:t>
            </a:r>
            <a:r>
              <a:rPr lang="ar-KW" b="1" dirty="0">
                <a:latin typeface="Lucida Calligraphy" pitchFamily="66" charset="0"/>
                <a:cs typeface="Arial" pitchFamily="34" charset="0"/>
              </a:rPr>
              <a:t> إحدى طرفي المحور الأصغر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, - 4)</a:t>
            </a:r>
            <a:r>
              <a:rPr lang="ar-K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KW" b="1" dirty="0">
              <a:latin typeface="Lucida Calligraphy" pitchFamily="66" charset="0"/>
              <a:cs typeface="Arial" pitchFamily="34" charset="0"/>
            </a:endParaRPr>
          </a:p>
        </p:txBody>
      </p:sp>
      <p:sp>
        <p:nvSpPr>
          <p:cNvPr id="9" name="عنصر نائب للتاريخ 8">
            <a:extLst>
              <a:ext uri="{FF2B5EF4-FFF2-40B4-BE49-F238E27FC236}">
                <a16:creationId xmlns:a16="http://schemas.microsoft.com/office/drawing/2014/main" id="{3DC1CCD0-3E27-47F7-A45A-4679CC0B3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EDDA-FD08-4C7F-955D-827A96E5ED6D}" type="datetime12">
              <a:rPr lang="ar-KW" smtClean="0">
                <a:solidFill>
                  <a:schemeClr val="tx1"/>
                </a:solidFill>
              </a:rPr>
              <a:t>21/03/2021 04:59 م</a:t>
            </a:fld>
            <a:endParaRPr lang="ar-KW">
              <a:solidFill>
                <a:schemeClr val="tx1"/>
              </a:solidFill>
            </a:endParaRPr>
          </a:p>
        </p:txBody>
      </p:sp>
      <p:sp>
        <p:nvSpPr>
          <p:cNvPr id="10" name="عنصر نائب لرقم الشريحة 9">
            <a:extLst>
              <a:ext uri="{FF2B5EF4-FFF2-40B4-BE49-F238E27FC236}">
                <a16:creationId xmlns:a16="http://schemas.microsoft.com/office/drawing/2014/main" id="{D12780A1-A19D-475C-A42D-AA2C5DDD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139-FC16-46FE-9AAF-854E09A1DE11}" type="slidenum">
              <a:rPr lang="ar-KW" smtClean="0">
                <a:solidFill>
                  <a:schemeClr val="tx1"/>
                </a:solidFill>
              </a:rPr>
              <a:t>10</a:t>
            </a:fld>
            <a:endParaRPr lang="ar-KW">
              <a:solidFill>
                <a:schemeClr val="tx1"/>
              </a:solidFill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D2A56D50-5D89-4AFF-A8BC-ECFEFE834208}"/>
              </a:ext>
            </a:extLst>
          </p:cNvPr>
          <p:cNvSpPr txBox="1"/>
          <p:nvPr/>
        </p:nvSpPr>
        <p:spPr>
          <a:xfrm>
            <a:off x="113420" y="241082"/>
            <a:ext cx="8888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</a:rPr>
              <a:t>في التمارين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( 5 – 12 )</a:t>
            </a:r>
            <a:r>
              <a:rPr lang="ar-KW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، اكتب معادلة في الصورة العامة للقطع الناقص الذي :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(10)</a:t>
            </a:r>
            <a:r>
              <a:rPr lang="ar-KW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محوره الأكبر نقطتاه الطرفيتان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- 6 , 0 )</a:t>
            </a:r>
            <a:r>
              <a:rPr lang="ar-KW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،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( 6 , 0 )</a:t>
            </a:r>
            <a:r>
              <a:rPr lang="ar-KW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، محوره الأصغر إحدى نقطتيه الطرفيتين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, - 4)</a:t>
            </a:r>
            <a:r>
              <a:rPr lang="ar-KW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910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3" grpId="0"/>
      <p:bldP spid="14" grpId="0"/>
      <p:bldP spid="23" grpId="0"/>
      <p:bldP spid="24" grpId="0"/>
      <p:bldP spid="25" grpId="0"/>
      <p:bldP spid="5" grpId="0"/>
      <p:bldP spid="19" grpId="0"/>
      <p:bldP spid="20" grpId="0"/>
      <p:bldP spid="2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/>
          <p:nvPr/>
        </p:nvSpPr>
        <p:spPr>
          <a:xfrm>
            <a:off x="8094463" y="1007198"/>
            <a:ext cx="865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dirty="0">
                <a:solidFill>
                  <a:srgbClr val="FF0000"/>
                </a:solidFill>
                <a:latin typeface="Lucida Calligraphy" pitchFamily="66" charset="0"/>
                <a:cs typeface="Arial" pitchFamily="34" charset="0"/>
              </a:rPr>
              <a:t>الحل</a:t>
            </a:r>
            <a:r>
              <a:rPr lang="ar-KW" sz="2400" b="1" dirty="0">
                <a:solidFill>
                  <a:srgbClr val="FF0000"/>
                </a:solidFill>
                <a:latin typeface="Lucida Calligraphy" pitchFamily="66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Lucida Calligraphy" pitchFamily="66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51720" y="1197911"/>
                <a:ext cx="2736304" cy="717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197911"/>
                <a:ext cx="2736304" cy="7177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2"/>
              <p:cNvSpPr txBox="1"/>
              <p:nvPr/>
            </p:nvSpPr>
            <p:spPr>
              <a:xfrm>
                <a:off x="5624582" y="3869452"/>
                <a:ext cx="270909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ar-KW" b="1" i="1" baseline="30000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𝟐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𝟗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582" y="3869452"/>
                <a:ext cx="270909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مربع نص 2"/>
          <p:cNvSpPr txBox="1"/>
          <p:nvPr/>
        </p:nvSpPr>
        <p:spPr>
          <a:xfrm>
            <a:off x="3837785" y="1462885"/>
            <a:ext cx="51408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KW" b="1" dirty="0">
                <a:latin typeface="Lucida Calligraphy" pitchFamily="66" charset="0"/>
                <a:cs typeface="Arial" pitchFamily="34" charset="0"/>
              </a:rPr>
              <a:t>تقع البؤرتان على محور السينات فتكون المعادلة علي الصورة: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ربع نص 2"/>
              <p:cNvSpPr txBox="1"/>
              <p:nvPr/>
            </p:nvSpPr>
            <p:spPr>
              <a:xfrm>
                <a:off x="-50298096" y="3419708"/>
                <a:ext cx="270909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𝟔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298096" y="3419708"/>
                <a:ext cx="270909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23"/>
              <p:cNvSpPr txBox="1"/>
              <p:nvPr/>
            </p:nvSpPr>
            <p:spPr>
              <a:xfrm>
                <a:off x="6158562" y="5245355"/>
                <a:ext cx="284380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KW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ar-KW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ar-KW" b="1" dirty="0">
                    <a:solidFill>
                      <a:schemeClr val="tx1"/>
                    </a:solidFill>
                  </a:rPr>
                  <a:t>معادلة القطع الناقص هي:</a:t>
                </a:r>
              </a:p>
            </p:txBody>
          </p:sp>
        </mc:Choice>
        <mc:Fallback xmlns="">
          <p:sp>
            <p:nvSpPr>
              <p:cNvPr id="24" name="مربع نص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562" y="5245355"/>
                <a:ext cx="2843808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5"/>
              <p:cNvSpPr txBox="1"/>
              <p:nvPr/>
            </p:nvSpPr>
            <p:spPr>
              <a:xfrm>
                <a:off x="4557895" y="5071140"/>
                <a:ext cx="2736304" cy="717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𝟑𝟒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ar-SA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𝟗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895" y="5071140"/>
                <a:ext cx="2736304" cy="7177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"/>
              <p:cNvSpPr txBox="1"/>
              <p:nvPr/>
            </p:nvSpPr>
            <p:spPr>
              <a:xfrm>
                <a:off x="5835387" y="2390342"/>
                <a:ext cx="2324390" cy="46326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𝑪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𝟓</m:t>
                      </m:r>
                      <m:groupChr>
                        <m:groupChrPr>
                          <m:chr m:val="⇒"/>
                          <m:pos m:val="top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مربع نص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387" y="2390342"/>
                <a:ext cx="2324390" cy="463268"/>
              </a:xfrm>
              <a:prstGeom prst="rect">
                <a:avLst/>
              </a:prstGeom>
              <a:blipFill>
                <a:blip r:embed="rId7"/>
                <a:stretch>
                  <a:fillRect t="-34211" b="-5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مربع نص 2"/>
          <p:cNvSpPr txBox="1"/>
          <p:nvPr/>
        </p:nvSpPr>
        <p:spPr>
          <a:xfrm>
            <a:off x="5624582" y="2938928"/>
            <a:ext cx="30622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KW" b="1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∵ </a:t>
            </a:r>
            <a:r>
              <a:rPr lang="ar-KW" b="1" dirty="0">
                <a:latin typeface="Lucida Calligraphy" pitchFamily="66" charset="0"/>
                <a:cs typeface="Arial" pitchFamily="34" charset="0"/>
              </a:rPr>
              <a:t>طول محوره الاصغر </a:t>
            </a:r>
            <a:r>
              <a:rPr lang="ar-SA" b="1" dirty="0">
                <a:latin typeface="Lucida Calligraphy" pitchFamily="66" charset="0"/>
                <a:cs typeface="Arial" pitchFamily="34" charset="0"/>
              </a:rPr>
              <a:t> = </a:t>
            </a:r>
            <a:r>
              <a:rPr lang="en-US" b="1" dirty="0">
                <a:latin typeface="Lucida Calligraphy" pitchFamily="66" charset="0"/>
                <a:cs typeface="Arial" pitchFamily="34" charset="0"/>
              </a:rPr>
              <a:t>6</a:t>
            </a:r>
            <a:endParaRPr lang="ar-KW" b="1" dirty="0">
              <a:latin typeface="Lucida Calligraphy" pitchFamily="66" charset="0"/>
              <a:cs typeface="Arial" pitchFamily="34" charset="0"/>
            </a:endParaRPr>
          </a:p>
        </p:txBody>
      </p:sp>
      <p:sp>
        <p:nvSpPr>
          <p:cNvPr id="20" name="مربع نص 2"/>
          <p:cNvSpPr txBox="1"/>
          <p:nvPr/>
        </p:nvSpPr>
        <p:spPr>
          <a:xfrm>
            <a:off x="5436096" y="1915445"/>
            <a:ext cx="342225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KW" b="1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∵ البؤرتين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- 5 , 0 )</a:t>
            </a:r>
            <a:r>
              <a:rPr lang="ar-K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،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( 5 , 0 )</a:t>
            </a:r>
            <a:endParaRPr lang="ar-KW" b="1" dirty="0">
              <a:latin typeface="Lucida Calligraphy" pitchFamily="66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ربع نص 2"/>
              <p:cNvSpPr txBox="1"/>
              <p:nvPr/>
            </p:nvSpPr>
            <p:spPr>
              <a:xfrm>
                <a:off x="4656347" y="4280076"/>
                <a:ext cx="1751856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𝑪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347" y="4280076"/>
                <a:ext cx="1751856" cy="3755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ربع نص 2"/>
              <p:cNvSpPr txBox="1"/>
              <p:nvPr/>
            </p:nvSpPr>
            <p:spPr>
              <a:xfrm>
                <a:off x="6542590" y="4718109"/>
                <a:ext cx="1111230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𝟑𝟒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590" y="4718109"/>
                <a:ext cx="1111230" cy="3755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"/>
              <p:cNvSpPr txBox="1"/>
              <p:nvPr/>
            </p:nvSpPr>
            <p:spPr>
              <a:xfrm>
                <a:off x="5643033" y="3271380"/>
                <a:ext cx="2709098" cy="4888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∴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𝒃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𝟔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groupChrPr>
                        <m:e/>
                      </m:groupCh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𝟑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033" y="3271380"/>
                <a:ext cx="2709098" cy="4888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عنصر نائب للتاريخ 8">
            <a:extLst>
              <a:ext uri="{FF2B5EF4-FFF2-40B4-BE49-F238E27FC236}">
                <a16:creationId xmlns:a16="http://schemas.microsoft.com/office/drawing/2014/main" id="{8DD79B00-FB1A-47AC-BA2E-FC524F766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0066-F18D-43B4-A62F-9487F020F06A}" type="datetime12">
              <a:rPr lang="ar-KW" smtClean="0">
                <a:solidFill>
                  <a:schemeClr val="tx1"/>
                </a:solidFill>
              </a:rPr>
              <a:t>21/03/2021 04:59 م</a:t>
            </a:fld>
            <a:endParaRPr lang="ar-KW">
              <a:solidFill>
                <a:schemeClr val="tx1"/>
              </a:solidFill>
            </a:endParaRPr>
          </a:p>
        </p:txBody>
      </p:sp>
      <p:sp>
        <p:nvSpPr>
          <p:cNvPr id="10" name="عنصر نائب لرقم الشريحة 9">
            <a:extLst>
              <a:ext uri="{FF2B5EF4-FFF2-40B4-BE49-F238E27FC236}">
                <a16:creationId xmlns:a16="http://schemas.microsoft.com/office/drawing/2014/main" id="{734925AA-5BF5-40CF-820C-E97BFD135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139-FC16-46FE-9AAF-854E09A1DE11}" type="slidenum">
              <a:rPr lang="ar-KW" smtClean="0">
                <a:solidFill>
                  <a:schemeClr val="tx1"/>
                </a:solidFill>
              </a:rPr>
              <a:t>11</a:t>
            </a:fld>
            <a:endParaRPr lang="ar-KW">
              <a:solidFill>
                <a:schemeClr val="tx1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0D4EEFC3-4043-4CE6-A116-46BA613ED33F}"/>
              </a:ext>
            </a:extLst>
          </p:cNvPr>
          <p:cNvSpPr txBox="1"/>
          <p:nvPr/>
        </p:nvSpPr>
        <p:spPr>
          <a:xfrm>
            <a:off x="113420" y="241082"/>
            <a:ext cx="8888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</a:rPr>
              <a:t>في التمارين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( 5 – 12 )</a:t>
            </a:r>
            <a:r>
              <a:rPr lang="ar-KW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، اكتب معادلة في الصورة العامة للقطع الناقص الذي :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(11)</a:t>
            </a:r>
            <a:r>
              <a:rPr lang="ar-KW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بؤرتاه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- 5 , 0 )</a:t>
            </a:r>
            <a:r>
              <a:rPr lang="ar-KW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،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( 5 , 0 )</a:t>
            </a:r>
            <a:r>
              <a:rPr lang="ar-KW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، و طول محوره الأصغر إحدى نقطتيه الطرفيتين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ar-KW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ربع نص 2">
                <a:extLst>
                  <a:ext uri="{FF2B5EF4-FFF2-40B4-BE49-F238E27FC236}">
                    <a16:creationId xmlns:a16="http://schemas.microsoft.com/office/drawing/2014/main" id="{434C81B5-178F-4F90-9DC9-5BFF4D0DF0C9}"/>
                  </a:ext>
                </a:extLst>
              </p:cNvPr>
              <p:cNvSpPr txBox="1"/>
              <p:nvPr/>
            </p:nvSpPr>
            <p:spPr>
              <a:xfrm>
                <a:off x="6150542" y="4290203"/>
                <a:ext cx="398539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⇒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مربع نص 2">
                <a:extLst>
                  <a:ext uri="{FF2B5EF4-FFF2-40B4-BE49-F238E27FC236}">
                    <a16:creationId xmlns:a16="http://schemas.microsoft.com/office/drawing/2014/main" id="{434C81B5-178F-4F90-9DC9-5BFF4D0DF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542" y="4290203"/>
                <a:ext cx="398539" cy="3755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ربع نص 2">
                <a:extLst>
                  <a:ext uri="{FF2B5EF4-FFF2-40B4-BE49-F238E27FC236}">
                    <a16:creationId xmlns:a16="http://schemas.microsoft.com/office/drawing/2014/main" id="{35A8D572-E859-4219-B846-4DF0B7CE0791}"/>
                  </a:ext>
                </a:extLst>
              </p:cNvPr>
              <p:cNvSpPr txBox="1"/>
              <p:nvPr/>
            </p:nvSpPr>
            <p:spPr>
              <a:xfrm>
                <a:off x="6549081" y="4266782"/>
                <a:ext cx="1751856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𝟐𝟓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  <a:cs typeface="Arial" pitchFamily="34" charset="0"/>
                        </a:rPr>
                        <m:t>𝟗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مربع نص 2">
                <a:extLst>
                  <a:ext uri="{FF2B5EF4-FFF2-40B4-BE49-F238E27FC236}">
                    <a16:creationId xmlns:a16="http://schemas.microsoft.com/office/drawing/2014/main" id="{35A8D572-E859-4219-B846-4DF0B7CE0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081" y="4266782"/>
                <a:ext cx="1751856" cy="37555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947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3" grpId="0"/>
      <p:bldP spid="14" grpId="0"/>
      <p:bldP spid="23" grpId="0"/>
      <p:bldP spid="24" grpId="0"/>
      <p:bldP spid="25" grpId="0"/>
      <p:bldP spid="5" grpId="0"/>
      <p:bldP spid="19" grpId="0"/>
      <p:bldP spid="20" grpId="0"/>
      <p:bldP spid="17" grpId="0"/>
      <p:bldP spid="18" grpId="0"/>
      <p:bldP spid="21" grpId="0"/>
      <p:bldP spid="22" grpId="0" build="p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85481" y="1086249"/>
                <a:ext cx="2226479" cy="717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481" y="1086249"/>
                <a:ext cx="2226479" cy="7177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2"/>
              <p:cNvSpPr txBox="1"/>
              <p:nvPr/>
            </p:nvSpPr>
            <p:spPr>
              <a:xfrm>
                <a:off x="5607318" y="2407962"/>
                <a:ext cx="2709098" cy="4446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∴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𝟏𝟎</m:t>
                      </m:r>
                      <m:groupChr>
                        <m:groupChrPr>
                          <m:chr m:val="→"/>
                          <m:pos m:val="top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groupChrPr>
                        <m:e/>
                      </m:groupChr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𝟓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318" y="2407962"/>
                <a:ext cx="2709098" cy="444674"/>
              </a:xfrm>
              <a:prstGeom prst="rect">
                <a:avLst/>
              </a:prstGeom>
              <a:blipFill>
                <a:blip r:embed="rId3"/>
                <a:stretch>
                  <a:fillRect t="-13699" b="-2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مربع نص 2"/>
          <p:cNvSpPr txBox="1"/>
          <p:nvPr/>
        </p:nvSpPr>
        <p:spPr>
          <a:xfrm>
            <a:off x="3861534" y="1353999"/>
            <a:ext cx="51408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KW" b="1" dirty="0">
                <a:latin typeface="Lucida Calligraphy" pitchFamily="66" charset="0"/>
                <a:cs typeface="Arial" pitchFamily="34" charset="0"/>
              </a:rPr>
              <a:t>تقع البؤرتان على محور السينات فتكون المعادلة علي الصورة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ربع نص 2"/>
              <p:cNvSpPr txBox="1"/>
              <p:nvPr/>
            </p:nvSpPr>
            <p:spPr>
              <a:xfrm>
                <a:off x="-50298096" y="3419708"/>
                <a:ext cx="270909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𝟔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298096" y="3419708"/>
                <a:ext cx="270909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23"/>
              <p:cNvSpPr txBox="1"/>
              <p:nvPr/>
            </p:nvSpPr>
            <p:spPr>
              <a:xfrm>
                <a:off x="5810415" y="5226270"/>
                <a:ext cx="284380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KW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ar-KW" b="1" dirty="0">
                    <a:solidFill>
                      <a:schemeClr val="tx1"/>
                    </a:solidFill>
                  </a:rPr>
                  <a:t>  معادلة القطع الناقص هي:</a:t>
                </a:r>
              </a:p>
            </p:txBody>
          </p:sp>
        </mc:Choice>
        <mc:Fallback xmlns="">
          <p:sp>
            <p:nvSpPr>
              <p:cNvPr id="24" name="مربع نص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415" y="5226270"/>
                <a:ext cx="2843808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5"/>
              <p:cNvSpPr txBox="1"/>
              <p:nvPr/>
            </p:nvSpPr>
            <p:spPr>
              <a:xfrm>
                <a:off x="3955902" y="4990177"/>
                <a:ext cx="2736304" cy="717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𝟐𝟓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𝟏𝟔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902" y="4990177"/>
                <a:ext cx="2736304" cy="7177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"/>
              <p:cNvSpPr txBox="1"/>
              <p:nvPr/>
            </p:nvSpPr>
            <p:spPr>
              <a:xfrm>
                <a:off x="5964535" y="3355516"/>
                <a:ext cx="2324390" cy="45070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:r>
                  <a:rPr lang="en-US" b="1" dirty="0">
                    <a:solidFill>
                      <a:schemeClr val="tx1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𝟔</m:t>
                    </m:r>
                    <m:groupChr>
                      <m:groupChrPr>
                        <m:chr m:val="⇒"/>
                        <m:pos m:val="top"/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</m:oMath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مربع نص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535" y="3355516"/>
                <a:ext cx="2324390" cy="450701"/>
              </a:xfrm>
              <a:prstGeom prst="rect">
                <a:avLst/>
              </a:prstGeom>
              <a:blipFill>
                <a:blip r:embed="rId7"/>
                <a:stretch>
                  <a:fillRect l="-1832" t="-37838" b="-5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مربع نص 2"/>
          <p:cNvSpPr txBox="1"/>
          <p:nvPr/>
        </p:nvSpPr>
        <p:spPr>
          <a:xfrm>
            <a:off x="5064081" y="1914156"/>
            <a:ext cx="30622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KW" b="1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∵ </a:t>
            </a:r>
            <a:r>
              <a:rPr lang="ar-KW" b="1" dirty="0">
                <a:latin typeface="Lucida Calligraphy" pitchFamily="66" charset="0"/>
                <a:cs typeface="Arial" pitchFamily="34" charset="0"/>
              </a:rPr>
              <a:t>طول محوره الأكبر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ar-KW" b="1" dirty="0">
                <a:latin typeface="Lucida Calligraphy" pitchFamily="66" charset="0"/>
                <a:cs typeface="Arial" pitchFamily="34" charset="0"/>
              </a:rPr>
              <a:t> </a:t>
            </a:r>
          </a:p>
        </p:txBody>
      </p:sp>
      <p:sp>
        <p:nvSpPr>
          <p:cNvPr id="20" name="مربع نص 2"/>
          <p:cNvSpPr txBox="1"/>
          <p:nvPr/>
        </p:nvSpPr>
        <p:spPr>
          <a:xfrm>
            <a:off x="5126232" y="2852636"/>
            <a:ext cx="30622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KW" b="1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∵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ar-KW" b="1" dirty="0">
                <a:latin typeface="Lucida Calligraphy" pitchFamily="66" charset="0"/>
                <a:cs typeface="Arial" pitchFamily="34" charset="0"/>
              </a:rPr>
              <a:t>المسافة بين البؤرتين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ar-KW" b="1" dirty="0">
              <a:latin typeface="Lucida Calligraphy" pitchFamily="66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ربع نص 2"/>
              <p:cNvSpPr txBox="1"/>
              <p:nvPr/>
            </p:nvSpPr>
            <p:spPr>
              <a:xfrm>
                <a:off x="5148928" y="3823808"/>
                <a:ext cx="1543278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𝑪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928" y="3823808"/>
                <a:ext cx="1543278" cy="3755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ربع نص 2"/>
              <p:cNvSpPr txBox="1"/>
              <p:nvPr/>
            </p:nvSpPr>
            <p:spPr>
              <a:xfrm>
                <a:off x="6396995" y="4386972"/>
                <a:ext cx="1189007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𝟏𝟔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995" y="4386972"/>
                <a:ext cx="1189007" cy="3755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عنصر نائب للتاريخ 8">
            <a:extLst>
              <a:ext uri="{FF2B5EF4-FFF2-40B4-BE49-F238E27FC236}">
                <a16:creationId xmlns:a16="http://schemas.microsoft.com/office/drawing/2014/main" id="{08C0EDB7-DCC2-48A6-8C21-9BCF71893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6B78-7FA7-464A-93DF-E012C54C7129}" type="datetime12">
              <a:rPr lang="ar-KW" smtClean="0">
                <a:solidFill>
                  <a:schemeClr val="tx1"/>
                </a:solidFill>
              </a:rPr>
              <a:t>21/03/2021 04:59 م</a:t>
            </a:fld>
            <a:endParaRPr lang="ar-KW">
              <a:solidFill>
                <a:schemeClr val="tx1"/>
              </a:solidFill>
            </a:endParaRPr>
          </a:p>
        </p:txBody>
      </p:sp>
      <p:sp>
        <p:nvSpPr>
          <p:cNvPr id="10" name="عنصر نائب لرقم الشريحة 9">
            <a:extLst>
              <a:ext uri="{FF2B5EF4-FFF2-40B4-BE49-F238E27FC236}">
                <a16:creationId xmlns:a16="http://schemas.microsoft.com/office/drawing/2014/main" id="{3AF5CC39-567B-479D-98E0-2FEFE353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139-FC16-46FE-9AAF-854E09A1DE11}" type="slidenum">
              <a:rPr lang="ar-KW" smtClean="0">
                <a:solidFill>
                  <a:schemeClr val="tx1"/>
                </a:solidFill>
              </a:rPr>
              <a:t>12</a:t>
            </a:fld>
            <a:endParaRPr lang="ar-KW">
              <a:solidFill>
                <a:schemeClr val="tx1"/>
              </a:solidFill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72188F22-7961-4956-A827-D8D78735C12E}"/>
              </a:ext>
            </a:extLst>
          </p:cNvPr>
          <p:cNvSpPr txBox="1"/>
          <p:nvPr/>
        </p:nvSpPr>
        <p:spPr>
          <a:xfrm>
            <a:off x="-38897" y="216977"/>
            <a:ext cx="9182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</a:rPr>
              <a:t>في التمارين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( 5 – 12 )</a:t>
            </a:r>
            <a:r>
              <a:rPr lang="ar-KW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، اكتب معادلة في الصورة العامة للقطع الناقص الذي :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(12)</a:t>
            </a:r>
            <a:r>
              <a:rPr lang="ar-KW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طول المحور الأكبر الذي ينطبق على محور السينات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ar-KW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والمسافة بين البؤرتين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ar-KW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ومركزه نقطة الأصل</a:t>
            </a:r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9827AD37-3F0C-4BF6-A8D2-46849DDF7CC1}"/>
              </a:ext>
            </a:extLst>
          </p:cNvPr>
          <p:cNvSpPr txBox="1"/>
          <p:nvPr/>
        </p:nvSpPr>
        <p:spPr>
          <a:xfrm>
            <a:off x="8110388" y="907667"/>
            <a:ext cx="865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dirty="0">
                <a:solidFill>
                  <a:srgbClr val="FF0000"/>
                </a:solidFill>
                <a:latin typeface="Lucida Calligraphy" pitchFamily="66" charset="0"/>
                <a:cs typeface="Arial" pitchFamily="34" charset="0"/>
              </a:rPr>
              <a:t>الحل</a:t>
            </a:r>
            <a:r>
              <a:rPr lang="ar-KW" sz="2400" b="1" dirty="0">
                <a:solidFill>
                  <a:srgbClr val="FF0000"/>
                </a:solidFill>
                <a:latin typeface="Lucida Calligraphy" pitchFamily="66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Lucida Calligraphy" pitchFamily="66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ربع نص 2">
                <a:extLst>
                  <a:ext uri="{FF2B5EF4-FFF2-40B4-BE49-F238E27FC236}">
                    <a16:creationId xmlns:a16="http://schemas.microsoft.com/office/drawing/2014/main" id="{BA4C0534-5832-4ED1-85EA-297F6E1DB4A6}"/>
                  </a:ext>
                </a:extLst>
              </p:cNvPr>
              <p:cNvSpPr txBox="1"/>
              <p:nvPr/>
            </p:nvSpPr>
            <p:spPr>
              <a:xfrm>
                <a:off x="6695442" y="3823808"/>
                <a:ext cx="398539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⇒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مربع نص 2">
                <a:extLst>
                  <a:ext uri="{FF2B5EF4-FFF2-40B4-BE49-F238E27FC236}">
                    <a16:creationId xmlns:a16="http://schemas.microsoft.com/office/drawing/2014/main" id="{BA4C0534-5832-4ED1-85EA-297F6E1DB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442" y="3823808"/>
                <a:ext cx="398539" cy="3755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ربع نص 2">
                <a:extLst>
                  <a:ext uri="{FF2B5EF4-FFF2-40B4-BE49-F238E27FC236}">
                    <a16:creationId xmlns:a16="http://schemas.microsoft.com/office/drawing/2014/main" id="{983748B5-DB10-490A-95C7-7DAF3D45E2F9}"/>
                  </a:ext>
                </a:extLst>
              </p:cNvPr>
              <p:cNvSpPr txBox="1"/>
              <p:nvPr/>
            </p:nvSpPr>
            <p:spPr>
              <a:xfrm>
                <a:off x="7110945" y="3823808"/>
                <a:ext cx="1543278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𝟗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  <a:cs typeface="Arial" pitchFamily="34" charset="0"/>
                        </a:rPr>
                        <m:t>𝟐𝟓</m:t>
                      </m:r>
                      <m:r>
                        <a:rPr lang="ar-KW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مربع نص 2">
                <a:extLst>
                  <a:ext uri="{FF2B5EF4-FFF2-40B4-BE49-F238E27FC236}">
                    <a16:creationId xmlns:a16="http://schemas.microsoft.com/office/drawing/2014/main" id="{983748B5-DB10-490A-95C7-7DAF3D45E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945" y="3823808"/>
                <a:ext cx="1543278" cy="3755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93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23" grpId="0"/>
      <p:bldP spid="24" grpId="0"/>
      <p:bldP spid="25" grpId="0"/>
      <p:bldP spid="5" grpId="0"/>
      <p:bldP spid="19" grpId="0"/>
      <p:bldP spid="20" grpId="0"/>
      <p:bldP spid="17" grpId="0"/>
      <p:bldP spid="18" grpId="0"/>
      <p:bldP spid="21" grpId="0" build="p"/>
      <p:bldP spid="22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1"/>
          <p:cNvSpPr>
            <a:spLocks noChangeArrowheads="1"/>
          </p:cNvSpPr>
          <p:nvPr/>
        </p:nvSpPr>
        <p:spPr bwMode="auto">
          <a:xfrm>
            <a:off x="2699792" y="2444944"/>
            <a:ext cx="3919689" cy="69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ar-KW" sz="3600" b="1" dirty="0">
                <a:solidFill>
                  <a:srgbClr val="00B050"/>
                </a:solidFill>
                <a:cs typeface="Arial" pitchFamily="34" charset="0"/>
              </a:rPr>
              <a:t>كراسة التمارين</a:t>
            </a:r>
            <a:endParaRPr lang="ar-EG" sz="3600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2483768" y="3637473"/>
            <a:ext cx="350306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6000" dirty="0">
                <a:solidFill>
                  <a:srgbClr val="FF0000"/>
                </a:solidFill>
              </a:rPr>
              <a:t>بند (</a:t>
            </a:r>
            <a:r>
              <a:rPr lang="en-US" sz="6000" dirty="0">
                <a:solidFill>
                  <a:srgbClr val="FF0000"/>
                </a:solidFill>
              </a:rPr>
              <a:t>7-2</a:t>
            </a:r>
            <a:r>
              <a:rPr lang="ar-KW" sz="6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3" name="Action Button: Home 10">
            <a:hlinkClick r:id="rId2" action="ppaction://hlinkpres?slideindex=4&amp;slidetitle=عرض تقديمي في PowerPoint" highlightClick="1"/>
          </p:cNvPr>
          <p:cNvSpPr/>
          <p:nvPr/>
        </p:nvSpPr>
        <p:spPr>
          <a:xfrm>
            <a:off x="691649" y="5867400"/>
            <a:ext cx="408919" cy="441938"/>
          </a:xfrm>
          <a:prstGeom prst="actionButtonHom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عنصر نائب للتاريخ 23">
            <a:extLst>
              <a:ext uri="{FF2B5EF4-FFF2-40B4-BE49-F238E27FC236}">
                <a16:creationId xmlns:a16="http://schemas.microsoft.com/office/drawing/2014/main" id="{2076A39C-FB8C-4970-B8CE-026E91F8B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B996-9DB2-422B-A2DD-FAADF11027CA}" type="datetime12">
              <a:rPr lang="ar-KW" smtClean="0"/>
              <a:t>21/03/2021 04:59 م</a:t>
            </a:fld>
            <a:endParaRPr lang="ar-KW"/>
          </a:p>
        </p:txBody>
      </p:sp>
      <p:sp>
        <p:nvSpPr>
          <p:cNvPr id="25" name="عنصر نائب لرقم الشريحة 24">
            <a:extLst>
              <a:ext uri="{FF2B5EF4-FFF2-40B4-BE49-F238E27FC236}">
                <a16:creationId xmlns:a16="http://schemas.microsoft.com/office/drawing/2014/main" id="{FEA31641-10E5-4393-9AF7-C78DBAE1C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139-FC16-46FE-9AAF-854E09A1DE11}" type="slidenum">
              <a:rPr lang="ar-KW" smtClean="0"/>
              <a:t>2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2845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/>
          <p:nvPr/>
        </p:nvSpPr>
        <p:spPr>
          <a:xfrm>
            <a:off x="8070083" y="1797110"/>
            <a:ext cx="865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dirty="0">
                <a:solidFill>
                  <a:srgbClr val="FF0000"/>
                </a:solidFill>
                <a:latin typeface="Lucida Calligraphy" pitchFamily="66" charset="0"/>
                <a:cs typeface="Arial" pitchFamily="34" charset="0"/>
              </a:rPr>
              <a:t>الحل</a:t>
            </a:r>
            <a:r>
              <a:rPr lang="ar-KW" sz="2400" b="1" dirty="0">
                <a:solidFill>
                  <a:srgbClr val="FF0000"/>
                </a:solidFill>
                <a:latin typeface="Lucida Calligraphy" pitchFamily="66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Lucida Calligraphy" pitchFamily="66" charset="0"/>
              <a:cs typeface="Arial" pitchFamily="34" charset="0"/>
            </a:endParaRPr>
          </a:p>
        </p:txBody>
      </p:sp>
      <p:sp>
        <p:nvSpPr>
          <p:cNvPr id="8" name="مربع نص 2"/>
          <p:cNvSpPr txBox="1"/>
          <p:nvPr/>
        </p:nvSpPr>
        <p:spPr>
          <a:xfrm>
            <a:off x="5834778" y="2332573"/>
            <a:ext cx="30622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ar-K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ar-EG" b="1" dirty="0">
                <a:latin typeface="Lucida Calligraphy" pitchFamily="66" charset="0"/>
                <a:cs typeface="Arial" pitchFamily="34" charset="0"/>
              </a:rPr>
              <a:t>معادلة القطع الناقص هي:</a:t>
            </a:r>
            <a:endParaRPr lang="ar-KW" b="1" dirty="0">
              <a:latin typeface="Lucida Calligraphy" pitchFamily="66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21309" y="2151124"/>
                <a:ext cx="2736304" cy="717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𝟖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309" y="2151124"/>
                <a:ext cx="2736304" cy="7177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مربع نص 2"/>
          <p:cNvSpPr txBox="1"/>
          <p:nvPr/>
        </p:nvSpPr>
        <p:spPr>
          <a:xfrm>
            <a:off x="5635203" y="2804906"/>
            <a:ext cx="30622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b="1" dirty="0">
                <a:latin typeface="Lucida Calligraphy" pitchFamily="66" charset="0"/>
                <a:cs typeface="Arial" pitchFamily="34" charset="0"/>
              </a:rPr>
              <a:t>ومن معادلة القطع الناقص نجد أن :</a:t>
            </a:r>
            <a:endParaRPr lang="ar-KW" b="1" dirty="0">
              <a:latin typeface="Lucida Calligraphy" pitchFamily="66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2"/>
              <p:cNvSpPr txBox="1"/>
              <p:nvPr/>
            </p:nvSpPr>
            <p:spPr>
              <a:xfrm>
                <a:off x="5803740" y="3091535"/>
                <a:ext cx="3672408" cy="4888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𝟔𝟒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groupChrPr>
                        <m:e/>
                      </m:groupCh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𝟖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groupChrPr>
                        <m:e/>
                      </m:groupCh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𝟏𝟔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740" y="3091535"/>
                <a:ext cx="3672408" cy="4888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2"/>
              <p:cNvSpPr txBox="1"/>
              <p:nvPr/>
            </p:nvSpPr>
            <p:spPr>
              <a:xfrm>
                <a:off x="5803740" y="3684165"/>
                <a:ext cx="3561019" cy="4888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ar-KW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ar-KW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𝟑𝟔</m:t>
                    </m:r>
                    <m:groupChr>
                      <m:groupChrPr>
                        <m:chr m:val="⇒"/>
                        <m:vertJc m:val="bot"/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groupChrPr>
                      <m:e/>
                    </m:groupCh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𝒃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𝟔</m:t>
                    </m:r>
                    <m:groupChr>
                      <m:groupChrPr>
                        <m:chr m:val="⇒"/>
                        <m:vertJc m:val="bot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Lucida Calligraphy" pitchFamily="66" charset="0"/>
                    <a:cs typeface="Arial" pitchFamily="34" charset="0"/>
                  </a:rPr>
                  <a:t>  2</a:t>
                </a:r>
                <a:r>
                  <a:rPr lang="en-US" b="1" dirty="0">
                    <a:solidFill>
                      <a:schemeClr val="tx1"/>
                    </a:solidFill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𝒃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Lucida Calligraphy" pitchFamily="66" charset="0"/>
                    <a:cs typeface="Arial" pitchFamily="34" charset="0"/>
                  </a:rPr>
                  <a:t>=12</a:t>
                </a:r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740" y="3684165"/>
                <a:ext cx="3561019" cy="488852"/>
              </a:xfrm>
              <a:prstGeom prst="rect">
                <a:avLst/>
              </a:prstGeom>
              <a:blipFill>
                <a:blip r:embed="rId4"/>
                <a:stretch>
                  <a:fillRect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مربع نص 2"/>
          <p:cNvSpPr txBox="1"/>
          <p:nvPr/>
        </p:nvSpPr>
        <p:spPr>
          <a:xfrm>
            <a:off x="5889826" y="4937777"/>
            <a:ext cx="30622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b="1" dirty="0">
                <a:latin typeface="Lucida Calligraphy" pitchFamily="66" charset="0"/>
                <a:cs typeface="Arial" pitchFamily="34" charset="0"/>
              </a:rPr>
              <a:t>رأسا القطع الناقص هما : </a:t>
            </a:r>
            <a:endParaRPr lang="ar-KW" b="1" dirty="0">
              <a:latin typeface="Lucida Calligraphy" pitchFamily="66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2"/>
              <p:cNvSpPr txBox="1"/>
              <p:nvPr/>
            </p:nvSpPr>
            <p:spPr>
              <a:xfrm>
                <a:off x="4921309" y="5311903"/>
                <a:ext cx="306221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b="1" baseline="-25000" dirty="0">
                    <a:solidFill>
                      <a:schemeClr val="tx1"/>
                    </a:solidFill>
                    <a:latin typeface="Lucida Calligraphy" pitchFamily="66" charset="0"/>
                    <a:cs typeface="Arial" pitchFamily="34" charset="0"/>
                  </a:rPr>
                  <a:t>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𝟖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 ,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𝑨</m:t>
                    </m:r>
                    <m:r>
                      <a:rPr lang="en-US" b="1" i="1" baseline="-25000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 baseline="-25000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𝟖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, 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</m:d>
                  </m:oMath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309" y="5311903"/>
                <a:ext cx="3062218" cy="369332"/>
              </a:xfrm>
              <a:prstGeom prst="rect">
                <a:avLst/>
              </a:prstGeom>
              <a:blipFill>
                <a:blip r:embed="rId5"/>
                <a:stretch>
                  <a:fillRect l="-159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مربع نص 2"/>
          <p:cNvSpPr txBox="1"/>
          <p:nvPr/>
        </p:nvSpPr>
        <p:spPr>
          <a:xfrm>
            <a:off x="5969334" y="5315295"/>
            <a:ext cx="30622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b="1" dirty="0">
                <a:latin typeface="Lucida Calligraphy" pitchFamily="66" charset="0"/>
                <a:cs typeface="Arial" pitchFamily="34" charset="0"/>
              </a:rPr>
              <a:t>طرفا المحور الاصغر هما : </a:t>
            </a:r>
            <a:endParaRPr lang="ar-KW" b="1" dirty="0">
              <a:latin typeface="Lucida Calligraphy" pitchFamily="66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ربع نص 2"/>
              <p:cNvSpPr txBox="1"/>
              <p:nvPr/>
            </p:nvSpPr>
            <p:spPr>
              <a:xfrm>
                <a:off x="4921309" y="4942571"/>
                <a:ext cx="306221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b="1" baseline="-25000" dirty="0">
                    <a:solidFill>
                      <a:schemeClr val="tx1"/>
                    </a:solidFill>
                    <a:latin typeface="Lucida Calligraphy" pitchFamily="66" charset="0"/>
                    <a:cs typeface="Arial" pitchFamily="34" charset="0"/>
                  </a:rPr>
                  <a:t>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,−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𝟔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 ,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𝑩</m:t>
                    </m:r>
                    <m:r>
                      <a:rPr lang="en-US" b="1" i="1" baseline="-25000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𝟔</m:t>
                        </m:r>
                      </m:e>
                    </m:d>
                  </m:oMath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309" y="4942571"/>
                <a:ext cx="3062218" cy="369332"/>
              </a:xfrm>
              <a:prstGeom prst="rect">
                <a:avLst/>
              </a:prstGeom>
              <a:blipFill>
                <a:blip r:embed="rId6"/>
                <a:stretch>
                  <a:fillRect l="-159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مربع نص 2"/>
          <p:cNvSpPr txBox="1"/>
          <p:nvPr/>
        </p:nvSpPr>
        <p:spPr>
          <a:xfrm>
            <a:off x="8036022" y="5949280"/>
            <a:ext cx="9955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b="1" dirty="0">
                <a:latin typeface="Lucida Calligraphy" pitchFamily="66" charset="0"/>
                <a:cs typeface="Arial" pitchFamily="34" charset="0"/>
              </a:rPr>
              <a:t>البؤرتين</a:t>
            </a:r>
            <a:r>
              <a:rPr lang="ar-KW" b="1" dirty="0">
                <a:latin typeface="Lucida Calligraphy" pitchFamily="66" charset="0"/>
                <a:cs typeface="Arial" pitchFamily="34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"/>
              <p:cNvSpPr txBox="1"/>
              <p:nvPr/>
            </p:nvSpPr>
            <p:spPr>
              <a:xfrm>
                <a:off x="6713012" y="4119680"/>
                <a:ext cx="1506294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𝑪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012" y="4119680"/>
                <a:ext cx="1506294" cy="3755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"/>
              <p:cNvSpPr txBox="1"/>
              <p:nvPr/>
            </p:nvSpPr>
            <p:spPr>
              <a:xfrm>
                <a:off x="5844932" y="4455171"/>
                <a:ext cx="1011346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𝑪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𝟐𝟖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932" y="4455171"/>
                <a:ext cx="1011346" cy="3755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ربع نص 2"/>
              <p:cNvSpPr txBox="1"/>
              <p:nvPr/>
            </p:nvSpPr>
            <p:spPr>
              <a:xfrm>
                <a:off x="7232386" y="4447085"/>
                <a:ext cx="1409050" cy="40197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ar-KW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𝑪</m:t>
                        </m:r>
                      </m:e>
                      <m:sup/>
                    </m:sSup>
                    <m:r>
                      <a:rPr lang="ar-KW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Lucida Calligraphy" pitchFamily="66" charset="0"/>
                    <a:ea typeface="Cambria Math"/>
                    <a:cs typeface="Arial" pitchFamily="34" charset="0"/>
                  </a:rPr>
                  <a:t> 5.29</a:t>
                </a:r>
              </a:p>
            </p:txBody>
          </p:sp>
        </mc:Choice>
        <mc:Fallback xmlns="">
          <p:sp>
            <p:nvSpPr>
              <p:cNvPr id="23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386" y="4447085"/>
                <a:ext cx="1409050" cy="401970"/>
              </a:xfrm>
              <a:prstGeom prst="rect">
                <a:avLst/>
              </a:prstGeom>
              <a:blipFill>
                <a:blip r:embed="rId9"/>
                <a:stretch>
                  <a:fillRect t="-1538"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2"/>
              <p:cNvSpPr txBox="1"/>
              <p:nvPr/>
            </p:nvSpPr>
            <p:spPr>
              <a:xfrm>
                <a:off x="5229627" y="5975961"/>
                <a:ext cx="306221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en-US" b="1" baseline="-25000" dirty="0">
                    <a:solidFill>
                      <a:schemeClr val="tx1"/>
                    </a:solidFill>
                    <a:latin typeface="Lucida Calligraphy" pitchFamily="66" charset="0"/>
                    <a:cs typeface="Arial" pitchFamily="34" charset="0"/>
                  </a:rPr>
                  <a:t>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𝟐𝟗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, 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 ,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𝑭</m:t>
                    </m:r>
                    <m:r>
                      <a:rPr lang="en-US" b="1" i="1" baseline="-25000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𝟐𝟗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,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</m:d>
                  </m:oMath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627" y="5975961"/>
                <a:ext cx="3062218" cy="369332"/>
              </a:xfrm>
              <a:prstGeom prst="rect">
                <a:avLst/>
              </a:prstGeom>
              <a:blipFill>
                <a:blip r:embed="rId12"/>
                <a:stretch>
                  <a:fillRect l="-179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عنصر نائب للتاريخ 9">
            <a:extLst>
              <a:ext uri="{FF2B5EF4-FFF2-40B4-BE49-F238E27FC236}">
                <a16:creationId xmlns:a16="http://schemas.microsoft.com/office/drawing/2014/main" id="{DECF9108-5AAC-4EEB-B96D-6D9485714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0FFE-1C95-4B59-8696-895AC5813401}" type="datetime12">
              <a:rPr lang="ar-KW" smtClean="0"/>
              <a:t>21/03/2021 04:59 م</a:t>
            </a:fld>
            <a:endParaRPr lang="ar-KW"/>
          </a:p>
        </p:txBody>
      </p:sp>
      <p:sp>
        <p:nvSpPr>
          <p:cNvPr id="14" name="عنصر نائب لرقم الشريحة 13">
            <a:extLst>
              <a:ext uri="{FF2B5EF4-FFF2-40B4-BE49-F238E27FC236}">
                <a16:creationId xmlns:a16="http://schemas.microsoft.com/office/drawing/2014/main" id="{E9079C75-04EE-4579-B34F-D3A330854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cs typeface="+mj-cs"/>
              </a:rPr>
              <a:t>2</a:t>
            </a:r>
            <a:endParaRPr lang="ar-KW" dirty="0"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مربع نص 2">
                <a:extLst>
                  <a:ext uri="{FF2B5EF4-FFF2-40B4-BE49-F238E27FC236}">
                    <a16:creationId xmlns:a16="http://schemas.microsoft.com/office/drawing/2014/main" id="{8A8CA28A-098F-408F-8024-8DE47B46684D}"/>
                  </a:ext>
                </a:extLst>
              </p:cNvPr>
              <p:cNvSpPr txBox="1"/>
              <p:nvPr/>
            </p:nvSpPr>
            <p:spPr>
              <a:xfrm>
                <a:off x="6942834" y="4478549"/>
                <a:ext cx="398539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⇒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0" name="مربع نص 2">
                <a:extLst>
                  <a:ext uri="{FF2B5EF4-FFF2-40B4-BE49-F238E27FC236}">
                    <a16:creationId xmlns:a16="http://schemas.microsoft.com/office/drawing/2014/main" id="{8A8CA28A-098F-408F-8024-8DE47B466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834" y="4478549"/>
                <a:ext cx="398539" cy="37555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9386490C-CD1A-4E3E-8698-759B8B20202B}"/>
              </a:ext>
            </a:extLst>
          </p:cNvPr>
          <p:cNvCxnSpPr/>
          <p:nvPr/>
        </p:nvCxnSpPr>
        <p:spPr>
          <a:xfrm>
            <a:off x="4669271" y="2500469"/>
            <a:ext cx="0" cy="3952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ربع نص 2">
            <a:extLst>
              <a:ext uri="{FF2B5EF4-FFF2-40B4-BE49-F238E27FC236}">
                <a16:creationId xmlns:a16="http://schemas.microsoft.com/office/drawing/2014/main" id="{9159E94C-7CFC-4EE9-884A-28160CB66049}"/>
              </a:ext>
            </a:extLst>
          </p:cNvPr>
          <p:cNvSpPr txBox="1"/>
          <p:nvPr/>
        </p:nvSpPr>
        <p:spPr>
          <a:xfrm>
            <a:off x="2684898" y="1907317"/>
            <a:ext cx="18902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b="1" dirty="0">
                <a:latin typeface="Lucida Calligraphy" pitchFamily="66" charset="0"/>
                <a:cs typeface="Arial" pitchFamily="34" charset="0"/>
              </a:rPr>
              <a:t>معادلة الدليلين:</a:t>
            </a:r>
            <a:endParaRPr lang="ar-KW" b="1" dirty="0">
              <a:latin typeface="Lucida Calligraphy" pitchFamily="66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7">
                <a:extLst>
                  <a:ext uri="{FF2B5EF4-FFF2-40B4-BE49-F238E27FC236}">
                    <a16:creationId xmlns:a16="http://schemas.microsoft.com/office/drawing/2014/main" id="{1FD32F69-4CE0-45D2-8A07-1180D6DF4036}"/>
                  </a:ext>
                </a:extLst>
              </p:cNvPr>
              <p:cNvSpPr txBox="1"/>
              <p:nvPr/>
            </p:nvSpPr>
            <p:spPr>
              <a:xfrm>
                <a:off x="593178" y="2243363"/>
                <a:ext cx="1177434" cy="717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7">
                <a:extLst>
                  <a:ext uri="{FF2B5EF4-FFF2-40B4-BE49-F238E27FC236}">
                    <a16:creationId xmlns:a16="http://schemas.microsoft.com/office/drawing/2014/main" id="{1FD32F69-4CE0-45D2-8A07-1180D6DF4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78" y="2243363"/>
                <a:ext cx="1177434" cy="71776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12">
                <a:extLst>
                  <a:ext uri="{FF2B5EF4-FFF2-40B4-BE49-F238E27FC236}">
                    <a16:creationId xmlns:a16="http://schemas.microsoft.com/office/drawing/2014/main" id="{C19B549E-E4C1-4571-9850-6D0930FE779B}"/>
                  </a:ext>
                </a:extLst>
              </p:cNvPr>
              <p:cNvSpPr txBox="1"/>
              <p:nvPr/>
            </p:nvSpPr>
            <p:spPr>
              <a:xfrm>
                <a:off x="1881544" y="2216193"/>
                <a:ext cx="1979458" cy="717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12">
                <a:extLst>
                  <a:ext uri="{FF2B5EF4-FFF2-40B4-BE49-F238E27FC236}">
                    <a16:creationId xmlns:a16="http://schemas.microsoft.com/office/drawing/2014/main" id="{C19B549E-E4C1-4571-9850-6D0930FE7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544" y="2216193"/>
                <a:ext cx="1979458" cy="71776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14">
                <a:extLst>
                  <a:ext uri="{FF2B5EF4-FFF2-40B4-BE49-F238E27FC236}">
                    <a16:creationId xmlns:a16="http://schemas.microsoft.com/office/drawing/2014/main" id="{EC0C0F18-6503-47CC-AB9C-ABE843329BBF}"/>
                  </a:ext>
                </a:extLst>
              </p:cNvPr>
              <p:cNvSpPr txBox="1"/>
              <p:nvPr/>
            </p:nvSpPr>
            <p:spPr>
              <a:xfrm>
                <a:off x="638655" y="2950238"/>
                <a:ext cx="2633149" cy="61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ar-EG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𝟔𝟒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𝟐𝟗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14">
                <a:extLst>
                  <a:ext uri="{FF2B5EF4-FFF2-40B4-BE49-F238E27FC236}">
                    <a16:creationId xmlns:a16="http://schemas.microsoft.com/office/drawing/2014/main" id="{EC0C0F18-6503-47CC-AB9C-ABE843329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55" y="2950238"/>
                <a:ext cx="2633149" cy="61279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4">
                <a:extLst>
                  <a:ext uri="{FF2B5EF4-FFF2-40B4-BE49-F238E27FC236}">
                    <a16:creationId xmlns:a16="http://schemas.microsoft.com/office/drawing/2014/main" id="{24C08D3B-2CDF-4B64-8018-8C7FF79EFA37}"/>
                  </a:ext>
                </a:extLst>
              </p:cNvPr>
              <p:cNvSpPr txBox="1"/>
              <p:nvPr/>
            </p:nvSpPr>
            <p:spPr>
              <a:xfrm>
                <a:off x="1645090" y="2922281"/>
                <a:ext cx="2633149" cy="61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ar-EG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𝟔𝟒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𝟐𝟗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14">
                <a:extLst>
                  <a:ext uri="{FF2B5EF4-FFF2-40B4-BE49-F238E27FC236}">
                    <a16:creationId xmlns:a16="http://schemas.microsoft.com/office/drawing/2014/main" id="{24C08D3B-2CDF-4B64-8018-8C7FF79EF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090" y="2922281"/>
                <a:ext cx="2633149" cy="61279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صورة 4">
            <a:extLst>
              <a:ext uri="{FF2B5EF4-FFF2-40B4-BE49-F238E27FC236}">
                <a16:creationId xmlns:a16="http://schemas.microsoft.com/office/drawing/2014/main" id="{C7B126AE-DA95-4746-8C95-751F7C5DB7D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1359" y="3878082"/>
            <a:ext cx="4381893" cy="19052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952BD539-6C15-478F-8C9A-DE415557BF05}"/>
                  </a:ext>
                </a:extLst>
              </p:cNvPr>
              <p:cNvSpPr txBox="1"/>
              <p:nvPr/>
            </p:nvSpPr>
            <p:spPr>
              <a:xfrm>
                <a:off x="224796" y="119828"/>
                <a:ext cx="8888950" cy="1689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KW" sz="2000" b="1" dirty="0">
                    <a:solidFill>
                      <a:srgbClr val="FF0000"/>
                    </a:solidFill>
                  </a:rPr>
                  <a:t>في التمارين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( 1 – 4 )</a:t>
                </a:r>
                <a:r>
                  <a:rPr lang="ar-KW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، لكل معادلة من معادلات القطع الناقص التالية أوجد: رأسي القطع – طرفي المحور الأصغر – البؤرتين – معادلتي دليلي القطع – طول كل من المحورين ، ثم ارسم شكلًا تقريبيًا لكل قطع</a:t>
                </a:r>
              </a:p>
              <a:p>
                <a:pPr algn="l" rtl="0"/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(1)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𝟖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𝟔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(2)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𝟒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𝟔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l" rtl="0"/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(3)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𝟕𝟓</m:t>
                        </m:r>
                      </m:den>
                    </m:f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𝟒𝟓</m:t>
                        </m:r>
                      </m:den>
                    </m:f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(4)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𝟐𝟖</m:t>
                        </m:r>
                      </m:den>
                    </m:f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endParaRPr lang="ar-KW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952BD539-6C15-478F-8C9A-DE415557B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6" y="119828"/>
                <a:ext cx="8888950" cy="1689309"/>
              </a:xfrm>
              <a:prstGeom prst="rect">
                <a:avLst/>
              </a:prstGeom>
              <a:blipFill>
                <a:blip r:embed="rId19"/>
                <a:stretch>
                  <a:fillRect t="-2166" r="-686" b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887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60" grpId="0"/>
      <p:bldP spid="25" grpId="0"/>
      <p:bldP spid="26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2641" y="2822456"/>
            <a:ext cx="263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25" name="مربع نص 2"/>
          <p:cNvSpPr txBox="1"/>
          <p:nvPr/>
        </p:nvSpPr>
        <p:spPr>
          <a:xfrm>
            <a:off x="5936329" y="434862"/>
            <a:ext cx="30622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ar-EG" b="1" dirty="0">
                <a:latin typeface="Lucida Calligraphy" pitchFamily="66" charset="0"/>
                <a:cs typeface="Arial" pitchFamily="34" charset="0"/>
              </a:rPr>
              <a:t> معادلة القطع الناقص هي:</a:t>
            </a:r>
            <a:endParaRPr lang="ar-KW" b="1" dirty="0">
              <a:latin typeface="Lucida Calligraphy" pitchFamily="66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5"/>
              <p:cNvSpPr txBox="1"/>
              <p:nvPr/>
            </p:nvSpPr>
            <p:spPr>
              <a:xfrm>
                <a:off x="4445156" y="216225"/>
                <a:ext cx="2736304" cy="717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156" y="216225"/>
                <a:ext cx="2736304" cy="7177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مربع نص 2"/>
          <p:cNvSpPr txBox="1"/>
          <p:nvPr/>
        </p:nvSpPr>
        <p:spPr>
          <a:xfrm>
            <a:off x="5936329" y="958023"/>
            <a:ext cx="30622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b="1" dirty="0">
                <a:latin typeface="Lucida Calligraphy" pitchFamily="66" charset="0"/>
                <a:cs typeface="Arial" pitchFamily="34" charset="0"/>
              </a:rPr>
              <a:t>ومن معادلة القطع الناقص نجد أن :</a:t>
            </a:r>
            <a:endParaRPr lang="ar-KW" b="1" dirty="0">
              <a:latin typeface="Lucida Calligraphy" pitchFamily="66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مربع نص 2"/>
              <p:cNvSpPr txBox="1"/>
              <p:nvPr/>
            </p:nvSpPr>
            <p:spPr>
              <a:xfrm>
                <a:off x="4443248" y="1176689"/>
                <a:ext cx="3672408" cy="4888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𝟑𝟔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groupChrPr>
                        <m:e/>
                      </m:groupCh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𝟔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groupChrPr>
                        <m:e/>
                      </m:groupCh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𝟏𝟐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248" y="1176689"/>
                <a:ext cx="3672408" cy="4888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ربع نص 2"/>
              <p:cNvSpPr txBox="1"/>
              <p:nvPr/>
            </p:nvSpPr>
            <p:spPr>
              <a:xfrm>
                <a:off x="4754967" y="1643208"/>
                <a:ext cx="3561019" cy="4888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ar-KW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ar-KW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𝟏𝟔</m:t>
                    </m:r>
                    <m:groupChr>
                      <m:groupChrPr>
                        <m:chr m:val="⇒"/>
                        <m:vertJc m:val="bot"/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groupChrPr>
                      <m:e/>
                    </m:groupCh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𝒃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𝟒</m:t>
                    </m:r>
                    <m:groupChr>
                      <m:groupChrPr>
                        <m:chr m:val="⇒"/>
                        <m:vertJc m:val="bot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Lucida Calligraphy" pitchFamily="66" charset="0"/>
                    <a:cs typeface="Arial" pitchFamily="34" charset="0"/>
                  </a:rPr>
                  <a:t>  2</a:t>
                </a:r>
                <a:r>
                  <a:rPr lang="en-US" b="1" dirty="0">
                    <a:solidFill>
                      <a:schemeClr val="tx1"/>
                    </a:solidFill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𝒃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Lucida Calligraphy" pitchFamily="66" charset="0"/>
                    <a:cs typeface="Arial" pitchFamily="34" charset="0"/>
                  </a:rPr>
                  <a:t>=8</a:t>
                </a:r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967" y="1643208"/>
                <a:ext cx="3561019" cy="488852"/>
              </a:xfrm>
              <a:prstGeom prst="rect">
                <a:avLst/>
              </a:prstGeom>
              <a:blipFill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ربع نص 2"/>
              <p:cNvSpPr txBox="1"/>
              <p:nvPr/>
            </p:nvSpPr>
            <p:spPr>
              <a:xfrm>
                <a:off x="4716016" y="2713624"/>
                <a:ext cx="2203377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b="1" baseline="-25000" dirty="0">
                    <a:solidFill>
                      <a:schemeClr val="tx1"/>
                    </a:solidFill>
                    <a:latin typeface="Lucida Calligraphy" pitchFamily="66" charset="0"/>
                    <a:cs typeface="Arial" pitchFamily="34" charset="0"/>
                  </a:rPr>
                  <a:t>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,−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𝟔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 ,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𝑨</m:t>
                    </m:r>
                    <m:r>
                      <a:rPr lang="en-US" b="1" i="1" baseline="-25000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 baseline="-25000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𝟔</m:t>
                        </m:r>
                      </m:e>
                    </m:d>
                  </m:oMath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713624"/>
                <a:ext cx="2203377" cy="369332"/>
              </a:xfrm>
              <a:prstGeom prst="rect">
                <a:avLst/>
              </a:prstGeom>
              <a:blipFill>
                <a:blip r:embed="rId5"/>
                <a:stretch>
                  <a:fillRect l="-249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مربع نص 2"/>
              <p:cNvSpPr txBox="1"/>
              <p:nvPr/>
            </p:nvSpPr>
            <p:spPr>
              <a:xfrm>
                <a:off x="4772802" y="3233028"/>
                <a:ext cx="2203377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b="1" baseline="-25000" dirty="0">
                    <a:solidFill>
                      <a:schemeClr val="tx1"/>
                    </a:solidFill>
                    <a:latin typeface="Lucida Calligraphy" pitchFamily="66" charset="0"/>
                    <a:cs typeface="Arial" pitchFamily="34" charset="0"/>
                  </a:rPr>
                  <a:t>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 ,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𝑩</m:t>
                    </m:r>
                    <m:r>
                      <a:rPr lang="en-US" b="1" i="1" baseline="-25000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</m:d>
                  </m:oMath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1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802" y="3233028"/>
                <a:ext cx="2203377" cy="369332"/>
              </a:xfrm>
              <a:prstGeom prst="rect">
                <a:avLst/>
              </a:prstGeom>
              <a:blipFill>
                <a:blip r:embed="rId6"/>
                <a:stretch>
                  <a:fillRect l="-249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مربع نص 2"/>
          <p:cNvSpPr txBox="1"/>
          <p:nvPr/>
        </p:nvSpPr>
        <p:spPr>
          <a:xfrm>
            <a:off x="6720124" y="2719563"/>
            <a:ext cx="226292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b="1" dirty="0">
                <a:latin typeface="Lucida Calligraphy" pitchFamily="66" charset="0"/>
                <a:cs typeface="Arial" pitchFamily="34" charset="0"/>
              </a:rPr>
              <a:t>رأسا القطع الناقص هما : </a:t>
            </a:r>
            <a:endParaRPr lang="ar-KW" b="1" dirty="0">
              <a:latin typeface="Lucida Calligraphy" pitchFamily="66" charset="0"/>
              <a:cs typeface="Arial" pitchFamily="34" charset="0"/>
            </a:endParaRPr>
          </a:p>
        </p:txBody>
      </p:sp>
      <p:sp>
        <p:nvSpPr>
          <p:cNvPr id="33" name="مربع نص 2"/>
          <p:cNvSpPr txBox="1"/>
          <p:nvPr/>
        </p:nvSpPr>
        <p:spPr>
          <a:xfrm>
            <a:off x="6746101" y="3195245"/>
            <a:ext cx="226292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b="1" dirty="0">
                <a:latin typeface="Lucida Calligraphy" pitchFamily="66" charset="0"/>
                <a:cs typeface="Arial" pitchFamily="34" charset="0"/>
              </a:rPr>
              <a:t>طرفا المحور الاصغر هما : </a:t>
            </a:r>
            <a:endParaRPr lang="ar-KW" b="1" dirty="0">
              <a:latin typeface="Lucida Calligraphy" pitchFamily="66" charset="0"/>
              <a:cs typeface="Arial" pitchFamily="34" charset="0"/>
            </a:endParaRPr>
          </a:p>
        </p:txBody>
      </p:sp>
      <p:sp>
        <p:nvSpPr>
          <p:cNvPr id="34" name="مربع نص 2"/>
          <p:cNvSpPr txBox="1"/>
          <p:nvPr/>
        </p:nvSpPr>
        <p:spPr>
          <a:xfrm>
            <a:off x="7968937" y="3710247"/>
            <a:ext cx="101411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b="1" dirty="0">
                <a:latin typeface="Lucida Calligraphy" pitchFamily="66" charset="0"/>
                <a:cs typeface="Arial" pitchFamily="34" charset="0"/>
              </a:rPr>
              <a:t>البؤرتين</a:t>
            </a:r>
            <a:r>
              <a:rPr lang="ar-KW" b="1" dirty="0">
                <a:latin typeface="Lucida Calligraphy" pitchFamily="66" charset="0"/>
                <a:cs typeface="Arial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مربع نص 2"/>
              <p:cNvSpPr txBox="1"/>
              <p:nvPr/>
            </p:nvSpPr>
            <p:spPr>
              <a:xfrm>
                <a:off x="4724726" y="2189862"/>
                <a:ext cx="1561860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𝑪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726" y="2189862"/>
                <a:ext cx="1561860" cy="3755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ربع نص 2"/>
              <p:cNvSpPr txBox="1"/>
              <p:nvPr/>
            </p:nvSpPr>
            <p:spPr>
              <a:xfrm>
                <a:off x="6361916" y="2214366"/>
                <a:ext cx="1211839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𝑪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𝟐𝟎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6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916" y="2214366"/>
                <a:ext cx="1211839" cy="3755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مربع نص 2"/>
              <p:cNvSpPr txBox="1"/>
              <p:nvPr/>
            </p:nvSpPr>
            <p:spPr>
              <a:xfrm>
                <a:off x="7596798" y="2216441"/>
                <a:ext cx="1520363" cy="40197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ar-KW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𝑪</m:t>
                        </m:r>
                      </m:e>
                      <m:sup/>
                    </m:sSup>
                    <m:r>
                      <a:rPr lang="ar-KW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Lucida Calligraphy" pitchFamily="66" charset="0"/>
                    <a:ea typeface="Cambria Math"/>
                    <a:cs typeface="Arial" pitchFamily="34" charset="0"/>
                  </a:rPr>
                  <a:t> 4.47</a:t>
                </a:r>
              </a:p>
            </p:txBody>
          </p:sp>
        </mc:Choice>
        <mc:Fallback xmlns="">
          <p:sp>
            <p:nvSpPr>
              <p:cNvPr id="37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798" y="2216441"/>
                <a:ext cx="1520363" cy="401970"/>
              </a:xfrm>
              <a:prstGeom prst="rect">
                <a:avLst/>
              </a:prstGeom>
              <a:blipFill>
                <a:blip r:embed="rId9"/>
                <a:stretch>
                  <a:fillRect t="-1515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مربع نص 2"/>
              <p:cNvSpPr txBox="1"/>
              <p:nvPr/>
            </p:nvSpPr>
            <p:spPr>
              <a:xfrm>
                <a:off x="5417928" y="3738293"/>
                <a:ext cx="306221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b="1" baseline="-25000" dirty="0">
                    <a:solidFill>
                      <a:schemeClr val="tx1"/>
                    </a:solidFill>
                    <a:latin typeface="Lucida Calligraphy" pitchFamily="66" charset="0"/>
                    <a:cs typeface="Arial" pitchFamily="34" charset="0"/>
                  </a:rPr>
                  <a:t>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,−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𝟒𝟕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 ,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𝑭</m:t>
                    </m:r>
                    <m:r>
                      <a:rPr lang="en-US" b="1" i="1" baseline="-25000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𝟒𝟕</m:t>
                        </m:r>
                      </m:e>
                    </m:d>
                  </m:oMath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8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928" y="3738293"/>
                <a:ext cx="3062218" cy="369332"/>
              </a:xfrm>
              <a:prstGeom prst="rect">
                <a:avLst/>
              </a:prstGeom>
              <a:blipFill>
                <a:blip r:embed="rId10"/>
                <a:stretch>
                  <a:fillRect l="-179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عنصر نائب للتاريخ 5">
            <a:extLst>
              <a:ext uri="{FF2B5EF4-FFF2-40B4-BE49-F238E27FC236}">
                <a16:creationId xmlns:a16="http://schemas.microsoft.com/office/drawing/2014/main" id="{A8B42CD8-E269-4D94-B905-3B710A8527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2389" y="6194145"/>
            <a:ext cx="1612740" cy="365125"/>
          </a:xfrm>
        </p:spPr>
        <p:txBody>
          <a:bodyPr/>
          <a:lstStyle/>
          <a:p>
            <a:fld id="{6D1D67DD-9C5F-464B-AB2C-06CB68DBD862}" type="datetime12">
              <a:rPr lang="ar-KW" smtClean="0">
                <a:solidFill>
                  <a:schemeClr val="tx1"/>
                </a:solidFill>
              </a:rPr>
              <a:t>21/03/2021 04:59 م</a:t>
            </a:fld>
            <a:endParaRPr lang="ar-KW" dirty="0">
              <a:solidFill>
                <a:schemeClr val="tx1"/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1261231-8804-4F57-B0D5-3E90BB21D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3542" y="6418901"/>
            <a:ext cx="2133600" cy="365125"/>
          </a:xfrm>
        </p:spPr>
        <p:txBody>
          <a:bodyPr/>
          <a:lstStyle/>
          <a:p>
            <a:fld id="{55770139-FC16-46FE-9AAF-854E09A1DE11}" type="slidenum">
              <a:rPr lang="ar-KW" smtClean="0">
                <a:solidFill>
                  <a:schemeClr val="tx1"/>
                </a:solidFill>
              </a:rPr>
              <a:t>4</a:t>
            </a:fld>
            <a:endParaRPr lang="ar-KW">
              <a:solidFill>
                <a:schemeClr val="tx1"/>
              </a:solidFill>
            </a:endParaRPr>
          </a:p>
        </p:txBody>
      </p:sp>
      <p:sp>
        <p:nvSpPr>
          <p:cNvPr id="44" name="مربع نص 2">
            <a:extLst>
              <a:ext uri="{FF2B5EF4-FFF2-40B4-BE49-F238E27FC236}">
                <a16:creationId xmlns:a16="http://schemas.microsoft.com/office/drawing/2014/main" id="{99E49411-1B7B-4286-AC08-3A046D73DF35}"/>
              </a:ext>
            </a:extLst>
          </p:cNvPr>
          <p:cNvSpPr txBox="1"/>
          <p:nvPr/>
        </p:nvSpPr>
        <p:spPr>
          <a:xfrm>
            <a:off x="7020272" y="4281341"/>
            <a:ext cx="18902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b="1" dirty="0">
                <a:latin typeface="Lucida Calligraphy" pitchFamily="66" charset="0"/>
                <a:cs typeface="Arial" pitchFamily="34" charset="0"/>
              </a:rPr>
              <a:t>معادل</a:t>
            </a:r>
            <a:r>
              <a:rPr lang="ar-KW" b="1" dirty="0">
                <a:latin typeface="Lucida Calligraphy" pitchFamily="66" charset="0"/>
                <a:cs typeface="Arial" pitchFamily="34" charset="0"/>
              </a:rPr>
              <a:t>تا</a:t>
            </a:r>
            <a:r>
              <a:rPr lang="ar-EG" b="1" dirty="0">
                <a:latin typeface="Lucida Calligraphy" pitchFamily="66" charset="0"/>
                <a:cs typeface="Arial" pitchFamily="34" charset="0"/>
              </a:rPr>
              <a:t> الدليلين:</a:t>
            </a:r>
            <a:endParaRPr lang="ar-KW" b="1" dirty="0">
              <a:latin typeface="Lucida Calligraphy" pitchFamily="66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14">
                <a:extLst>
                  <a:ext uri="{FF2B5EF4-FFF2-40B4-BE49-F238E27FC236}">
                    <a16:creationId xmlns:a16="http://schemas.microsoft.com/office/drawing/2014/main" id="{605440BF-8E0D-4F36-8A58-1342BCF0006F}"/>
                  </a:ext>
                </a:extLst>
              </p:cNvPr>
              <p:cNvSpPr txBox="1"/>
              <p:nvPr/>
            </p:nvSpPr>
            <p:spPr>
              <a:xfrm>
                <a:off x="5359096" y="4757877"/>
                <a:ext cx="2633149" cy="61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ar-EG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𝟑𝟔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𝟒𝟕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14">
                <a:extLst>
                  <a:ext uri="{FF2B5EF4-FFF2-40B4-BE49-F238E27FC236}">
                    <a16:creationId xmlns:a16="http://schemas.microsoft.com/office/drawing/2014/main" id="{605440BF-8E0D-4F36-8A58-1342BCF00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096" y="4757877"/>
                <a:ext cx="2633149" cy="61279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14">
                <a:extLst>
                  <a:ext uri="{FF2B5EF4-FFF2-40B4-BE49-F238E27FC236}">
                    <a16:creationId xmlns:a16="http://schemas.microsoft.com/office/drawing/2014/main" id="{93C9D50A-110F-4B80-A8D1-F882F89B23EE}"/>
                  </a:ext>
                </a:extLst>
              </p:cNvPr>
              <p:cNvSpPr txBox="1"/>
              <p:nvPr/>
            </p:nvSpPr>
            <p:spPr>
              <a:xfrm>
                <a:off x="6349898" y="4741856"/>
                <a:ext cx="2633149" cy="61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ar-EG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𝟑𝟔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𝟒𝟕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14">
                <a:extLst>
                  <a:ext uri="{FF2B5EF4-FFF2-40B4-BE49-F238E27FC236}">
                    <a16:creationId xmlns:a16="http://schemas.microsoft.com/office/drawing/2014/main" id="{93C9D50A-110F-4B80-A8D1-F882F89B2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898" y="4741856"/>
                <a:ext cx="2633149" cy="61279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مربع نص 2">
                <a:extLst>
                  <a:ext uri="{FF2B5EF4-FFF2-40B4-BE49-F238E27FC236}">
                    <a16:creationId xmlns:a16="http://schemas.microsoft.com/office/drawing/2014/main" id="{80371917-C962-4F20-8037-F7EBECD2B594}"/>
                  </a:ext>
                </a:extLst>
              </p:cNvPr>
              <p:cNvSpPr txBox="1"/>
              <p:nvPr/>
            </p:nvSpPr>
            <p:spPr>
              <a:xfrm>
                <a:off x="6124982" y="2215315"/>
                <a:ext cx="398539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⇒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7" name="مربع نص 2">
                <a:extLst>
                  <a:ext uri="{FF2B5EF4-FFF2-40B4-BE49-F238E27FC236}">
                    <a16:creationId xmlns:a16="http://schemas.microsoft.com/office/drawing/2014/main" id="{80371917-C962-4F20-8037-F7EBECD2B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982" y="2215315"/>
                <a:ext cx="398539" cy="37555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مربع نص 2">
                <a:extLst>
                  <a:ext uri="{FF2B5EF4-FFF2-40B4-BE49-F238E27FC236}">
                    <a16:creationId xmlns:a16="http://schemas.microsoft.com/office/drawing/2014/main" id="{C3FC6A8A-D1A3-46B2-99CB-028F9EE3E91F}"/>
                  </a:ext>
                </a:extLst>
              </p:cNvPr>
              <p:cNvSpPr txBox="1"/>
              <p:nvPr/>
            </p:nvSpPr>
            <p:spPr>
              <a:xfrm>
                <a:off x="7335887" y="2229646"/>
                <a:ext cx="398539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⇒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8" name="مربع نص 2">
                <a:extLst>
                  <a:ext uri="{FF2B5EF4-FFF2-40B4-BE49-F238E27FC236}">
                    <a16:creationId xmlns:a16="http://schemas.microsoft.com/office/drawing/2014/main" id="{C3FC6A8A-D1A3-46B2-99CB-028F9EE3E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887" y="2229646"/>
                <a:ext cx="398539" cy="37555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صورة 8">
            <a:extLst>
              <a:ext uri="{FF2B5EF4-FFF2-40B4-BE49-F238E27FC236}">
                <a16:creationId xmlns:a16="http://schemas.microsoft.com/office/drawing/2014/main" id="{E5730BE7-87D3-46C0-BDF5-A8DF8C87CE3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686" y="1353192"/>
            <a:ext cx="4717116" cy="428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4" grpId="0"/>
      <p:bldP spid="45" grpId="0"/>
      <p:bldP spid="46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2805" y="2736702"/>
            <a:ext cx="263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25" name="مربع نص 2"/>
          <p:cNvSpPr txBox="1"/>
          <p:nvPr/>
        </p:nvSpPr>
        <p:spPr>
          <a:xfrm>
            <a:off x="5926493" y="349108"/>
            <a:ext cx="30622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ar-EG" b="1" dirty="0">
                <a:latin typeface="Lucida Calligraphy" pitchFamily="66" charset="0"/>
                <a:cs typeface="Arial" pitchFamily="34" charset="0"/>
              </a:rPr>
              <a:t> معادلة القطع الناقص هي:</a:t>
            </a:r>
            <a:endParaRPr lang="ar-KW" b="1" dirty="0">
              <a:latin typeface="Lucida Calligraphy" pitchFamily="66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5"/>
              <p:cNvSpPr txBox="1"/>
              <p:nvPr/>
            </p:nvSpPr>
            <p:spPr>
              <a:xfrm>
                <a:off x="5089547" y="141407"/>
                <a:ext cx="1673891" cy="717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𝟕𝟓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𝟒𝟓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547" y="141407"/>
                <a:ext cx="1673891" cy="7177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مربع نص 2"/>
          <p:cNvSpPr txBox="1"/>
          <p:nvPr/>
        </p:nvSpPr>
        <p:spPr>
          <a:xfrm>
            <a:off x="5967705" y="840823"/>
            <a:ext cx="30622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b="1" dirty="0">
                <a:latin typeface="Lucida Calligraphy" pitchFamily="66" charset="0"/>
                <a:cs typeface="Arial" pitchFamily="34" charset="0"/>
              </a:rPr>
              <a:t>ومن معادلة القطع الناقص نجد أن :</a:t>
            </a:r>
            <a:endParaRPr lang="ar-KW" b="1" dirty="0">
              <a:latin typeface="Lucida Calligraphy" pitchFamily="66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مربع نص 2"/>
              <p:cNvSpPr txBox="1"/>
              <p:nvPr/>
            </p:nvSpPr>
            <p:spPr>
              <a:xfrm>
                <a:off x="4572000" y="1279491"/>
                <a:ext cx="4139913" cy="4888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𝟕𝟓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groupChrPr>
                        <m:e/>
                      </m:groupCh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𝟖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𝟔𝟔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groupChrPr>
                        <m:e/>
                      </m:groupCh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𝟏𝟕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𝟑𝟐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279491"/>
                <a:ext cx="4139913" cy="4888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ربع نص 2"/>
              <p:cNvSpPr txBox="1"/>
              <p:nvPr/>
            </p:nvSpPr>
            <p:spPr>
              <a:xfrm>
                <a:off x="4788024" y="1878636"/>
                <a:ext cx="4544578" cy="4888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ar-KW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ar-KW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𝟒𝟓</m:t>
                    </m:r>
                    <m:groupChr>
                      <m:groupChrPr>
                        <m:chr m:val="⇒"/>
                        <m:vertJc m:val="bot"/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groupChrPr>
                      <m:e/>
                    </m:groupCh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𝒃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𝟔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.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𝟕𝟎𝟖</m:t>
                    </m:r>
                    <m:groupChr>
                      <m:groupChrPr>
                        <m:chr m:val="⇒"/>
                        <m:vertJc m:val="bot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Lucida Calligraphy" pitchFamily="66" charset="0"/>
                    <a:cs typeface="Arial" pitchFamily="34" charset="0"/>
                  </a:rPr>
                  <a:t>  2</a:t>
                </a:r>
                <a:r>
                  <a:rPr lang="en-US" b="1" dirty="0">
                    <a:solidFill>
                      <a:schemeClr val="tx1"/>
                    </a:solidFill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𝒃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Lucida Calligraphy" pitchFamily="66" charset="0"/>
                    <a:cs typeface="Arial" pitchFamily="34" charset="0"/>
                  </a:rPr>
                  <a:t>=13.416</a:t>
                </a:r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878636"/>
                <a:ext cx="4544578" cy="488852"/>
              </a:xfrm>
              <a:prstGeom prst="rect">
                <a:avLst/>
              </a:prstGeom>
              <a:blipFill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ربع نص 2"/>
              <p:cNvSpPr txBox="1"/>
              <p:nvPr/>
            </p:nvSpPr>
            <p:spPr>
              <a:xfrm>
                <a:off x="5529204" y="3125495"/>
                <a:ext cx="306221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b="1" baseline="-25000" dirty="0">
                    <a:solidFill>
                      <a:schemeClr val="tx1"/>
                    </a:solidFill>
                    <a:latin typeface="Lucida Calligraphy" pitchFamily="66" charset="0"/>
                    <a:cs typeface="Arial" pitchFamily="34" charset="0"/>
                  </a:rPr>
                  <a:t>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𝟖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𝟔𝟔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 ,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𝑨</m:t>
                    </m:r>
                    <m:r>
                      <a:rPr lang="en-US" b="1" i="1" baseline="-25000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𝟖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𝟔𝟔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, 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</m:d>
                  </m:oMath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204" y="3125495"/>
                <a:ext cx="3062218" cy="369332"/>
              </a:xfrm>
              <a:prstGeom prst="rect">
                <a:avLst/>
              </a:prstGeom>
              <a:blipFill>
                <a:blip r:embed="rId5"/>
                <a:stretch>
                  <a:fillRect l="-159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مربع نص 2"/>
              <p:cNvSpPr txBox="1"/>
              <p:nvPr/>
            </p:nvSpPr>
            <p:spPr>
              <a:xfrm>
                <a:off x="5418955" y="3787741"/>
                <a:ext cx="346445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b="1" baseline="-25000" dirty="0">
                    <a:solidFill>
                      <a:schemeClr val="tx1"/>
                    </a:solidFill>
                    <a:latin typeface="Lucida Calligraphy" pitchFamily="66" charset="0"/>
                    <a:cs typeface="Arial" pitchFamily="34" charset="0"/>
                  </a:rPr>
                  <a:t>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,−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𝟔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𝟕𝟎𝟖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 ,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𝑩</m:t>
                    </m:r>
                    <m:r>
                      <a:rPr lang="en-US" b="1" i="1" baseline="-25000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𝟔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𝟕𝟎𝟖</m:t>
                        </m:r>
                      </m:e>
                    </m:d>
                  </m:oMath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1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955" y="3787741"/>
                <a:ext cx="3464458" cy="369332"/>
              </a:xfrm>
              <a:prstGeom prst="rect">
                <a:avLst/>
              </a:prstGeom>
              <a:blipFill>
                <a:blip r:embed="rId6"/>
                <a:stretch>
                  <a:fillRect l="-158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مربع نص 2"/>
          <p:cNvSpPr txBox="1"/>
          <p:nvPr/>
        </p:nvSpPr>
        <p:spPr>
          <a:xfrm>
            <a:off x="6513527" y="2873695"/>
            <a:ext cx="243551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b="1" dirty="0">
                <a:latin typeface="Lucida Calligraphy" pitchFamily="66" charset="0"/>
                <a:cs typeface="Arial" pitchFamily="34" charset="0"/>
              </a:rPr>
              <a:t>رأسا القطع الناقص هما : </a:t>
            </a:r>
            <a:endParaRPr lang="ar-KW" b="1" dirty="0">
              <a:latin typeface="Lucida Calligraphy" pitchFamily="66" charset="0"/>
              <a:cs typeface="Arial" pitchFamily="34" charset="0"/>
            </a:endParaRPr>
          </a:p>
        </p:txBody>
      </p:sp>
      <p:sp>
        <p:nvSpPr>
          <p:cNvPr id="33" name="مربع نص 2"/>
          <p:cNvSpPr txBox="1"/>
          <p:nvPr/>
        </p:nvSpPr>
        <p:spPr>
          <a:xfrm>
            <a:off x="6788793" y="3487478"/>
            <a:ext cx="22411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b="1" dirty="0">
                <a:latin typeface="Lucida Calligraphy" pitchFamily="66" charset="0"/>
                <a:cs typeface="Arial" pitchFamily="34" charset="0"/>
              </a:rPr>
              <a:t>طرفا المحور الاصغر هما : </a:t>
            </a:r>
            <a:endParaRPr lang="ar-KW" b="1" dirty="0">
              <a:latin typeface="Lucida Calligraphy" pitchFamily="66" charset="0"/>
              <a:cs typeface="Arial" pitchFamily="34" charset="0"/>
            </a:endParaRPr>
          </a:p>
        </p:txBody>
      </p:sp>
      <p:sp>
        <p:nvSpPr>
          <p:cNvPr id="34" name="مربع نص 2"/>
          <p:cNvSpPr txBox="1"/>
          <p:nvPr/>
        </p:nvSpPr>
        <p:spPr>
          <a:xfrm>
            <a:off x="8036221" y="4288213"/>
            <a:ext cx="9778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b="1" dirty="0">
                <a:latin typeface="Lucida Calligraphy" pitchFamily="66" charset="0"/>
                <a:cs typeface="Arial" pitchFamily="34" charset="0"/>
              </a:rPr>
              <a:t>البؤرتين</a:t>
            </a:r>
            <a:r>
              <a:rPr lang="ar-KW" b="1" dirty="0">
                <a:latin typeface="Lucida Calligraphy" pitchFamily="66" charset="0"/>
                <a:cs typeface="Arial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مربع نص 2"/>
              <p:cNvSpPr txBox="1"/>
              <p:nvPr/>
            </p:nvSpPr>
            <p:spPr>
              <a:xfrm>
                <a:off x="4781065" y="2476186"/>
                <a:ext cx="1628912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𝑪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065" y="2476186"/>
                <a:ext cx="1628912" cy="3755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ربع نص 2"/>
              <p:cNvSpPr txBox="1"/>
              <p:nvPr/>
            </p:nvSpPr>
            <p:spPr>
              <a:xfrm>
                <a:off x="6439290" y="2478508"/>
                <a:ext cx="1011950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𝑪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𝟑𝟎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6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290" y="2478508"/>
                <a:ext cx="1011950" cy="3755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مربع نص 2"/>
              <p:cNvSpPr txBox="1"/>
              <p:nvPr/>
            </p:nvSpPr>
            <p:spPr>
              <a:xfrm>
                <a:off x="7614900" y="2465062"/>
                <a:ext cx="1340880" cy="40197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ar-KW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𝑪</m:t>
                        </m:r>
                      </m:e>
                      <m:sup/>
                    </m:sSup>
                    <m:r>
                      <a:rPr lang="ar-KW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Lucida Calligraphy" pitchFamily="66" charset="0"/>
                    <a:ea typeface="Cambria Math"/>
                    <a:cs typeface="Arial" pitchFamily="34" charset="0"/>
                  </a:rPr>
                  <a:t> 5.47</a:t>
                </a:r>
              </a:p>
            </p:txBody>
          </p:sp>
        </mc:Choice>
        <mc:Fallback xmlns="">
          <p:sp>
            <p:nvSpPr>
              <p:cNvPr id="37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900" y="2465062"/>
                <a:ext cx="1340880" cy="401970"/>
              </a:xfrm>
              <a:prstGeom prst="rect">
                <a:avLst/>
              </a:prstGeom>
              <a:blipFill>
                <a:blip r:embed="rId9"/>
                <a:stretch>
                  <a:fillRect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مربع نص 2"/>
              <p:cNvSpPr txBox="1"/>
              <p:nvPr/>
            </p:nvSpPr>
            <p:spPr>
              <a:xfrm>
                <a:off x="4926343" y="4272670"/>
                <a:ext cx="3095364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b="1" baseline="-25000" dirty="0">
                    <a:solidFill>
                      <a:schemeClr val="tx1"/>
                    </a:solidFill>
                    <a:latin typeface="Lucida Calligraphy" pitchFamily="66" charset="0"/>
                    <a:cs typeface="Arial" pitchFamily="34" charset="0"/>
                  </a:rPr>
                  <a:t>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𝟒𝟕𝟕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 ,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𝑭</m:t>
                    </m:r>
                    <m:r>
                      <a:rPr lang="en-US" b="1" i="1" baseline="-25000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𝟒𝟕𝟕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</m:d>
                  </m:oMath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8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343" y="4272670"/>
                <a:ext cx="3095364" cy="369332"/>
              </a:xfrm>
              <a:prstGeom prst="rect">
                <a:avLst/>
              </a:prstGeom>
              <a:blipFill>
                <a:blip r:embed="rId10"/>
                <a:stretch>
                  <a:fillRect l="-157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عنصر نائب للتاريخ 5">
            <a:extLst>
              <a:ext uri="{FF2B5EF4-FFF2-40B4-BE49-F238E27FC236}">
                <a16:creationId xmlns:a16="http://schemas.microsoft.com/office/drawing/2014/main" id="{F3811A2B-6DB5-4875-BD99-88DDF5A6E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1D99-79F3-436E-B822-5C6F89C5EF2B}" type="datetime12">
              <a:rPr lang="ar-KW" smtClean="0">
                <a:solidFill>
                  <a:schemeClr val="tx1"/>
                </a:solidFill>
              </a:rPr>
              <a:t>21/03/2021 04:59 م</a:t>
            </a:fld>
            <a:endParaRPr lang="ar-KW">
              <a:solidFill>
                <a:schemeClr val="tx1"/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65D7C08-5BDA-4A30-92AD-909143D7B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139-FC16-46FE-9AAF-854E09A1DE11}" type="slidenum">
              <a:rPr lang="ar-KW" smtClean="0">
                <a:solidFill>
                  <a:schemeClr val="tx1"/>
                </a:solidFill>
              </a:rPr>
              <a:t>5</a:t>
            </a:fld>
            <a:endParaRPr lang="ar-KW">
              <a:solidFill>
                <a:schemeClr val="tx1"/>
              </a:solidFill>
            </a:endParaRPr>
          </a:p>
        </p:txBody>
      </p:sp>
      <p:sp>
        <p:nvSpPr>
          <p:cNvPr id="44" name="مربع نص 2">
            <a:extLst>
              <a:ext uri="{FF2B5EF4-FFF2-40B4-BE49-F238E27FC236}">
                <a16:creationId xmlns:a16="http://schemas.microsoft.com/office/drawing/2014/main" id="{8A29A70E-C056-41E3-B94E-F5B5819A3FD9}"/>
              </a:ext>
            </a:extLst>
          </p:cNvPr>
          <p:cNvSpPr txBox="1"/>
          <p:nvPr/>
        </p:nvSpPr>
        <p:spPr>
          <a:xfrm>
            <a:off x="7144067" y="4838329"/>
            <a:ext cx="18902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b="1" dirty="0">
                <a:latin typeface="Lucida Calligraphy" pitchFamily="66" charset="0"/>
                <a:cs typeface="Arial" pitchFamily="34" charset="0"/>
              </a:rPr>
              <a:t>معادل</a:t>
            </a:r>
            <a:r>
              <a:rPr lang="ar-KW" b="1" dirty="0">
                <a:latin typeface="Lucida Calligraphy" pitchFamily="66" charset="0"/>
                <a:cs typeface="Arial" pitchFamily="34" charset="0"/>
              </a:rPr>
              <a:t>تا</a:t>
            </a:r>
            <a:r>
              <a:rPr lang="ar-EG" b="1" dirty="0">
                <a:latin typeface="Lucida Calligraphy" pitchFamily="66" charset="0"/>
                <a:cs typeface="Arial" pitchFamily="34" charset="0"/>
              </a:rPr>
              <a:t> الدليلين:</a:t>
            </a:r>
            <a:endParaRPr lang="ar-KW" b="1" dirty="0">
              <a:latin typeface="Lucida Calligraphy" pitchFamily="66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7">
                <a:extLst>
                  <a:ext uri="{FF2B5EF4-FFF2-40B4-BE49-F238E27FC236}">
                    <a16:creationId xmlns:a16="http://schemas.microsoft.com/office/drawing/2014/main" id="{169641BE-309B-44A9-8749-15D0270A708B}"/>
                  </a:ext>
                </a:extLst>
              </p:cNvPr>
              <p:cNvSpPr txBox="1"/>
              <p:nvPr/>
            </p:nvSpPr>
            <p:spPr>
              <a:xfrm>
                <a:off x="4473513" y="4636374"/>
                <a:ext cx="1177434" cy="717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7">
                <a:extLst>
                  <a:ext uri="{FF2B5EF4-FFF2-40B4-BE49-F238E27FC236}">
                    <a16:creationId xmlns:a16="http://schemas.microsoft.com/office/drawing/2014/main" id="{169641BE-309B-44A9-8749-15D0270A7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513" y="4636374"/>
                <a:ext cx="1177434" cy="71776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12">
                <a:extLst>
                  <a:ext uri="{FF2B5EF4-FFF2-40B4-BE49-F238E27FC236}">
                    <a16:creationId xmlns:a16="http://schemas.microsoft.com/office/drawing/2014/main" id="{095CB621-79F0-4EE9-AC52-C65E6BF623FA}"/>
                  </a:ext>
                </a:extLst>
              </p:cNvPr>
              <p:cNvSpPr txBox="1"/>
              <p:nvPr/>
            </p:nvSpPr>
            <p:spPr>
              <a:xfrm>
                <a:off x="5761879" y="4609204"/>
                <a:ext cx="1979458" cy="717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12">
                <a:extLst>
                  <a:ext uri="{FF2B5EF4-FFF2-40B4-BE49-F238E27FC236}">
                    <a16:creationId xmlns:a16="http://schemas.microsoft.com/office/drawing/2014/main" id="{095CB621-79F0-4EE9-AC52-C65E6BF62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879" y="4609204"/>
                <a:ext cx="1979458" cy="71776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14">
                <a:extLst>
                  <a:ext uri="{FF2B5EF4-FFF2-40B4-BE49-F238E27FC236}">
                    <a16:creationId xmlns:a16="http://schemas.microsoft.com/office/drawing/2014/main" id="{211C067C-9EB1-4B72-80C9-1F73B529DFDD}"/>
                  </a:ext>
                </a:extLst>
              </p:cNvPr>
              <p:cNvSpPr txBox="1"/>
              <p:nvPr/>
            </p:nvSpPr>
            <p:spPr>
              <a:xfrm>
                <a:off x="4518990" y="5343249"/>
                <a:ext cx="2633149" cy="61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ar-EG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𝟕𝟓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𝟒𝟕𝟕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14">
                <a:extLst>
                  <a:ext uri="{FF2B5EF4-FFF2-40B4-BE49-F238E27FC236}">
                    <a16:creationId xmlns:a16="http://schemas.microsoft.com/office/drawing/2014/main" id="{211C067C-9EB1-4B72-80C9-1F73B529D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990" y="5343249"/>
                <a:ext cx="2633149" cy="61279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14">
                <a:extLst>
                  <a:ext uri="{FF2B5EF4-FFF2-40B4-BE49-F238E27FC236}">
                    <a16:creationId xmlns:a16="http://schemas.microsoft.com/office/drawing/2014/main" id="{E605BDA7-1F68-49A2-BB3A-920B5276D7DA}"/>
                  </a:ext>
                </a:extLst>
              </p:cNvPr>
              <p:cNvSpPr txBox="1"/>
              <p:nvPr/>
            </p:nvSpPr>
            <p:spPr>
              <a:xfrm>
                <a:off x="5525425" y="5315292"/>
                <a:ext cx="2633149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ar-EG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𝟕𝟓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𝟒𝟕𝟕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14">
                <a:extLst>
                  <a:ext uri="{FF2B5EF4-FFF2-40B4-BE49-F238E27FC236}">
                    <a16:creationId xmlns:a16="http://schemas.microsoft.com/office/drawing/2014/main" id="{E605BDA7-1F68-49A2-BB3A-920B5276D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425" y="5315292"/>
                <a:ext cx="2633149" cy="61837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مربع نص 2">
                <a:extLst>
                  <a:ext uri="{FF2B5EF4-FFF2-40B4-BE49-F238E27FC236}">
                    <a16:creationId xmlns:a16="http://schemas.microsoft.com/office/drawing/2014/main" id="{7B261276-9B9F-4613-8ACE-A46B34EE50BE}"/>
                  </a:ext>
                </a:extLst>
              </p:cNvPr>
              <p:cNvSpPr txBox="1"/>
              <p:nvPr/>
            </p:nvSpPr>
            <p:spPr>
              <a:xfrm>
                <a:off x="6154661" y="2492280"/>
                <a:ext cx="398539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⇒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9" name="مربع نص 2">
                <a:extLst>
                  <a:ext uri="{FF2B5EF4-FFF2-40B4-BE49-F238E27FC236}">
                    <a16:creationId xmlns:a16="http://schemas.microsoft.com/office/drawing/2014/main" id="{7B261276-9B9F-4613-8ACE-A46B34EE5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661" y="2492280"/>
                <a:ext cx="398539" cy="37555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مربع نص 2">
                <a:extLst>
                  <a:ext uri="{FF2B5EF4-FFF2-40B4-BE49-F238E27FC236}">
                    <a16:creationId xmlns:a16="http://schemas.microsoft.com/office/drawing/2014/main" id="{E4D99A35-28B7-47E8-8A03-14C090F0E1A0}"/>
                  </a:ext>
                </a:extLst>
              </p:cNvPr>
              <p:cNvSpPr txBox="1"/>
              <p:nvPr/>
            </p:nvSpPr>
            <p:spPr>
              <a:xfrm>
                <a:off x="7359584" y="2492280"/>
                <a:ext cx="398539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⇒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0" name="مربع نص 2">
                <a:extLst>
                  <a:ext uri="{FF2B5EF4-FFF2-40B4-BE49-F238E27FC236}">
                    <a16:creationId xmlns:a16="http://schemas.microsoft.com/office/drawing/2014/main" id="{E4D99A35-28B7-47E8-8A03-14C090F0E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584" y="2492280"/>
                <a:ext cx="398539" cy="37555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صورة 7">
            <a:extLst>
              <a:ext uri="{FF2B5EF4-FFF2-40B4-BE49-F238E27FC236}">
                <a16:creationId xmlns:a16="http://schemas.microsoft.com/office/drawing/2014/main" id="{F37416DF-BE8B-4BE8-9FC0-74CC39B5E5A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1369" y="2132047"/>
            <a:ext cx="4405152" cy="259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1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15CB5507-F855-4C50-941C-62FC8E7D0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1" y="2132857"/>
            <a:ext cx="4227641" cy="43924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77373" y="4332937"/>
            <a:ext cx="263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25" name="مربع نص 2"/>
          <p:cNvSpPr txBox="1"/>
          <p:nvPr/>
        </p:nvSpPr>
        <p:spPr>
          <a:xfrm>
            <a:off x="6050054" y="188640"/>
            <a:ext cx="30622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(4)</a:t>
            </a:r>
            <a:r>
              <a:rPr lang="ar-EG" b="1" dirty="0">
                <a:latin typeface="Lucida Calligraphy" pitchFamily="66" charset="0"/>
                <a:cs typeface="Arial" pitchFamily="34" charset="0"/>
              </a:rPr>
              <a:t>معادلة القطع الناقص هي:</a:t>
            </a:r>
            <a:endParaRPr lang="ar-KW" b="1" dirty="0">
              <a:latin typeface="Lucida Calligraphy" pitchFamily="66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5"/>
              <p:cNvSpPr txBox="1"/>
              <p:nvPr/>
            </p:nvSpPr>
            <p:spPr>
              <a:xfrm>
                <a:off x="4573209" y="41503"/>
                <a:ext cx="2736304" cy="717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𝟐𝟖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209" y="41503"/>
                <a:ext cx="2736304" cy="7177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مربع نص 2"/>
          <p:cNvSpPr txBox="1"/>
          <p:nvPr/>
        </p:nvSpPr>
        <p:spPr>
          <a:xfrm>
            <a:off x="6042597" y="836712"/>
            <a:ext cx="30622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b="1" dirty="0">
                <a:latin typeface="Lucida Calligraphy" pitchFamily="66" charset="0"/>
                <a:cs typeface="Arial" pitchFamily="34" charset="0"/>
              </a:rPr>
              <a:t>ومن معادلة القطع الناقص نجد أن :</a:t>
            </a:r>
            <a:endParaRPr lang="ar-KW" b="1" dirty="0">
              <a:latin typeface="Lucida Calligraphy" pitchFamily="66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مربع نص 2"/>
              <p:cNvSpPr txBox="1"/>
              <p:nvPr/>
            </p:nvSpPr>
            <p:spPr>
              <a:xfrm>
                <a:off x="5042033" y="1201578"/>
                <a:ext cx="3844250" cy="4888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𝟐𝟖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groupChrPr>
                        <m:e/>
                      </m:groupCh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𝟓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𝟐𝟗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groupChrPr>
                        <m:e/>
                      </m:groupCh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𝟏𝟎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𝟓𝟖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033" y="1201578"/>
                <a:ext cx="3844250" cy="488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ربع نص 2"/>
              <p:cNvSpPr txBox="1"/>
              <p:nvPr/>
            </p:nvSpPr>
            <p:spPr>
              <a:xfrm>
                <a:off x="5112712" y="1787566"/>
                <a:ext cx="3921059" cy="4888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ar-KW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ar-KW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𝟕</m:t>
                    </m:r>
                    <m:groupChr>
                      <m:groupChrPr>
                        <m:chr m:val="⇒"/>
                        <m:vertJc m:val="bot"/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groupChrPr>
                      <m:e/>
                    </m:groupCh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𝒃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.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𝟔𝟒</m:t>
                    </m:r>
                    <m:groupChr>
                      <m:groupChrPr>
                        <m:chr m:val="⇒"/>
                        <m:vertJc m:val="bot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Lucida Calligraphy" pitchFamily="66" charset="0"/>
                    <a:cs typeface="Arial" pitchFamily="34" charset="0"/>
                  </a:rPr>
                  <a:t>  2</a:t>
                </a:r>
                <a:r>
                  <a:rPr lang="en-US" b="1" dirty="0">
                    <a:solidFill>
                      <a:schemeClr val="tx1"/>
                    </a:solidFill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𝒃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Lucida Calligraphy" pitchFamily="66" charset="0"/>
                    <a:cs typeface="Arial" pitchFamily="34" charset="0"/>
                  </a:rPr>
                  <a:t>= 5.29</a:t>
                </a:r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712" y="1787566"/>
                <a:ext cx="3921059" cy="488852"/>
              </a:xfrm>
              <a:prstGeom prst="rect">
                <a:avLst/>
              </a:prstGeom>
              <a:blipFill>
                <a:blip r:embed="rId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ربع نص 2"/>
              <p:cNvSpPr txBox="1"/>
              <p:nvPr/>
            </p:nvSpPr>
            <p:spPr>
              <a:xfrm>
                <a:off x="4168426" y="2933906"/>
                <a:ext cx="306221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b="1" baseline="-25000" dirty="0">
                    <a:solidFill>
                      <a:schemeClr val="tx1"/>
                    </a:solidFill>
                    <a:latin typeface="Lucida Calligraphy" pitchFamily="66" charset="0"/>
                    <a:cs typeface="Arial" pitchFamily="34" charset="0"/>
                  </a:rPr>
                  <a:t>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,−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𝟐𝟗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 ,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𝑨</m:t>
                    </m:r>
                    <m:r>
                      <a:rPr lang="en-US" b="1" i="1" baseline="-25000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𝟐𝟗</m:t>
                        </m:r>
                      </m:e>
                    </m:d>
                  </m:oMath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426" y="2933906"/>
                <a:ext cx="3062218" cy="369332"/>
              </a:xfrm>
              <a:prstGeom prst="rect">
                <a:avLst/>
              </a:prstGeom>
              <a:blipFill>
                <a:blip r:embed="rId6"/>
                <a:stretch>
                  <a:fillRect l="-179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مربع نص 2"/>
              <p:cNvSpPr txBox="1"/>
              <p:nvPr/>
            </p:nvSpPr>
            <p:spPr>
              <a:xfrm>
                <a:off x="4202352" y="3423283"/>
                <a:ext cx="306221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b="1" baseline="-25000" dirty="0">
                    <a:solidFill>
                      <a:schemeClr val="tx1"/>
                    </a:solidFill>
                    <a:latin typeface="Lucida Calligraphy" pitchFamily="66" charset="0"/>
                    <a:cs typeface="Arial" pitchFamily="34" charset="0"/>
                  </a:rPr>
                  <a:t>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𝟔𝟒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 ,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𝑩</m:t>
                    </m:r>
                    <m:r>
                      <a:rPr lang="en-US" b="1" i="1" baseline="-25000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𝟔𝟒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</m:d>
                  </m:oMath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1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352" y="3423283"/>
                <a:ext cx="3062218" cy="369332"/>
              </a:xfrm>
              <a:prstGeom prst="rect">
                <a:avLst/>
              </a:prstGeom>
              <a:blipFill>
                <a:blip r:embed="rId7"/>
                <a:stretch>
                  <a:fillRect l="-159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مربع نص 2"/>
          <p:cNvSpPr txBox="1"/>
          <p:nvPr/>
        </p:nvSpPr>
        <p:spPr>
          <a:xfrm>
            <a:off x="5915983" y="2928842"/>
            <a:ext cx="30622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b="1" dirty="0">
                <a:latin typeface="Lucida Calligraphy" pitchFamily="66" charset="0"/>
                <a:cs typeface="Arial" pitchFamily="34" charset="0"/>
              </a:rPr>
              <a:t>رأسا القطع الناقص هما : </a:t>
            </a:r>
            <a:endParaRPr lang="ar-KW" b="1" dirty="0">
              <a:latin typeface="Lucida Calligraphy" pitchFamily="66" charset="0"/>
              <a:cs typeface="Arial" pitchFamily="34" charset="0"/>
            </a:endParaRPr>
          </a:p>
        </p:txBody>
      </p:sp>
      <p:sp>
        <p:nvSpPr>
          <p:cNvPr id="33" name="مربع نص 2"/>
          <p:cNvSpPr txBox="1"/>
          <p:nvPr/>
        </p:nvSpPr>
        <p:spPr>
          <a:xfrm>
            <a:off x="5941961" y="3395941"/>
            <a:ext cx="30622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b="1" dirty="0">
                <a:latin typeface="Lucida Calligraphy" pitchFamily="66" charset="0"/>
                <a:cs typeface="Arial" pitchFamily="34" charset="0"/>
              </a:rPr>
              <a:t>طرفا المحور الاصغر هما : </a:t>
            </a:r>
            <a:endParaRPr lang="ar-KW" b="1" dirty="0">
              <a:latin typeface="Lucida Calligraphy" pitchFamily="66" charset="0"/>
              <a:cs typeface="Arial" pitchFamily="34" charset="0"/>
            </a:endParaRPr>
          </a:p>
        </p:txBody>
      </p:sp>
      <p:sp>
        <p:nvSpPr>
          <p:cNvPr id="34" name="مربع نص 2"/>
          <p:cNvSpPr txBox="1"/>
          <p:nvPr/>
        </p:nvSpPr>
        <p:spPr>
          <a:xfrm>
            <a:off x="8046938" y="3945896"/>
            <a:ext cx="9455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b="1" dirty="0">
                <a:latin typeface="Lucida Calligraphy" pitchFamily="66" charset="0"/>
                <a:cs typeface="Arial" pitchFamily="34" charset="0"/>
              </a:rPr>
              <a:t>البؤرتين</a:t>
            </a:r>
            <a:r>
              <a:rPr lang="ar-KW" b="1" dirty="0">
                <a:latin typeface="Lucida Calligraphy" pitchFamily="66" charset="0"/>
                <a:cs typeface="Arial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مربع نص 2"/>
              <p:cNvSpPr txBox="1"/>
              <p:nvPr/>
            </p:nvSpPr>
            <p:spPr>
              <a:xfrm>
                <a:off x="4788024" y="2403382"/>
                <a:ext cx="1569124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𝑪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403382"/>
                <a:ext cx="1569124" cy="3755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ربع نص 2"/>
              <p:cNvSpPr txBox="1"/>
              <p:nvPr/>
            </p:nvSpPr>
            <p:spPr>
              <a:xfrm>
                <a:off x="6464529" y="2432108"/>
                <a:ext cx="1080120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𝑪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𝟐𝟏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6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529" y="2432108"/>
                <a:ext cx="1080120" cy="3755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مربع نص 2"/>
              <p:cNvSpPr txBox="1"/>
              <p:nvPr/>
            </p:nvSpPr>
            <p:spPr>
              <a:xfrm>
                <a:off x="7600770" y="2428090"/>
                <a:ext cx="1403646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𝑪</m:t>
                    </m:r>
                    <m:r>
                      <a:rPr lang="ar-KW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Lucida Calligraphy" pitchFamily="66" charset="0"/>
                    <a:ea typeface="Cambria Math"/>
                    <a:cs typeface="Arial" pitchFamily="34" charset="0"/>
                  </a:rPr>
                  <a:t> 4.47</a:t>
                </a:r>
              </a:p>
            </p:txBody>
          </p:sp>
        </mc:Choice>
        <mc:Fallback xmlns="">
          <p:sp>
            <p:nvSpPr>
              <p:cNvPr id="37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770" y="2428090"/>
                <a:ext cx="1403646" cy="369332"/>
              </a:xfrm>
              <a:prstGeom prst="rect">
                <a:avLst/>
              </a:prstGeom>
              <a:blipFill>
                <a:blip r:embed="rId10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مربع نص 2"/>
              <p:cNvSpPr txBox="1"/>
              <p:nvPr/>
            </p:nvSpPr>
            <p:spPr>
              <a:xfrm>
                <a:off x="5433049" y="3935570"/>
                <a:ext cx="306221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b="1" baseline="-25000" dirty="0">
                    <a:solidFill>
                      <a:schemeClr val="tx1"/>
                    </a:solidFill>
                    <a:latin typeface="Lucida Calligraphy" pitchFamily="66" charset="0"/>
                    <a:cs typeface="Arial" pitchFamily="34" charset="0"/>
                  </a:rPr>
                  <a:t>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,−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𝟒𝟕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 ,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𝑭</m:t>
                    </m:r>
                    <m:r>
                      <a:rPr lang="en-US" b="1" i="1" baseline="-25000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𝟒𝟕</m:t>
                        </m:r>
                      </m:e>
                    </m:d>
                  </m:oMath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8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049" y="3935570"/>
                <a:ext cx="3062218" cy="369332"/>
              </a:xfrm>
              <a:prstGeom prst="rect">
                <a:avLst/>
              </a:prstGeom>
              <a:blipFill>
                <a:blip r:embed="rId11"/>
                <a:stretch>
                  <a:fillRect l="-159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مربع نص 2"/>
          <p:cNvSpPr txBox="1"/>
          <p:nvPr/>
        </p:nvSpPr>
        <p:spPr>
          <a:xfrm>
            <a:off x="7085556" y="4437112"/>
            <a:ext cx="18902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b="1" dirty="0">
                <a:latin typeface="Lucida Calligraphy" pitchFamily="66" charset="0"/>
                <a:cs typeface="Arial" pitchFamily="34" charset="0"/>
              </a:rPr>
              <a:t>معادل</a:t>
            </a:r>
            <a:r>
              <a:rPr lang="ar-KW" b="1" dirty="0">
                <a:latin typeface="Lucida Calligraphy" pitchFamily="66" charset="0"/>
                <a:cs typeface="Arial" pitchFamily="34" charset="0"/>
              </a:rPr>
              <a:t>تا</a:t>
            </a:r>
            <a:r>
              <a:rPr lang="ar-EG" b="1" dirty="0">
                <a:latin typeface="Lucida Calligraphy" pitchFamily="66" charset="0"/>
                <a:cs typeface="Arial" pitchFamily="34" charset="0"/>
              </a:rPr>
              <a:t> الدليلين:</a:t>
            </a:r>
            <a:endParaRPr lang="ar-KW" b="1" dirty="0">
              <a:latin typeface="Lucida Calligraphy" pitchFamily="66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14"/>
              <p:cNvSpPr txBox="1"/>
              <p:nvPr/>
            </p:nvSpPr>
            <p:spPr>
              <a:xfrm>
                <a:off x="5364088" y="4841521"/>
                <a:ext cx="2633149" cy="611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ar-EG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𝟐𝟖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𝟒𝟕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841521"/>
                <a:ext cx="2633149" cy="61132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14"/>
              <p:cNvSpPr txBox="1"/>
              <p:nvPr/>
            </p:nvSpPr>
            <p:spPr>
              <a:xfrm>
                <a:off x="6996008" y="4842530"/>
                <a:ext cx="1890275" cy="635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ar-EG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𝟐𝟖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𝟒𝟕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008" y="4842530"/>
                <a:ext cx="1890275" cy="63517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عنصر نائب للتاريخ 5">
            <a:extLst>
              <a:ext uri="{FF2B5EF4-FFF2-40B4-BE49-F238E27FC236}">
                <a16:creationId xmlns:a16="http://schemas.microsoft.com/office/drawing/2014/main" id="{C924070C-F4FA-480C-88ED-6E54D2367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013F-4F09-4868-B561-413E0FB5DD09}" type="datetime12">
              <a:rPr lang="ar-KW" smtClean="0">
                <a:solidFill>
                  <a:schemeClr val="tx1"/>
                </a:solidFill>
              </a:rPr>
              <a:t>21/03/2021 04:59 م</a:t>
            </a:fld>
            <a:endParaRPr lang="ar-KW" dirty="0">
              <a:solidFill>
                <a:schemeClr val="tx1"/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F449CBE-3EAD-4324-B877-C0424F5E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139-FC16-46FE-9AAF-854E09A1DE11}" type="slidenum">
              <a:rPr lang="ar-KW" smtClean="0">
                <a:solidFill>
                  <a:schemeClr val="tx1"/>
                </a:solidFill>
              </a:rPr>
              <a:t>6</a:t>
            </a:fld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مربع نص 2">
                <a:extLst>
                  <a:ext uri="{FF2B5EF4-FFF2-40B4-BE49-F238E27FC236}">
                    <a16:creationId xmlns:a16="http://schemas.microsoft.com/office/drawing/2014/main" id="{CFF19655-A2FA-469F-97C8-22A12D29BFA0}"/>
                  </a:ext>
                </a:extLst>
              </p:cNvPr>
              <p:cNvSpPr txBox="1"/>
              <p:nvPr/>
            </p:nvSpPr>
            <p:spPr>
              <a:xfrm>
                <a:off x="6131321" y="2429569"/>
                <a:ext cx="398539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⇒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8" name="مربع نص 2">
                <a:extLst>
                  <a:ext uri="{FF2B5EF4-FFF2-40B4-BE49-F238E27FC236}">
                    <a16:creationId xmlns:a16="http://schemas.microsoft.com/office/drawing/2014/main" id="{CFF19655-A2FA-469F-97C8-22A12D29B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321" y="2429569"/>
                <a:ext cx="398539" cy="37555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مربع نص 2">
                <a:extLst>
                  <a:ext uri="{FF2B5EF4-FFF2-40B4-BE49-F238E27FC236}">
                    <a16:creationId xmlns:a16="http://schemas.microsoft.com/office/drawing/2014/main" id="{867ACDE1-A62E-41DA-961C-8306057AA6A3}"/>
                  </a:ext>
                </a:extLst>
              </p:cNvPr>
              <p:cNvSpPr txBox="1"/>
              <p:nvPr/>
            </p:nvSpPr>
            <p:spPr>
              <a:xfrm>
                <a:off x="7345379" y="2429569"/>
                <a:ext cx="398539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⇒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9" name="مربع نص 2">
                <a:extLst>
                  <a:ext uri="{FF2B5EF4-FFF2-40B4-BE49-F238E27FC236}">
                    <a16:creationId xmlns:a16="http://schemas.microsoft.com/office/drawing/2014/main" id="{867ACDE1-A62E-41DA-961C-8306057AA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379" y="2429569"/>
                <a:ext cx="398539" cy="37555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99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55" grpId="0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/>
          <p:nvPr/>
        </p:nvSpPr>
        <p:spPr>
          <a:xfrm>
            <a:off x="8142637" y="958901"/>
            <a:ext cx="865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dirty="0">
                <a:solidFill>
                  <a:srgbClr val="FF0000"/>
                </a:solidFill>
                <a:latin typeface="Lucida Calligraphy" pitchFamily="66" charset="0"/>
                <a:cs typeface="Arial" pitchFamily="34" charset="0"/>
              </a:rPr>
              <a:t>الحل</a:t>
            </a:r>
            <a:r>
              <a:rPr lang="ar-KW" sz="2400" b="1" dirty="0">
                <a:solidFill>
                  <a:srgbClr val="FF0000"/>
                </a:solidFill>
                <a:latin typeface="Lucida Calligraphy" pitchFamily="66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Lucida Calligraphy" pitchFamily="66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70852" y="844129"/>
                <a:ext cx="2736304" cy="717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852" y="844129"/>
                <a:ext cx="2736304" cy="7177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مربع نص 2"/>
          <p:cNvSpPr txBox="1"/>
          <p:nvPr/>
        </p:nvSpPr>
        <p:spPr>
          <a:xfrm>
            <a:off x="7856233" y="1394192"/>
            <a:ext cx="75446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KW" b="1" dirty="0">
                <a:latin typeface="Lucida Calligraphy" pitchFamily="66" charset="0"/>
                <a:cs typeface="Arial" pitchFamily="34" charset="0"/>
              </a:rPr>
              <a:t>وتكون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2"/>
              <p:cNvSpPr txBox="1"/>
              <p:nvPr/>
            </p:nvSpPr>
            <p:spPr>
              <a:xfrm>
                <a:off x="3267251" y="1744725"/>
                <a:ext cx="1066262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cs typeface="Arial" pitchFamily="34" charset="0"/>
                        </a:rPr>
                        <m:t>𝒃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𝟗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251" y="1744725"/>
                <a:ext cx="106626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مربع نص 2"/>
          <p:cNvSpPr txBox="1"/>
          <p:nvPr/>
        </p:nvSpPr>
        <p:spPr>
          <a:xfrm>
            <a:off x="3234958" y="1005067"/>
            <a:ext cx="51408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KW" b="1" dirty="0">
                <a:latin typeface="Lucida Calligraphy" pitchFamily="66" charset="0"/>
                <a:cs typeface="Arial" pitchFamily="34" charset="0"/>
              </a:rPr>
              <a:t>تقع البؤرتان على محور السينات فتكون المعادلة علي الصورة: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2"/>
              <p:cNvSpPr txBox="1"/>
              <p:nvPr/>
            </p:nvSpPr>
            <p:spPr>
              <a:xfrm>
                <a:off x="4804582" y="1739128"/>
                <a:ext cx="306221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b="1" baseline="-25000" dirty="0">
                    <a:solidFill>
                      <a:schemeClr val="tx1"/>
                    </a:solidFill>
                    <a:latin typeface="Lucida Calligraphy" pitchFamily="66" charset="0"/>
                    <a:cs typeface="Arial" pitchFamily="34" charset="0"/>
                  </a:rPr>
                  <a:t>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ar-SA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ar-SA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ar-SA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 ,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𝑩</m:t>
                    </m:r>
                    <m:r>
                      <a:rPr lang="en-US" b="1" i="1" baseline="-25000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ar-SA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, </m:t>
                        </m:r>
                        <m:r>
                          <a:rPr lang="ar-SA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e>
                    </m:d>
                  </m:oMath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582" y="1739128"/>
                <a:ext cx="3062218" cy="369332"/>
              </a:xfrm>
              <a:prstGeom prst="rect">
                <a:avLst/>
              </a:prstGeom>
              <a:blipFill>
                <a:blip r:embed="rId4"/>
                <a:stretch>
                  <a:fillRect l="-159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مربع نص 2"/>
          <p:cNvSpPr txBox="1"/>
          <p:nvPr/>
        </p:nvSpPr>
        <p:spPr>
          <a:xfrm>
            <a:off x="5942136" y="1752973"/>
            <a:ext cx="30622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b="1" dirty="0">
                <a:latin typeface="Lucida Calligraphy" pitchFamily="66" charset="0"/>
                <a:cs typeface="Arial" pitchFamily="34" charset="0"/>
              </a:rPr>
              <a:t>طرفا المحور الا</a:t>
            </a:r>
            <a:r>
              <a:rPr lang="ar-KW" b="1" dirty="0">
                <a:latin typeface="Lucida Calligraphy" pitchFamily="66" charset="0"/>
                <a:cs typeface="Arial" pitchFamily="34" charset="0"/>
              </a:rPr>
              <a:t>صغ</a:t>
            </a:r>
            <a:r>
              <a:rPr lang="ar-EG" b="1" dirty="0">
                <a:latin typeface="Lucida Calligraphy" pitchFamily="66" charset="0"/>
                <a:cs typeface="Arial" pitchFamily="34" charset="0"/>
              </a:rPr>
              <a:t>ر هما : </a:t>
            </a:r>
            <a:endParaRPr lang="ar-KW" b="1" dirty="0">
              <a:latin typeface="Lucida Calligraphy" pitchFamily="66" charset="0"/>
              <a:cs typeface="Arial" pitchFamily="34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762796" y="1407953"/>
            <a:ext cx="11521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latin typeface="Lucida Calligraphy" pitchFamily="66" charset="0"/>
                <a:cs typeface="Arial" pitchFamily="34" charset="0"/>
              </a:rPr>
              <a:t>c = 2</a:t>
            </a:r>
            <a:endParaRPr lang="ar-K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"/>
              <p:cNvSpPr txBox="1"/>
              <p:nvPr/>
            </p:nvSpPr>
            <p:spPr>
              <a:xfrm>
                <a:off x="3287018" y="2160637"/>
                <a:ext cx="1657113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𝑪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018" y="2160637"/>
                <a:ext cx="1657113" cy="3755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ربع نص 2"/>
              <p:cNvSpPr txBox="1"/>
              <p:nvPr/>
            </p:nvSpPr>
            <p:spPr>
              <a:xfrm>
                <a:off x="5862553" y="2186698"/>
                <a:ext cx="2709098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𝟏𝟑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553" y="2186698"/>
                <a:ext cx="2709098" cy="3755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23"/>
              <p:cNvSpPr txBox="1"/>
              <p:nvPr/>
            </p:nvSpPr>
            <p:spPr>
              <a:xfrm>
                <a:off x="6160546" y="2695357"/>
                <a:ext cx="284380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KW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ar-KW" b="1" dirty="0">
                    <a:solidFill>
                      <a:schemeClr val="tx1"/>
                    </a:solidFill>
                  </a:rPr>
                  <a:t>معادلة القطع الناقص هي:</a:t>
                </a:r>
              </a:p>
            </p:txBody>
          </p:sp>
        </mc:Choice>
        <mc:Fallback xmlns="">
          <p:sp>
            <p:nvSpPr>
              <p:cNvPr id="24" name="مربع نص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546" y="2695357"/>
                <a:ext cx="2843808" cy="369332"/>
              </a:xfrm>
              <a:prstGeom prst="rect">
                <a:avLst/>
              </a:prstGeom>
              <a:blipFill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5"/>
              <p:cNvSpPr txBox="1"/>
              <p:nvPr/>
            </p:nvSpPr>
            <p:spPr>
              <a:xfrm>
                <a:off x="4677813" y="2495215"/>
                <a:ext cx="2736304" cy="717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𝟏𝟑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𝟗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813" y="2495215"/>
                <a:ext cx="2736304" cy="7177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عنصر نائب للتاريخ 7">
            <a:extLst>
              <a:ext uri="{FF2B5EF4-FFF2-40B4-BE49-F238E27FC236}">
                <a16:creationId xmlns:a16="http://schemas.microsoft.com/office/drawing/2014/main" id="{48CC0E2E-C7D0-4935-8F33-A4984BB65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DF64-BA00-41B1-AC97-268B9EFE66F0}" type="datetime12">
              <a:rPr lang="ar-KW" smtClean="0">
                <a:solidFill>
                  <a:schemeClr val="tx1"/>
                </a:solidFill>
              </a:rPr>
              <a:t>21/03/2021 04:59 م</a:t>
            </a:fld>
            <a:endParaRPr lang="ar-KW">
              <a:solidFill>
                <a:schemeClr val="tx1"/>
              </a:solidFill>
            </a:endParaRPr>
          </a:p>
        </p:txBody>
      </p:sp>
      <p:sp>
        <p:nvSpPr>
          <p:cNvPr id="10" name="عنصر نائب لرقم الشريحة 9">
            <a:extLst>
              <a:ext uri="{FF2B5EF4-FFF2-40B4-BE49-F238E27FC236}">
                <a16:creationId xmlns:a16="http://schemas.microsoft.com/office/drawing/2014/main" id="{DA734FFF-05C8-48A5-8A36-53ECFEABA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370384" cy="365125"/>
          </a:xfrm>
        </p:spPr>
        <p:txBody>
          <a:bodyPr/>
          <a:lstStyle/>
          <a:p>
            <a:fld id="{55770139-FC16-46FE-9AAF-854E09A1DE11}" type="slidenum">
              <a:rPr lang="ar-KW" smtClean="0">
                <a:solidFill>
                  <a:schemeClr val="tx1"/>
                </a:solidFill>
              </a:rPr>
              <a:t>7</a:t>
            </a:fld>
            <a:endParaRPr lang="ar-KW">
              <a:solidFill>
                <a:schemeClr val="tx1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381CF164-1330-4B1E-A7C8-FF85691F0D2E}"/>
              </a:ext>
            </a:extLst>
          </p:cNvPr>
          <p:cNvSpPr txBox="1"/>
          <p:nvPr/>
        </p:nvSpPr>
        <p:spPr>
          <a:xfrm>
            <a:off x="212587" y="235316"/>
            <a:ext cx="8888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</a:rPr>
              <a:t>في التمارين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( 5 – 12 )</a:t>
            </a:r>
            <a:r>
              <a:rPr lang="ar-KW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، اكتب معادلة في الصورة العامة للقطع الناقص الذي فيه :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r>
              <a:rPr lang="ar-KW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البؤرتان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-2 , 0 )</a:t>
            </a:r>
            <a:r>
              <a:rPr lang="ar-KW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،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( 2 , 0 )</a:t>
            </a:r>
            <a:r>
              <a:rPr lang="ar-KW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، و نقطتا طرفي المحور الأصغر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, 3)  , 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, - 3) ,</a:t>
            </a:r>
            <a:endParaRPr lang="ar-KW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">
                <a:extLst>
                  <a:ext uri="{FF2B5EF4-FFF2-40B4-BE49-F238E27FC236}">
                    <a16:creationId xmlns:a16="http://schemas.microsoft.com/office/drawing/2014/main" id="{327A37E7-E452-4C31-8AE2-48C2B29FE649}"/>
                  </a:ext>
                </a:extLst>
              </p:cNvPr>
              <p:cNvSpPr txBox="1"/>
              <p:nvPr/>
            </p:nvSpPr>
            <p:spPr>
              <a:xfrm>
                <a:off x="5197429" y="2178658"/>
                <a:ext cx="1390795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𝟒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  <a:cs typeface="Arial" pitchFamily="34" charset="0"/>
                        </a:rPr>
                        <m:t>𝟗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مربع نص 2">
                <a:extLst>
                  <a:ext uri="{FF2B5EF4-FFF2-40B4-BE49-F238E27FC236}">
                    <a16:creationId xmlns:a16="http://schemas.microsoft.com/office/drawing/2014/main" id="{327A37E7-E452-4C31-8AE2-48C2B29FE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429" y="2178658"/>
                <a:ext cx="1390795" cy="3755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ربع نص 2">
                <a:extLst>
                  <a:ext uri="{FF2B5EF4-FFF2-40B4-BE49-F238E27FC236}">
                    <a16:creationId xmlns:a16="http://schemas.microsoft.com/office/drawing/2014/main" id="{72156DCD-BFE5-4DE8-A1D1-7540E3293BA4}"/>
                  </a:ext>
                </a:extLst>
              </p:cNvPr>
              <p:cNvSpPr txBox="1"/>
              <p:nvPr/>
            </p:nvSpPr>
            <p:spPr>
              <a:xfrm>
                <a:off x="4807371" y="2216462"/>
                <a:ext cx="398539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⇒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مربع نص 2">
                <a:extLst>
                  <a:ext uri="{FF2B5EF4-FFF2-40B4-BE49-F238E27FC236}">
                    <a16:creationId xmlns:a16="http://schemas.microsoft.com/office/drawing/2014/main" id="{72156DCD-BFE5-4DE8-A1D1-7540E3293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371" y="2216462"/>
                <a:ext cx="398539" cy="3755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مربع نص 2">
                <a:extLst>
                  <a:ext uri="{FF2B5EF4-FFF2-40B4-BE49-F238E27FC236}">
                    <a16:creationId xmlns:a16="http://schemas.microsoft.com/office/drawing/2014/main" id="{9AB3FAFD-35B2-4542-A7E9-07B4BA6DFA75}"/>
                  </a:ext>
                </a:extLst>
              </p:cNvPr>
              <p:cNvSpPr txBox="1"/>
              <p:nvPr/>
            </p:nvSpPr>
            <p:spPr>
              <a:xfrm>
                <a:off x="6391788" y="2160637"/>
                <a:ext cx="398539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⇒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مربع نص 2">
                <a:extLst>
                  <a:ext uri="{FF2B5EF4-FFF2-40B4-BE49-F238E27FC236}">
                    <a16:creationId xmlns:a16="http://schemas.microsoft.com/office/drawing/2014/main" id="{9AB3FAFD-35B2-4542-A7E9-07B4BA6DF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788" y="2160637"/>
                <a:ext cx="398539" cy="3755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مربع نص 28">
            <a:extLst>
              <a:ext uri="{FF2B5EF4-FFF2-40B4-BE49-F238E27FC236}">
                <a16:creationId xmlns:a16="http://schemas.microsoft.com/office/drawing/2014/main" id="{5AA939E2-8673-49C3-9641-8DC2227A8691}"/>
              </a:ext>
            </a:extLst>
          </p:cNvPr>
          <p:cNvSpPr txBox="1"/>
          <p:nvPr/>
        </p:nvSpPr>
        <p:spPr>
          <a:xfrm>
            <a:off x="147546" y="3212976"/>
            <a:ext cx="8888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r>
              <a:rPr lang="ar-KW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V</a:t>
            </a:r>
            <a:r>
              <a:rPr lang="en-US" sz="2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KW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، حيث إن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ar-KW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هو نقطة على القطع الناقص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</a:t>
            </a:r>
            <a:r>
              <a:rPr lang="en-US" sz="2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ar-KW" sz="2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ar-KW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علمًا بأن:</a:t>
            </a:r>
            <a:endParaRPr lang="ar-KW" sz="20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r-KW" sz="2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KW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, 3)  , 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, - 3) ,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KW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KW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TextBox 2">
            <a:extLst>
              <a:ext uri="{FF2B5EF4-FFF2-40B4-BE49-F238E27FC236}">
                <a16:creationId xmlns:a16="http://schemas.microsoft.com/office/drawing/2014/main" id="{2686369B-A708-4B52-8D4D-418EB220F46A}"/>
              </a:ext>
            </a:extLst>
          </p:cNvPr>
          <p:cNvSpPr txBox="1"/>
          <p:nvPr/>
        </p:nvSpPr>
        <p:spPr>
          <a:xfrm>
            <a:off x="8138948" y="3882468"/>
            <a:ext cx="865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dirty="0">
                <a:solidFill>
                  <a:srgbClr val="FF0000"/>
                </a:solidFill>
                <a:latin typeface="Lucida Calligraphy" pitchFamily="66" charset="0"/>
                <a:cs typeface="Arial" pitchFamily="34" charset="0"/>
              </a:rPr>
              <a:t>الحل</a:t>
            </a:r>
            <a:r>
              <a:rPr lang="ar-KW" sz="2400" b="1" dirty="0">
                <a:solidFill>
                  <a:srgbClr val="FF0000"/>
                </a:solidFill>
                <a:latin typeface="Lucida Calligraphy" pitchFamily="66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Lucida Calligraphy" pitchFamily="66" charset="0"/>
              <a:cs typeface="Arial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B61A8CB-D162-49F3-883C-39A4736B8407}"/>
              </a:ext>
            </a:extLst>
          </p:cNvPr>
          <p:cNvSpPr txBox="1"/>
          <p:nvPr/>
        </p:nvSpPr>
        <p:spPr>
          <a:xfrm>
            <a:off x="4314015" y="1708977"/>
            <a:ext cx="465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⟸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5">
                <a:extLst>
                  <a:ext uri="{FF2B5EF4-FFF2-40B4-BE49-F238E27FC236}">
                    <a16:creationId xmlns:a16="http://schemas.microsoft.com/office/drawing/2014/main" id="{B6E747A3-D45E-4BF1-B746-340FFB7D38CF}"/>
                  </a:ext>
                </a:extLst>
              </p:cNvPr>
              <p:cNvSpPr txBox="1"/>
              <p:nvPr/>
            </p:nvSpPr>
            <p:spPr>
              <a:xfrm>
                <a:off x="1483566" y="3713276"/>
                <a:ext cx="2736304" cy="717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5">
                <a:extLst>
                  <a:ext uri="{FF2B5EF4-FFF2-40B4-BE49-F238E27FC236}">
                    <a16:creationId xmlns:a16="http://schemas.microsoft.com/office/drawing/2014/main" id="{B6E747A3-D45E-4BF1-B746-340FFB7D3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566" y="3713276"/>
                <a:ext cx="2736304" cy="71776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مربع نص 2">
            <a:extLst>
              <a:ext uri="{FF2B5EF4-FFF2-40B4-BE49-F238E27FC236}">
                <a16:creationId xmlns:a16="http://schemas.microsoft.com/office/drawing/2014/main" id="{0C11F8D5-AABE-4604-AC20-6A143DA292CE}"/>
              </a:ext>
            </a:extLst>
          </p:cNvPr>
          <p:cNvSpPr txBox="1"/>
          <p:nvPr/>
        </p:nvSpPr>
        <p:spPr>
          <a:xfrm>
            <a:off x="1153492" y="3971079"/>
            <a:ext cx="75446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KW" b="1" dirty="0">
                <a:latin typeface="Lucida Calligraphy" pitchFamily="66" charset="0"/>
                <a:cs typeface="Arial" pitchFamily="34" charset="0"/>
              </a:rPr>
              <a:t>وتكون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مربع نص 2">
                <a:extLst>
                  <a:ext uri="{FF2B5EF4-FFF2-40B4-BE49-F238E27FC236}">
                    <a16:creationId xmlns:a16="http://schemas.microsoft.com/office/drawing/2014/main" id="{7CE2956F-C1B3-41AC-8CEC-23C62071E5A0}"/>
                  </a:ext>
                </a:extLst>
              </p:cNvPr>
              <p:cNvSpPr txBox="1"/>
              <p:nvPr/>
            </p:nvSpPr>
            <p:spPr>
              <a:xfrm>
                <a:off x="4056887" y="5225193"/>
                <a:ext cx="2709098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𝟏𝟔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4" name="مربع نص 2">
                <a:extLst>
                  <a:ext uri="{FF2B5EF4-FFF2-40B4-BE49-F238E27FC236}">
                    <a16:creationId xmlns:a16="http://schemas.microsoft.com/office/drawing/2014/main" id="{7CE2956F-C1B3-41AC-8CEC-23C62071E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887" y="5225193"/>
                <a:ext cx="2709098" cy="37555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مربع نص 2">
            <a:extLst>
              <a:ext uri="{FF2B5EF4-FFF2-40B4-BE49-F238E27FC236}">
                <a16:creationId xmlns:a16="http://schemas.microsoft.com/office/drawing/2014/main" id="{E69D82BC-8716-46A6-AD9E-7A365E2F3710}"/>
              </a:ext>
            </a:extLst>
          </p:cNvPr>
          <p:cNvSpPr txBox="1"/>
          <p:nvPr/>
        </p:nvSpPr>
        <p:spPr>
          <a:xfrm>
            <a:off x="3384592" y="3929300"/>
            <a:ext cx="49559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KW" b="1" dirty="0">
                <a:latin typeface="Lucida Calligraphy" pitchFamily="66" charset="0"/>
                <a:cs typeface="Arial" pitchFamily="34" charset="0"/>
              </a:rPr>
              <a:t>تقع البؤرتان على محور السينات فتكون المعادلة علي الصورة: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ربع نص 2">
                <a:extLst>
                  <a:ext uri="{FF2B5EF4-FFF2-40B4-BE49-F238E27FC236}">
                    <a16:creationId xmlns:a16="http://schemas.microsoft.com/office/drawing/2014/main" id="{54EF8CAF-F220-4BD8-A071-EA1DBA5B5DF3}"/>
                  </a:ext>
                </a:extLst>
              </p:cNvPr>
              <p:cNvSpPr txBox="1"/>
              <p:nvPr/>
            </p:nvSpPr>
            <p:spPr>
              <a:xfrm>
                <a:off x="150593" y="4540923"/>
                <a:ext cx="306221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𝑽</m:t>
                      </m:r>
                      <m:r>
                        <a:rPr lang="en-US" b="1" i="1" baseline="-25000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𝑭</m:t>
                      </m:r>
                      <m:r>
                        <a:rPr lang="en-US" b="1" i="1" baseline="-25000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𝑽</m:t>
                      </m:r>
                      <m:r>
                        <a:rPr lang="en-US" b="1" i="1" baseline="-25000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𝑭</m:t>
                      </m:r>
                      <m:r>
                        <a:rPr lang="en-US" b="1" i="1" baseline="-25000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𝟏𝟎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6" name="مربع نص 2">
                <a:extLst>
                  <a:ext uri="{FF2B5EF4-FFF2-40B4-BE49-F238E27FC236}">
                    <a16:creationId xmlns:a16="http://schemas.microsoft.com/office/drawing/2014/main" id="{54EF8CAF-F220-4BD8-A071-EA1DBA5B5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93" y="4540923"/>
                <a:ext cx="306221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مربع نص 36">
            <a:extLst>
              <a:ext uri="{FF2B5EF4-FFF2-40B4-BE49-F238E27FC236}">
                <a16:creationId xmlns:a16="http://schemas.microsoft.com/office/drawing/2014/main" id="{394C3222-AB86-4A1C-981F-367C8F843CDB}"/>
              </a:ext>
            </a:extLst>
          </p:cNvPr>
          <p:cNvSpPr txBox="1"/>
          <p:nvPr/>
        </p:nvSpPr>
        <p:spPr>
          <a:xfrm>
            <a:off x="-32735" y="3971079"/>
            <a:ext cx="11521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latin typeface="Lucida Calligraphy" pitchFamily="66" charset="0"/>
                <a:cs typeface="Arial" pitchFamily="34" charset="0"/>
              </a:rPr>
              <a:t>c=3</a:t>
            </a:r>
            <a:endParaRPr lang="ar-K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مربع نص 2">
                <a:extLst>
                  <a:ext uri="{FF2B5EF4-FFF2-40B4-BE49-F238E27FC236}">
                    <a16:creationId xmlns:a16="http://schemas.microsoft.com/office/drawing/2014/main" id="{F95D777F-3BD6-478A-B8F6-4EDB4CCC8CE8}"/>
                  </a:ext>
                </a:extLst>
              </p:cNvPr>
              <p:cNvSpPr txBox="1"/>
              <p:nvPr/>
            </p:nvSpPr>
            <p:spPr>
              <a:xfrm>
                <a:off x="363982" y="5179181"/>
                <a:ext cx="2013740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𝑪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8" name="مربع نص 2">
                <a:extLst>
                  <a:ext uri="{FF2B5EF4-FFF2-40B4-BE49-F238E27FC236}">
                    <a16:creationId xmlns:a16="http://schemas.microsoft.com/office/drawing/2014/main" id="{F95D777F-3BD6-478A-B8F6-4EDB4CCC8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82" y="5179181"/>
                <a:ext cx="2013740" cy="37555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مربع نص 2">
                <a:extLst>
                  <a:ext uri="{FF2B5EF4-FFF2-40B4-BE49-F238E27FC236}">
                    <a16:creationId xmlns:a16="http://schemas.microsoft.com/office/drawing/2014/main" id="{8D131FD6-0DF5-4C6E-BC7B-6920F54E5988}"/>
                  </a:ext>
                </a:extLst>
              </p:cNvPr>
              <p:cNvSpPr txBox="1"/>
              <p:nvPr/>
            </p:nvSpPr>
            <p:spPr>
              <a:xfrm>
                <a:off x="4659315" y="4578497"/>
                <a:ext cx="2709098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𝟐𝟓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9" name="مربع نص 2">
                <a:extLst>
                  <a:ext uri="{FF2B5EF4-FFF2-40B4-BE49-F238E27FC236}">
                    <a16:creationId xmlns:a16="http://schemas.microsoft.com/office/drawing/2014/main" id="{8D131FD6-0DF5-4C6E-BC7B-6920F54E5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315" y="4578497"/>
                <a:ext cx="2709098" cy="37555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5FCA2B5D-81AA-422E-8A79-19FC497E7D64}"/>
                  </a:ext>
                </a:extLst>
              </p:cNvPr>
              <p:cNvSpPr txBox="1"/>
              <p:nvPr/>
            </p:nvSpPr>
            <p:spPr>
              <a:xfrm>
                <a:off x="5496706" y="5809134"/>
                <a:ext cx="284380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KW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ar-KW" b="1" dirty="0">
                    <a:solidFill>
                      <a:schemeClr val="tx1"/>
                    </a:solidFill>
                  </a:rPr>
                  <a:t>معادلة القطع الناقص هي:</a:t>
                </a:r>
              </a:p>
            </p:txBody>
          </p:sp>
        </mc:Choice>
        <mc:Fallback xmlns=""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5FCA2B5D-81AA-422E-8A79-19FC497E7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706" y="5809134"/>
                <a:ext cx="2843808" cy="369332"/>
              </a:xfrm>
              <a:prstGeom prst="rect">
                <a:avLst/>
              </a:prstGeom>
              <a:blipFill>
                <a:blip r:embed="rId17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5">
                <a:extLst>
                  <a:ext uri="{FF2B5EF4-FFF2-40B4-BE49-F238E27FC236}">
                    <a16:creationId xmlns:a16="http://schemas.microsoft.com/office/drawing/2014/main" id="{B38B1315-73D8-4E0B-9137-F8D8C43D2502}"/>
                  </a:ext>
                </a:extLst>
              </p:cNvPr>
              <p:cNvSpPr txBox="1"/>
              <p:nvPr/>
            </p:nvSpPr>
            <p:spPr>
              <a:xfrm>
                <a:off x="3867000" y="5588155"/>
                <a:ext cx="2736304" cy="717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𝟐𝟓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𝟏𝟔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5">
                <a:extLst>
                  <a:ext uri="{FF2B5EF4-FFF2-40B4-BE49-F238E27FC236}">
                    <a16:creationId xmlns:a16="http://schemas.microsoft.com/office/drawing/2014/main" id="{B38B1315-73D8-4E0B-9137-F8D8C43D2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000" y="5588155"/>
                <a:ext cx="2736304" cy="71776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89E4ECB3-50F3-4E5D-BE3B-610CEB4B5BF8}"/>
                  </a:ext>
                </a:extLst>
              </p:cNvPr>
              <p:cNvSpPr txBox="1"/>
              <p:nvPr/>
            </p:nvSpPr>
            <p:spPr>
              <a:xfrm>
                <a:off x="2910762" y="4540923"/>
                <a:ext cx="2324390" cy="45070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𝟏𝟎</m:t>
                      </m:r>
                      <m:groupChr>
                        <m:groupChrPr>
                          <m:chr m:val="⇒"/>
                          <m:pos m:val="top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89E4ECB3-50F3-4E5D-BE3B-610CEB4B5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762" y="4540923"/>
                <a:ext cx="2324390" cy="450701"/>
              </a:xfrm>
              <a:prstGeom prst="rect">
                <a:avLst/>
              </a:prstGeom>
              <a:blipFill>
                <a:blip r:embed="rId19"/>
                <a:stretch>
                  <a:fillRect t="-37838" b="-5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مربع نص 2">
                <a:extLst>
                  <a:ext uri="{FF2B5EF4-FFF2-40B4-BE49-F238E27FC236}">
                    <a16:creationId xmlns:a16="http://schemas.microsoft.com/office/drawing/2014/main" id="{1168B395-524D-4AC5-ABA6-F29B3EE4D6E4}"/>
                  </a:ext>
                </a:extLst>
              </p:cNvPr>
              <p:cNvSpPr txBox="1"/>
              <p:nvPr/>
            </p:nvSpPr>
            <p:spPr>
              <a:xfrm>
                <a:off x="2275561" y="5192230"/>
                <a:ext cx="2013740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𝟗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  <a:cs typeface="Arial" pitchFamily="34" charset="0"/>
                        </a:rPr>
                        <m:t>𝟐𝟓</m:t>
                      </m:r>
                      <m:r>
                        <a:rPr lang="ar-KW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3" name="مربع نص 2">
                <a:extLst>
                  <a:ext uri="{FF2B5EF4-FFF2-40B4-BE49-F238E27FC236}">
                    <a16:creationId xmlns:a16="http://schemas.microsoft.com/office/drawing/2014/main" id="{1168B395-524D-4AC5-ABA6-F29B3EE4D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561" y="5192230"/>
                <a:ext cx="2013740" cy="37555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مربع نص 2">
                <a:extLst>
                  <a:ext uri="{FF2B5EF4-FFF2-40B4-BE49-F238E27FC236}">
                    <a16:creationId xmlns:a16="http://schemas.microsoft.com/office/drawing/2014/main" id="{D6D26F8E-2563-4DFE-9D1D-D8CD6D879CFB}"/>
                  </a:ext>
                </a:extLst>
              </p:cNvPr>
              <p:cNvSpPr txBox="1"/>
              <p:nvPr/>
            </p:nvSpPr>
            <p:spPr>
              <a:xfrm>
                <a:off x="2681422" y="4590392"/>
                <a:ext cx="398539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⇒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4" name="مربع نص 2">
                <a:extLst>
                  <a:ext uri="{FF2B5EF4-FFF2-40B4-BE49-F238E27FC236}">
                    <a16:creationId xmlns:a16="http://schemas.microsoft.com/office/drawing/2014/main" id="{D6D26F8E-2563-4DFE-9D1D-D8CD6D879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422" y="4590392"/>
                <a:ext cx="398539" cy="37555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مربع نص 2">
                <a:extLst>
                  <a:ext uri="{FF2B5EF4-FFF2-40B4-BE49-F238E27FC236}">
                    <a16:creationId xmlns:a16="http://schemas.microsoft.com/office/drawing/2014/main" id="{855886B1-2E09-404F-A7AB-74247B51C189}"/>
                  </a:ext>
                </a:extLst>
              </p:cNvPr>
              <p:cNvSpPr txBox="1"/>
              <p:nvPr/>
            </p:nvSpPr>
            <p:spPr>
              <a:xfrm>
                <a:off x="5012897" y="4545081"/>
                <a:ext cx="398539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⇒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5" name="مربع نص 2">
                <a:extLst>
                  <a:ext uri="{FF2B5EF4-FFF2-40B4-BE49-F238E27FC236}">
                    <a16:creationId xmlns:a16="http://schemas.microsoft.com/office/drawing/2014/main" id="{855886B1-2E09-404F-A7AB-74247B51C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897" y="4545081"/>
                <a:ext cx="398539" cy="37555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مربع نص 2">
                <a:extLst>
                  <a:ext uri="{FF2B5EF4-FFF2-40B4-BE49-F238E27FC236}">
                    <a16:creationId xmlns:a16="http://schemas.microsoft.com/office/drawing/2014/main" id="{CA7ABDFF-9E20-4B0F-8505-31277B473F36}"/>
                  </a:ext>
                </a:extLst>
              </p:cNvPr>
              <p:cNvSpPr txBox="1"/>
              <p:nvPr/>
            </p:nvSpPr>
            <p:spPr>
              <a:xfrm>
                <a:off x="2092529" y="5201253"/>
                <a:ext cx="398539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⇒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6" name="مربع نص 2">
                <a:extLst>
                  <a:ext uri="{FF2B5EF4-FFF2-40B4-BE49-F238E27FC236}">
                    <a16:creationId xmlns:a16="http://schemas.microsoft.com/office/drawing/2014/main" id="{CA7ABDFF-9E20-4B0F-8505-31277B473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529" y="5201253"/>
                <a:ext cx="398539" cy="37555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مربع نص 2">
                <a:extLst>
                  <a:ext uri="{FF2B5EF4-FFF2-40B4-BE49-F238E27FC236}">
                    <a16:creationId xmlns:a16="http://schemas.microsoft.com/office/drawing/2014/main" id="{F7DF4B24-A1EB-4719-A7F1-6C435B113EFA}"/>
                  </a:ext>
                </a:extLst>
              </p:cNvPr>
              <p:cNvSpPr txBox="1"/>
              <p:nvPr/>
            </p:nvSpPr>
            <p:spPr>
              <a:xfrm>
                <a:off x="4096243" y="5225804"/>
                <a:ext cx="398539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⇒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7" name="مربع نص 2">
                <a:extLst>
                  <a:ext uri="{FF2B5EF4-FFF2-40B4-BE49-F238E27FC236}">
                    <a16:creationId xmlns:a16="http://schemas.microsoft.com/office/drawing/2014/main" id="{F7DF4B24-A1EB-4719-A7F1-6C435B113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243" y="5225804"/>
                <a:ext cx="398539" cy="37555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553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1" grpId="0"/>
      <p:bldP spid="13" grpId="0"/>
      <p:bldP spid="14" grpId="0"/>
      <p:bldP spid="16" grpId="0"/>
      <p:bldP spid="17" grpId="0"/>
      <p:bldP spid="9" grpId="0"/>
      <p:bldP spid="21" grpId="0"/>
      <p:bldP spid="23" grpId="0"/>
      <p:bldP spid="24" grpId="0"/>
      <p:bldP spid="25" grpId="0"/>
      <p:bldP spid="20" grpId="0" build="p"/>
      <p:bldP spid="22" grpId="0"/>
      <p:bldP spid="27" grpId="0"/>
      <p:bldP spid="28" grpId="0"/>
      <p:bldP spid="29" grpId="0" build="p"/>
      <p:bldP spid="30" grpId="0"/>
      <p:bldP spid="5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/>
          <p:nvPr/>
        </p:nvSpPr>
        <p:spPr>
          <a:xfrm>
            <a:off x="7956376" y="849486"/>
            <a:ext cx="865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dirty="0">
                <a:solidFill>
                  <a:srgbClr val="FF0000"/>
                </a:solidFill>
                <a:latin typeface="Lucida Calligraphy" pitchFamily="66" charset="0"/>
                <a:cs typeface="Arial" pitchFamily="34" charset="0"/>
              </a:rPr>
              <a:t>الحل</a:t>
            </a:r>
            <a:r>
              <a:rPr lang="ar-KW" sz="2400" b="1" dirty="0">
                <a:solidFill>
                  <a:srgbClr val="FF0000"/>
                </a:solidFill>
                <a:latin typeface="Lucida Calligraphy" pitchFamily="66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Lucida Calligraphy" pitchFamily="66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48178" y="1068044"/>
                <a:ext cx="2736304" cy="717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178" y="1068044"/>
                <a:ext cx="2736304" cy="7177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2"/>
              <p:cNvSpPr txBox="1"/>
              <p:nvPr/>
            </p:nvSpPr>
            <p:spPr>
              <a:xfrm>
                <a:off x="4982140" y="1765871"/>
                <a:ext cx="1692717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𝒃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𝟒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140" y="1765871"/>
                <a:ext cx="169271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2"/>
              <p:cNvSpPr txBox="1"/>
              <p:nvPr/>
            </p:nvSpPr>
            <p:spPr>
              <a:xfrm>
                <a:off x="1087530" y="2245177"/>
                <a:ext cx="2709098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𝟐𝟓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530" y="2245177"/>
                <a:ext cx="2709098" cy="375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مربع نص 2"/>
          <p:cNvSpPr txBox="1"/>
          <p:nvPr/>
        </p:nvSpPr>
        <p:spPr>
          <a:xfrm>
            <a:off x="3658544" y="1344651"/>
            <a:ext cx="51408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KW" b="1" dirty="0">
                <a:latin typeface="Lucida Calligraphy" pitchFamily="66" charset="0"/>
                <a:cs typeface="Arial" pitchFamily="34" charset="0"/>
              </a:rPr>
              <a:t>تقع البؤرتان على محور الصادات فتكون المعادلة علي الصورة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2"/>
              <p:cNvSpPr txBox="1"/>
              <p:nvPr/>
            </p:nvSpPr>
            <p:spPr>
              <a:xfrm>
                <a:off x="4571999" y="2248287"/>
                <a:ext cx="223224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b="1" baseline="-25000" dirty="0">
                    <a:solidFill>
                      <a:schemeClr val="tx1"/>
                    </a:solidFill>
                    <a:latin typeface="Lucida Calligraphy" pitchFamily="66" charset="0"/>
                    <a:cs typeface="Arial" pitchFamily="34" charset="0"/>
                  </a:rPr>
                  <a:t>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,−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 ,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𝑨</m:t>
                    </m:r>
                    <m:r>
                      <a:rPr lang="en-US" b="1" i="1" baseline="-25000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e>
                    </m:d>
                  </m:oMath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2248287"/>
                <a:ext cx="2232248" cy="369332"/>
              </a:xfrm>
              <a:prstGeom prst="rect">
                <a:avLst/>
              </a:prstGeom>
              <a:blipFill>
                <a:blip r:embed="rId5"/>
                <a:stretch>
                  <a:fillRect l="-218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مربع نص 2"/>
          <p:cNvSpPr txBox="1"/>
          <p:nvPr/>
        </p:nvSpPr>
        <p:spPr>
          <a:xfrm>
            <a:off x="5865635" y="2253096"/>
            <a:ext cx="30622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b="1" dirty="0">
                <a:latin typeface="Lucida Calligraphy" pitchFamily="66" charset="0"/>
                <a:cs typeface="Arial" pitchFamily="34" charset="0"/>
              </a:rPr>
              <a:t>طرفا المحور الا</a:t>
            </a:r>
            <a:r>
              <a:rPr lang="ar-KW" b="1" dirty="0">
                <a:latin typeface="Lucida Calligraphy" pitchFamily="66" charset="0"/>
                <a:cs typeface="Arial" pitchFamily="34" charset="0"/>
              </a:rPr>
              <a:t>كب</a:t>
            </a:r>
            <a:r>
              <a:rPr lang="ar-EG" b="1" dirty="0">
                <a:latin typeface="Lucida Calligraphy" pitchFamily="66" charset="0"/>
                <a:cs typeface="Arial" pitchFamily="34" charset="0"/>
              </a:rPr>
              <a:t>ر هما : </a:t>
            </a:r>
            <a:endParaRPr lang="ar-KW" b="1" dirty="0">
              <a:latin typeface="Lucida Calligraphy" pitchFamily="66" charset="0"/>
              <a:cs typeface="Arial" pitchFamily="34" charset="0"/>
            </a:endParaRPr>
          </a:p>
        </p:txBody>
      </p:sp>
      <p:sp>
        <p:nvSpPr>
          <p:cNvPr id="20" name="مربع نص 2"/>
          <p:cNvSpPr txBox="1"/>
          <p:nvPr/>
        </p:nvSpPr>
        <p:spPr>
          <a:xfrm>
            <a:off x="6605972" y="1803725"/>
            <a:ext cx="22322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b="1" dirty="0">
                <a:latin typeface="Lucida Calligraphy" pitchFamily="66" charset="0"/>
                <a:cs typeface="Arial" pitchFamily="34" charset="0"/>
              </a:rPr>
              <a:t>ط</a:t>
            </a:r>
            <a:r>
              <a:rPr lang="ar-KW" b="1" dirty="0">
                <a:latin typeface="Lucida Calligraphy" pitchFamily="66" charset="0"/>
                <a:cs typeface="Arial" pitchFamily="34" charset="0"/>
              </a:rPr>
              <a:t>ول </a:t>
            </a:r>
            <a:r>
              <a:rPr lang="ar-EG" b="1" dirty="0">
                <a:latin typeface="Lucida Calligraphy" pitchFamily="66" charset="0"/>
                <a:cs typeface="Arial" pitchFamily="34" charset="0"/>
              </a:rPr>
              <a:t>المحور</a:t>
            </a:r>
            <a:r>
              <a:rPr lang="ar-KW" b="1" dirty="0">
                <a:latin typeface="Lucida Calligraphy" pitchFamily="66" charset="0"/>
                <a:cs typeface="Arial" pitchFamily="34" charset="0"/>
              </a:rPr>
              <a:t> الاصغر =</a:t>
            </a:r>
            <a:r>
              <a:rPr lang="en-US" b="1" dirty="0">
                <a:latin typeface="Lucida Calligraphy" pitchFamily="66" charset="0"/>
                <a:cs typeface="Arial" pitchFamily="34" charset="0"/>
              </a:rPr>
              <a:t> </a:t>
            </a:r>
            <a:r>
              <a:rPr lang="ar-KW" b="1" dirty="0">
                <a:latin typeface="Lucida Calligraphy" pitchFamily="66" charset="0"/>
                <a:cs typeface="Arial" pitchFamily="34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ar-KW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23"/>
              <p:cNvSpPr txBox="1"/>
              <p:nvPr/>
            </p:nvSpPr>
            <p:spPr>
              <a:xfrm>
                <a:off x="6103108" y="2808780"/>
                <a:ext cx="284380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KW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ar-KW" b="1" dirty="0">
                    <a:solidFill>
                      <a:schemeClr val="tx1"/>
                    </a:solidFill>
                  </a:rPr>
                  <a:t> معادلة القطع الناقص هي:</a:t>
                </a:r>
              </a:p>
            </p:txBody>
          </p:sp>
        </mc:Choice>
        <mc:Fallback xmlns="">
          <p:sp>
            <p:nvSpPr>
              <p:cNvPr id="24" name="مربع نص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108" y="2808780"/>
                <a:ext cx="2843808" cy="369332"/>
              </a:xfrm>
              <a:prstGeom prst="rect">
                <a:avLst/>
              </a:prstGeom>
              <a:blipFill>
                <a:blip r:embed="rId6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5"/>
              <p:cNvSpPr txBox="1"/>
              <p:nvPr/>
            </p:nvSpPr>
            <p:spPr>
              <a:xfrm>
                <a:off x="4275007" y="2569200"/>
                <a:ext cx="2736304" cy="717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𝟐𝟓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007" y="2569200"/>
                <a:ext cx="2736304" cy="7177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عنصر نائب للتاريخ 7">
            <a:extLst>
              <a:ext uri="{FF2B5EF4-FFF2-40B4-BE49-F238E27FC236}">
                <a16:creationId xmlns:a16="http://schemas.microsoft.com/office/drawing/2014/main" id="{8D654EC1-EC8F-4D81-96A7-ADA785BD4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4B5B-749D-4492-9D28-4D4D914233CF}" type="datetime12">
              <a:rPr lang="ar-KW" smtClean="0">
                <a:solidFill>
                  <a:schemeClr val="tx1"/>
                </a:solidFill>
              </a:rPr>
              <a:t>21/03/2021 04:59 م</a:t>
            </a:fld>
            <a:endParaRPr lang="ar-KW">
              <a:solidFill>
                <a:schemeClr val="tx1"/>
              </a:solidFill>
            </a:endParaRPr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A2B85E3-CFAF-4B4A-A3A4-C4962648F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139-FC16-46FE-9AAF-854E09A1DE11}" type="slidenum">
              <a:rPr lang="ar-KW" smtClean="0">
                <a:solidFill>
                  <a:schemeClr val="tx1"/>
                </a:solidFill>
              </a:rPr>
              <a:t>8</a:t>
            </a:fld>
            <a:endParaRPr lang="ar-KW">
              <a:solidFill>
                <a:schemeClr val="tx1"/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82669EEC-98EF-40CC-945F-2F52598F8310}"/>
              </a:ext>
            </a:extLst>
          </p:cNvPr>
          <p:cNvSpPr txBox="1"/>
          <p:nvPr/>
        </p:nvSpPr>
        <p:spPr>
          <a:xfrm>
            <a:off x="212587" y="235316"/>
            <a:ext cx="8888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</a:rPr>
              <a:t>في التمارين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( 5 – 12 )</a:t>
            </a:r>
            <a:r>
              <a:rPr lang="ar-KW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، اكتب معادلة في الصورة العامة للقطع الناقص الذي فيه :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r>
              <a:rPr lang="ar-KW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نقطتا طرفا المحور الأكبر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, - 5)  , 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, 5) ,</a:t>
            </a:r>
            <a:r>
              <a:rPr lang="ar-KW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، طول المحور الأصغر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ar-KW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2A666F5A-A21C-43B6-971C-A053E15E3C84}"/>
              </a:ext>
            </a:extLst>
          </p:cNvPr>
          <p:cNvSpPr txBox="1"/>
          <p:nvPr/>
        </p:nvSpPr>
        <p:spPr>
          <a:xfrm>
            <a:off x="6209004" y="1765871"/>
            <a:ext cx="465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⟸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EE0A1108-4EA4-46C3-B7C1-AF8E57094BBD}"/>
                  </a:ext>
                </a:extLst>
              </p:cNvPr>
              <p:cNvSpPr txBox="1"/>
              <p:nvPr/>
            </p:nvSpPr>
            <p:spPr>
              <a:xfrm>
                <a:off x="4012867" y="1740496"/>
                <a:ext cx="111826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EE0A1108-4EA4-46C3-B7C1-AF8E57094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867" y="1740496"/>
                <a:ext cx="111826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مربع نص 22">
            <a:extLst>
              <a:ext uri="{FF2B5EF4-FFF2-40B4-BE49-F238E27FC236}">
                <a16:creationId xmlns:a16="http://schemas.microsoft.com/office/drawing/2014/main" id="{9DA75550-90C0-430F-AF21-C222F676AC5B}"/>
              </a:ext>
            </a:extLst>
          </p:cNvPr>
          <p:cNvSpPr txBox="1"/>
          <p:nvPr/>
        </p:nvSpPr>
        <p:spPr>
          <a:xfrm>
            <a:off x="4931235" y="1750158"/>
            <a:ext cx="465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⟸</a:t>
            </a:r>
            <a:endParaRPr lang="en-US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2160835-A9E5-4903-A8A4-C9213A8DCB34}"/>
              </a:ext>
            </a:extLst>
          </p:cNvPr>
          <p:cNvSpPr txBox="1"/>
          <p:nvPr/>
        </p:nvSpPr>
        <p:spPr>
          <a:xfrm>
            <a:off x="4106146" y="2248287"/>
            <a:ext cx="465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⟸</a:t>
            </a:r>
            <a:endParaRPr lang="en-US" dirty="0"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9739ACF-B587-46CE-A3F4-045C408B1D85}"/>
              </a:ext>
            </a:extLst>
          </p:cNvPr>
          <p:cNvSpPr txBox="1"/>
          <p:nvPr/>
        </p:nvSpPr>
        <p:spPr>
          <a:xfrm>
            <a:off x="2902992" y="2269590"/>
            <a:ext cx="465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⟸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مربع نص 2">
                <a:extLst>
                  <a:ext uri="{FF2B5EF4-FFF2-40B4-BE49-F238E27FC236}">
                    <a16:creationId xmlns:a16="http://schemas.microsoft.com/office/drawing/2014/main" id="{A83F8C27-7535-4578-B341-06B4ACAD3A60}"/>
                  </a:ext>
                </a:extLst>
              </p:cNvPr>
              <p:cNvSpPr txBox="1"/>
              <p:nvPr/>
            </p:nvSpPr>
            <p:spPr>
              <a:xfrm>
                <a:off x="3095603" y="2254274"/>
                <a:ext cx="1316479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𝒂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𝟓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مربع نص 2">
                <a:extLst>
                  <a:ext uri="{FF2B5EF4-FFF2-40B4-BE49-F238E27FC236}">
                    <a16:creationId xmlns:a16="http://schemas.microsoft.com/office/drawing/2014/main" id="{A83F8C27-7535-4578-B341-06B4ACAD3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603" y="2254274"/>
                <a:ext cx="1316479" cy="3755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مربع نص 29">
            <a:extLst>
              <a:ext uri="{FF2B5EF4-FFF2-40B4-BE49-F238E27FC236}">
                <a16:creationId xmlns:a16="http://schemas.microsoft.com/office/drawing/2014/main" id="{BC262494-3F38-4BBF-B790-CCA3083018DB}"/>
              </a:ext>
            </a:extLst>
          </p:cNvPr>
          <p:cNvSpPr txBox="1"/>
          <p:nvPr/>
        </p:nvSpPr>
        <p:spPr>
          <a:xfrm>
            <a:off x="67030" y="3324212"/>
            <a:ext cx="8888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(8)</a:t>
            </a:r>
            <a:r>
              <a:rPr lang="ar-KW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نقطتا طرفا المحور الأصغر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, - 4)  , 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, 4) ,</a:t>
            </a:r>
            <a:r>
              <a:rPr lang="ar-KW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، طول المحور الأكبر 10</a:t>
            </a:r>
          </a:p>
        </p:txBody>
      </p:sp>
      <p:sp>
        <p:nvSpPr>
          <p:cNvPr id="31" name="TextBox 2">
            <a:extLst>
              <a:ext uri="{FF2B5EF4-FFF2-40B4-BE49-F238E27FC236}">
                <a16:creationId xmlns:a16="http://schemas.microsoft.com/office/drawing/2014/main" id="{B8DE1E8A-C135-4F11-A44D-D05724225699}"/>
              </a:ext>
            </a:extLst>
          </p:cNvPr>
          <p:cNvSpPr txBox="1"/>
          <p:nvPr/>
        </p:nvSpPr>
        <p:spPr>
          <a:xfrm>
            <a:off x="7980071" y="3866074"/>
            <a:ext cx="865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dirty="0">
                <a:solidFill>
                  <a:srgbClr val="FF0000"/>
                </a:solidFill>
                <a:latin typeface="Lucida Calligraphy" pitchFamily="66" charset="0"/>
                <a:cs typeface="Arial" pitchFamily="34" charset="0"/>
              </a:rPr>
              <a:t>الحل</a:t>
            </a:r>
            <a:r>
              <a:rPr lang="ar-KW" sz="2400" b="1" dirty="0">
                <a:solidFill>
                  <a:srgbClr val="FF0000"/>
                </a:solidFill>
                <a:latin typeface="Lucida Calligraphy" pitchFamily="66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Lucida Calligraphy" pitchFamily="66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5">
                <a:extLst>
                  <a:ext uri="{FF2B5EF4-FFF2-40B4-BE49-F238E27FC236}">
                    <a16:creationId xmlns:a16="http://schemas.microsoft.com/office/drawing/2014/main" id="{4DFB13D1-7642-4C29-B3C8-51B1183BE24C}"/>
                  </a:ext>
                </a:extLst>
              </p:cNvPr>
              <p:cNvSpPr txBox="1"/>
              <p:nvPr/>
            </p:nvSpPr>
            <p:spPr>
              <a:xfrm>
                <a:off x="1036730" y="3669743"/>
                <a:ext cx="2736304" cy="717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5">
                <a:extLst>
                  <a:ext uri="{FF2B5EF4-FFF2-40B4-BE49-F238E27FC236}">
                    <a16:creationId xmlns:a16="http://schemas.microsoft.com/office/drawing/2014/main" id="{4DFB13D1-7642-4C29-B3C8-51B1183BE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730" y="3669743"/>
                <a:ext cx="2736304" cy="7177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مربع نص 2">
                <a:extLst>
                  <a:ext uri="{FF2B5EF4-FFF2-40B4-BE49-F238E27FC236}">
                    <a16:creationId xmlns:a16="http://schemas.microsoft.com/office/drawing/2014/main" id="{37722D03-2588-458F-BB5D-788951FA2B6F}"/>
                  </a:ext>
                </a:extLst>
              </p:cNvPr>
              <p:cNvSpPr txBox="1"/>
              <p:nvPr/>
            </p:nvSpPr>
            <p:spPr>
              <a:xfrm>
                <a:off x="3239561" y="4242070"/>
                <a:ext cx="2709098" cy="4888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𝒂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𝟏𝟎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groupChrPr>
                        <m:e/>
                      </m:groupCh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𝟓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3" name="مربع نص 2">
                <a:extLst>
                  <a:ext uri="{FF2B5EF4-FFF2-40B4-BE49-F238E27FC236}">
                    <a16:creationId xmlns:a16="http://schemas.microsoft.com/office/drawing/2014/main" id="{37722D03-2588-458F-BB5D-788951FA2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561" y="4242070"/>
                <a:ext cx="2709098" cy="4888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مربع نص 2">
                <a:extLst>
                  <a:ext uri="{FF2B5EF4-FFF2-40B4-BE49-F238E27FC236}">
                    <a16:creationId xmlns:a16="http://schemas.microsoft.com/office/drawing/2014/main" id="{D0D44F54-D366-4B2B-A6DA-355DCA915CC1}"/>
                  </a:ext>
                </a:extLst>
              </p:cNvPr>
              <p:cNvSpPr txBox="1"/>
              <p:nvPr/>
            </p:nvSpPr>
            <p:spPr>
              <a:xfrm>
                <a:off x="5706756" y="5180869"/>
                <a:ext cx="1201659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𝟏𝟔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4" name="مربع نص 2">
                <a:extLst>
                  <a:ext uri="{FF2B5EF4-FFF2-40B4-BE49-F238E27FC236}">
                    <a16:creationId xmlns:a16="http://schemas.microsoft.com/office/drawing/2014/main" id="{D0D44F54-D366-4B2B-A6DA-355DCA915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756" y="5180869"/>
                <a:ext cx="1201659" cy="37555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مربع نص 2">
            <a:extLst>
              <a:ext uri="{FF2B5EF4-FFF2-40B4-BE49-F238E27FC236}">
                <a16:creationId xmlns:a16="http://schemas.microsoft.com/office/drawing/2014/main" id="{0543B680-561C-45E0-8038-CCACB5A0A7BF}"/>
              </a:ext>
            </a:extLst>
          </p:cNvPr>
          <p:cNvSpPr txBox="1"/>
          <p:nvPr/>
        </p:nvSpPr>
        <p:spPr>
          <a:xfrm>
            <a:off x="2983449" y="3870422"/>
            <a:ext cx="51408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KW" b="1" dirty="0">
                <a:latin typeface="Lucida Calligraphy" pitchFamily="66" charset="0"/>
                <a:cs typeface="Arial" pitchFamily="34" charset="0"/>
              </a:rPr>
              <a:t>تقع البؤرتان على محور السينات فتكون المعادلة علي الصورة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ربع نص 2">
                <a:extLst>
                  <a:ext uri="{FF2B5EF4-FFF2-40B4-BE49-F238E27FC236}">
                    <a16:creationId xmlns:a16="http://schemas.microsoft.com/office/drawing/2014/main" id="{08D6C09A-DE45-4A40-8CAD-829AA5C288A6}"/>
                  </a:ext>
                </a:extLst>
              </p:cNvPr>
              <p:cNvSpPr txBox="1"/>
              <p:nvPr/>
            </p:nvSpPr>
            <p:spPr>
              <a:xfrm>
                <a:off x="3939817" y="4822258"/>
                <a:ext cx="224450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,−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 ,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𝑩</m:t>
                    </m:r>
                    <m:r>
                      <a:rPr lang="en-US" b="1" i="1" baseline="-25000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e>
                    </m:d>
                  </m:oMath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6" name="مربع نص 2">
                <a:extLst>
                  <a:ext uri="{FF2B5EF4-FFF2-40B4-BE49-F238E27FC236}">
                    <a16:creationId xmlns:a16="http://schemas.microsoft.com/office/drawing/2014/main" id="{08D6C09A-DE45-4A40-8CAD-829AA5C28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817" y="4822258"/>
                <a:ext cx="2244500" cy="369332"/>
              </a:xfrm>
              <a:prstGeom prst="rect">
                <a:avLst/>
              </a:prstGeom>
              <a:blipFill>
                <a:blip r:embed="rId13"/>
                <a:stretch>
                  <a:fillRect l="-217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مربع نص 2">
            <a:extLst>
              <a:ext uri="{FF2B5EF4-FFF2-40B4-BE49-F238E27FC236}">
                <a16:creationId xmlns:a16="http://schemas.microsoft.com/office/drawing/2014/main" id="{9DA8211F-5B2E-4292-A0C3-92C6AC89230F}"/>
              </a:ext>
            </a:extLst>
          </p:cNvPr>
          <p:cNvSpPr txBox="1"/>
          <p:nvPr/>
        </p:nvSpPr>
        <p:spPr>
          <a:xfrm>
            <a:off x="5062067" y="4830553"/>
            <a:ext cx="30622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b="1" dirty="0">
                <a:latin typeface="Lucida Calligraphy" pitchFamily="66" charset="0"/>
                <a:cs typeface="Arial" pitchFamily="34" charset="0"/>
              </a:rPr>
              <a:t>طرفا المحور الاصغر هما : </a:t>
            </a:r>
            <a:endParaRPr lang="ar-KW" b="1" dirty="0">
              <a:latin typeface="Lucida Calligraphy" pitchFamily="66" charset="0"/>
              <a:cs typeface="Arial" pitchFamily="34" charset="0"/>
            </a:endParaRPr>
          </a:p>
        </p:txBody>
      </p:sp>
      <p:sp>
        <p:nvSpPr>
          <p:cNvPr id="38" name="مربع نص 2">
            <a:extLst>
              <a:ext uri="{FF2B5EF4-FFF2-40B4-BE49-F238E27FC236}">
                <a16:creationId xmlns:a16="http://schemas.microsoft.com/office/drawing/2014/main" id="{F2833CD0-F34C-4799-9717-61E11C6A8202}"/>
              </a:ext>
            </a:extLst>
          </p:cNvPr>
          <p:cNvSpPr txBox="1"/>
          <p:nvPr/>
        </p:nvSpPr>
        <p:spPr>
          <a:xfrm>
            <a:off x="5859647" y="4341701"/>
            <a:ext cx="22322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b="1" dirty="0">
                <a:latin typeface="Lucida Calligraphy" pitchFamily="66" charset="0"/>
                <a:cs typeface="Arial" pitchFamily="34" charset="0"/>
              </a:rPr>
              <a:t>ط</a:t>
            </a:r>
            <a:r>
              <a:rPr lang="ar-KW" b="1" dirty="0">
                <a:latin typeface="Lucida Calligraphy" pitchFamily="66" charset="0"/>
                <a:cs typeface="Arial" pitchFamily="34" charset="0"/>
              </a:rPr>
              <a:t>ول </a:t>
            </a:r>
            <a:r>
              <a:rPr lang="ar-EG" b="1" dirty="0">
                <a:latin typeface="Lucida Calligraphy" pitchFamily="66" charset="0"/>
                <a:cs typeface="Arial" pitchFamily="34" charset="0"/>
              </a:rPr>
              <a:t>المحور</a:t>
            </a:r>
            <a:r>
              <a:rPr lang="ar-KW" b="1" dirty="0">
                <a:latin typeface="Lucida Calligraphy" pitchFamily="66" charset="0"/>
                <a:cs typeface="Arial" pitchFamily="34" charset="0"/>
              </a:rPr>
              <a:t> الاكبر=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>
                <a:latin typeface="Lucida Calligraphy" pitchFamily="66" charset="0"/>
                <a:cs typeface="Arial" pitchFamily="34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endParaRPr lang="ar-KW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10616ABE-1518-4ACE-A470-46FA1C0D1E13}"/>
                  </a:ext>
                </a:extLst>
              </p:cNvPr>
              <p:cNvSpPr txBox="1"/>
              <p:nvPr/>
            </p:nvSpPr>
            <p:spPr>
              <a:xfrm>
                <a:off x="5706757" y="5722071"/>
                <a:ext cx="253802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KW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ar-KW" b="1" dirty="0">
                    <a:solidFill>
                      <a:schemeClr val="tx1"/>
                    </a:solidFill>
                  </a:rPr>
                  <a:t>معادلة القطع الناقص هي:</a:t>
                </a:r>
              </a:p>
            </p:txBody>
          </p:sp>
        </mc:Choice>
        <mc:Fallback xmlns=""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10616ABE-1518-4ACE-A470-46FA1C0D1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757" y="5722071"/>
                <a:ext cx="2538028" cy="369332"/>
              </a:xfrm>
              <a:prstGeom prst="rect">
                <a:avLst/>
              </a:prstGeom>
              <a:blipFill>
                <a:blip r:embed="rId1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5">
                <a:extLst>
                  <a:ext uri="{FF2B5EF4-FFF2-40B4-BE49-F238E27FC236}">
                    <a16:creationId xmlns:a16="http://schemas.microsoft.com/office/drawing/2014/main" id="{7D848189-194F-40A0-B527-696734196F39}"/>
                  </a:ext>
                </a:extLst>
              </p:cNvPr>
              <p:cNvSpPr txBox="1"/>
              <p:nvPr/>
            </p:nvSpPr>
            <p:spPr>
              <a:xfrm>
                <a:off x="3897683" y="5549522"/>
                <a:ext cx="2736304" cy="717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𝟐𝟓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𝟏𝟔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5">
                <a:extLst>
                  <a:ext uri="{FF2B5EF4-FFF2-40B4-BE49-F238E27FC236}">
                    <a16:creationId xmlns:a16="http://schemas.microsoft.com/office/drawing/2014/main" id="{7D848189-194F-40A0-B527-696734196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683" y="5549522"/>
                <a:ext cx="2736304" cy="71776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مربع نص 2">
                <a:extLst>
                  <a:ext uri="{FF2B5EF4-FFF2-40B4-BE49-F238E27FC236}">
                    <a16:creationId xmlns:a16="http://schemas.microsoft.com/office/drawing/2014/main" id="{01BEADD3-B56B-41BE-A722-543036B10E73}"/>
                  </a:ext>
                </a:extLst>
              </p:cNvPr>
              <p:cNvSpPr txBox="1"/>
              <p:nvPr/>
            </p:nvSpPr>
            <p:spPr>
              <a:xfrm>
                <a:off x="3908073" y="5180869"/>
                <a:ext cx="1201659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𝒃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  <a:cs typeface="Arial" pitchFamily="34" charset="0"/>
                        </a:rPr>
                        <m:t>𝟒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1" name="مربع نص 2">
                <a:extLst>
                  <a:ext uri="{FF2B5EF4-FFF2-40B4-BE49-F238E27FC236}">
                    <a16:creationId xmlns:a16="http://schemas.microsoft.com/office/drawing/2014/main" id="{01BEADD3-B56B-41BE-A722-543036B10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073" y="5180869"/>
                <a:ext cx="1201659" cy="37555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مربع نص 2">
                <a:extLst>
                  <a:ext uri="{FF2B5EF4-FFF2-40B4-BE49-F238E27FC236}">
                    <a16:creationId xmlns:a16="http://schemas.microsoft.com/office/drawing/2014/main" id="{409D498F-3023-4D99-AAA4-8102BA49FDEE}"/>
                  </a:ext>
                </a:extLst>
              </p:cNvPr>
              <p:cNvSpPr txBox="1"/>
              <p:nvPr/>
            </p:nvSpPr>
            <p:spPr>
              <a:xfrm>
                <a:off x="5119858" y="5173970"/>
                <a:ext cx="398539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⇒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2" name="مربع نص 2">
                <a:extLst>
                  <a:ext uri="{FF2B5EF4-FFF2-40B4-BE49-F238E27FC236}">
                    <a16:creationId xmlns:a16="http://schemas.microsoft.com/office/drawing/2014/main" id="{409D498F-3023-4D99-AAA4-8102BA49F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858" y="5173970"/>
                <a:ext cx="398539" cy="37555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431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2" grpId="0"/>
      <p:bldP spid="13" grpId="0"/>
      <p:bldP spid="14" grpId="0"/>
      <p:bldP spid="16" grpId="0"/>
      <p:bldP spid="17" grpId="0"/>
      <p:bldP spid="20" grpId="0"/>
      <p:bldP spid="24" grpId="0"/>
      <p:bldP spid="25" grpId="0"/>
      <p:bldP spid="19" grpId="0" uiExpand="1" build="p"/>
      <p:bldP spid="21" grpId="0"/>
      <p:bldP spid="22" grpId="0"/>
      <p:bldP spid="23" grpId="0"/>
      <p:bldP spid="26" grpId="0"/>
      <p:bldP spid="27" grpId="0"/>
      <p:bldP spid="28" grpId="0"/>
      <p:bldP spid="30" grpId="0" build="p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97816" y="1219502"/>
                <a:ext cx="2183904" cy="717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816" y="1219502"/>
                <a:ext cx="2183904" cy="7177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مربع نص 2"/>
          <p:cNvSpPr txBox="1"/>
          <p:nvPr/>
        </p:nvSpPr>
        <p:spPr>
          <a:xfrm>
            <a:off x="6946016" y="1864800"/>
            <a:ext cx="15500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KW" b="1" dirty="0">
                <a:latin typeface="Lucida Calligraphy" pitchFamily="66" charset="0"/>
                <a:cs typeface="Arial" pitchFamily="34" charset="0"/>
              </a:rPr>
              <a:t>وتكون </a:t>
            </a:r>
            <a:r>
              <a:rPr lang="en-US" b="1" dirty="0">
                <a:latin typeface="Lucida Calligraphy" pitchFamily="66" charset="0"/>
                <a:cs typeface="Arial" pitchFamily="34" charset="0"/>
              </a:rPr>
              <a:t> c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ar-KW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2"/>
              <p:cNvSpPr txBox="1"/>
              <p:nvPr/>
            </p:nvSpPr>
            <p:spPr>
              <a:xfrm>
                <a:off x="2905386" y="5209464"/>
                <a:ext cx="2709098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≈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𝟏𝟎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.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𝟏𝟓𝟑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386" y="5209464"/>
                <a:ext cx="2709098" cy="375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مربع نص 2"/>
          <p:cNvSpPr txBox="1"/>
          <p:nvPr/>
        </p:nvSpPr>
        <p:spPr>
          <a:xfrm>
            <a:off x="3533372" y="1431130"/>
            <a:ext cx="51408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KW" b="1" dirty="0">
                <a:latin typeface="Lucida Calligraphy" pitchFamily="66" charset="0"/>
                <a:cs typeface="Arial" pitchFamily="34" charset="0"/>
              </a:rPr>
              <a:t>تقع البؤرتان على محور السينات فتكون المعادلة علي الصورة: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2"/>
              <p:cNvSpPr txBox="1"/>
              <p:nvPr/>
            </p:nvSpPr>
            <p:spPr>
              <a:xfrm>
                <a:off x="2985576" y="3141256"/>
                <a:ext cx="5774782" cy="6560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−</m:t>
                              </m:r>
                              <m:r>
                                <a:rPr lang="ar-SA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576" y="3141256"/>
                <a:ext cx="5774782" cy="6560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"/>
              <p:cNvSpPr txBox="1"/>
              <p:nvPr/>
            </p:nvSpPr>
            <p:spPr>
              <a:xfrm>
                <a:off x="3476586" y="4650086"/>
                <a:ext cx="1506294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𝑪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ar-KW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sSup>
                        <m:s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586" y="4650086"/>
                <a:ext cx="1506294" cy="3755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ربع نص 2"/>
              <p:cNvSpPr txBox="1"/>
              <p:nvPr/>
            </p:nvSpPr>
            <p:spPr>
              <a:xfrm>
                <a:off x="-1188640" y="-4635896"/>
                <a:ext cx="331236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𝟓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.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𝟗𝟐𝟗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88640" y="-4635896"/>
                <a:ext cx="331236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23"/>
              <p:cNvSpPr txBox="1"/>
              <p:nvPr/>
            </p:nvSpPr>
            <p:spPr>
              <a:xfrm>
                <a:off x="5976293" y="5948730"/>
                <a:ext cx="284380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ar-KW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ar-KW" b="1" dirty="0">
                    <a:solidFill>
                      <a:schemeClr val="tx1"/>
                    </a:solidFill>
                  </a:rPr>
                  <a:t>معادلة القطع الناقص هي:</a:t>
                </a:r>
              </a:p>
            </p:txBody>
          </p:sp>
        </mc:Choice>
        <mc:Fallback xmlns="">
          <p:sp>
            <p:nvSpPr>
              <p:cNvPr id="24" name="مربع نص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293" y="5948730"/>
                <a:ext cx="2843808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5"/>
              <p:cNvSpPr txBox="1"/>
              <p:nvPr/>
            </p:nvSpPr>
            <p:spPr>
              <a:xfrm>
                <a:off x="3232536" y="5663503"/>
                <a:ext cx="3096344" cy="717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𝟑𝟓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𝟏𝟓𝟑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𝟏𝟓𝟑𝟗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536" y="5663503"/>
                <a:ext cx="3096344" cy="7178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"/>
              <p:cNvSpPr txBox="1"/>
              <p:nvPr/>
            </p:nvSpPr>
            <p:spPr>
              <a:xfrm>
                <a:off x="5976293" y="2267912"/>
                <a:ext cx="2687637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KW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∵</a:t>
                </a:r>
                <a:r>
                  <a:rPr lang="en-US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KW" b="1" dirty="0">
                    <a:solidFill>
                      <a:schemeClr val="tx1"/>
                    </a:solidFill>
                  </a:rPr>
                  <a:t>القطع  يمر </a:t>
                </a:r>
                <a:r>
                  <a:rPr lang="ar-KW" b="1" dirty="0" err="1">
                    <a:solidFill>
                      <a:schemeClr val="tx1"/>
                    </a:solidFill>
                  </a:rPr>
                  <a:t>بالنقظة</a:t>
                </a:r>
                <a:r>
                  <a:rPr lang="ar-KW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ar-KW" b="1" dirty="0">
                    <a:solidFill>
                      <a:schemeClr val="tx1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5" name="مربع نص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293" y="2267912"/>
                <a:ext cx="2687637" cy="369332"/>
              </a:xfrm>
              <a:prstGeom prst="rect">
                <a:avLst/>
              </a:prstGeom>
              <a:blipFill>
                <a:blip r:embed="rId9"/>
                <a:stretch>
                  <a:fillRect t="-9836" r="-204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2"/>
              <p:cNvSpPr txBox="1"/>
              <p:nvPr/>
            </p:nvSpPr>
            <p:spPr>
              <a:xfrm>
                <a:off x="3185395" y="3782481"/>
                <a:ext cx="3312368" cy="40754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𝟏𝟖</m:t>
                          </m:r>
                        </m:e>
                      </m:rad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𝟓𝟖</m:t>
                          </m:r>
                        </m:e>
                      </m:rad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≈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𝟏𝟏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.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𝟖𝟓𝟖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395" y="3782481"/>
                <a:ext cx="3312368" cy="40754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"/>
              <p:cNvSpPr txBox="1"/>
              <p:nvPr/>
            </p:nvSpPr>
            <p:spPr>
              <a:xfrm>
                <a:off x="2481520" y="4230044"/>
                <a:ext cx="331236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≈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𝟓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𝟗𝟐𝟗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520" y="4230044"/>
                <a:ext cx="331236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عنصر نائب للتاريخ 9">
            <a:extLst>
              <a:ext uri="{FF2B5EF4-FFF2-40B4-BE49-F238E27FC236}">
                <a16:creationId xmlns:a16="http://schemas.microsoft.com/office/drawing/2014/main" id="{34531FA0-ED12-463A-83BD-9B997758D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4119-3FB6-4F15-A91A-768D74A1A140}" type="datetime12">
              <a:rPr lang="ar-KW" smtClean="0">
                <a:solidFill>
                  <a:schemeClr val="tx1"/>
                </a:solidFill>
              </a:rPr>
              <a:t>21/03/2021 04:59 م</a:t>
            </a:fld>
            <a:endParaRPr lang="ar-KW">
              <a:solidFill>
                <a:schemeClr val="tx1"/>
              </a:solidFill>
            </a:endParaRPr>
          </a:p>
        </p:txBody>
      </p:sp>
      <p:sp>
        <p:nvSpPr>
          <p:cNvPr id="12" name="عنصر نائب لرقم الشريحة 11">
            <a:extLst>
              <a:ext uri="{FF2B5EF4-FFF2-40B4-BE49-F238E27FC236}">
                <a16:creationId xmlns:a16="http://schemas.microsoft.com/office/drawing/2014/main" id="{AA0F4A97-075C-4036-84EE-149883B14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139-FC16-46FE-9AAF-854E09A1DE11}" type="slidenum">
              <a:rPr lang="ar-KW" smtClean="0">
                <a:solidFill>
                  <a:schemeClr val="tx1"/>
                </a:solidFill>
              </a:rPr>
              <a:t>9</a:t>
            </a:fld>
            <a:endParaRPr lang="ar-KW">
              <a:solidFill>
                <a:schemeClr val="tx1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5E06716-89B8-4772-BEA6-CD1ED80229B6}"/>
              </a:ext>
            </a:extLst>
          </p:cNvPr>
          <p:cNvSpPr txBox="1"/>
          <p:nvPr/>
        </p:nvSpPr>
        <p:spPr>
          <a:xfrm>
            <a:off x="75538" y="198501"/>
            <a:ext cx="8888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000" b="1" dirty="0">
                <a:solidFill>
                  <a:srgbClr val="FF0000"/>
                </a:solidFill>
              </a:rPr>
              <a:t>في التمارين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( 5 – 12 )</a:t>
            </a:r>
            <a:r>
              <a:rPr lang="ar-KW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، اكتب معادلة في الصورة العامة للقطع الناقص الذي :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(9)</a:t>
            </a:r>
            <a:r>
              <a:rPr lang="ar-KW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مركزه نقطة الأصل و إحدى بؤرتيه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, 0) ,</a:t>
            </a:r>
            <a:r>
              <a:rPr lang="ar-KW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، و يمر بالنقطة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, 3)  , </a:t>
            </a:r>
            <a:endParaRPr lang="ar-KW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2C1F652-5740-4372-B8E8-B8D617C93648}"/>
              </a:ext>
            </a:extLst>
          </p:cNvPr>
          <p:cNvSpPr txBox="1"/>
          <p:nvPr/>
        </p:nvSpPr>
        <p:spPr>
          <a:xfrm>
            <a:off x="6513968" y="2701582"/>
            <a:ext cx="21499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b="1" dirty="0">
                <a:solidFill>
                  <a:schemeClr val="tx1"/>
                </a:solidFill>
              </a:rPr>
              <a:t>من تعريف القطع الناقص: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3BC49097-C896-40C0-A2D6-E1487611BE00}"/>
              </a:ext>
            </a:extLst>
          </p:cNvPr>
          <p:cNvSpPr txBox="1"/>
          <p:nvPr/>
        </p:nvSpPr>
        <p:spPr>
          <a:xfrm>
            <a:off x="4364006" y="2704584"/>
            <a:ext cx="21499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F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F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ar-KW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ربع نص 2">
                <a:extLst>
                  <a:ext uri="{FF2B5EF4-FFF2-40B4-BE49-F238E27FC236}">
                    <a16:creationId xmlns:a16="http://schemas.microsoft.com/office/drawing/2014/main" id="{7D12B920-CBC8-42AC-9291-40DC85B70546}"/>
                  </a:ext>
                </a:extLst>
              </p:cNvPr>
              <p:cNvSpPr txBox="1"/>
              <p:nvPr/>
            </p:nvSpPr>
            <p:spPr>
              <a:xfrm>
                <a:off x="4987286" y="4689549"/>
                <a:ext cx="398539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⇒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مربع نص 2">
                <a:extLst>
                  <a:ext uri="{FF2B5EF4-FFF2-40B4-BE49-F238E27FC236}">
                    <a16:creationId xmlns:a16="http://schemas.microsoft.com/office/drawing/2014/main" id="{7D12B920-CBC8-42AC-9291-40DC85B70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286" y="4689549"/>
                <a:ext cx="398539" cy="37555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ربع نص 2">
                <a:extLst>
                  <a:ext uri="{FF2B5EF4-FFF2-40B4-BE49-F238E27FC236}">
                    <a16:creationId xmlns:a16="http://schemas.microsoft.com/office/drawing/2014/main" id="{B492E0D2-4EE3-486B-9CAB-685B46AC7E37}"/>
                  </a:ext>
                </a:extLst>
              </p:cNvPr>
              <p:cNvSpPr txBox="1"/>
              <p:nvPr/>
            </p:nvSpPr>
            <p:spPr>
              <a:xfrm>
                <a:off x="5367714" y="4704063"/>
                <a:ext cx="2154366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chemeClr val="tx1"/>
                    </a:solidFill>
                    <a:ea typeface="Cambria Math"/>
                    <a:cs typeface="Arial" pitchFamily="34" charset="0"/>
                  </a:rPr>
                  <a:t>25</a:t>
                </a:r>
                <a14:m>
                  <m:oMath xmlns:m="http://schemas.openxmlformats.org/officeDocument/2006/math">
                    <m:r>
                      <a:rPr lang="ar-KW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ar-KW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𝟓</m:t>
                        </m:r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.</m:t>
                        </m:r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𝟗𝟐𝟗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ar-KW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−</m:t>
                    </m:r>
                    <m:sSup>
                      <m:sSupPr>
                        <m:ctrlPr>
                          <a:rPr lang="ar-KW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ar-KW" b="1" dirty="0">
                  <a:solidFill>
                    <a:schemeClr val="tx1"/>
                  </a:solidFill>
                  <a:latin typeface="Lucida Calligraphy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مربع نص 2">
                <a:extLst>
                  <a:ext uri="{FF2B5EF4-FFF2-40B4-BE49-F238E27FC236}">
                    <a16:creationId xmlns:a16="http://schemas.microsoft.com/office/drawing/2014/main" id="{B492E0D2-4EE3-486B-9CAB-685B46AC7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714" y="4704063"/>
                <a:ext cx="2154366" cy="375552"/>
              </a:xfrm>
              <a:prstGeom prst="rect">
                <a:avLst/>
              </a:prstGeom>
              <a:blipFill>
                <a:blip r:embed="rId13"/>
                <a:stretch>
                  <a:fillRect l="-2550"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2">
            <a:extLst>
              <a:ext uri="{FF2B5EF4-FFF2-40B4-BE49-F238E27FC236}">
                <a16:creationId xmlns:a16="http://schemas.microsoft.com/office/drawing/2014/main" id="{AC2FBE3F-49D5-4C99-8AA9-1D828AEF5912}"/>
              </a:ext>
            </a:extLst>
          </p:cNvPr>
          <p:cNvSpPr txBox="1"/>
          <p:nvPr/>
        </p:nvSpPr>
        <p:spPr>
          <a:xfrm>
            <a:off x="8099082" y="979639"/>
            <a:ext cx="865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dirty="0">
                <a:solidFill>
                  <a:srgbClr val="FF0000"/>
                </a:solidFill>
                <a:latin typeface="Lucida Calligraphy" pitchFamily="66" charset="0"/>
                <a:cs typeface="Arial" pitchFamily="34" charset="0"/>
              </a:rPr>
              <a:t>الحل</a:t>
            </a:r>
            <a:r>
              <a:rPr lang="ar-KW" sz="2400" b="1" dirty="0">
                <a:solidFill>
                  <a:srgbClr val="FF0000"/>
                </a:solidFill>
                <a:latin typeface="Lucida Calligraphy" pitchFamily="66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Lucida Calligraphy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47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4" grpId="0"/>
      <p:bldP spid="16" grpId="0"/>
      <p:bldP spid="21" grpId="0"/>
      <p:bldP spid="24" grpId="0"/>
      <p:bldP spid="25" grpId="0"/>
      <p:bldP spid="5" grpId="0"/>
      <p:bldP spid="20" grpId="0"/>
      <p:bldP spid="22" grpId="0"/>
      <p:bldP spid="26" grpId="0" uiExpand="1" build="p"/>
      <p:bldP spid="27" grpId="0"/>
      <p:bldP spid="28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BD7DD247DD39A441B9A3C26F7BBAABB2" ma:contentTypeVersion="11" ma:contentTypeDescription="إنشاء مستند جديد." ma:contentTypeScope="" ma:versionID="30896829d5db7b7eed56b16116968f2a">
  <xsd:schema xmlns:xsd="http://www.w3.org/2001/XMLSchema" xmlns:xs="http://www.w3.org/2001/XMLSchema" xmlns:p="http://schemas.microsoft.com/office/2006/metadata/properties" xmlns:ns2="b97b0aa8-1781-4c54-a774-0e389bbc798c" xmlns:ns3="c254ae3f-3131-48d8-b26b-ed44294e533b" targetNamespace="http://schemas.microsoft.com/office/2006/metadata/properties" ma:root="true" ma:fieldsID="5524614cf59a7c1e28d62e4923754420" ns2:_="" ns3:_="">
    <xsd:import namespace="b97b0aa8-1781-4c54-a774-0e389bbc798c"/>
    <xsd:import namespace="c254ae3f-3131-48d8-b26b-ed44294e5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b0aa8-1781-4c54-a774-0e389bbc79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4ae3f-3131-48d8-b26b-ed44294e5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1AA43E-52D8-46EF-8C16-367ED857727E}"/>
</file>

<file path=customXml/itemProps2.xml><?xml version="1.0" encoding="utf-8"?>
<ds:datastoreItem xmlns:ds="http://schemas.openxmlformats.org/officeDocument/2006/customXml" ds:itemID="{B28F7601-6BD8-4439-94F6-AB224988D6FF}"/>
</file>

<file path=customXml/itemProps3.xml><?xml version="1.0" encoding="utf-8"?>
<ds:datastoreItem xmlns:ds="http://schemas.openxmlformats.org/officeDocument/2006/customXml" ds:itemID="{831A3962-F4E7-4064-A2A9-1EE266830EE5}"/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1457</Words>
  <Application>Microsoft Office PowerPoint</Application>
  <PresentationFormat>On-screen Show (4:3)</PresentationFormat>
  <Paragraphs>245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Lucida Calligraphy</vt:lpstr>
      <vt:lpstr>Times New Roman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Marwa Hussien</dc:creator>
  <cp:lastModifiedBy>يحيي محمد علي نصر</cp:lastModifiedBy>
  <cp:revision>54</cp:revision>
  <dcterms:created xsi:type="dcterms:W3CDTF">2015-03-11T15:52:16Z</dcterms:created>
  <dcterms:modified xsi:type="dcterms:W3CDTF">2021-03-21T14:01:06Z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0x010100BD7DD247DD39A441B9A3C26F7BBAABB2</vt:lpwstr>
  </property>
</Properties>
</file>