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3"/>
  </p:notesMasterIdLst>
  <p:sldIdLst>
    <p:sldId id="550" r:id="rId2"/>
    <p:sldId id="314" r:id="rId3"/>
    <p:sldId id="301" r:id="rId4"/>
    <p:sldId id="302" r:id="rId5"/>
    <p:sldId id="303" r:id="rId6"/>
    <p:sldId id="304" r:id="rId7"/>
    <p:sldId id="306" r:id="rId8"/>
    <p:sldId id="305" r:id="rId9"/>
    <p:sldId id="307" r:id="rId10"/>
    <p:sldId id="308" r:id="rId11"/>
    <p:sldId id="309" r:id="rId12"/>
  </p:sldIdLst>
  <p:sldSz cx="9144000" cy="6858000" type="screen4x3"/>
  <p:notesSz cx="6858000" cy="9144000"/>
  <p:defaultTextStyle>
    <a:defPPr>
      <a:defRPr lang="ar-KW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00FFFF"/>
    <a:srgbClr val="FF5050"/>
    <a:srgbClr val="FF66CC"/>
    <a:srgbClr val="800080"/>
    <a:srgbClr val="66FF33"/>
    <a:srgbClr val="CC3300"/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532" autoAdjust="0"/>
    <p:restoredTop sz="94660"/>
  </p:normalViewPr>
  <p:slideViewPr>
    <p:cSldViewPr>
      <p:cViewPr varScale="1">
        <p:scale>
          <a:sx n="68" d="100"/>
          <a:sy n="68" d="100"/>
        </p:scale>
        <p:origin x="145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AE4EFB4-FEE5-41E8-9475-A037CAF78B31}" type="datetimeFigureOut">
              <a:rPr lang="ar-KW" smtClean="0"/>
              <a:t>08/08/1442</a:t>
            </a:fld>
            <a:endParaRPr lang="ar-KW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KW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66DBBAE-3919-4FC4-9088-A5D49937897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222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KW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DBBAE-3919-4FC4-9088-A5D499378979}" type="slidenum">
              <a:rPr lang="ar-KW" smtClean="0"/>
              <a:t>4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2103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KW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6DBBAE-3919-4FC4-9088-A5D499378979}" type="slidenum">
              <a:rPr lang="ar-KW" smtClean="0"/>
              <a:t>6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21035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08D87-934D-41A8-88A3-5A15001080B1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4004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8B35-BB88-4732-9DF0-B0E02B620F81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3754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91030-0800-410F-8526-68D721A2D615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2674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F0014-B082-428B-A9F1-325994F97797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111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AC238-4762-4D5E-9AE8-D74A6449ECFB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68253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1CFF-D86E-48E0-BC57-907AAD3A6D23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4310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4E3D-3222-40F6-9FCF-F0E535DD5920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61093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1B67E-F2E3-43D1-AAEA-AEA7262453AD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71413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5D763-D6DB-44ED-803B-C21DBCADE7DA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883121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E69F5-F820-46C5-B203-DBDDE650C560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387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43A4-C510-4948-A640-6CDDE22181E0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74150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ar-KW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299D-64C3-40E2-9E52-362B2F9F6194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D0C88-FD47-4942-AB86-EF92671F3350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19519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file:///C:/Users/WALID/Desktop/&#1575;&#1604;&#1608;&#1585;&#1588;&#1577;/&#1575;&#1604;&#1593;&#1585;&#1590;.pptx#-1,4,&#1593;&#1585;&#1590; &#1578;&#1602;&#1583;&#1610;&#1605;&#1610; &#1601;&#1610; PowerPoint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image" Target="../media/image86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image" Target="../media/image41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E7BECDE9-6777-4133-BCB8-7377F8320CA9}"/>
              </a:ext>
            </a:extLst>
          </p:cNvPr>
          <p:cNvSpPr txBox="1"/>
          <p:nvPr/>
        </p:nvSpPr>
        <p:spPr>
          <a:xfrm>
            <a:off x="3148408" y="3278959"/>
            <a:ext cx="2306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000" b="1" dirty="0"/>
              <a:t>مشروع مصادر التعلم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4BB81F-5D75-4C3B-9FE5-E4575C9AB2EC}"/>
              </a:ext>
            </a:extLst>
          </p:cNvPr>
          <p:cNvSpPr txBox="1"/>
          <p:nvPr/>
        </p:nvSpPr>
        <p:spPr>
          <a:xfrm>
            <a:off x="2420806" y="3672687"/>
            <a:ext cx="3128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000" b="1" dirty="0"/>
              <a:t>الصف الثاني عشر علمي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F3016F-38DD-459B-BD25-62285B9283C4}"/>
              </a:ext>
            </a:extLst>
          </p:cNvPr>
          <p:cNvSpPr txBox="1"/>
          <p:nvPr/>
        </p:nvSpPr>
        <p:spPr>
          <a:xfrm>
            <a:off x="899592" y="4266470"/>
            <a:ext cx="5513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000" b="1"/>
              <a:t>الوحدة السابعة </a:t>
            </a:r>
            <a:r>
              <a:rPr lang="ar-KW" sz="2000" b="1" dirty="0"/>
              <a:t>: القطوع المخروطية  :بند (  7 –  3 )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682F3C-50DB-4F61-BCD8-DD5ACCC05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87349"/>
            <a:ext cx="1202967" cy="1386470"/>
          </a:xfrm>
          <a:prstGeom prst="rect">
            <a:avLst/>
          </a:prstGeom>
          <a:noFill/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0E66D6A2-7FA8-4B7C-848B-60B9EFB34E0D}"/>
              </a:ext>
            </a:extLst>
          </p:cNvPr>
          <p:cNvSpPr txBox="1"/>
          <p:nvPr/>
        </p:nvSpPr>
        <p:spPr>
          <a:xfrm>
            <a:off x="5582655" y="1973819"/>
            <a:ext cx="173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rtl="1"/>
            <a:r>
              <a:rPr lang="ar-KW" b="1" dirty="0"/>
              <a:t>وزارة التربية</a:t>
            </a:r>
            <a:endParaRPr lang="en-US" b="1" dirty="0"/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F6932521-D8F5-4AD7-BD98-18CB2A2C70DC}"/>
              </a:ext>
            </a:extLst>
          </p:cNvPr>
          <p:cNvSpPr txBox="1"/>
          <p:nvPr/>
        </p:nvSpPr>
        <p:spPr>
          <a:xfrm>
            <a:off x="4881061" y="2434569"/>
            <a:ext cx="296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rtl="1"/>
            <a:r>
              <a:rPr lang="ar-KW" b="1" dirty="0"/>
              <a:t>التوجيه الفني العام للرياضيات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F3ECB854-D3CA-4CFA-83CC-DAAC0A3287F7}"/>
              </a:ext>
            </a:extLst>
          </p:cNvPr>
          <p:cNvSpPr txBox="1"/>
          <p:nvPr/>
        </p:nvSpPr>
        <p:spPr>
          <a:xfrm>
            <a:off x="0" y="6299154"/>
            <a:ext cx="422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rtl="1"/>
            <a:r>
              <a:rPr lang="ar-KW" b="1" dirty="0"/>
              <a:t>منطقة الفروانية التعليمية – منطقة الجهراء التعليمية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411760" y="1758872"/>
            <a:ext cx="4678288" cy="1015663"/>
          </a:xfrm>
        </p:spPr>
        <p:txBody>
          <a:bodyPr/>
          <a:lstStyle/>
          <a:p>
            <a:r>
              <a:rPr lang="ar-KW" dirty="0">
                <a:solidFill>
                  <a:srgbClr val="00FF00"/>
                </a:solidFill>
              </a:rPr>
              <a:t>كراسة التمارين</a:t>
            </a:r>
          </a:p>
        </p:txBody>
      </p:sp>
      <p:sp>
        <p:nvSpPr>
          <p:cNvPr id="22" name="مربع نص 21"/>
          <p:cNvSpPr txBox="1"/>
          <p:nvPr/>
        </p:nvSpPr>
        <p:spPr>
          <a:xfrm>
            <a:off x="3216513" y="2780928"/>
            <a:ext cx="271097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6000" dirty="0">
                <a:solidFill>
                  <a:srgbClr val="FF0000"/>
                </a:solidFill>
              </a:rPr>
              <a:t>بند (</a:t>
            </a:r>
            <a:r>
              <a:rPr lang="en-US" sz="6000" dirty="0">
                <a:solidFill>
                  <a:srgbClr val="FF0000"/>
                </a:solidFill>
              </a:rPr>
              <a:t>7-3</a:t>
            </a:r>
            <a:r>
              <a:rPr lang="ar-KW" sz="6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3" name="Action Button: Home 10">
            <a:hlinkClick r:id="rId2" action="ppaction://hlinkpres?slideindex=4&amp;slidetitle=عرض تقديمي في PowerPoint" highlightClick="1"/>
          </p:cNvPr>
          <p:cNvSpPr/>
          <p:nvPr/>
        </p:nvSpPr>
        <p:spPr>
          <a:xfrm>
            <a:off x="467544" y="5733256"/>
            <a:ext cx="408919" cy="441938"/>
          </a:xfrm>
          <a:prstGeom prst="actionButtonHom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ar-KW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21" name="عنصر نائب للتاريخ 20">
            <a:extLst>
              <a:ext uri="{FF2B5EF4-FFF2-40B4-BE49-F238E27FC236}">
                <a16:creationId xmlns:a16="http://schemas.microsoft.com/office/drawing/2014/main" id="{3587734C-EC97-486F-AF12-AE6DEFE4D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2CFE4-37F8-4CE8-8DB2-9C34BDB52157}" type="datetime12">
              <a:rPr lang="ar-KW" smtClean="0"/>
              <a:t>21/03/2021 04:59 م</a:t>
            </a:fld>
            <a:endParaRPr lang="ar-KW"/>
          </a:p>
        </p:txBody>
      </p:sp>
      <p:sp>
        <p:nvSpPr>
          <p:cNvPr id="24" name="عنصر نائب لرقم الشريحة 23">
            <a:extLst>
              <a:ext uri="{FF2B5EF4-FFF2-40B4-BE49-F238E27FC236}">
                <a16:creationId xmlns:a16="http://schemas.microsoft.com/office/drawing/2014/main" id="{427AC7EA-061D-4084-91F9-8D5A6286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+mj-cs"/>
              </a:rPr>
              <a:t>1</a:t>
            </a:r>
            <a:endParaRPr lang="ar-KW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14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8118846" y="1196752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p:sp>
        <p:nvSpPr>
          <p:cNvPr id="8" name="مربع نص 2"/>
          <p:cNvSpPr txBox="1"/>
          <p:nvPr/>
        </p:nvSpPr>
        <p:spPr>
          <a:xfrm>
            <a:off x="5980517" y="1618581"/>
            <a:ext cx="30622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 معادلة القطع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الزائد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هي: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6695" y="1412776"/>
                <a:ext cx="2736304" cy="717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𝟐𝟓</m:t>
                          </m:r>
                        </m:den>
                      </m:f>
                      <m:r>
                        <a:rPr lang="en-US" sz="2000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𝟏𝟔</m:t>
                          </m:r>
                        </m:den>
                      </m:f>
                      <m:r>
                        <a:rPr lang="en-US" sz="20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695" y="1412776"/>
                <a:ext cx="2736304" cy="717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ربع نص 2"/>
          <p:cNvSpPr txBox="1"/>
          <p:nvPr/>
        </p:nvSpPr>
        <p:spPr>
          <a:xfrm>
            <a:off x="5880021" y="2130706"/>
            <a:ext cx="30622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ومن معادلة القطع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الزائد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نجد أن 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2"/>
              <p:cNvSpPr txBox="1"/>
              <p:nvPr/>
            </p:nvSpPr>
            <p:spPr>
              <a:xfrm>
                <a:off x="4603901" y="2424545"/>
                <a:ext cx="2709098" cy="4888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𝟐𝟓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groupChrPr>
                        <m:e/>
                      </m:groupCh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𝟓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901" y="2424545"/>
                <a:ext cx="2709098" cy="4888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1259632" y="1635178"/>
            <a:ext cx="37855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⟸ 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القاطع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ينطبق علي 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الصادات</a:t>
            </a:r>
          </a:p>
        </p:txBody>
      </p:sp>
      <p:sp>
        <p:nvSpPr>
          <p:cNvPr id="15" name="مربع نص 2"/>
          <p:cNvSpPr txBox="1"/>
          <p:nvPr/>
        </p:nvSpPr>
        <p:spPr>
          <a:xfrm>
            <a:off x="6791547" y="4129765"/>
            <a:ext cx="22511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رأسا القطع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الزائد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هما : 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2"/>
              <p:cNvSpPr txBox="1"/>
              <p:nvPr/>
            </p:nvSpPr>
            <p:spPr>
              <a:xfrm>
                <a:off x="5002725" y="4165746"/>
                <a:ext cx="2100587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1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,−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e>
                    </m: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𝑨</m:t>
                    </m:r>
                    <m:r>
                      <a:rPr lang="en-US" b="1" i="1" baseline="-25000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b="1" i="1" baseline="-25000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𝟓</m:t>
                        </m:r>
                      </m:e>
                    </m:d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725" y="4165746"/>
                <a:ext cx="2100587" cy="369332"/>
              </a:xfrm>
              <a:prstGeom prst="rect">
                <a:avLst/>
              </a:prstGeom>
              <a:blipFill>
                <a:blip r:embed="rId4"/>
                <a:stretch>
                  <a:fillRect l="-261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"/>
              <p:cNvSpPr txBox="1"/>
              <p:nvPr/>
            </p:nvSpPr>
            <p:spPr>
              <a:xfrm>
                <a:off x="6663279" y="3694297"/>
                <a:ext cx="2911430" cy="40094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/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𝟒𝟏</m:t>
                          </m:r>
                        </m:e>
                      </m:rad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279" y="3694297"/>
                <a:ext cx="2911430" cy="4009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"/>
              <p:cNvSpPr txBox="1"/>
              <p:nvPr/>
            </p:nvSpPr>
            <p:spPr>
              <a:xfrm>
                <a:off x="5022091" y="4645253"/>
                <a:ext cx="3062218" cy="43050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b="1" baseline="-25000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1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,−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𝟒𝟏</m:t>
                            </m:r>
                          </m:e>
                        </m:rad>
                      </m:e>
                    </m: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𝑭</m:t>
                    </m:r>
                    <m:r>
                      <a:rPr lang="en-US" b="1" i="1" baseline="-25000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d>
                      <m:d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𝟒𝟏</m:t>
                            </m:r>
                          </m:e>
                        </m:rad>
                      </m:e>
                    </m:d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4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091" y="4645253"/>
                <a:ext cx="3062218" cy="430502"/>
              </a:xfrm>
              <a:prstGeom prst="rect">
                <a:avLst/>
              </a:prstGeom>
              <a:blipFill>
                <a:blip r:embed="rId6"/>
                <a:stretch>
                  <a:fillRect l="-1793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مربع نص 2"/>
              <p:cNvSpPr txBox="1"/>
              <p:nvPr/>
            </p:nvSpPr>
            <p:spPr>
              <a:xfrm>
                <a:off x="4979177" y="3316555"/>
                <a:ext cx="1511517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0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177" y="3316555"/>
                <a:ext cx="1511517" cy="3755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2"/>
              <p:cNvSpPr txBox="1"/>
              <p:nvPr/>
            </p:nvSpPr>
            <p:spPr>
              <a:xfrm>
                <a:off x="4806592" y="3685165"/>
                <a:ext cx="2528474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𝟐𝟓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𝟏𝟔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𝟒𝟏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592" y="3685165"/>
                <a:ext cx="2528474" cy="3755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مربع نص 2"/>
          <p:cNvSpPr txBox="1"/>
          <p:nvPr/>
        </p:nvSpPr>
        <p:spPr>
          <a:xfrm>
            <a:off x="7956376" y="4706423"/>
            <a:ext cx="9858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البؤرتين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: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ED2A0DE-9377-4EF3-BE45-078EB28DA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5CA13-EB81-4812-9B48-73AD7C2F64C5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0DC8E90-2487-48C7-82F6-DD9FE72DB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3</a:t>
            </a:fld>
            <a:endParaRPr lang="ar-KW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25E68EC9-EED0-4DDB-AE56-81D92CB5067F}"/>
                  </a:ext>
                </a:extLst>
              </p:cNvPr>
              <p:cNvSpPr txBox="1"/>
              <p:nvPr/>
            </p:nvSpPr>
            <p:spPr>
              <a:xfrm>
                <a:off x="224796" y="119828"/>
                <a:ext cx="8888950" cy="1198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KW" sz="2000" b="1" dirty="0">
                    <a:solidFill>
                      <a:srgbClr val="FF0000"/>
                    </a:solidFill>
                  </a:rPr>
                  <a:t>في التمارين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( 1 – 2 )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، لكل معادلة من معادلات القطع الزائد التالية أوجد: رأسي القطع – البؤرتين – معادلة كل من الخطين المقاربين– معادلة كل من الدليلين – طول كل من المحورين ، ثم ارسم شكلًا تقريبيًا لكل قطع</a:t>
                </a:r>
              </a:p>
              <a:p>
                <a:pPr algn="l" rtl="0"/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(1)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ar-KW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  <m:r>
                      <a:rPr lang="ar-KW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ar-KW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𝟏𝟔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𝟏</m:t>
                    </m:r>
                  </m:oMath>
                </a14:m>
                <a:endPara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25E68EC9-EED0-4DDB-AE56-81D92CB50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6" y="119828"/>
                <a:ext cx="8888950" cy="1198533"/>
              </a:xfrm>
              <a:prstGeom prst="rect">
                <a:avLst/>
              </a:prstGeom>
              <a:blipFill>
                <a:blip r:embed="rId9"/>
                <a:stretch>
                  <a:fillRect l="-892" t="-3061" r="-686" b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">
                <a:extLst>
                  <a:ext uri="{FF2B5EF4-FFF2-40B4-BE49-F238E27FC236}">
                    <a16:creationId xmlns:a16="http://schemas.microsoft.com/office/drawing/2014/main" id="{B7884804-DFAE-4704-AFF5-495A9D4C2B0A}"/>
                  </a:ext>
                </a:extLst>
              </p:cNvPr>
              <p:cNvSpPr txBox="1"/>
              <p:nvPr/>
            </p:nvSpPr>
            <p:spPr>
              <a:xfrm>
                <a:off x="4625968" y="2798959"/>
                <a:ext cx="2709098" cy="4888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𝟏𝟔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groupChrPr>
                        <m:e/>
                      </m:groupCh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𝒃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2" name="مربع نص 2">
                <a:extLst>
                  <a:ext uri="{FF2B5EF4-FFF2-40B4-BE49-F238E27FC236}">
                    <a16:creationId xmlns:a16="http://schemas.microsoft.com/office/drawing/2014/main" id="{B7884804-DFAE-4704-AFF5-495A9D4C2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968" y="2798959"/>
                <a:ext cx="2709098" cy="48885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">
                <a:extLst>
                  <a:ext uri="{FF2B5EF4-FFF2-40B4-BE49-F238E27FC236}">
                    <a16:creationId xmlns:a16="http://schemas.microsoft.com/office/drawing/2014/main" id="{2DB4D8EB-81E9-464D-9AF2-05630E0E56DF}"/>
                  </a:ext>
                </a:extLst>
              </p:cNvPr>
              <p:cNvSpPr txBox="1"/>
              <p:nvPr/>
            </p:nvSpPr>
            <p:spPr>
              <a:xfrm>
                <a:off x="6896770" y="3751333"/>
                <a:ext cx="832458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⇒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5" name="مربع نص 2">
                <a:extLst>
                  <a:ext uri="{FF2B5EF4-FFF2-40B4-BE49-F238E27FC236}">
                    <a16:creationId xmlns:a16="http://schemas.microsoft.com/office/drawing/2014/main" id="{2DB4D8EB-81E9-464D-9AF2-05630E0E5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770" y="3751333"/>
                <a:ext cx="83245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14">
                <a:extLst>
                  <a:ext uri="{FF2B5EF4-FFF2-40B4-BE49-F238E27FC236}">
                    <a16:creationId xmlns:a16="http://schemas.microsoft.com/office/drawing/2014/main" id="{7B25E992-6179-470B-A1AA-371898B92C9C}"/>
                  </a:ext>
                </a:extLst>
              </p:cNvPr>
              <p:cNvSpPr txBox="1"/>
              <p:nvPr/>
            </p:nvSpPr>
            <p:spPr>
              <a:xfrm>
                <a:off x="4191421" y="5409061"/>
                <a:ext cx="2633149" cy="568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ar-EG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𝒂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14">
                <a:extLst>
                  <a:ext uri="{FF2B5EF4-FFF2-40B4-BE49-F238E27FC236}">
                    <a16:creationId xmlns:a16="http://schemas.microsoft.com/office/drawing/2014/main" id="{7B25E992-6179-470B-A1AA-371898B92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421" y="5409061"/>
                <a:ext cx="2633149" cy="5688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14">
                <a:extLst>
                  <a:ext uri="{FF2B5EF4-FFF2-40B4-BE49-F238E27FC236}">
                    <a16:creationId xmlns:a16="http://schemas.microsoft.com/office/drawing/2014/main" id="{254C0828-397D-4FB5-BBF8-27F046C269F8}"/>
                  </a:ext>
                </a:extLst>
              </p:cNvPr>
              <p:cNvSpPr txBox="1"/>
              <p:nvPr/>
            </p:nvSpPr>
            <p:spPr>
              <a:xfrm>
                <a:off x="6824570" y="5409061"/>
                <a:ext cx="1813640" cy="612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ar-EG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r>
                        <a:rPr lang="ar-EG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ar-SA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14">
                <a:extLst>
                  <a:ext uri="{FF2B5EF4-FFF2-40B4-BE49-F238E27FC236}">
                    <a16:creationId xmlns:a16="http://schemas.microsoft.com/office/drawing/2014/main" id="{254C0828-397D-4FB5-BBF8-27F046C26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570" y="5409061"/>
                <a:ext cx="1813640" cy="6127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مربع نص 23">
            <a:extLst>
              <a:ext uri="{FF2B5EF4-FFF2-40B4-BE49-F238E27FC236}">
                <a16:creationId xmlns:a16="http://schemas.microsoft.com/office/drawing/2014/main" id="{D752EC07-9E87-4995-97E2-9EA7FA902A0F}"/>
              </a:ext>
            </a:extLst>
          </p:cNvPr>
          <p:cNvSpPr txBox="1"/>
          <p:nvPr/>
        </p:nvSpPr>
        <p:spPr>
          <a:xfrm>
            <a:off x="6205044" y="5097063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معادلة كل من الخطين المقاربين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مربع نص 2">
                <a:extLst>
                  <a:ext uri="{FF2B5EF4-FFF2-40B4-BE49-F238E27FC236}">
                    <a16:creationId xmlns:a16="http://schemas.microsoft.com/office/drawing/2014/main" id="{D037917F-9A4B-4BD3-B773-B9650E00B258}"/>
                  </a:ext>
                </a:extLst>
              </p:cNvPr>
              <p:cNvSpPr txBox="1"/>
              <p:nvPr/>
            </p:nvSpPr>
            <p:spPr>
              <a:xfrm>
                <a:off x="6164387" y="5582435"/>
                <a:ext cx="832458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⇒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مربع نص 2">
                <a:extLst>
                  <a:ext uri="{FF2B5EF4-FFF2-40B4-BE49-F238E27FC236}">
                    <a16:creationId xmlns:a16="http://schemas.microsoft.com/office/drawing/2014/main" id="{D037917F-9A4B-4BD3-B773-B9650E00B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387" y="5582435"/>
                <a:ext cx="832458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74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  <p:bldP spid="11" grpId="0"/>
      <p:bldP spid="12" grpId="0"/>
      <p:bldP spid="14" grpId="0"/>
      <p:bldP spid="15" grpId="0"/>
      <p:bldP spid="16" grpId="0"/>
      <p:bldP spid="23" grpId="0"/>
      <p:bldP spid="24" grpId="0"/>
      <p:bldP spid="30" grpId="0"/>
      <p:bldP spid="31" grpId="0"/>
      <p:bldP spid="32" grpId="0"/>
      <p:bldP spid="21" grpId="0" build="p"/>
      <p:bldP spid="22" grpId="0"/>
      <p:bldP spid="25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F1F1FF32-22FD-4402-A8C5-9B8FD972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6" y="2585799"/>
            <a:ext cx="6818224" cy="37596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77373" y="4332937"/>
            <a:ext cx="263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7" name="مربع نص 2"/>
          <p:cNvSpPr txBox="1"/>
          <p:nvPr/>
        </p:nvSpPr>
        <p:spPr>
          <a:xfrm>
            <a:off x="7071498" y="1751263"/>
            <a:ext cx="210901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Lucida Calligraphy" pitchFamily="66" charset="0"/>
                <a:cs typeface="Arial" pitchFamily="34" charset="0"/>
              </a:rPr>
              <a:t>   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طول 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القاطع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83322" y="1768588"/>
                <a:ext cx="24482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solidFill>
                      <a:schemeClr val="tx1"/>
                    </a:solidFill>
                  </a:rPr>
                  <a:t>2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dirty="0">
                    <a:solidFill>
                      <a:schemeClr val="tx1"/>
                    </a:solidFill>
                  </a:rPr>
                  <a:t> = 2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𝟓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𝟏𝟎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322" y="1768588"/>
                <a:ext cx="2448272" cy="369332"/>
              </a:xfrm>
              <a:prstGeom prst="rect">
                <a:avLst/>
              </a:prstGeom>
              <a:blipFill>
                <a:blip r:embed="rId4"/>
                <a:stretch>
                  <a:fillRect l="-1741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ربع نص 2"/>
          <p:cNvSpPr txBox="1"/>
          <p:nvPr/>
        </p:nvSpPr>
        <p:spPr>
          <a:xfrm>
            <a:off x="6653535" y="2306725"/>
            <a:ext cx="228593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طول 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المرافق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هو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80156" y="2316636"/>
                <a:ext cx="17281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solidFill>
                      <a:schemeClr val="tx1"/>
                    </a:solidFill>
                  </a:rPr>
                  <a:t>2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b="1" dirty="0">
                    <a:solidFill>
                      <a:schemeClr val="tx1"/>
                    </a:solidFill>
                  </a:rPr>
                  <a:t>= 2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𝟒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𝟖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156" y="2316636"/>
                <a:ext cx="1728192" cy="369332"/>
              </a:xfrm>
              <a:prstGeom prst="rect">
                <a:avLst/>
              </a:prstGeom>
              <a:blipFill>
                <a:blip r:embed="rId5"/>
                <a:stretch>
                  <a:fillRect l="-2827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مربع نص 2"/>
          <p:cNvSpPr txBox="1"/>
          <p:nvPr/>
        </p:nvSpPr>
        <p:spPr>
          <a:xfrm>
            <a:off x="7812702" y="2915652"/>
            <a:ext cx="11267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Lucida Calligraphy" pitchFamily="66" charset="0"/>
                <a:cs typeface="Arial" pitchFamily="34" charset="0"/>
              </a:rPr>
              <a:t>شكل القطع: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D6430127-864D-4F89-A2D9-9716FAC8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A2217-15C4-491D-9946-CBE54F4143F6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8" name="عنصر نائب لرقم الشريحة 7">
            <a:extLst>
              <a:ext uri="{FF2B5EF4-FFF2-40B4-BE49-F238E27FC236}">
                <a16:creationId xmlns:a16="http://schemas.microsoft.com/office/drawing/2014/main" id="{4B16C9B1-CA2D-49B4-8B22-B38CEF76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4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54" name="TextBox 2">
            <a:extLst>
              <a:ext uri="{FF2B5EF4-FFF2-40B4-BE49-F238E27FC236}">
                <a16:creationId xmlns:a16="http://schemas.microsoft.com/office/drawing/2014/main" id="{4C6A69AE-6246-40EF-B6D8-DC385BD1ABE3}"/>
              </a:ext>
            </a:extLst>
          </p:cNvPr>
          <p:cNvSpPr txBox="1"/>
          <p:nvPr/>
        </p:nvSpPr>
        <p:spPr>
          <a:xfrm>
            <a:off x="7071498" y="99803"/>
            <a:ext cx="1800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تابع </a:t>
            </a: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(1)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مربع نص 2">
            <a:extLst>
              <a:ext uri="{FF2B5EF4-FFF2-40B4-BE49-F238E27FC236}">
                <a16:creationId xmlns:a16="http://schemas.microsoft.com/office/drawing/2014/main" id="{FA0C40B2-4788-41D0-B22B-B83E99D9F72E}"/>
              </a:ext>
            </a:extLst>
          </p:cNvPr>
          <p:cNvSpPr txBox="1"/>
          <p:nvPr/>
        </p:nvSpPr>
        <p:spPr>
          <a:xfrm>
            <a:off x="7049195" y="598008"/>
            <a:ext cx="18902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 معادلة الدليلين: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48">
                <a:extLst>
                  <a:ext uri="{FF2B5EF4-FFF2-40B4-BE49-F238E27FC236}">
                    <a16:creationId xmlns:a16="http://schemas.microsoft.com/office/drawing/2014/main" id="{E032C53E-47F0-4FFC-AE72-5A10A21EC819}"/>
                  </a:ext>
                </a:extLst>
              </p:cNvPr>
              <p:cNvSpPr txBox="1"/>
              <p:nvPr/>
            </p:nvSpPr>
            <p:spPr>
              <a:xfrm>
                <a:off x="5380156" y="945929"/>
                <a:ext cx="1452813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TextBox 48">
                <a:extLst>
                  <a:ext uri="{FF2B5EF4-FFF2-40B4-BE49-F238E27FC236}">
                    <a16:creationId xmlns:a16="http://schemas.microsoft.com/office/drawing/2014/main" id="{E032C53E-47F0-4FFC-AE72-5A10A21EC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156" y="945929"/>
                <a:ext cx="1452813" cy="7177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49">
                <a:extLst>
                  <a:ext uri="{FF2B5EF4-FFF2-40B4-BE49-F238E27FC236}">
                    <a16:creationId xmlns:a16="http://schemas.microsoft.com/office/drawing/2014/main" id="{F69A2FD6-5104-4EBB-91DD-30BD7D1FD086}"/>
                  </a:ext>
                </a:extLst>
              </p:cNvPr>
              <p:cNvSpPr txBox="1"/>
              <p:nvPr/>
            </p:nvSpPr>
            <p:spPr>
              <a:xfrm>
                <a:off x="7209517" y="885101"/>
                <a:ext cx="1504390" cy="734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𝟐𝟓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𝟒𝟏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TextBox 49">
                <a:extLst>
                  <a:ext uri="{FF2B5EF4-FFF2-40B4-BE49-F238E27FC236}">
                    <a16:creationId xmlns:a16="http://schemas.microsoft.com/office/drawing/2014/main" id="{F69A2FD6-5104-4EBB-91DD-30BD7D1FD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517" y="885101"/>
                <a:ext cx="1504390" cy="734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مربع نص 2">
                <a:extLst>
                  <a:ext uri="{FF2B5EF4-FFF2-40B4-BE49-F238E27FC236}">
                    <a16:creationId xmlns:a16="http://schemas.microsoft.com/office/drawing/2014/main" id="{A1C409ED-11F1-4930-94B2-8A54614105D3}"/>
                  </a:ext>
                </a:extLst>
              </p:cNvPr>
              <p:cNvSpPr txBox="1"/>
              <p:nvPr/>
            </p:nvSpPr>
            <p:spPr>
              <a:xfrm>
                <a:off x="6607458" y="1163930"/>
                <a:ext cx="832458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⇒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8" name="مربع نص 2">
                <a:extLst>
                  <a:ext uri="{FF2B5EF4-FFF2-40B4-BE49-F238E27FC236}">
                    <a16:creationId xmlns:a16="http://schemas.microsoft.com/office/drawing/2014/main" id="{A1C409ED-11F1-4930-94B2-8A5461410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7458" y="1163930"/>
                <a:ext cx="83245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2" grpId="0"/>
      <p:bldP spid="47" grpId="0"/>
      <p:bldP spid="54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43117" y="1177762"/>
                <a:ext cx="2736304" cy="736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𝟖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𝟏𝟔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117" y="1177762"/>
                <a:ext cx="2736304" cy="7364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مربع نص 2"/>
          <p:cNvSpPr txBox="1"/>
          <p:nvPr/>
        </p:nvSpPr>
        <p:spPr>
          <a:xfrm>
            <a:off x="6404567" y="2451239"/>
            <a:ext cx="259978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من معادلة القطع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الزائد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نجد أن 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مربع نص 2"/>
              <p:cNvSpPr txBox="1"/>
              <p:nvPr/>
            </p:nvSpPr>
            <p:spPr>
              <a:xfrm>
                <a:off x="3995936" y="2348880"/>
                <a:ext cx="2709098" cy="4888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𝟖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groupChrPr>
                        <m:e/>
                      </m:groupCh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2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348880"/>
                <a:ext cx="2709098" cy="4888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مربع نص 2"/>
              <p:cNvSpPr txBox="1"/>
              <p:nvPr/>
            </p:nvSpPr>
            <p:spPr>
              <a:xfrm>
                <a:off x="3936298" y="2772736"/>
                <a:ext cx="2709098" cy="4888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𝟏𝟔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groupChrPr>
                        <m:e/>
                      </m:groupCh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𝒃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 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298" y="2772736"/>
                <a:ext cx="2709098" cy="488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4768746" y="1968706"/>
            <a:ext cx="406355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ea typeface="Cambria Math" panose="02040503050406030204" pitchFamily="18" charset="0"/>
                <a:cs typeface="Arial" pitchFamily="34" charset="0"/>
              </a:rPr>
              <a:t>∴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القاطع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ينطبق علي محور السينات 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p:sp>
        <p:nvSpPr>
          <p:cNvPr id="15" name="مربع نص 2"/>
          <p:cNvSpPr txBox="1"/>
          <p:nvPr/>
        </p:nvSpPr>
        <p:spPr>
          <a:xfrm>
            <a:off x="5827176" y="3994765"/>
            <a:ext cx="30622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رأسا القطع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الزائد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هما : 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مربع نص 2"/>
              <p:cNvSpPr txBox="1"/>
              <p:nvPr/>
            </p:nvSpPr>
            <p:spPr>
              <a:xfrm>
                <a:off x="4355976" y="4012112"/>
                <a:ext cx="2736304" cy="43050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1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𝟐</m:t>
                            </m:r>
                          </m:e>
                        </m:rad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e>
                    </m: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𝑨</m:t>
                    </m:r>
                    <m:r>
                      <a:rPr lang="en-US" b="1" i="1" baseline="-25000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𝟐</m:t>
                            </m:r>
                          </m:e>
                        </m:rad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 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e>
                    </m:d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6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012112"/>
                <a:ext cx="2736304" cy="430502"/>
              </a:xfrm>
              <a:prstGeom prst="rect">
                <a:avLst/>
              </a:prstGeom>
              <a:blipFill>
                <a:blip r:embed="rId5"/>
                <a:stretch>
                  <a:fillRect l="-2009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ستطيل 8"/>
              <p:cNvSpPr/>
              <p:nvPr/>
            </p:nvSpPr>
            <p:spPr>
              <a:xfrm>
                <a:off x="2293764" y="1384774"/>
                <a:ext cx="248786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EG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𝟐𝟒</m:t>
                          </m:r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𝟏𝟐</m:t>
                      </m:r>
                      <m:sSup>
                        <m:sSup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𝟏𝟗𝟐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مستطيل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764" y="1384774"/>
                <a:ext cx="248786" cy="375552"/>
              </a:xfrm>
              <a:prstGeom prst="rect">
                <a:avLst/>
              </a:prstGeom>
              <a:blipFill>
                <a:blip r:embed="rId6"/>
                <a:stretch>
                  <a:fillRect r="-778049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مربع نص 9"/>
              <p:cNvSpPr txBox="1"/>
              <p:nvPr/>
            </p:nvSpPr>
            <p:spPr>
              <a:xfrm>
                <a:off x="4355976" y="1350213"/>
                <a:ext cx="846959" cy="444674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KW" b="1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ar-KW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÷  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10" name="مربع نص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350213"/>
                <a:ext cx="846959" cy="4446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مربع نص 2"/>
          <p:cNvSpPr txBox="1"/>
          <p:nvPr/>
        </p:nvSpPr>
        <p:spPr>
          <a:xfrm>
            <a:off x="7956376" y="4522080"/>
            <a:ext cx="9789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البؤرتين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"/>
              <p:cNvSpPr txBox="1"/>
              <p:nvPr/>
            </p:nvSpPr>
            <p:spPr>
              <a:xfrm>
                <a:off x="3908530" y="3224450"/>
                <a:ext cx="2263358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530" y="3224450"/>
                <a:ext cx="2263358" cy="3755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"/>
              <p:cNvSpPr txBox="1"/>
              <p:nvPr/>
            </p:nvSpPr>
            <p:spPr>
              <a:xfrm>
                <a:off x="5257584" y="3211597"/>
                <a:ext cx="4063558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𝟖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𝟏𝟔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𝟐𝟒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2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584" y="3211597"/>
                <a:ext cx="4063558" cy="37555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"/>
              <p:cNvSpPr txBox="1"/>
              <p:nvPr/>
            </p:nvSpPr>
            <p:spPr>
              <a:xfrm>
                <a:off x="3347864" y="3655764"/>
                <a:ext cx="2911430" cy="40197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itchFamily="34" charset="0"/>
                        </a:rPr>
                        <m:t>𝑪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655764"/>
                <a:ext cx="2911430" cy="4019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"/>
              <p:cNvSpPr txBox="1"/>
              <p:nvPr/>
            </p:nvSpPr>
            <p:spPr>
              <a:xfrm>
                <a:off x="4449978" y="4519056"/>
                <a:ext cx="3062218" cy="43050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b="1" baseline="-25000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1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𝟔</m:t>
                            </m:r>
                          </m:e>
                        </m:rad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 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e>
                    </m: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 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𝑭</m:t>
                    </m:r>
                    <m:r>
                      <a:rPr lang="en-US" b="1" i="1" baseline="-25000" smtClean="0">
                        <a:solidFill>
                          <a:schemeClr val="tx1"/>
                        </a:solidFill>
                        <a:latin typeface="Cambria Math"/>
                        <a:cs typeface="Arial" pitchFamily="34" charset="0"/>
                      </a:rPr>
                      <m:t>𝟐</m:t>
                    </m:r>
                    <m:d>
                      <m:d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𝟐</m:t>
                        </m:r>
                        <m:rad>
                          <m:radPr>
                            <m:degHide m:val="on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𝟔</m:t>
                            </m:r>
                          </m:e>
                        </m:rad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, 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/>
                            <a:cs typeface="Arial" pitchFamily="34" charset="0"/>
                          </a:rPr>
                          <m:t>𝟎</m:t>
                        </m:r>
                      </m:e>
                    </m:d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4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978" y="4519056"/>
                <a:ext cx="3062218" cy="430502"/>
              </a:xfrm>
              <a:prstGeom prst="rect">
                <a:avLst/>
              </a:prstGeom>
              <a:blipFill>
                <a:blip r:embed="rId11"/>
                <a:stretch>
                  <a:fillRect l="-1793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5794A9B-A275-4936-96C0-EF8F3AB1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C14F-302F-4EDB-93AF-D7E471D99870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17" name="عنصر نائب لرقم الشريحة 16">
            <a:extLst>
              <a:ext uri="{FF2B5EF4-FFF2-40B4-BE49-F238E27FC236}">
                <a16:creationId xmlns:a16="http://schemas.microsoft.com/office/drawing/2014/main" id="{467CD40F-809F-421A-A531-AC1FAF582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5</a:t>
            </a:fld>
            <a:endParaRPr lang="ar-KW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BCA87F61-8B3D-4139-8184-AFF297F57FE3}"/>
                  </a:ext>
                </a:extLst>
              </p:cNvPr>
              <p:cNvSpPr txBox="1"/>
              <p:nvPr/>
            </p:nvSpPr>
            <p:spPr>
              <a:xfrm>
                <a:off x="224796" y="119828"/>
                <a:ext cx="8888950" cy="1022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KW" sz="2000" b="1" dirty="0">
                    <a:solidFill>
                      <a:srgbClr val="FF0000"/>
                    </a:solidFill>
                  </a:rPr>
                  <a:t>في التمارين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( 1 – 2 )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، لكل معادلة من معادلات القطع الزائد التالية أوجد: رأسي القطع – البؤرتين – معادلة كل من الخطين المقاربين– معادلة كل من الدليلين – طول كل من المحورين ، ثم ارسم شكلًا تقريبيًا لكل قطع</a:t>
                </a:r>
              </a:p>
              <a:p>
                <a:pPr algn="l" rtl="0"/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(2)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  <m:sSup>
                      <m:sSup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sSup>
                      <m:sSup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𝟏𝟗𝟐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𝟎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BCA87F61-8B3D-4139-8184-AFF297F57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6" y="119828"/>
                <a:ext cx="8888950" cy="1022652"/>
              </a:xfrm>
              <a:prstGeom prst="rect">
                <a:avLst/>
              </a:prstGeom>
              <a:blipFill>
                <a:blip r:embed="rId12"/>
                <a:stretch>
                  <a:fillRect l="-892" t="-3593" r="-686" b="-10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">
            <a:extLst>
              <a:ext uri="{FF2B5EF4-FFF2-40B4-BE49-F238E27FC236}">
                <a16:creationId xmlns:a16="http://schemas.microsoft.com/office/drawing/2014/main" id="{CCA0F690-8264-4AE9-8BF6-4551B080FEE8}"/>
              </a:ext>
            </a:extLst>
          </p:cNvPr>
          <p:cNvSpPr txBox="1"/>
          <p:nvPr/>
        </p:nvSpPr>
        <p:spPr>
          <a:xfrm>
            <a:off x="8106581" y="954165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C0CBA13C-3687-4544-ACC4-C3A5EB4CF268}"/>
                  </a:ext>
                </a:extLst>
              </p:cNvPr>
              <p:cNvSpPr txBox="1"/>
              <p:nvPr/>
            </p:nvSpPr>
            <p:spPr>
              <a:xfrm>
                <a:off x="5557608" y="3198744"/>
                <a:ext cx="84695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C0CBA13C-3687-4544-ACC4-C3A5EB4CF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608" y="3198744"/>
                <a:ext cx="846959" cy="369332"/>
              </a:xfrm>
              <a:prstGeom prst="rect">
                <a:avLst/>
              </a:prstGeom>
              <a:blipFill>
                <a:blip r:embed="rId13"/>
                <a:stretch>
                  <a:fillRect t="-46667" r="-45324" b="-8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15">
            <a:extLst>
              <a:ext uri="{FF2B5EF4-FFF2-40B4-BE49-F238E27FC236}">
                <a16:creationId xmlns:a16="http://schemas.microsoft.com/office/drawing/2014/main" id="{BD5F70C0-3042-4AC2-AEFF-5494987221CC}"/>
              </a:ext>
            </a:extLst>
          </p:cNvPr>
          <p:cNvSpPr txBox="1"/>
          <p:nvPr/>
        </p:nvSpPr>
        <p:spPr>
          <a:xfrm>
            <a:off x="3826771" y="4983313"/>
            <a:ext cx="2633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389BF2FC-EDB4-43CA-B4AD-54D7CC64C3B5}"/>
              </a:ext>
            </a:extLst>
          </p:cNvPr>
          <p:cNvSpPr txBox="1"/>
          <p:nvPr/>
        </p:nvSpPr>
        <p:spPr>
          <a:xfrm>
            <a:off x="6171888" y="5015480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معادلة كل من الخطين المقاربين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2">
                <a:extLst>
                  <a:ext uri="{FF2B5EF4-FFF2-40B4-BE49-F238E27FC236}">
                    <a16:creationId xmlns:a16="http://schemas.microsoft.com/office/drawing/2014/main" id="{D7935407-E40A-4C76-9476-4ED81D94ACD5}"/>
                  </a:ext>
                </a:extLst>
              </p:cNvPr>
              <p:cNvSpPr txBox="1"/>
              <p:nvPr/>
            </p:nvSpPr>
            <p:spPr>
              <a:xfrm>
                <a:off x="4140744" y="5436369"/>
                <a:ext cx="1798930" cy="676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12">
                <a:extLst>
                  <a:ext uri="{FF2B5EF4-FFF2-40B4-BE49-F238E27FC236}">
                    <a16:creationId xmlns:a16="http://schemas.microsoft.com/office/drawing/2014/main" id="{D7935407-E40A-4C76-9476-4ED81D94A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744" y="5436369"/>
                <a:ext cx="1798930" cy="67691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7F3DA9A0-E4C8-4B13-B018-F5891B6FAFEC}"/>
                  </a:ext>
                </a:extLst>
              </p:cNvPr>
              <p:cNvSpPr txBox="1"/>
              <p:nvPr/>
            </p:nvSpPr>
            <p:spPr>
              <a:xfrm>
                <a:off x="6389898" y="5414152"/>
                <a:ext cx="1798930" cy="726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12">
                <a:extLst>
                  <a:ext uri="{FF2B5EF4-FFF2-40B4-BE49-F238E27FC236}">
                    <a16:creationId xmlns:a16="http://schemas.microsoft.com/office/drawing/2014/main" id="{7F3DA9A0-E4C8-4B13-B018-F5891B6FA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898" y="5414152"/>
                <a:ext cx="1798930" cy="72699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A5EBB7EC-7273-4935-B688-E0E92C7A0FD4}"/>
                  </a:ext>
                </a:extLst>
              </p:cNvPr>
              <p:cNvSpPr txBox="1"/>
              <p:nvPr/>
            </p:nvSpPr>
            <p:spPr>
              <a:xfrm>
                <a:off x="5724128" y="5599763"/>
                <a:ext cx="84695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A5EBB7EC-7273-4935-B688-E0E92C7A0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5599763"/>
                <a:ext cx="846959" cy="369332"/>
              </a:xfrm>
              <a:prstGeom prst="rect">
                <a:avLst/>
              </a:prstGeom>
              <a:blipFill>
                <a:blip r:embed="rId16"/>
                <a:stretch>
                  <a:fillRect t="-46667" r="-45324" b="-8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626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  <p:bldP spid="9" grpId="0"/>
      <p:bldP spid="10" grpId="0"/>
      <p:bldP spid="19" grpId="0"/>
      <p:bldP spid="21" grpId="0"/>
      <p:bldP spid="22" grpId="0"/>
      <p:bldP spid="23" grpId="0"/>
      <p:bldP spid="24" grpId="0"/>
      <p:bldP spid="25" grpId="0" uiExpand="1" build="p"/>
      <p:bldP spid="27" grpId="0"/>
      <p:bldP spid="28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1F86B71F-2A5E-4385-96BB-3D90986AC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93" y="3156892"/>
            <a:ext cx="5457584" cy="3015337"/>
          </a:xfrm>
          <a:prstGeom prst="rect">
            <a:avLst/>
          </a:prstGeom>
        </p:spPr>
      </p:pic>
      <p:sp>
        <p:nvSpPr>
          <p:cNvPr id="12" name="مربع نص 2"/>
          <p:cNvSpPr txBox="1"/>
          <p:nvPr/>
        </p:nvSpPr>
        <p:spPr>
          <a:xfrm>
            <a:off x="7146221" y="686316"/>
            <a:ext cx="18902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معادلة الدليلين: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50238" y="1106865"/>
                <a:ext cx="117743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𝒄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38" y="1106865"/>
                <a:ext cx="1177434" cy="717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38313" y="1083538"/>
                <a:ext cx="1563373" cy="664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  <m:r>
                        <a:rPr lang="ar-EG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r>
                        <a:rPr lang="ar-EG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𝟖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𝟔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313" y="1083538"/>
                <a:ext cx="1563373" cy="6646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مربع نص 2"/>
          <p:cNvSpPr txBox="1"/>
          <p:nvPr/>
        </p:nvSpPr>
        <p:spPr>
          <a:xfrm>
            <a:off x="7010556" y="1965325"/>
            <a:ext cx="20259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طول 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القاطع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هو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697949" y="1924363"/>
                <a:ext cx="2448272" cy="408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solidFill>
                      <a:schemeClr val="tx1"/>
                    </a:solidFill>
                  </a:rPr>
                  <a:t>2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dirty="0">
                    <a:solidFill>
                      <a:schemeClr val="tx1"/>
                    </a:solidFill>
                  </a:rPr>
                  <a:t> = 2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rad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𝟒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49" y="1924363"/>
                <a:ext cx="2448272" cy="408253"/>
              </a:xfrm>
              <a:prstGeom prst="rect">
                <a:avLst/>
              </a:prstGeom>
              <a:blipFill>
                <a:blip r:embed="rId6"/>
                <a:stretch>
                  <a:fillRect l="-1995" t="-2985" b="-20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مربع نص 2"/>
          <p:cNvSpPr txBox="1"/>
          <p:nvPr/>
        </p:nvSpPr>
        <p:spPr>
          <a:xfrm>
            <a:off x="6750561" y="2549797"/>
            <a:ext cx="228593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EG" b="1" dirty="0">
                <a:latin typeface="Lucida Calligraphy" pitchFamily="66" charset="0"/>
                <a:cs typeface="Arial" pitchFamily="34" charset="0"/>
              </a:rPr>
              <a:t>طول المحور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المرافق </a:t>
            </a:r>
            <a:r>
              <a:rPr lang="ar-EG" b="1" dirty="0">
                <a:latin typeface="Lucida Calligraphy" pitchFamily="66" charset="0"/>
                <a:cs typeface="Arial" pitchFamily="34" charset="0"/>
              </a:rPr>
              <a:t>هو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64089" y="2560088"/>
                <a:ext cx="16464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b="1" dirty="0">
                    <a:solidFill>
                      <a:schemeClr val="tx1"/>
                    </a:solidFill>
                  </a:rPr>
                  <a:t>2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US" b="1" dirty="0">
                    <a:solidFill>
                      <a:schemeClr val="tx1"/>
                    </a:solidFill>
                  </a:rPr>
                  <a:t>= 2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𝟒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𝟖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9" y="2560088"/>
                <a:ext cx="1646468" cy="369332"/>
              </a:xfrm>
              <a:prstGeom prst="rect">
                <a:avLst/>
              </a:prstGeom>
              <a:blipFill>
                <a:blip r:embed="rId7"/>
                <a:stretch>
                  <a:fillRect l="-2963" t="-1147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مربع نص 2"/>
          <p:cNvSpPr txBox="1"/>
          <p:nvPr/>
        </p:nvSpPr>
        <p:spPr>
          <a:xfrm>
            <a:off x="7744961" y="3059668"/>
            <a:ext cx="11267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Lucida Calligraphy" pitchFamily="66" charset="0"/>
                <a:cs typeface="Arial" pitchFamily="34" charset="0"/>
              </a:rPr>
              <a:t>شكل القطع: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01FC546-EA4A-4CDC-AA71-1C3EAF6A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045C8-C6AF-4EFF-B7D1-0E1D36736E8A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4F7DA07-C2E0-43A9-8FF6-4B4E6CB2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6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74866B33-F786-4233-96BF-830E1BB0D31B}"/>
              </a:ext>
            </a:extLst>
          </p:cNvPr>
          <p:cNvSpPr txBox="1"/>
          <p:nvPr/>
        </p:nvSpPr>
        <p:spPr>
          <a:xfrm>
            <a:off x="7071498" y="99803"/>
            <a:ext cx="1800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تابع </a:t>
            </a: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(2)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مربع نص 46">
                <a:extLst>
                  <a:ext uri="{FF2B5EF4-FFF2-40B4-BE49-F238E27FC236}">
                    <a16:creationId xmlns:a16="http://schemas.microsoft.com/office/drawing/2014/main" id="{301AE64D-BFAD-417D-9D0F-DD4FB0E61C15}"/>
                  </a:ext>
                </a:extLst>
              </p:cNvPr>
              <p:cNvSpPr txBox="1"/>
              <p:nvPr/>
            </p:nvSpPr>
            <p:spPr>
              <a:xfrm>
                <a:off x="6129720" y="1281079"/>
                <a:ext cx="84695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47" name="مربع نص 46">
                <a:extLst>
                  <a:ext uri="{FF2B5EF4-FFF2-40B4-BE49-F238E27FC236}">
                    <a16:creationId xmlns:a16="http://schemas.microsoft.com/office/drawing/2014/main" id="{301AE64D-BFAD-417D-9D0F-DD4FB0E61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720" y="1281079"/>
                <a:ext cx="846959" cy="369332"/>
              </a:xfrm>
              <a:prstGeom prst="rect">
                <a:avLst/>
              </a:prstGeom>
              <a:blipFill>
                <a:blip r:embed="rId8"/>
                <a:stretch>
                  <a:fillRect t="-45902" r="-46377" b="-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574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5" grpId="0"/>
      <p:bldP spid="17" grpId="0"/>
      <p:bldP spid="19" grpId="0"/>
      <p:bldP spid="20" grpId="0"/>
      <p:bldP spid="22" grpId="0"/>
      <p:bldP spid="43" grpId="0"/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A2B7F87C-CAE7-449F-AE0F-DDAE7AC50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" y="3121647"/>
            <a:ext cx="5300291" cy="3144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87824" y="1140330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824" y="1140330"/>
                <a:ext cx="2736304" cy="717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5257384" y="996703"/>
            <a:ext cx="31170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∵ 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ar-KW" b="1" dirty="0">
                <a:latin typeface="Lucida Calligraphy" pitchFamily="66" charset="0"/>
              </a:rPr>
              <a:t>البؤرتان تقعان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على محور السينات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"/>
              <p:cNvSpPr txBox="1"/>
              <p:nvPr/>
            </p:nvSpPr>
            <p:spPr>
              <a:xfrm>
                <a:off x="5452278" y="2692355"/>
                <a:ext cx="2004573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∵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278" y="2692355"/>
                <a:ext cx="2004573" cy="3755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"/>
              <p:cNvSpPr txBox="1"/>
              <p:nvPr/>
            </p:nvSpPr>
            <p:spPr>
              <a:xfrm>
                <a:off x="5754403" y="3102723"/>
                <a:ext cx="2160240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𝟐𝟓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−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𝟗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𝟏𝟔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2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403" y="3102723"/>
                <a:ext cx="2160240" cy="3755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/>
              <p:cNvSpPr txBox="1"/>
              <p:nvPr/>
            </p:nvSpPr>
            <p:spPr>
              <a:xfrm>
                <a:off x="6778236" y="4207211"/>
                <a:ext cx="2182371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KW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ar-KW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KW" b="1" dirty="0">
                    <a:solidFill>
                      <a:schemeClr val="tx1"/>
                    </a:solidFill>
                  </a:rPr>
                  <a:t>معادلة القطع الزائد هي:</a:t>
                </a:r>
              </a:p>
            </p:txBody>
          </p:sp>
        </mc:Choice>
        <mc:Fallback xmlns="">
          <p:sp>
            <p:nvSpPr>
              <p:cNvPr id="24" name="مربع نص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236" y="4207211"/>
                <a:ext cx="2182371" cy="369332"/>
              </a:xfrm>
              <a:prstGeom prst="rect">
                <a:avLst/>
              </a:prstGeom>
              <a:blipFill>
                <a:blip r:embed="rId6"/>
                <a:stretch>
                  <a:fillRect l="-27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مربع نص 7"/>
          <p:cNvSpPr txBox="1"/>
          <p:nvPr/>
        </p:nvSpPr>
        <p:spPr>
          <a:xfrm>
            <a:off x="5223453" y="1797030"/>
            <a:ext cx="36724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احدي البؤرتين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(-5,0)</a:t>
            </a:r>
            <a:r>
              <a:rPr lang="ar-KW" b="1" i="1" dirty="0"/>
              <a:t> </a:t>
            </a:r>
            <a:r>
              <a:rPr lang="ar-KW" b="1" dirty="0"/>
              <a:t>ومنها :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= 5</a:t>
            </a:r>
            <a:endParaRPr lang="ar-KW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مربع نص 25"/>
          <p:cNvSpPr txBox="1"/>
          <p:nvPr/>
        </p:nvSpPr>
        <p:spPr>
          <a:xfrm>
            <a:off x="5257385" y="2267580"/>
            <a:ext cx="36724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احدي الرأسين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(3,0)</a:t>
            </a:r>
            <a:r>
              <a:rPr lang="ar-KW" b="1" dirty="0"/>
              <a:t> ومنها :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endParaRPr lang="ar-KW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"/>
              <p:cNvSpPr txBox="1"/>
              <p:nvPr/>
            </p:nvSpPr>
            <p:spPr>
              <a:xfrm>
                <a:off x="7372128" y="2741287"/>
                <a:ext cx="1557665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𝟓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𝟑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7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128" y="2741287"/>
                <a:ext cx="1557665" cy="3755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5"/>
              <p:cNvSpPr txBox="1"/>
              <p:nvPr/>
            </p:nvSpPr>
            <p:spPr>
              <a:xfrm>
                <a:off x="5004048" y="3992276"/>
                <a:ext cx="2160240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𝟗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𝟏𝟔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992276"/>
                <a:ext cx="2160240" cy="7177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مربع نص 28"/>
          <p:cNvSpPr txBox="1"/>
          <p:nvPr/>
        </p:nvSpPr>
        <p:spPr>
          <a:xfrm>
            <a:off x="6142787" y="4832760"/>
            <a:ext cx="273630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معادلة كل من الخطين المقاربين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2"/>
              <p:cNvSpPr txBox="1"/>
              <p:nvPr/>
            </p:nvSpPr>
            <p:spPr>
              <a:xfrm>
                <a:off x="4994354" y="5281338"/>
                <a:ext cx="1798930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𝒃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𝒂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354" y="5281338"/>
                <a:ext cx="1798930" cy="6970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12"/>
              <p:cNvSpPr txBox="1"/>
              <p:nvPr/>
            </p:nvSpPr>
            <p:spPr>
              <a:xfrm>
                <a:off x="7093589" y="5304189"/>
                <a:ext cx="1727557" cy="66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𝟑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3589" y="5304189"/>
                <a:ext cx="1727557" cy="6694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E7A472F-3C2C-4B8C-A64A-084B2AF7A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4E879-5C2A-414A-AEAD-A8BC87E3C147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94B5FB08-4778-419E-8E46-723BB101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7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3EA5CA60-FF09-4780-A22C-58D7CC16123B}"/>
              </a:ext>
            </a:extLst>
          </p:cNvPr>
          <p:cNvSpPr txBox="1"/>
          <p:nvPr/>
        </p:nvSpPr>
        <p:spPr>
          <a:xfrm>
            <a:off x="8133774" y="904370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496695C7-BE88-48CE-B2B0-4A8DC4A27A8C}"/>
              </a:ext>
            </a:extLst>
          </p:cNvPr>
          <p:cNvSpPr txBox="1"/>
          <p:nvPr/>
        </p:nvSpPr>
        <p:spPr>
          <a:xfrm>
            <a:off x="224796" y="119828"/>
            <a:ext cx="8888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  <a:r>
              <a:rPr lang="ar-KW" sz="2000" b="1" dirty="0">
                <a:solidFill>
                  <a:srgbClr val="FF0000"/>
                </a:solidFill>
              </a:rPr>
              <a:t>أوجد معادلة القطع الزائد الذي إحدى بؤرتيه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- 5 , 0 )</a:t>
            </a:r>
            <a:r>
              <a:rPr lang="ar-KW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و رأساه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- 3 , 0 ) ,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( 3 , 0 )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ar-KW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ثم أوجد معادلة كل من خطيه المقاربين و ارسم شكلًا تقريبيًا له.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مربع نص 2">
            <a:extLst>
              <a:ext uri="{FF2B5EF4-FFF2-40B4-BE49-F238E27FC236}">
                <a16:creationId xmlns:a16="http://schemas.microsoft.com/office/drawing/2014/main" id="{F6835668-1085-46EC-95B0-00401F4CAA9E}"/>
              </a:ext>
            </a:extLst>
          </p:cNvPr>
          <p:cNvSpPr txBox="1"/>
          <p:nvPr/>
        </p:nvSpPr>
        <p:spPr>
          <a:xfrm>
            <a:off x="5508104" y="1344535"/>
            <a:ext cx="291877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∴ 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ar-KW" b="1" dirty="0">
                <a:latin typeface="Lucida Calligraphy" pitchFamily="66" charset="0"/>
              </a:rPr>
              <a:t>معادلة القطع تكون على الصورة: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A14B9653-E7A7-45D7-A8B0-A3143A42339B}"/>
                  </a:ext>
                </a:extLst>
              </p:cNvPr>
              <p:cNvSpPr txBox="1"/>
              <p:nvPr/>
            </p:nvSpPr>
            <p:spPr>
              <a:xfrm>
                <a:off x="6778237" y="2738130"/>
                <a:ext cx="84695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49" name="مربع نص 48">
                <a:extLst>
                  <a:ext uri="{FF2B5EF4-FFF2-40B4-BE49-F238E27FC236}">
                    <a16:creationId xmlns:a16="http://schemas.microsoft.com/office/drawing/2014/main" id="{A14B9653-E7A7-45D7-A8B0-A3143A423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237" y="2738130"/>
                <a:ext cx="846959" cy="369332"/>
              </a:xfrm>
              <a:prstGeom prst="rect">
                <a:avLst/>
              </a:prstGeom>
              <a:blipFill>
                <a:blip r:embed="rId11"/>
                <a:stretch>
                  <a:fillRect t="-45902" r="-45324" b="-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مربع نص 2">
                <a:extLst>
                  <a:ext uri="{FF2B5EF4-FFF2-40B4-BE49-F238E27FC236}">
                    <a16:creationId xmlns:a16="http://schemas.microsoft.com/office/drawing/2014/main" id="{588E40EE-AC6B-42F7-8F81-94B790527765}"/>
                  </a:ext>
                </a:extLst>
              </p:cNvPr>
              <p:cNvSpPr txBox="1"/>
              <p:nvPr/>
            </p:nvSpPr>
            <p:spPr>
              <a:xfrm>
                <a:off x="5754403" y="3513092"/>
                <a:ext cx="1617725" cy="40197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𝒃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  <m:t>𝟏𝟔</m:t>
                          </m:r>
                        </m:e>
                      </m:ra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ea typeface="Cambria Math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50" name="مربع نص 2">
                <a:extLst>
                  <a:ext uri="{FF2B5EF4-FFF2-40B4-BE49-F238E27FC236}">
                    <a16:creationId xmlns:a16="http://schemas.microsoft.com/office/drawing/2014/main" id="{588E40EE-AC6B-42F7-8F81-94B790527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403" y="3513092"/>
                <a:ext cx="1617725" cy="4019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مربع نص 50">
                <a:extLst>
                  <a:ext uri="{FF2B5EF4-FFF2-40B4-BE49-F238E27FC236}">
                    <a16:creationId xmlns:a16="http://schemas.microsoft.com/office/drawing/2014/main" id="{D5927E6E-9529-447A-98E3-B03A75625AF0}"/>
                  </a:ext>
                </a:extLst>
              </p:cNvPr>
              <p:cNvSpPr txBox="1"/>
              <p:nvPr/>
            </p:nvSpPr>
            <p:spPr>
              <a:xfrm>
                <a:off x="6411043" y="5513465"/>
                <a:ext cx="846959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ar-KW" b="1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ar-K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</m:oMath>
                  </m:oMathPara>
                </a14:m>
                <a:endParaRPr lang="ar-KW" sz="2400" b="1" dirty="0"/>
              </a:p>
            </p:txBody>
          </p:sp>
        </mc:Choice>
        <mc:Fallback xmlns="">
          <p:sp>
            <p:nvSpPr>
              <p:cNvPr id="51" name="مربع نص 50">
                <a:extLst>
                  <a:ext uri="{FF2B5EF4-FFF2-40B4-BE49-F238E27FC236}">
                    <a16:creationId xmlns:a16="http://schemas.microsoft.com/office/drawing/2014/main" id="{D5927E6E-9529-447A-98E3-B03A75625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043" y="5513465"/>
                <a:ext cx="846959" cy="369332"/>
              </a:xfrm>
              <a:prstGeom prst="rect">
                <a:avLst/>
              </a:prstGeom>
              <a:blipFill>
                <a:blip r:embed="rId13"/>
                <a:stretch>
                  <a:fillRect t="-45902" r="-45324" b="-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658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21" grpId="0"/>
      <p:bldP spid="22" grpId="0"/>
      <p:bldP spid="24" grpId="0"/>
      <p:bldP spid="8" grpId="0"/>
      <p:bldP spid="26" grpId="0"/>
      <p:bldP spid="27" grpId="0"/>
      <p:bldP spid="28" grpId="0"/>
      <p:bldP spid="29" grpId="0"/>
      <p:bldP spid="30" grpId="0"/>
      <p:bldP spid="31" grpId="0"/>
      <p:bldP spid="46" grpId="0"/>
      <p:bldP spid="47" grpId="0" uiExpand="1" build="p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87547" y="1166402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547" y="1166402"/>
                <a:ext cx="2736304" cy="7177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5292079" y="1017088"/>
            <a:ext cx="314845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∵ </a:t>
            </a:r>
            <a:r>
              <a:rPr lang="ar-KW" b="1" dirty="0">
                <a:latin typeface="Lucida Calligraphy" pitchFamily="66" charset="0"/>
                <a:cs typeface="+mj-cs"/>
              </a:rPr>
              <a:t>البؤرتان </a:t>
            </a:r>
            <a:r>
              <a:rPr lang="ar-KW" b="1" dirty="0">
                <a:latin typeface="Lucida Calligraphy" pitchFamily="66" charset="0"/>
              </a:rPr>
              <a:t>تقعان</a:t>
            </a:r>
            <a:r>
              <a:rPr lang="ar-KW" b="1" dirty="0">
                <a:latin typeface="Lucida Calligraphy" pitchFamily="66" charset="0"/>
                <a:cs typeface="+mj-cs"/>
              </a:rPr>
              <a:t> على محور الصادات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2"/>
              <p:cNvSpPr txBox="1"/>
              <p:nvPr/>
            </p:nvSpPr>
            <p:spPr>
              <a:xfrm>
                <a:off x="4508699" y="2715841"/>
                <a:ext cx="1946094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𝒚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𝟐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𝒙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17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699" y="2715841"/>
                <a:ext cx="1946094" cy="369332"/>
              </a:xfrm>
              <a:prstGeom prst="rect">
                <a:avLst/>
              </a:prstGeom>
              <a:blipFill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"/>
              <p:cNvSpPr txBox="1"/>
              <p:nvPr/>
            </p:nvSpPr>
            <p:spPr>
              <a:xfrm>
                <a:off x="2741166" y="2248909"/>
                <a:ext cx="1543326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2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166" y="2248909"/>
                <a:ext cx="1543326" cy="3755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مربع نص 2"/>
              <p:cNvSpPr txBox="1"/>
              <p:nvPr/>
            </p:nvSpPr>
            <p:spPr>
              <a:xfrm>
                <a:off x="2609606" y="4148019"/>
                <a:ext cx="2352110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𝟓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=(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𝒃</m:t>
                          </m:r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)</m:t>
                          </m:r>
                        </m:e>
                        <m:sup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𝒃</m:t>
                          </m:r>
                        </m:e>
                        <m:sup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22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606" y="4148019"/>
                <a:ext cx="2352110" cy="375552"/>
              </a:xfrm>
              <a:prstGeom prst="rect">
                <a:avLst/>
              </a:prstGeom>
              <a:blipFill>
                <a:blip r:embed="rId5"/>
                <a:stretch>
                  <a:fillRect b="-1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مربع نص 23"/>
          <p:cNvSpPr txBox="1"/>
          <p:nvPr/>
        </p:nvSpPr>
        <p:spPr>
          <a:xfrm>
            <a:off x="5532915" y="3599149"/>
            <a:ext cx="290160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2000" b="1" dirty="0">
                <a:solidFill>
                  <a:schemeClr val="tx1"/>
                </a:solidFill>
                <a:cs typeface="+mj-cs"/>
              </a:rPr>
              <a:t> بالتعويض من </a:t>
            </a:r>
            <a:r>
              <a:rPr lang="en-US" sz="20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en-US" sz="20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ar-KW" sz="2000" b="1" dirty="0">
                <a:solidFill>
                  <a:schemeClr val="tx1"/>
                </a:solidFill>
                <a:cs typeface="+mj-cs"/>
              </a:rPr>
              <a:t>في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ar-KW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مربع نص 7"/>
              <p:cNvSpPr txBox="1"/>
              <p:nvPr/>
            </p:nvSpPr>
            <p:spPr>
              <a:xfrm>
                <a:off x="5985211" y="1844824"/>
                <a:ext cx="2736304" cy="39818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KW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j-cs"/>
                  </a:rPr>
                  <a:t>∵ </a:t>
                </a:r>
                <a:r>
                  <a:rPr lang="ar-KW" b="1" dirty="0">
                    <a:solidFill>
                      <a:schemeClr val="tx1"/>
                    </a:solidFill>
                    <a:cs typeface="+mj-cs"/>
                  </a:rPr>
                  <a:t>احدي البؤرتين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b="1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1" dirty="0">
                        <a:cs typeface="+mj-cs"/>
                      </a:rPr>
                      <m:t>0</m:t>
                    </m:r>
                    <m:r>
                      <m:rPr>
                        <m:nor/>
                      </m:rPr>
                      <a:rPr lang="en-US" b="1" dirty="0">
                        <a:cs typeface="+mj-cs"/>
                      </a:rPr>
                      <m:t>,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cs typeface="+mj-cs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ar-KW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ar-KW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مربع نص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211" y="1844824"/>
                <a:ext cx="2736304" cy="398186"/>
              </a:xfrm>
              <a:prstGeom prst="rect">
                <a:avLst/>
              </a:prstGeom>
              <a:blipFill>
                <a:blip r:embed="rId6"/>
                <a:stretch>
                  <a:fillRect t="-3077" r="-1782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مربع نص 2"/>
              <p:cNvSpPr txBox="1"/>
              <p:nvPr/>
            </p:nvSpPr>
            <p:spPr>
              <a:xfrm>
                <a:off x="4671564" y="2270433"/>
                <a:ext cx="1412604" cy="379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𝟓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+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27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564" y="2270433"/>
                <a:ext cx="1412604" cy="3796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5"/>
              <p:cNvSpPr txBox="1"/>
              <p:nvPr/>
            </p:nvSpPr>
            <p:spPr>
              <a:xfrm>
                <a:off x="4341980" y="5482031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+mj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+mj-cs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+mj-cs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+mj-cs"/>
                            </a:rPr>
                            <m:t>𝟏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+mj-cs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2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980" y="5482031"/>
                <a:ext cx="2736304" cy="7177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مربع نص 28"/>
          <p:cNvSpPr txBox="1"/>
          <p:nvPr/>
        </p:nvSpPr>
        <p:spPr>
          <a:xfrm>
            <a:off x="6084168" y="2692146"/>
            <a:ext cx="26234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∵ </a:t>
            </a:r>
            <a:r>
              <a:rPr lang="ar-KW" b="1" dirty="0">
                <a:cs typeface="+mj-cs"/>
              </a:rPr>
              <a:t>معادلة أحد الخطين المقاربين: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2"/>
              <p:cNvSpPr txBox="1"/>
              <p:nvPr/>
            </p:nvSpPr>
            <p:spPr>
              <a:xfrm>
                <a:off x="1922035" y="2546026"/>
                <a:ext cx="1798930" cy="623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𝒚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𝒂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𝒃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0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035" y="2546026"/>
                <a:ext cx="1798930" cy="6238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2"/>
              <p:cNvSpPr txBox="1"/>
              <p:nvPr/>
            </p:nvSpPr>
            <p:spPr>
              <a:xfrm>
                <a:off x="3583996" y="3124392"/>
                <a:ext cx="3940331" cy="560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j-cs"/>
                  </a:rPr>
                  <a:t>∴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𝟐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𝟏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𝒂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𝒃</m:t>
                        </m:r>
                      </m:den>
                    </m:f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       </m:t>
                    </m:r>
                    <m:groupChr>
                      <m:groupChrPr>
                        <m:chr m:val="⇒"/>
                        <m:pos m:val="top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groupChrPr>
                      <m:e/>
                    </m:groupCh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     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𝒂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=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𝟐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/>
                        <a:cs typeface="+mj-cs"/>
                      </a:rPr>
                      <m:t>𝒃</m:t>
                    </m:r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cs typeface="+mj-cs"/>
                  </a:rPr>
                  <a:t>  …..</a:t>
                </a:r>
                <a:r>
                  <a:rPr lang="en-US" sz="2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</a:t>
                </a:r>
              </a:p>
            </p:txBody>
          </p:sp>
        </mc:Choice>
        <mc:Fallback xmlns="">
          <p:sp>
            <p:nvSpPr>
              <p:cNvPr id="2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996" y="3124392"/>
                <a:ext cx="3940331" cy="560859"/>
              </a:xfrm>
              <a:prstGeom prst="rect">
                <a:avLst/>
              </a:prstGeom>
              <a:blipFill>
                <a:blip r:embed="rId10"/>
                <a:stretch>
                  <a:fillRect l="-1548" b="-3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مستطيل 8"/>
              <p:cNvSpPr/>
              <p:nvPr/>
            </p:nvSpPr>
            <p:spPr>
              <a:xfrm>
                <a:off x="4568437" y="4174242"/>
                <a:ext cx="1022701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𝟓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𝟓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9" name="مستطيل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437" y="4174242"/>
                <a:ext cx="1022701" cy="37555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مستطيل 31"/>
              <p:cNvSpPr/>
              <p:nvPr/>
            </p:nvSpPr>
            <p:spPr>
              <a:xfrm>
                <a:off x="6017663" y="4060578"/>
                <a:ext cx="1440160" cy="618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𝟓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𝟏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2" name="مستطيل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663" y="4060578"/>
                <a:ext cx="1440160" cy="6183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مستطيل 32"/>
              <p:cNvSpPr/>
              <p:nvPr/>
            </p:nvSpPr>
            <p:spPr>
              <a:xfrm>
                <a:off x="3770705" y="4617007"/>
                <a:ext cx="199345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𝒂</m:t>
                      </m:r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𝟐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×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𝟏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𝟐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3" name="مستطيل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705" y="4617007"/>
                <a:ext cx="199345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مستطيل 33"/>
              <p:cNvSpPr/>
              <p:nvPr/>
            </p:nvSpPr>
            <p:spPr>
              <a:xfrm>
                <a:off x="4290074" y="5069672"/>
                <a:ext cx="237565" cy="375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+mj-cs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+mj-cs"/>
                        </a:rPr>
                        <m:t>𝟒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  <a:cs typeface="+mj-cs"/>
                </a:endParaRPr>
              </a:p>
            </p:txBody>
          </p:sp>
        </mc:Choice>
        <mc:Fallback xmlns="">
          <p:sp>
            <p:nvSpPr>
              <p:cNvPr id="34" name="مستطيل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074" y="5069672"/>
                <a:ext cx="237565" cy="375552"/>
              </a:xfrm>
              <a:prstGeom prst="rect">
                <a:avLst/>
              </a:prstGeom>
              <a:blipFill>
                <a:blip r:embed="rId14"/>
                <a:stretch>
                  <a:fillRect r="-26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مربع نص 34"/>
          <p:cNvSpPr txBox="1"/>
          <p:nvPr/>
        </p:nvSpPr>
        <p:spPr>
          <a:xfrm>
            <a:off x="7241284" y="5624207"/>
            <a:ext cx="150086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>
                <a:cs typeface="+mj-cs"/>
              </a:rPr>
              <a:t>معادلة القطع هي: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6EDC289-C710-4400-97BC-E40E7952C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9BFF-8D7B-41B6-9AAA-4F1BA4EEF181}" type="datetime12">
              <a:rPr lang="ar-KW" smtClean="0">
                <a:solidFill>
                  <a:schemeClr val="tx1"/>
                </a:solidFill>
                <a:cs typeface="+mj-cs"/>
              </a:rPr>
              <a:t>21/03/2021 04:59 م</a:t>
            </a:fld>
            <a:endParaRPr lang="ar-KW">
              <a:solidFill>
                <a:schemeClr val="tx1"/>
              </a:solidFill>
              <a:cs typeface="+mj-cs"/>
            </a:endParaRPr>
          </a:p>
        </p:txBody>
      </p:sp>
      <p:sp>
        <p:nvSpPr>
          <p:cNvPr id="10" name="عنصر نائب لرقم الشريحة 9">
            <a:extLst>
              <a:ext uri="{FF2B5EF4-FFF2-40B4-BE49-F238E27FC236}">
                <a16:creationId xmlns:a16="http://schemas.microsoft.com/office/drawing/2014/main" id="{00E25683-B7B6-49F2-BF85-E2EE2594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  <a:cs typeface="+mj-cs"/>
              </a:rPr>
              <a:t>8</a:t>
            </a:fld>
            <a:endParaRPr lang="ar-KW">
              <a:solidFill>
                <a:schemeClr val="tx1"/>
              </a:solidFill>
              <a:cs typeface="+mj-cs"/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16CB97B1-72F4-401B-AC0E-6423D3647B92}"/>
              </a:ext>
            </a:extLst>
          </p:cNvPr>
          <p:cNvSpPr txBox="1"/>
          <p:nvPr/>
        </p:nvSpPr>
        <p:spPr>
          <a:xfrm>
            <a:off x="8243645" y="749357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3DFAC429-F36A-4632-B5E1-E13CE516DE3B}"/>
                  </a:ext>
                </a:extLst>
              </p:cNvPr>
              <p:cNvSpPr txBox="1"/>
              <p:nvPr/>
            </p:nvSpPr>
            <p:spPr>
              <a:xfrm>
                <a:off x="224796" y="119828"/>
                <a:ext cx="8888950" cy="740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(4)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أوجد معادلة القطع الزائد الذي مركزه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( 0 , 0 )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 و إحدى بؤرتيه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000" b="1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( 0 ,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e>
                    </m:rad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معادلة أحد خطيه المقاربين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=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endPara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3DFAC429-F36A-4632-B5E1-E13CE516D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96" y="119828"/>
                <a:ext cx="8888950" cy="740074"/>
              </a:xfrm>
              <a:prstGeom prst="rect">
                <a:avLst/>
              </a:prstGeom>
              <a:blipFill>
                <a:blip r:embed="rId15"/>
                <a:stretch>
                  <a:fillRect l="-549" r="-754" b="-14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مربع نص 36">
            <a:extLst>
              <a:ext uri="{FF2B5EF4-FFF2-40B4-BE49-F238E27FC236}">
                <a16:creationId xmlns:a16="http://schemas.microsoft.com/office/drawing/2014/main" id="{DEBA2BBE-4BD4-4286-8251-DA500A13A663}"/>
              </a:ext>
            </a:extLst>
          </p:cNvPr>
          <p:cNvSpPr txBox="1"/>
          <p:nvPr/>
        </p:nvSpPr>
        <p:spPr>
          <a:xfrm>
            <a:off x="5580112" y="1414063"/>
            <a:ext cx="2854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∴</a:t>
            </a:r>
            <a:r>
              <a:rPr lang="ar-KW" b="1" dirty="0">
                <a:latin typeface="Lucida Calligraphy" pitchFamily="66" charset="0"/>
                <a:cs typeface="+mj-cs"/>
              </a:rPr>
              <a:t> معادلة القطع تكون علي الصورة: </a:t>
            </a:r>
            <a:endParaRPr lang="en-US" dirty="0"/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5BCAB2A2-C3CC-400D-8442-C3B6605BB689}"/>
              </a:ext>
            </a:extLst>
          </p:cNvPr>
          <p:cNvSpPr txBox="1"/>
          <p:nvPr/>
        </p:nvSpPr>
        <p:spPr>
          <a:xfrm>
            <a:off x="5435054" y="1859251"/>
            <a:ext cx="5501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⇐</a:t>
            </a:r>
            <a:endParaRPr lang="ar-KW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42306B9F-8DBA-4343-8681-90BF2C1E6AAD}"/>
                  </a:ext>
                </a:extLst>
              </p:cNvPr>
              <p:cNvSpPr txBox="1"/>
              <p:nvPr/>
            </p:nvSpPr>
            <p:spPr>
              <a:xfrm>
                <a:off x="4425268" y="1844824"/>
                <a:ext cx="1107647" cy="39818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cs typeface="+mj-cs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j-cs"/>
                          </a:rPr>
                        </m:ctrlPr>
                      </m:radPr>
                      <m:deg/>
                      <m:e>
                        <m:r>
                          <a:rPr lang="ar-KW" b="1" i="1" smtClean="0">
                            <a:solidFill>
                              <a:schemeClr val="tx1"/>
                            </a:solidFill>
                            <a:latin typeface="Cambria Math"/>
                            <a:cs typeface="+mj-cs"/>
                          </a:rPr>
                          <m:t>𝟓</m:t>
                        </m:r>
                      </m:e>
                    </m:rad>
                  </m:oMath>
                </a14:m>
                <a:endParaRPr lang="ar-KW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42306B9F-8DBA-4343-8681-90BF2C1E6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268" y="1844824"/>
                <a:ext cx="1107647" cy="398186"/>
              </a:xfrm>
              <a:prstGeom prst="rect">
                <a:avLst/>
              </a:prstGeom>
              <a:blipFill>
                <a:blip r:embed="rId16"/>
                <a:stretch>
                  <a:fillRect t="-1538" r="-549" b="-2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مربع نص 2">
                <a:extLst>
                  <a:ext uri="{FF2B5EF4-FFF2-40B4-BE49-F238E27FC236}">
                    <a16:creationId xmlns:a16="http://schemas.microsoft.com/office/drawing/2014/main" id="{8D0CCF30-2799-442A-BB5D-EFD95B76AB95}"/>
                  </a:ext>
                </a:extLst>
              </p:cNvPr>
              <p:cNvSpPr txBox="1"/>
              <p:nvPr/>
            </p:nvSpPr>
            <p:spPr>
              <a:xfrm>
                <a:off x="4262984" y="2252486"/>
                <a:ext cx="473665" cy="379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40" name="مربع نص 2">
                <a:extLst>
                  <a:ext uri="{FF2B5EF4-FFF2-40B4-BE49-F238E27FC236}">
                    <a16:creationId xmlns:a16="http://schemas.microsoft.com/office/drawing/2014/main" id="{8D0CCF30-2799-442A-BB5D-EFD95B76A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984" y="2252486"/>
                <a:ext cx="473665" cy="37965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مربع نص 2">
            <a:extLst>
              <a:ext uri="{FF2B5EF4-FFF2-40B4-BE49-F238E27FC236}">
                <a16:creationId xmlns:a16="http://schemas.microsoft.com/office/drawing/2014/main" id="{3FE59C14-EBFC-44AF-B27E-EC9FF117BD90}"/>
              </a:ext>
            </a:extLst>
          </p:cNvPr>
          <p:cNvSpPr txBox="1"/>
          <p:nvPr/>
        </p:nvSpPr>
        <p:spPr>
          <a:xfrm>
            <a:off x="6039716" y="2228583"/>
            <a:ext cx="1412604" cy="379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…….(1)</a:t>
            </a:r>
            <a:endParaRPr lang="ar-KW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12">
            <a:extLst>
              <a:ext uri="{FF2B5EF4-FFF2-40B4-BE49-F238E27FC236}">
                <a16:creationId xmlns:a16="http://schemas.microsoft.com/office/drawing/2014/main" id="{7A1DBB45-3D34-4280-B4A7-DD8942085217}"/>
              </a:ext>
            </a:extLst>
          </p:cNvPr>
          <p:cNvSpPr txBox="1"/>
          <p:nvPr/>
        </p:nvSpPr>
        <p:spPr>
          <a:xfrm>
            <a:off x="3215367" y="2725627"/>
            <a:ext cx="1798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KW" sz="2000" b="1" dirty="0">
                <a:solidFill>
                  <a:schemeClr val="tx1"/>
                </a:solidFill>
                <a:cs typeface="+mj-cs"/>
              </a:rPr>
              <a:t>بالمقارنة بالمعادلة</a:t>
            </a:r>
            <a:endParaRPr lang="en-US" sz="2000" b="1" dirty="0">
              <a:solidFill>
                <a:schemeClr val="tx1"/>
              </a:solidFill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مربع نص 2">
                <a:extLst>
                  <a:ext uri="{FF2B5EF4-FFF2-40B4-BE49-F238E27FC236}">
                    <a16:creationId xmlns:a16="http://schemas.microsoft.com/office/drawing/2014/main" id="{7BC2EC35-C62D-4999-947C-5CAF63FB8FB6}"/>
                  </a:ext>
                </a:extLst>
              </p:cNvPr>
              <p:cNvSpPr txBox="1"/>
              <p:nvPr/>
            </p:nvSpPr>
            <p:spPr>
              <a:xfrm>
                <a:off x="4293767" y="4166331"/>
                <a:ext cx="473665" cy="379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43" name="مربع نص 2">
                <a:extLst>
                  <a:ext uri="{FF2B5EF4-FFF2-40B4-BE49-F238E27FC236}">
                    <a16:creationId xmlns:a16="http://schemas.microsoft.com/office/drawing/2014/main" id="{7BC2EC35-C62D-4999-947C-5CAF63FB8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67" y="4166331"/>
                <a:ext cx="473665" cy="37965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مربع نص 2">
                <a:extLst>
                  <a:ext uri="{FF2B5EF4-FFF2-40B4-BE49-F238E27FC236}">
                    <a16:creationId xmlns:a16="http://schemas.microsoft.com/office/drawing/2014/main" id="{BDCCAAEF-0BC2-4E1A-8E04-1825089BC98F}"/>
                  </a:ext>
                </a:extLst>
              </p:cNvPr>
              <p:cNvSpPr txBox="1"/>
              <p:nvPr/>
            </p:nvSpPr>
            <p:spPr>
              <a:xfrm>
                <a:off x="5637771" y="4174242"/>
                <a:ext cx="473665" cy="379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+mj-cs"/>
                </a:endParaRPr>
              </a:p>
            </p:txBody>
          </p:sp>
        </mc:Choice>
        <mc:Fallback xmlns="">
          <p:sp>
            <p:nvSpPr>
              <p:cNvPr id="44" name="مربع نص 2">
                <a:extLst>
                  <a:ext uri="{FF2B5EF4-FFF2-40B4-BE49-F238E27FC236}">
                    <a16:creationId xmlns:a16="http://schemas.microsoft.com/office/drawing/2014/main" id="{BDCCAAEF-0BC2-4E1A-8E04-1825089B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771" y="4174242"/>
                <a:ext cx="473665" cy="37965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مربع نص 44">
            <a:extLst>
              <a:ext uri="{FF2B5EF4-FFF2-40B4-BE49-F238E27FC236}">
                <a16:creationId xmlns:a16="http://schemas.microsoft.com/office/drawing/2014/main" id="{F5BE847B-139D-4912-84E4-F0D8C73A8BF7}"/>
              </a:ext>
            </a:extLst>
          </p:cNvPr>
          <p:cNvSpPr txBox="1"/>
          <p:nvPr/>
        </p:nvSpPr>
        <p:spPr>
          <a:xfrm>
            <a:off x="6553200" y="4637903"/>
            <a:ext cx="209497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sz="2000" b="1" dirty="0">
                <a:solidFill>
                  <a:schemeClr val="tx1"/>
                </a:solidFill>
                <a:cs typeface="+mj-cs"/>
              </a:rPr>
              <a:t> بالتعويض في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en-US" sz="2000" b="1" dirty="0">
                <a:solidFill>
                  <a:schemeClr val="tx1"/>
                </a:solidFill>
                <a:cs typeface="+mj-cs"/>
              </a:rPr>
              <a:t> </a:t>
            </a:r>
            <a:r>
              <a:rPr lang="ar-KW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01401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7" grpId="0"/>
      <p:bldP spid="21" grpId="0"/>
      <p:bldP spid="22" grpId="0"/>
      <p:bldP spid="24" grpId="0"/>
      <p:bldP spid="8" grpId="0"/>
      <p:bldP spid="27" grpId="0"/>
      <p:bldP spid="28" grpId="0"/>
      <p:bldP spid="29" grpId="0"/>
      <p:bldP spid="30" grpId="0"/>
      <p:bldP spid="23" grpId="0"/>
      <p:bldP spid="9" grpId="0"/>
      <p:bldP spid="32" grpId="0"/>
      <p:bldP spid="33" grpId="0"/>
      <p:bldP spid="34" grpId="0"/>
      <p:bldP spid="35" grpId="0"/>
      <p:bldP spid="31" grpId="0"/>
      <p:bldP spid="36" grpId="0" uiExpand="1" build="p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79356" y="831468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9356" y="831468"/>
                <a:ext cx="2736304" cy="7177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3675007" y="1064782"/>
            <a:ext cx="53568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Lucida Calligraphy" pitchFamily="66" charset="0"/>
              </a:rPr>
              <a:t>الرأسان تقعان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على محور السينات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⟸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 معادلة القطع علي الصورة: </a:t>
            </a:r>
          </a:p>
        </p:txBody>
      </p:sp>
      <p:sp>
        <p:nvSpPr>
          <p:cNvPr id="17" name="مربع نص 2"/>
          <p:cNvSpPr txBox="1"/>
          <p:nvPr/>
        </p:nvSpPr>
        <p:spPr>
          <a:xfrm>
            <a:off x="5796136" y="2463897"/>
            <a:ext cx="30320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∵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القطع الزائد يمر بالنقطة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( 1 , 1)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 </a:t>
            </a:r>
          </a:p>
        </p:txBody>
      </p:sp>
      <p:sp>
        <p:nvSpPr>
          <p:cNvPr id="22" name="مربع نص 2"/>
          <p:cNvSpPr txBox="1"/>
          <p:nvPr/>
        </p:nvSpPr>
        <p:spPr>
          <a:xfrm>
            <a:off x="4552444" y="1951319"/>
            <a:ext cx="6151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</a:rPr>
              <a:t>⟸</a:t>
            </a:r>
            <a:endParaRPr lang="ar-KW" b="1" dirty="0">
              <a:solidFill>
                <a:schemeClr val="tx1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مربع نص 25"/>
              <p:cNvSpPr txBox="1"/>
              <p:nvPr/>
            </p:nvSpPr>
            <p:spPr>
              <a:xfrm>
                <a:off x="4860032" y="1807046"/>
                <a:ext cx="4069761" cy="62581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KW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∵  </a:t>
                </a:r>
                <a:r>
                  <a:rPr lang="ar-KW" b="1" dirty="0"/>
                  <a:t>إ</a:t>
                </a:r>
                <a:r>
                  <a:rPr lang="ar-KW" b="1" dirty="0">
                    <a:solidFill>
                      <a:schemeClr val="tx1"/>
                    </a:solidFill>
                  </a:rPr>
                  <a:t>حدى الرأسين </a:t>
                </a:r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b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b="1" dirty="0">
                    <a:solidFill>
                      <a:schemeClr val="tx1"/>
                    </a:solidFill>
                  </a:rPr>
                  <a:t>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20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, </a:t>
                </a:r>
                <a:r>
                  <a:rPr lang="en-US" b="1" dirty="0">
                    <a:solidFill>
                      <a:schemeClr val="tx1"/>
                    </a:solidFill>
                  </a:rPr>
                  <a:t>0 ) </a:t>
                </a:r>
                <a:r>
                  <a:rPr lang="ar-KW" b="1" dirty="0">
                    <a:solidFill>
                      <a:schemeClr val="tx1"/>
                    </a:solidFill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</a:rPr>
                  <a:t>   </a:t>
                </a:r>
                <a:r>
                  <a:rPr lang="ar-KW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⟸</a:t>
                </a:r>
                <a:r>
                  <a:rPr lang="en-US" b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2400" b="1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  </a:t>
                </a:r>
                <a:endParaRPr lang="ar-KW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مربع نص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807046"/>
                <a:ext cx="4069761" cy="625812"/>
              </a:xfrm>
              <a:prstGeom prst="rect">
                <a:avLst/>
              </a:prstGeom>
              <a:blipFill>
                <a:blip r:embed="rId3"/>
                <a:stretch>
                  <a:fillRect r="-1198" b="-1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5"/>
              <p:cNvSpPr txBox="1"/>
              <p:nvPr/>
            </p:nvSpPr>
            <p:spPr>
              <a:xfrm>
                <a:off x="4126676" y="3719591"/>
                <a:ext cx="2736304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𝟗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6" y="3719591"/>
                <a:ext cx="2736304" cy="6970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مربع نص 28"/>
          <p:cNvSpPr txBox="1"/>
          <p:nvPr/>
        </p:nvSpPr>
        <p:spPr>
          <a:xfrm>
            <a:off x="7079889" y="5529589"/>
            <a:ext cx="17483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معادلة القطع هي: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6355785" y="2931005"/>
            <a:ext cx="2448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بالتعويض في معادلة القطع: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5"/>
              <p:cNvSpPr txBox="1"/>
              <p:nvPr/>
            </p:nvSpPr>
            <p:spPr>
              <a:xfrm>
                <a:off x="3419872" y="2694526"/>
                <a:ext cx="2736304" cy="917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𝟏</m:t>
                          </m:r>
                        </m:num>
                        <m:den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𝟗</m:t>
                              </m:r>
                            </m:den>
                          </m:f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94526"/>
                <a:ext cx="2736304" cy="9177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5"/>
              <p:cNvSpPr txBox="1"/>
              <p:nvPr/>
            </p:nvSpPr>
            <p:spPr>
              <a:xfrm>
                <a:off x="4126676" y="4467761"/>
                <a:ext cx="2736304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 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groupChrPr>
                        <m:e/>
                      </m:groupCh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𝒃</m:t>
                          </m:r>
                        </m:e>
                        <m:sup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6" y="4467761"/>
                <a:ext cx="2736304" cy="6970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5"/>
              <p:cNvSpPr txBox="1"/>
              <p:nvPr/>
            </p:nvSpPr>
            <p:spPr>
              <a:xfrm>
                <a:off x="5167619" y="5344371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𝟗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𝟓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𝟒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619" y="5344371"/>
                <a:ext cx="2736304" cy="7177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عنصر نائب للتاريخ 7">
            <a:extLst>
              <a:ext uri="{FF2B5EF4-FFF2-40B4-BE49-F238E27FC236}">
                <a16:creationId xmlns:a16="http://schemas.microsoft.com/office/drawing/2014/main" id="{00AF9B03-AD82-4AAD-9B34-29BB7160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DC7C-3725-4D67-BF19-330790D599B2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10" name="عنصر نائب لرقم الشريحة 9">
            <a:extLst>
              <a:ext uri="{FF2B5EF4-FFF2-40B4-BE49-F238E27FC236}">
                <a16:creationId xmlns:a16="http://schemas.microsoft.com/office/drawing/2014/main" id="{39602155-8033-40EA-A472-717D80301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9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F1D6E8F0-E9B8-4C82-9BEC-DAF440D1B150}"/>
              </a:ext>
            </a:extLst>
          </p:cNvPr>
          <p:cNvSpPr txBox="1"/>
          <p:nvPr/>
        </p:nvSpPr>
        <p:spPr>
          <a:xfrm>
            <a:off x="8195625" y="611130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B54245E5-AE85-493F-B2FB-D742E31E8D0C}"/>
                  </a:ext>
                </a:extLst>
              </p:cNvPr>
              <p:cNvSpPr txBox="1"/>
              <p:nvPr/>
            </p:nvSpPr>
            <p:spPr>
              <a:xfrm>
                <a:off x="179512" y="147713"/>
                <a:ext cx="8888950" cy="536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(5)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أوجد معادلة القطع الزائد الذي مركزه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نقطة الأصل 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و أحد رأسيه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b="1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يمر بالنقطة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( 1 , 1 )</a:t>
                </a:r>
              </a:p>
            </p:txBody>
          </p:sp>
        </mc:Choice>
        <mc:Fallback xmlns=""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B54245E5-AE85-493F-B2FB-D742E31E8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47713"/>
                <a:ext cx="8888950" cy="536942"/>
              </a:xfrm>
              <a:prstGeom prst="rect">
                <a:avLst/>
              </a:prstGeom>
              <a:blipFill>
                <a:blip r:embed="rId8"/>
                <a:stretch>
                  <a:fillRect r="-754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">
                <a:extLst>
                  <a:ext uri="{FF2B5EF4-FFF2-40B4-BE49-F238E27FC236}">
                    <a16:creationId xmlns:a16="http://schemas.microsoft.com/office/drawing/2014/main" id="{ACB908FB-EBCB-4039-B136-71EB1032D99A}"/>
                  </a:ext>
                </a:extLst>
              </p:cNvPr>
              <p:cNvSpPr txBox="1"/>
              <p:nvPr/>
            </p:nvSpPr>
            <p:spPr>
              <a:xfrm>
                <a:off x="3640897" y="1824832"/>
                <a:ext cx="1147127" cy="60991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𝟒</m:t>
                          </m:r>
                        </m:num>
                        <m:den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4" name="مربع نص 2">
                <a:extLst>
                  <a:ext uri="{FF2B5EF4-FFF2-40B4-BE49-F238E27FC236}">
                    <a16:creationId xmlns:a16="http://schemas.microsoft.com/office/drawing/2014/main" id="{ACB908FB-EBCB-4039-B136-71EB1032D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897" y="1824832"/>
                <a:ext cx="1147127" cy="6099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71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7" grpId="0"/>
      <p:bldP spid="22" grpId="0"/>
      <p:bldP spid="26" grpId="0"/>
      <p:bldP spid="28" grpId="0"/>
      <p:bldP spid="29" grpId="0"/>
      <p:bldP spid="9" grpId="0"/>
      <p:bldP spid="25" grpId="0"/>
      <p:bldP spid="32" grpId="0"/>
      <p:bldP spid="33" grpId="0"/>
      <p:bldP spid="21" grpId="0"/>
      <p:bldP spid="23" grpId="0" uiExpand="1" build="p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8534" y="1111572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534" y="1111572"/>
                <a:ext cx="2736304" cy="7177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مربع نص 2"/>
          <p:cNvSpPr txBox="1"/>
          <p:nvPr/>
        </p:nvSpPr>
        <p:spPr>
          <a:xfrm>
            <a:off x="2848437" y="1341710"/>
            <a:ext cx="614431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Lucida Calligraphy" pitchFamily="66" charset="0"/>
                <a:cs typeface="Arial" pitchFamily="34" charset="0"/>
              </a:rPr>
              <a:t>المحور الاساسي جزء من محور السينات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⇐</a:t>
            </a:r>
            <a:r>
              <a:rPr lang="ar-KW" b="1" dirty="0">
                <a:latin typeface="Lucida Calligraphy" pitchFamily="66" charset="0"/>
              </a:rPr>
              <a:t> تكون معادلة القطع علي الصورة: 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p:sp>
        <p:nvSpPr>
          <p:cNvPr id="17" name="مربع نص 2"/>
          <p:cNvSpPr txBox="1"/>
          <p:nvPr/>
        </p:nvSpPr>
        <p:spPr>
          <a:xfrm>
            <a:off x="6256452" y="1779500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∵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القطع الزائد يمر بالنقطة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(2 ,1)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5"/>
              <p:cNvSpPr txBox="1"/>
              <p:nvPr/>
            </p:nvSpPr>
            <p:spPr>
              <a:xfrm>
                <a:off x="2646418" y="4731228"/>
                <a:ext cx="4573363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𝟑</m:t>
                          </m:r>
                        </m:num>
                        <m:den>
                          <m:r>
                            <a:rPr lang="ar-KW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𝟓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   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latin typeface="Cambria Math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/>
                            </a:rPr>
                            <m:t>𝒂</m:t>
                          </m:r>
                        </m:e>
                        <m:sup>
                          <m:r>
                            <a:rPr lang="en-US" sz="2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20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25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6418" y="4731228"/>
                <a:ext cx="4573363" cy="697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مربع نص 36"/>
          <p:cNvSpPr txBox="1"/>
          <p:nvPr/>
        </p:nvSpPr>
        <p:spPr>
          <a:xfrm>
            <a:off x="6273120" y="5753350"/>
            <a:ext cx="2448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KW" b="1" dirty="0"/>
              <a:t>معادلة القطع: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5"/>
              <p:cNvSpPr txBox="1"/>
              <p:nvPr/>
            </p:nvSpPr>
            <p:spPr>
              <a:xfrm>
                <a:off x="5024903" y="5558317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903" y="5558317"/>
                <a:ext cx="2736304" cy="717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عنصر نائب للتاريخ 10">
            <a:extLst>
              <a:ext uri="{FF2B5EF4-FFF2-40B4-BE49-F238E27FC236}">
                <a16:creationId xmlns:a16="http://schemas.microsoft.com/office/drawing/2014/main" id="{9CA89BE7-3A96-490D-ABD4-3480060FA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A004-DEE7-465F-A381-8BE3384417B6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16" name="عنصر نائب لرقم الشريحة 15">
            <a:extLst>
              <a:ext uri="{FF2B5EF4-FFF2-40B4-BE49-F238E27FC236}">
                <a16:creationId xmlns:a16="http://schemas.microsoft.com/office/drawing/2014/main" id="{CFF73ECB-7946-4365-96C9-3B3FDFC77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10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8CF6F333-22C6-4CAB-9B6A-4E131AC1BA5A}"/>
              </a:ext>
            </a:extLst>
          </p:cNvPr>
          <p:cNvSpPr txBox="1"/>
          <p:nvPr/>
        </p:nvSpPr>
        <p:spPr>
          <a:xfrm>
            <a:off x="8166461" y="900196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BA350B31-523C-4D0E-99CE-8340DF8C4F97}"/>
                  </a:ext>
                </a:extLst>
              </p:cNvPr>
              <p:cNvSpPr txBox="1"/>
              <p:nvPr/>
            </p:nvSpPr>
            <p:spPr>
              <a:xfrm>
                <a:off x="179512" y="147713"/>
                <a:ext cx="8888950" cy="844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(6)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أوجد معادلة القطع الزائد الذي مركزه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نقطة الأصل 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و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b="1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𝟑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يمر بالنقطتين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(2 , 1)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،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(4 , 3)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</a:t>
                </a:r>
              </a:p>
              <a:p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محوره الأساسي جزء من محور السينات</a:t>
                </a:r>
                <a:endPara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BA350B31-523C-4D0E-99CE-8340DF8C4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47713"/>
                <a:ext cx="8888950" cy="844718"/>
              </a:xfrm>
              <a:prstGeom prst="rect">
                <a:avLst/>
              </a:prstGeom>
              <a:blipFill>
                <a:blip r:embed="rId5"/>
                <a:stretch>
                  <a:fillRect l="-206" r="-754" b="-1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مربع نص 2">
            <a:extLst>
              <a:ext uri="{FF2B5EF4-FFF2-40B4-BE49-F238E27FC236}">
                <a16:creationId xmlns:a16="http://schemas.microsoft.com/office/drawing/2014/main" id="{217A0EA4-AC3C-48CD-A22A-920CD6523762}"/>
              </a:ext>
            </a:extLst>
          </p:cNvPr>
          <p:cNvSpPr txBox="1"/>
          <p:nvPr/>
        </p:nvSpPr>
        <p:spPr>
          <a:xfrm>
            <a:off x="6256452" y="2765065"/>
            <a:ext cx="27363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∵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القطع الزائد يمر بالنقطة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(4 ,3)</a:t>
            </a:r>
            <a:r>
              <a:rPr lang="ar-KW" b="1" dirty="0">
                <a:latin typeface="Lucida Calligraphy" pitchFamily="66" charset="0"/>
                <a:cs typeface="Arial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5">
                <a:extLst>
                  <a:ext uri="{FF2B5EF4-FFF2-40B4-BE49-F238E27FC236}">
                    <a16:creationId xmlns:a16="http://schemas.microsoft.com/office/drawing/2014/main" id="{05BA392A-BBFE-4488-B3BB-CF7D86FB49E4}"/>
                  </a:ext>
                </a:extLst>
              </p:cNvPr>
              <p:cNvSpPr txBox="1"/>
              <p:nvPr/>
            </p:nvSpPr>
            <p:spPr>
              <a:xfrm>
                <a:off x="3624837" y="3071537"/>
                <a:ext cx="3716677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𝟗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      ………(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𝟐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)      </m:t>
                      </m:r>
                    </m:oMath>
                  </m:oMathPara>
                </a14:m>
                <a:endParaRPr lang="en-US" sz="20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42" name="TextBox 5">
                <a:extLst>
                  <a:ext uri="{FF2B5EF4-FFF2-40B4-BE49-F238E27FC236}">
                    <a16:creationId xmlns:a16="http://schemas.microsoft.com/office/drawing/2014/main" id="{05BA392A-BBFE-4488-B3BB-CF7D86FB4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837" y="3071537"/>
                <a:ext cx="3716677" cy="6705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مربع نص 2">
            <a:extLst>
              <a:ext uri="{FF2B5EF4-FFF2-40B4-BE49-F238E27FC236}">
                <a16:creationId xmlns:a16="http://schemas.microsoft.com/office/drawing/2014/main" id="{4F0E7B2C-6B30-4F13-887A-6CEA30B22409}"/>
              </a:ext>
            </a:extLst>
          </p:cNvPr>
          <p:cNvSpPr txBox="1"/>
          <p:nvPr/>
        </p:nvSpPr>
        <p:spPr>
          <a:xfrm>
            <a:off x="3522683" y="3775608"/>
            <a:ext cx="550087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بضرب المعادلة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(1)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في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4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و طرح المعادلة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(2)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من المعادلة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(10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">
                <a:extLst>
                  <a:ext uri="{FF2B5EF4-FFF2-40B4-BE49-F238E27FC236}">
                    <a16:creationId xmlns:a16="http://schemas.microsoft.com/office/drawing/2014/main" id="{7C150E4D-D8E0-432E-A7E3-3F2DD3518A55}"/>
                  </a:ext>
                </a:extLst>
              </p:cNvPr>
              <p:cNvSpPr txBox="1"/>
              <p:nvPr/>
            </p:nvSpPr>
            <p:spPr>
              <a:xfrm>
                <a:off x="4857520" y="4110461"/>
                <a:ext cx="3435529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US" sz="2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sz="20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44" name="TextBox 5">
                <a:extLst>
                  <a:ext uri="{FF2B5EF4-FFF2-40B4-BE49-F238E27FC236}">
                    <a16:creationId xmlns:a16="http://schemas.microsoft.com/office/drawing/2014/main" id="{7C150E4D-D8E0-432E-A7E3-3F2DD3518A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520" y="4110461"/>
                <a:ext cx="3435529" cy="6970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مربع نص 2">
            <a:extLst>
              <a:ext uri="{FF2B5EF4-FFF2-40B4-BE49-F238E27FC236}">
                <a16:creationId xmlns:a16="http://schemas.microsoft.com/office/drawing/2014/main" id="{767A9ED6-1D89-47DF-A77D-8FB25A22A536}"/>
              </a:ext>
            </a:extLst>
          </p:cNvPr>
          <p:cNvSpPr txBox="1"/>
          <p:nvPr/>
        </p:nvSpPr>
        <p:spPr>
          <a:xfrm>
            <a:off x="6583595" y="4871752"/>
            <a:ext cx="24482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بالتعويض في المعادلة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(1)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: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5">
                <a:extLst>
                  <a:ext uri="{FF2B5EF4-FFF2-40B4-BE49-F238E27FC236}">
                    <a16:creationId xmlns:a16="http://schemas.microsoft.com/office/drawing/2014/main" id="{D630BC58-26AE-478B-BBFC-364E4F588831}"/>
                  </a:ext>
                </a:extLst>
              </p:cNvPr>
              <p:cNvSpPr txBox="1"/>
              <p:nvPr/>
            </p:nvSpPr>
            <p:spPr>
              <a:xfrm>
                <a:off x="3624837" y="2004699"/>
                <a:ext cx="3716677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      ………(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𝟏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)      </m:t>
                      </m:r>
                    </m:oMath>
                  </m:oMathPara>
                </a14:m>
                <a:endParaRPr lang="en-US" sz="2000" b="1" i="1" dirty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</p:txBody>
          </p:sp>
        </mc:Choice>
        <mc:Fallback xmlns="">
          <p:sp>
            <p:nvSpPr>
              <p:cNvPr id="46" name="TextBox 5">
                <a:extLst>
                  <a:ext uri="{FF2B5EF4-FFF2-40B4-BE49-F238E27FC236}">
                    <a16:creationId xmlns:a16="http://schemas.microsoft.com/office/drawing/2014/main" id="{D630BC58-26AE-478B-BBFC-364E4F588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837" y="2004699"/>
                <a:ext cx="3716677" cy="6705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845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7" grpId="0"/>
      <p:bldP spid="25" grpId="0"/>
      <p:bldP spid="37" grpId="0"/>
      <p:bldP spid="38" grpId="0"/>
      <p:bldP spid="33" grpId="0"/>
      <p:bldP spid="39" grpId="0" uiExpand="1" build="p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صورة 16391">
            <a:extLst>
              <a:ext uri="{FF2B5EF4-FFF2-40B4-BE49-F238E27FC236}">
                <a16:creationId xmlns:a16="http://schemas.microsoft.com/office/drawing/2014/main" id="{AA24145E-3404-4DE4-96CB-14FC7D710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49" y="1251588"/>
            <a:ext cx="4903823" cy="2932262"/>
          </a:xfrm>
          <a:prstGeom prst="rect">
            <a:avLst/>
          </a:prstGeom>
        </p:spPr>
      </p:pic>
      <p:pic>
        <p:nvPicPr>
          <p:cNvPr id="16396" name="صورة 16395">
            <a:extLst>
              <a:ext uri="{FF2B5EF4-FFF2-40B4-BE49-F238E27FC236}">
                <a16:creationId xmlns:a16="http://schemas.microsoft.com/office/drawing/2014/main" id="{C97C9731-1E8F-48AD-844C-F03ED9F9A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27" y="1282150"/>
            <a:ext cx="4782159" cy="27880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مربع نص 2"/>
              <p:cNvSpPr txBox="1"/>
              <p:nvPr/>
            </p:nvSpPr>
            <p:spPr>
              <a:xfrm>
                <a:off x="6370952" y="1327830"/>
                <a:ext cx="1812264" cy="63863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KW" b="1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الزمن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KW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KW" sz="2000" b="0" i="1">
                            <a:latin typeface="Cambria Math"/>
                          </a:rPr>
                          <m:t>المسافة</m:t>
                        </m:r>
                        <m:r>
                          <a:rPr lang="ar-KW" sz="2000" b="0" i="1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ar-KW" sz="2000" b="0" i="1">
                            <a:latin typeface="Cambria Math"/>
                          </a:rPr>
                          <m:t>السرعة</m:t>
                        </m:r>
                      </m:den>
                    </m:f>
                    <m:r>
                      <a:rPr lang="ar-KW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=</a:t>
                </a:r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4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952" y="1327830"/>
                <a:ext cx="1812264" cy="638636"/>
              </a:xfrm>
              <a:prstGeom prst="rect">
                <a:avLst/>
              </a:prstGeom>
              <a:blipFill>
                <a:blip r:embed="rId4"/>
                <a:stretch>
                  <a:fillRect r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مربع نص 2"/>
              <p:cNvSpPr txBox="1"/>
              <p:nvPr/>
            </p:nvSpPr>
            <p:spPr>
              <a:xfrm>
                <a:off x="-50298096" y="3419708"/>
                <a:ext cx="2709098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𝟐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cs typeface="Arial" pitchFamily="34" charset="0"/>
                        </a:rPr>
                        <m:t>𝒃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𝟔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3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298096" y="3419708"/>
                <a:ext cx="270909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مربع نص 23"/>
              <p:cNvSpPr txBox="1"/>
              <p:nvPr/>
            </p:nvSpPr>
            <p:spPr>
              <a:xfrm>
                <a:off x="5995869" y="6008702"/>
                <a:ext cx="2843808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KW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ar-KW" b="1" dirty="0">
                    <a:solidFill>
                      <a:schemeClr val="tx1"/>
                    </a:solidFill>
                  </a:rPr>
                  <a:t>معادلة القطع هي:</a:t>
                </a:r>
              </a:p>
            </p:txBody>
          </p:sp>
        </mc:Choice>
        <mc:Fallback xmlns="">
          <p:sp>
            <p:nvSpPr>
              <p:cNvPr id="24" name="مربع نص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869" y="6008702"/>
                <a:ext cx="2843808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مربع نص 2"/>
              <p:cNvSpPr txBox="1"/>
              <p:nvPr/>
            </p:nvSpPr>
            <p:spPr>
              <a:xfrm>
                <a:off x="7214574" y="3615933"/>
                <a:ext cx="1924082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𝑷𝑩</m:t>
                      </m:r>
                      <m:r>
                        <a:rPr lang="ar-KW" b="1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𝑷𝑨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𝟏𝟎𝟎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7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574" y="3615933"/>
                <a:ext cx="192408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مربع نص 2"/>
              <p:cNvSpPr txBox="1"/>
              <p:nvPr/>
            </p:nvSpPr>
            <p:spPr>
              <a:xfrm>
                <a:off x="5034473" y="4968618"/>
                <a:ext cx="3544153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𝟐𝟓𝟎𝟎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     ,</m:t>
                      </m:r>
                      <m:sSup>
                        <m:sSupPr>
                          <m:ctrlPr>
                            <a:rPr lang="ar-KW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en-US" b="1" i="1"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>
                          <a:latin typeface="Cambria Math"/>
                          <a:ea typeface="Cambria Math"/>
                          <a:cs typeface="Arial" pitchFamily="34" charset="0"/>
                        </a:rPr>
                        <m:t>𝟐𝟐𝟓𝟎𝟎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8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473" y="4968618"/>
                <a:ext cx="3544153" cy="3755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مربع نص 2"/>
              <p:cNvSpPr txBox="1"/>
              <p:nvPr/>
            </p:nvSpPr>
            <p:spPr>
              <a:xfrm>
                <a:off x="5004048" y="1985540"/>
                <a:ext cx="4036956" cy="50853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KW" b="1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الزمن اللازم لوصول الصوت عند النقطة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r-KW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KW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𝑷𝑨</m:t>
                        </m:r>
                      </m:num>
                      <m:den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𝟓𝟎</m:t>
                        </m:r>
                      </m:den>
                    </m:f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985540"/>
                <a:ext cx="4036956" cy="508537"/>
              </a:xfrm>
              <a:prstGeom prst="rect">
                <a:avLst/>
              </a:prstGeom>
              <a:blipFill>
                <a:blip r:embed="rId9"/>
                <a:stretch>
                  <a:fillRect r="-1208"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مربع نص 14"/>
              <p:cNvSpPr txBox="1"/>
              <p:nvPr/>
            </p:nvSpPr>
            <p:spPr>
              <a:xfrm>
                <a:off x="4891031" y="3556495"/>
                <a:ext cx="1924082" cy="61093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𝑷𝑩</m:t>
                          </m:r>
                        </m:num>
                        <m:den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𝟓𝟎</m:t>
                          </m:r>
                        </m:den>
                      </m:f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𝑷𝑨</m:t>
                          </m:r>
                        </m:num>
                        <m:den>
                          <m: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𝟓𝟎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مربع نص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031" y="3556495"/>
                <a:ext cx="1924082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مربع نص 2"/>
              <p:cNvSpPr txBox="1"/>
              <p:nvPr/>
            </p:nvSpPr>
            <p:spPr>
              <a:xfrm>
                <a:off x="3943582" y="5329152"/>
                <a:ext cx="1691583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𝒄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− </m:t>
                      </m:r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1" name="مربع نص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582" y="5329152"/>
                <a:ext cx="1691583" cy="37555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5"/>
              <p:cNvSpPr txBox="1"/>
              <p:nvPr/>
            </p:nvSpPr>
            <p:spPr>
              <a:xfrm>
                <a:off x="4438153" y="5778769"/>
                <a:ext cx="2736304" cy="717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𝟐𝟓𝟎𝟎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𝟐𝟎𝟎𝟎𝟎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153" y="5778769"/>
                <a:ext cx="2736304" cy="7177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3066AC5-5A73-41F5-8851-9F80E0240B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473800"/>
            <a:ext cx="2133600" cy="365125"/>
          </a:xfrm>
        </p:spPr>
        <p:txBody>
          <a:bodyPr/>
          <a:lstStyle/>
          <a:p>
            <a:fld id="{791BBCE6-2136-448A-86D0-AD2E08DB5387}" type="datetime12">
              <a:rPr lang="ar-KW" smtClean="0">
                <a:solidFill>
                  <a:schemeClr val="tx1"/>
                </a:solidFill>
              </a:rPr>
              <a:t>21/03/2021 04:59 م</a:t>
            </a:fld>
            <a:endParaRPr lang="ar-KW">
              <a:solidFill>
                <a:schemeClr val="tx1"/>
              </a:solidFill>
            </a:endParaRPr>
          </a:p>
        </p:txBody>
      </p:sp>
      <p:sp>
        <p:nvSpPr>
          <p:cNvPr id="10" name="عنصر نائب لرقم الشريحة 9">
            <a:extLst>
              <a:ext uri="{FF2B5EF4-FFF2-40B4-BE49-F238E27FC236}">
                <a16:creationId xmlns:a16="http://schemas.microsoft.com/office/drawing/2014/main" id="{D3FFEE08-2FE0-45EE-A891-785849FB5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473800"/>
            <a:ext cx="2133600" cy="365125"/>
          </a:xfrm>
        </p:spPr>
        <p:txBody>
          <a:bodyPr/>
          <a:lstStyle/>
          <a:p>
            <a:fld id="{EF6D0C88-FD47-4942-AB86-EF92671F3350}" type="slidenum">
              <a:rPr lang="ar-KW" smtClean="0">
                <a:solidFill>
                  <a:schemeClr val="tx1"/>
                </a:solidFill>
              </a:rPr>
              <a:t>11</a:t>
            </a:fld>
            <a:endParaRPr lang="ar-KW" dirty="0">
              <a:solidFill>
                <a:schemeClr val="tx1"/>
              </a:solidFill>
            </a:endParaRP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95F45AF8-8107-4B75-971F-807633F85050}"/>
              </a:ext>
            </a:extLst>
          </p:cNvPr>
          <p:cNvSpPr txBox="1"/>
          <p:nvPr/>
        </p:nvSpPr>
        <p:spPr>
          <a:xfrm>
            <a:off x="8175598" y="1194729"/>
            <a:ext cx="865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ar-EG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الحل</a:t>
            </a:r>
            <a:r>
              <a:rPr lang="ar-KW" sz="2400" b="1" dirty="0">
                <a:solidFill>
                  <a:srgbClr val="FF0000"/>
                </a:solidFill>
                <a:latin typeface="Lucida Calligraphy" pitchFamily="66" charset="0"/>
                <a:cs typeface="Arial" pitchFamily="34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مربع نص 34">
                <a:extLst>
                  <a:ext uri="{FF2B5EF4-FFF2-40B4-BE49-F238E27FC236}">
                    <a16:creationId xmlns:a16="http://schemas.microsoft.com/office/drawing/2014/main" id="{101EA89E-04EA-4609-B70B-B81C4B2A9227}"/>
                  </a:ext>
                </a:extLst>
              </p:cNvPr>
              <p:cNvSpPr txBox="1"/>
              <p:nvPr/>
            </p:nvSpPr>
            <p:spPr>
              <a:xfrm>
                <a:off x="0" y="249346"/>
                <a:ext cx="907142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(6)</a:t>
                </a:r>
                <a:r>
                  <a:rPr lang="ar-KW" sz="2000" b="1" dirty="0">
                    <a:solidFill>
                      <a:srgbClr val="FF0000"/>
                    </a:solidFill>
                  </a:rPr>
                  <a:t>سمع صوت طلق ناري عند النقطة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000" b="1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</a:t>
                </a:r>
                <a14:m>
                  <m:oMath xmlns:m="http://schemas.openxmlformats.org/officeDocument/2006/math">
                    <m:r>
                      <a:rPr lang="ar-KW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𝟏𝟓𝟎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و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بعده بثانيتين سمع الصوت نفسه عند النقطة </a:t>
                </a:r>
              </a:p>
              <a:p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(-150 , 0)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أثبت أن مجموعة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ar-KW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النقاط التي يمكن أن تكون مصدرًا للصوت تمثل قطعًا زائدًا ، ثم أوجد معادلته. علمً بأن سرعة الصوت في الهواء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units/s</a:t>
                </a:r>
                <a:endParaRPr lang="ar-KW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مربع نص 34">
                <a:extLst>
                  <a:ext uri="{FF2B5EF4-FFF2-40B4-BE49-F238E27FC236}">
                    <a16:creationId xmlns:a16="http://schemas.microsoft.com/office/drawing/2014/main" id="{101EA89E-04EA-4609-B70B-B81C4B2A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49346"/>
                <a:ext cx="9071429" cy="1015663"/>
              </a:xfrm>
              <a:prstGeom prst="rect">
                <a:avLst/>
              </a:prstGeom>
              <a:blipFill>
                <a:blip r:embed="rId13"/>
                <a:stretch>
                  <a:fillRect t="-3593" r="-739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مربع نص 2">
                <a:extLst>
                  <a:ext uri="{FF2B5EF4-FFF2-40B4-BE49-F238E27FC236}">
                    <a16:creationId xmlns:a16="http://schemas.microsoft.com/office/drawing/2014/main" id="{E686DBBA-4889-4CD5-8B7B-5CDE055395CE}"/>
                  </a:ext>
                </a:extLst>
              </p:cNvPr>
              <p:cNvSpPr txBox="1"/>
              <p:nvPr/>
            </p:nvSpPr>
            <p:spPr>
              <a:xfrm>
                <a:off x="5034473" y="2563928"/>
                <a:ext cx="4036956" cy="50853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ar-KW" b="1" dirty="0">
                    <a:solidFill>
                      <a:schemeClr val="tx1"/>
                    </a:solidFill>
                    <a:latin typeface="Lucida Calligraphy" pitchFamily="66" charset="0"/>
                    <a:cs typeface="Arial" pitchFamily="34" charset="0"/>
                  </a:rPr>
                  <a:t>الزمن اللازم لوصول الصوت عند النقطة </a:t>
                </a:r>
                <a:r>
                  <a:rPr lang="en-US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ar-KW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KW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𝑷𝑩</m:t>
                        </m:r>
                      </m:num>
                      <m:den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𝟓𝟎</m:t>
                        </m:r>
                      </m:den>
                    </m:f>
                  </m:oMath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مربع نص 2">
                <a:extLst>
                  <a:ext uri="{FF2B5EF4-FFF2-40B4-BE49-F238E27FC236}">
                    <a16:creationId xmlns:a16="http://schemas.microsoft.com/office/drawing/2014/main" id="{E686DBBA-4889-4CD5-8B7B-5CDE05539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473" y="2563928"/>
                <a:ext cx="4036956" cy="508537"/>
              </a:xfrm>
              <a:prstGeom prst="rect">
                <a:avLst/>
              </a:prstGeom>
              <a:blipFill>
                <a:blip r:embed="rId14"/>
                <a:stretch>
                  <a:fillRect r="-1208" b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مربع نص 2">
            <a:extLst>
              <a:ext uri="{FF2B5EF4-FFF2-40B4-BE49-F238E27FC236}">
                <a16:creationId xmlns:a16="http://schemas.microsoft.com/office/drawing/2014/main" id="{815B7475-3E6E-4EDD-A4AA-719F45506F79}"/>
              </a:ext>
            </a:extLst>
          </p:cNvPr>
          <p:cNvSpPr txBox="1"/>
          <p:nvPr/>
        </p:nvSpPr>
        <p:spPr>
          <a:xfrm>
            <a:off x="4716016" y="3060300"/>
            <a:ext cx="435541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∵</a:t>
            </a:r>
            <a:r>
              <a:rPr lang="en-US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الفرق بين زمن وصول الصوت عند </a:t>
            </a:r>
            <a:r>
              <a:rPr lang="en-US" b="1" i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A</a:t>
            </a: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، </a:t>
            </a:r>
            <a:r>
              <a:rPr lang="en-US" b="1" i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B</a:t>
            </a:r>
            <a:r>
              <a:rPr lang="ar-KW" b="1" i="1" dirty="0"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= </a:t>
            </a:r>
            <a:r>
              <a:rPr lang="en-US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 sec</a:t>
            </a:r>
            <a:endParaRPr lang="ar-KW" b="1" i="1" dirty="0">
              <a:solidFill>
                <a:schemeClr val="tx1"/>
              </a:solidFill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FFA7EC31-980F-461B-A4E5-343D3112C3A1}"/>
                  </a:ext>
                </a:extLst>
              </p:cNvPr>
              <p:cNvSpPr txBox="1"/>
              <p:nvPr/>
            </p:nvSpPr>
            <p:spPr>
              <a:xfrm>
                <a:off x="6728845" y="3683863"/>
                <a:ext cx="537505" cy="3693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مربع نص 37">
                <a:extLst>
                  <a:ext uri="{FF2B5EF4-FFF2-40B4-BE49-F238E27FC236}">
                    <a16:creationId xmlns:a16="http://schemas.microsoft.com/office/drawing/2014/main" id="{FFA7EC31-980F-461B-A4E5-343D3112C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845" y="3683863"/>
                <a:ext cx="53750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مربع نص 2">
            <a:extLst>
              <a:ext uri="{FF2B5EF4-FFF2-40B4-BE49-F238E27FC236}">
                <a16:creationId xmlns:a16="http://schemas.microsoft.com/office/drawing/2014/main" id="{9FD7DC0E-43C0-4B82-B8A9-8BDD86FA5A03}"/>
              </a:ext>
            </a:extLst>
          </p:cNvPr>
          <p:cNvSpPr txBox="1"/>
          <p:nvPr/>
        </p:nvSpPr>
        <p:spPr>
          <a:xfrm>
            <a:off x="755577" y="4149080"/>
            <a:ext cx="8172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∴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ar-K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مجموعة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K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النقاط التي يمكن أن تكون مصدرًا للصوت تمثل قطعًا زائدًا بؤرتاه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(150 , 0) ,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(-150 , 0)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p:sp>
        <p:nvSpPr>
          <p:cNvPr id="40" name="مربع نص 2">
            <a:extLst>
              <a:ext uri="{FF2B5EF4-FFF2-40B4-BE49-F238E27FC236}">
                <a16:creationId xmlns:a16="http://schemas.microsoft.com/office/drawing/2014/main" id="{2990C225-06F3-4DA1-9D79-2105AC10F7B4}"/>
              </a:ext>
            </a:extLst>
          </p:cNvPr>
          <p:cNvSpPr txBox="1"/>
          <p:nvPr/>
        </p:nvSpPr>
        <p:spPr>
          <a:xfrm>
            <a:off x="3419872" y="4571835"/>
            <a:ext cx="546812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ar-KW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∴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150   </a:t>
            </a:r>
            <a:r>
              <a:rPr lang="ar-K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، ومن تعريف القطع الزائد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⇐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100</a:t>
            </a:r>
            <a:endParaRPr lang="ar-KW" b="1" dirty="0">
              <a:latin typeface="Lucida Calligraphy" pitchFamily="66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مربع نص 2">
                <a:extLst>
                  <a:ext uri="{FF2B5EF4-FFF2-40B4-BE49-F238E27FC236}">
                    <a16:creationId xmlns:a16="http://schemas.microsoft.com/office/drawing/2014/main" id="{4FDF9424-EF92-461C-AAA6-E9C978C9A049}"/>
                  </a:ext>
                </a:extLst>
              </p:cNvPr>
              <p:cNvSpPr txBox="1"/>
              <p:nvPr/>
            </p:nvSpPr>
            <p:spPr>
              <a:xfrm>
                <a:off x="6042158" y="5329152"/>
                <a:ext cx="2797519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ar-KW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Arial" pitchFamily="34" charset="0"/>
                            </a:rPr>
                            <m:t>𝟐</m:t>
                          </m:r>
                        </m:sup>
                      </m:sSup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𝟐𝟐𝟓𝟎𝟎</m:t>
                      </m:r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itchFamily="34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  <a:cs typeface="Arial" pitchFamily="34" charset="0"/>
                        </a:rPr>
                        <m:t>𝟐𝟓𝟎𝟎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1" name="مربع نص 2">
                <a:extLst>
                  <a:ext uri="{FF2B5EF4-FFF2-40B4-BE49-F238E27FC236}">
                    <a16:creationId xmlns:a16="http://schemas.microsoft.com/office/drawing/2014/main" id="{4FDF9424-EF92-461C-AAA6-E9C978C9A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158" y="5329152"/>
                <a:ext cx="2797519" cy="37555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مربع نص 2">
                <a:extLst>
                  <a:ext uri="{FF2B5EF4-FFF2-40B4-BE49-F238E27FC236}">
                    <a16:creationId xmlns:a16="http://schemas.microsoft.com/office/drawing/2014/main" id="{5A548C9D-F1FE-4591-AC9A-46C506813F2F}"/>
                  </a:ext>
                </a:extLst>
              </p:cNvPr>
              <p:cNvSpPr txBox="1"/>
              <p:nvPr/>
            </p:nvSpPr>
            <p:spPr>
              <a:xfrm>
                <a:off x="5635164" y="5345745"/>
                <a:ext cx="479751" cy="37555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ar-KW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⇒</m:t>
                      </m:r>
                    </m:oMath>
                  </m:oMathPara>
                </a14:m>
                <a:endParaRPr lang="ar-KW" b="1" dirty="0">
                  <a:solidFill>
                    <a:schemeClr val="tx1"/>
                  </a:solidFill>
                  <a:latin typeface="Lucida Calligraphy" pitchFamily="66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2" name="مربع نص 2">
                <a:extLst>
                  <a:ext uri="{FF2B5EF4-FFF2-40B4-BE49-F238E27FC236}">
                    <a16:creationId xmlns:a16="http://schemas.microsoft.com/office/drawing/2014/main" id="{5A548C9D-F1FE-4591-AC9A-46C506813F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164" y="5345745"/>
                <a:ext cx="479751" cy="37555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00623242-91DD-449B-97E0-BA7F734926D6}"/>
              </a:ext>
            </a:extLst>
          </p:cNvPr>
          <p:cNvSpPr/>
          <p:nvPr/>
        </p:nvSpPr>
        <p:spPr>
          <a:xfrm>
            <a:off x="3497170" y="2586905"/>
            <a:ext cx="130814" cy="13081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شكل بيضاوي 43">
            <a:extLst>
              <a:ext uri="{FF2B5EF4-FFF2-40B4-BE49-F238E27FC236}">
                <a16:creationId xmlns:a16="http://schemas.microsoft.com/office/drawing/2014/main" id="{75F49406-BD7E-4D1A-92E7-11EADE78B2E9}"/>
              </a:ext>
            </a:extLst>
          </p:cNvPr>
          <p:cNvSpPr/>
          <p:nvPr/>
        </p:nvSpPr>
        <p:spPr>
          <a:xfrm>
            <a:off x="1969840" y="2598889"/>
            <a:ext cx="130814" cy="13081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F0FEC7E5-84A2-4727-8AC0-B44095C2B94D}"/>
              </a:ext>
            </a:extLst>
          </p:cNvPr>
          <p:cNvSpPr/>
          <p:nvPr/>
        </p:nvSpPr>
        <p:spPr>
          <a:xfrm>
            <a:off x="3149422" y="1608379"/>
            <a:ext cx="108000" cy="108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385" name="رابط مستقيم 16384">
            <a:extLst>
              <a:ext uri="{FF2B5EF4-FFF2-40B4-BE49-F238E27FC236}">
                <a16:creationId xmlns:a16="http://schemas.microsoft.com/office/drawing/2014/main" id="{E6C5B9B4-9C24-41BB-8AED-C4AC7285EFCE}"/>
              </a:ext>
            </a:extLst>
          </p:cNvPr>
          <p:cNvCxnSpPr>
            <a:cxnSpLocks/>
          </p:cNvCxnSpPr>
          <p:nvPr/>
        </p:nvCxnSpPr>
        <p:spPr>
          <a:xfrm>
            <a:off x="3242185" y="1705719"/>
            <a:ext cx="334600" cy="10120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89" name="رابط مستقيم 16388">
            <a:extLst>
              <a:ext uri="{FF2B5EF4-FFF2-40B4-BE49-F238E27FC236}">
                <a16:creationId xmlns:a16="http://schemas.microsoft.com/office/drawing/2014/main" id="{0B70B5A3-3109-4881-B635-A2E7644FA904}"/>
              </a:ext>
            </a:extLst>
          </p:cNvPr>
          <p:cNvCxnSpPr>
            <a:cxnSpLocks/>
          </p:cNvCxnSpPr>
          <p:nvPr/>
        </p:nvCxnSpPr>
        <p:spPr>
          <a:xfrm flipH="1">
            <a:off x="2010157" y="1670949"/>
            <a:ext cx="1207001" cy="10076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0" name="مربع نص 16389">
            <a:extLst>
              <a:ext uri="{FF2B5EF4-FFF2-40B4-BE49-F238E27FC236}">
                <a16:creationId xmlns:a16="http://schemas.microsoft.com/office/drawing/2014/main" id="{2661D591-2C34-4771-9313-687236867655}"/>
              </a:ext>
            </a:extLst>
          </p:cNvPr>
          <p:cNvSpPr txBox="1"/>
          <p:nvPr/>
        </p:nvSpPr>
        <p:spPr>
          <a:xfrm>
            <a:off x="2524899" y="1354844"/>
            <a:ext cx="76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EC8F7E47-6E13-4435-BD4D-23DD05D20280}"/>
              </a:ext>
            </a:extLst>
          </p:cNvPr>
          <p:cNvSpPr txBox="1"/>
          <p:nvPr/>
        </p:nvSpPr>
        <p:spPr>
          <a:xfrm>
            <a:off x="2969442" y="2663340"/>
            <a:ext cx="76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5F432BA0-E1A3-4559-972B-82A4EF0BB71F}"/>
              </a:ext>
            </a:extLst>
          </p:cNvPr>
          <p:cNvSpPr txBox="1"/>
          <p:nvPr/>
        </p:nvSpPr>
        <p:spPr>
          <a:xfrm>
            <a:off x="1398880" y="2708852"/>
            <a:ext cx="76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038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4" grpId="0"/>
      <p:bldP spid="17" grpId="0"/>
      <p:bldP spid="18" grpId="0"/>
      <p:bldP spid="21" grpId="0"/>
      <p:bldP spid="15" grpId="0"/>
      <p:bldP spid="31" grpId="0"/>
      <p:bldP spid="34" grpId="0"/>
      <p:bldP spid="32" grpId="0"/>
      <p:bldP spid="35" grpId="0" uiExpand="1" build="p"/>
      <p:bldP spid="36" grpId="0"/>
      <p:bldP spid="37" grpId="0"/>
      <p:bldP spid="38" grpId="0"/>
      <p:bldP spid="39" grpId="0"/>
      <p:bldP spid="40" grpId="0"/>
      <p:bldP spid="41" grpId="0"/>
      <p:bldP spid="42" grpId="0"/>
      <p:bldP spid="25" grpId="0" animBg="1"/>
      <p:bldP spid="44" grpId="0" animBg="1"/>
      <p:bldP spid="47" grpId="0" animBg="1"/>
      <p:bldP spid="16390" grpId="0"/>
      <p:bldP spid="58" grpId="0"/>
      <p:bldP spid="60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DD247DD39A441B9A3C26F7BBAABB2" ma:contentTypeVersion="11" ma:contentTypeDescription="Create a new document." ma:contentTypeScope="" ma:versionID="6cf37f7220be936549828c7bebeca2c6">
  <xsd:schema xmlns:xsd="http://www.w3.org/2001/XMLSchema" xmlns:xs="http://www.w3.org/2001/XMLSchema" xmlns:p="http://schemas.microsoft.com/office/2006/metadata/properties" xmlns:ns2="b97b0aa8-1781-4c54-a774-0e389bbc798c" xmlns:ns3="c254ae3f-3131-48d8-b26b-ed44294e533b" targetNamespace="http://schemas.microsoft.com/office/2006/metadata/properties" ma:root="true" ma:fieldsID="5b366013ac4b4005ffbe6582a6abfc1e" ns2:_="" ns3:_="">
    <xsd:import namespace="b97b0aa8-1781-4c54-a774-0e389bbc798c"/>
    <xsd:import namespace="c254ae3f-3131-48d8-b26b-ed44294e533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b0aa8-1781-4c54-a774-0e389bbc79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54ae3f-3131-48d8-b26b-ed44294e53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458DC6-6B3A-437F-AA7C-9F109214BCD8}"/>
</file>

<file path=customXml/itemProps2.xml><?xml version="1.0" encoding="utf-8"?>
<ds:datastoreItem xmlns:ds="http://schemas.openxmlformats.org/officeDocument/2006/customXml" ds:itemID="{C141145B-7ADC-49B5-A4CB-8AEF1352FCC5}"/>
</file>

<file path=customXml/itemProps3.xml><?xml version="1.0" encoding="utf-8"?>
<ds:datastoreItem xmlns:ds="http://schemas.openxmlformats.org/officeDocument/2006/customXml" ds:itemID="{FA26BA27-8E1D-475B-A497-931C996E122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2399</TotalTime>
  <Words>1185</Words>
  <Application>Microsoft Office PowerPoint</Application>
  <PresentationFormat>On-screen Show (4:3)</PresentationFormat>
  <Paragraphs>191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 Math</vt:lpstr>
      <vt:lpstr>Lucida Calligraphy</vt:lpstr>
      <vt:lpstr>Times New Roman</vt:lpstr>
      <vt:lpstr>نسق Office</vt:lpstr>
      <vt:lpstr>PowerPoint Presentation</vt:lpstr>
      <vt:lpstr>كراسة التمارين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Marwa Hussien</dc:creator>
  <cp:lastModifiedBy>يحيي محمد علي نصر</cp:lastModifiedBy>
  <cp:revision>525</cp:revision>
  <dcterms:created xsi:type="dcterms:W3CDTF">2015-02-16T17:05:22Z</dcterms:created>
  <dcterms:modified xsi:type="dcterms:W3CDTF">2021-03-21T14:00:54Z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0x010100BD7DD247DD39A441B9A3C26F7BBAABB2</vt:lpwstr>
  </property>
</Properties>
</file>