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6"/>
  </p:notesMasterIdLst>
  <p:sldIdLst>
    <p:sldId id="550" r:id="rId2"/>
    <p:sldId id="278" r:id="rId3"/>
    <p:sldId id="263" r:id="rId4"/>
    <p:sldId id="264" r:id="rId5"/>
    <p:sldId id="265" r:id="rId6"/>
    <p:sldId id="266" r:id="rId7"/>
    <p:sldId id="267" r:id="rId8"/>
    <p:sldId id="283" r:id="rId9"/>
    <p:sldId id="269" r:id="rId10"/>
    <p:sldId id="270" r:id="rId11"/>
    <p:sldId id="274" r:id="rId12"/>
    <p:sldId id="275" r:id="rId13"/>
    <p:sldId id="276" r:id="rId14"/>
    <p:sldId id="277" r:id="rId15"/>
  </p:sldIdLst>
  <p:sldSz cx="9144000" cy="6858000" type="screen4x3"/>
  <p:notesSz cx="6858000" cy="9144000"/>
  <p:defaultTextStyle>
    <a:defPPr>
      <a:defRPr lang="ar-KW"/>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320" autoAdjust="0"/>
    <p:restoredTop sz="94662" autoAdjust="0"/>
  </p:normalViewPr>
  <p:slideViewPr>
    <p:cSldViewPr>
      <p:cViewPr varScale="1">
        <p:scale>
          <a:sx n="43" d="100"/>
          <a:sy n="43" d="100"/>
        </p:scale>
        <p:origin x="1056" y="4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151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KW"/>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64A9302-D723-4DE0-AB8E-3956EFDCD354}" type="datetimeFigureOut">
              <a:rPr lang="ar-KW" smtClean="0"/>
              <a:t>25/09/1442</a:t>
            </a:fld>
            <a:endParaRPr lang="ar-KW"/>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KW"/>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KW"/>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59D48CE-CD98-4916-93F8-9DCAA2D1C6EE}" type="slidenum">
              <a:rPr lang="ar-KW" smtClean="0"/>
              <a:t>‹#›</a:t>
            </a:fld>
            <a:endParaRPr lang="ar-KW"/>
          </a:p>
        </p:txBody>
      </p:sp>
    </p:spTree>
    <p:extLst>
      <p:ext uri="{BB962C8B-B14F-4D97-AF65-F5344CB8AC3E}">
        <p14:creationId xmlns:p14="http://schemas.microsoft.com/office/powerpoint/2010/main" val="296283367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KW" dirty="0"/>
          </a:p>
        </p:txBody>
      </p:sp>
      <p:sp>
        <p:nvSpPr>
          <p:cNvPr id="4" name="عنصر نائب لرقم الشريحة 3"/>
          <p:cNvSpPr>
            <a:spLocks noGrp="1"/>
          </p:cNvSpPr>
          <p:nvPr>
            <p:ph type="sldNum" sz="quarter" idx="10"/>
          </p:nvPr>
        </p:nvSpPr>
        <p:spPr/>
        <p:txBody>
          <a:bodyPr/>
          <a:lstStyle/>
          <a:p>
            <a:fld id="{166DBBAE-3919-4FC4-9088-A5D499378979}" type="slidenum">
              <a:rPr lang="ar-KW" smtClean="0"/>
              <a:t>4</a:t>
            </a:fld>
            <a:endParaRPr lang="ar-KW"/>
          </a:p>
        </p:txBody>
      </p:sp>
    </p:spTree>
    <p:extLst>
      <p:ext uri="{BB962C8B-B14F-4D97-AF65-F5344CB8AC3E}">
        <p14:creationId xmlns:p14="http://schemas.microsoft.com/office/powerpoint/2010/main" val="1521035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KW" dirty="0"/>
          </a:p>
        </p:txBody>
      </p:sp>
      <p:sp>
        <p:nvSpPr>
          <p:cNvPr id="4" name="عنصر نائب لرقم الشريحة 3"/>
          <p:cNvSpPr>
            <a:spLocks noGrp="1"/>
          </p:cNvSpPr>
          <p:nvPr>
            <p:ph type="sldNum" sz="quarter" idx="10"/>
          </p:nvPr>
        </p:nvSpPr>
        <p:spPr/>
        <p:txBody>
          <a:bodyPr/>
          <a:lstStyle/>
          <a:p>
            <a:fld id="{166DBBAE-3919-4FC4-9088-A5D499378979}" type="slidenum">
              <a:rPr lang="ar-KW" smtClean="0"/>
              <a:t>6</a:t>
            </a:fld>
            <a:endParaRPr lang="ar-KW"/>
          </a:p>
        </p:txBody>
      </p:sp>
    </p:spTree>
    <p:extLst>
      <p:ext uri="{BB962C8B-B14F-4D97-AF65-F5344CB8AC3E}">
        <p14:creationId xmlns:p14="http://schemas.microsoft.com/office/powerpoint/2010/main" val="1521035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KW"/>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KW"/>
          </a:p>
        </p:txBody>
      </p:sp>
      <p:sp>
        <p:nvSpPr>
          <p:cNvPr id="4" name="عنصر نائب للتاريخ 3"/>
          <p:cNvSpPr>
            <a:spLocks noGrp="1"/>
          </p:cNvSpPr>
          <p:nvPr>
            <p:ph type="dt" sz="half" idx="10"/>
          </p:nvPr>
        </p:nvSpPr>
        <p:spPr/>
        <p:txBody>
          <a:bodyPr/>
          <a:lstStyle/>
          <a:p>
            <a:fld id="{4D766960-18AA-412A-80E4-98BE22D49DFF}" type="datetimeFigureOut">
              <a:rPr lang="ar-KW" smtClean="0"/>
              <a:t>25/09/1442</a:t>
            </a:fld>
            <a:endParaRPr lang="ar-KW"/>
          </a:p>
        </p:txBody>
      </p:sp>
      <p:sp>
        <p:nvSpPr>
          <p:cNvPr id="5" name="عنصر نائب للتذييل 4"/>
          <p:cNvSpPr>
            <a:spLocks noGrp="1"/>
          </p:cNvSpPr>
          <p:nvPr>
            <p:ph type="ftr" sz="quarter" idx="11"/>
          </p:nvPr>
        </p:nvSpPr>
        <p:spPr/>
        <p:txBody>
          <a:bodyPr/>
          <a:lstStyle/>
          <a:p>
            <a:endParaRPr lang="ar-KW"/>
          </a:p>
        </p:txBody>
      </p:sp>
      <p:sp>
        <p:nvSpPr>
          <p:cNvPr id="6" name="عنصر نائب لرقم الشريحة 5"/>
          <p:cNvSpPr>
            <a:spLocks noGrp="1"/>
          </p:cNvSpPr>
          <p:nvPr>
            <p:ph type="sldNum" sz="quarter" idx="12"/>
          </p:nvPr>
        </p:nvSpPr>
        <p:spPr/>
        <p:txBody>
          <a:bodyPr/>
          <a:lstStyle/>
          <a:p>
            <a:fld id="{8AF398C2-0641-41D9-B447-B6A2D280913B}" type="slidenum">
              <a:rPr lang="ar-KW" smtClean="0"/>
              <a:t>‹#›</a:t>
            </a:fld>
            <a:endParaRPr lang="ar-KW"/>
          </a:p>
        </p:txBody>
      </p:sp>
    </p:spTree>
    <p:extLst>
      <p:ext uri="{BB962C8B-B14F-4D97-AF65-F5344CB8AC3E}">
        <p14:creationId xmlns:p14="http://schemas.microsoft.com/office/powerpoint/2010/main" val="3883847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KW"/>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4" name="عنصر نائب للتاريخ 3"/>
          <p:cNvSpPr>
            <a:spLocks noGrp="1"/>
          </p:cNvSpPr>
          <p:nvPr>
            <p:ph type="dt" sz="half" idx="10"/>
          </p:nvPr>
        </p:nvSpPr>
        <p:spPr/>
        <p:txBody>
          <a:bodyPr/>
          <a:lstStyle/>
          <a:p>
            <a:fld id="{4D766960-18AA-412A-80E4-98BE22D49DFF}" type="datetimeFigureOut">
              <a:rPr lang="ar-KW" smtClean="0"/>
              <a:t>25/09/1442</a:t>
            </a:fld>
            <a:endParaRPr lang="ar-KW"/>
          </a:p>
        </p:txBody>
      </p:sp>
      <p:sp>
        <p:nvSpPr>
          <p:cNvPr id="5" name="عنصر نائب للتذييل 4"/>
          <p:cNvSpPr>
            <a:spLocks noGrp="1"/>
          </p:cNvSpPr>
          <p:nvPr>
            <p:ph type="ftr" sz="quarter" idx="11"/>
          </p:nvPr>
        </p:nvSpPr>
        <p:spPr/>
        <p:txBody>
          <a:bodyPr/>
          <a:lstStyle/>
          <a:p>
            <a:endParaRPr lang="ar-KW"/>
          </a:p>
        </p:txBody>
      </p:sp>
      <p:sp>
        <p:nvSpPr>
          <p:cNvPr id="6" name="عنصر نائب لرقم الشريحة 5"/>
          <p:cNvSpPr>
            <a:spLocks noGrp="1"/>
          </p:cNvSpPr>
          <p:nvPr>
            <p:ph type="sldNum" sz="quarter" idx="12"/>
          </p:nvPr>
        </p:nvSpPr>
        <p:spPr/>
        <p:txBody>
          <a:bodyPr/>
          <a:lstStyle/>
          <a:p>
            <a:fld id="{8AF398C2-0641-41D9-B447-B6A2D280913B}" type="slidenum">
              <a:rPr lang="ar-KW" smtClean="0"/>
              <a:t>‹#›</a:t>
            </a:fld>
            <a:endParaRPr lang="ar-KW"/>
          </a:p>
        </p:txBody>
      </p:sp>
    </p:spTree>
    <p:extLst>
      <p:ext uri="{BB962C8B-B14F-4D97-AF65-F5344CB8AC3E}">
        <p14:creationId xmlns:p14="http://schemas.microsoft.com/office/powerpoint/2010/main" val="267270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KW"/>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4" name="عنصر نائب للتاريخ 3"/>
          <p:cNvSpPr>
            <a:spLocks noGrp="1"/>
          </p:cNvSpPr>
          <p:nvPr>
            <p:ph type="dt" sz="half" idx="10"/>
          </p:nvPr>
        </p:nvSpPr>
        <p:spPr/>
        <p:txBody>
          <a:bodyPr/>
          <a:lstStyle/>
          <a:p>
            <a:fld id="{4D766960-18AA-412A-80E4-98BE22D49DFF}" type="datetimeFigureOut">
              <a:rPr lang="ar-KW" smtClean="0"/>
              <a:t>25/09/1442</a:t>
            </a:fld>
            <a:endParaRPr lang="ar-KW"/>
          </a:p>
        </p:txBody>
      </p:sp>
      <p:sp>
        <p:nvSpPr>
          <p:cNvPr id="5" name="عنصر نائب للتذييل 4"/>
          <p:cNvSpPr>
            <a:spLocks noGrp="1"/>
          </p:cNvSpPr>
          <p:nvPr>
            <p:ph type="ftr" sz="quarter" idx="11"/>
          </p:nvPr>
        </p:nvSpPr>
        <p:spPr/>
        <p:txBody>
          <a:bodyPr/>
          <a:lstStyle/>
          <a:p>
            <a:endParaRPr lang="ar-KW"/>
          </a:p>
        </p:txBody>
      </p:sp>
      <p:sp>
        <p:nvSpPr>
          <p:cNvPr id="6" name="عنصر نائب لرقم الشريحة 5"/>
          <p:cNvSpPr>
            <a:spLocks noGrp="1"/>
          </p:cNvSpPr>
          <p:nvPr>
            <p:ph type="sldNum" sz="quarter" idx="12"/>
          </p:nvPr>
        </p:nvSpPr>
        <p:spPr/>
        <p:txBody>
          <a:bodyPr/>
          <a:lstStyle/>
          <a:p>
            <a:fld id="{8AF398C2-0641-41D9-B447-B6A2D280913B}" type="slidenum">
              <a:rPr lang="ar-KW" smtClean="0"/>
              <a:t>‹#›</a:t>
            </a:fld>
            <a:endParaRPr lang="ar-KW"/>
          </a:p>
        </p:txBody>
      </p:sp>
    </p:spTree>
    <p:extLst>
      <p:ext uri="{BB962C8B-B14F-4D97-AF65-F5344CB8AC3E}">
        <p14:creationId xmlns:p14="http://schemas.microsoft.com/office/powerpoint/2010/main" val="3078137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KW"/>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4" name="عنصر نائب للتاريخ 3"/>
          <p:cNvSpPr>
            <a:spLocks noGrp="1"/>
          </p:cNvSpPr>
          <p:nvPr>
            <p:ph type="dt" sz="half" idx="10"/>
          </p:nvPr>
        </p:nvSpPr>
        <p:spPr/>
        <p:txBody>
          <a:bodyPr/>
          <a:lstStyle/>
          <a:p>
            <a:fld id="{4D766960-18AA-412A-80E4-98BE22D49DFF}" type="datetimeFigureOut">
              <a:rPr lang="ar-KW" smtClean="0"/>
              <a:t>25/09/1442</a:t>
            </a:fld>
            <a:endParaRPr lang="ar-KW"/>
          </a:p>
        </p:txBody>
      </p:sp>
      <p:sp>
        <p:nvSpPr>
          <p:cNvPr id="5" name="عنصر نائب للتذييل 4"/>
          <p:cNvSpPr>
            <a:spLocks noGrp="1"/>
          </p:cNvSpPr>
          <p:nvPr>
            <p:ph type="ftr" sz="quarter" idx="11"/>
          </p:nvPr>
        </p:nvSpPr>
        <p:spPr/>
        <p:txBody>
          <a:bodyPr/>
          <a:lstStyle/>
          <a:p>
            <a:endParaRPr lang="ar-KW"/>
          </a:p>
        </p:txBody>
      </p:sp>
      <p:sp>
        <p:nvSpPr>
          <p:cNvPr id="6" name="عنصر نائب لرقم الشريحة 5"/>
          <p:cNvSpPr>
            <a:spLocks noGrp="1"/>
          </p:cNvSpPr>
          <p:nvPr>
            <p:ph type="sldNum" sz="quarter" idx="12"/>
          </p:nvPr>
        </p:nvSpPr>
        <p:spPr/>
        <p:txBody>
          <a:bodyPr/>
          <a:lstStyle/>
          <a:p>
            <a:fld id="{8AF398C2-0641-41D9-B447-B6A2D280913B}" type="slidenum">
              <a:rPr lang="ar-KW" smtClean="0"/>
              <a:t>‹#›</a:t>
            </a:fld>
            <a:endParaRPr lang="ar-KW"/>
          </a:p>
        </p:txBody>
      </p:sp>
    </p:spTree>
    <p:extLst>
      <p:ext uri="{BB962C8B-B14F-4D97-AF65-F5344CB8AC3E}">
        <p14:creationId xmlns:p14="http://schemas.microsoft.com/office/powerpoint/2010/main" val="3726272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KW"/>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4D766960-18AA-412A-80E4-98BE22D49DFF}" type="datetimeFigureOut">
              <a:rPr lang="ar-KW" smtClean="0"/>
              <a:t>25/09/1442</a:t>
            </a:fld>
            <a:endParaRPr lang="ar-KW"/>
          </a:p>
        </p:txBody>
      </p:sp>
      <p:sp>
        <p:nvSpPr>
          <p:cNvPr id="5" name="عنصر نائب للتذييل 4"/>
          <p:cNvSpPr>
            <a:spLocks noGrp="1"/>
          </p:cNvSpPr>
          <p:nvPr>
            <p:ph type="ftr" sz="quarter" idx="11"/>
          </p:nvPr>
        </p:nvSpPr>
        <p:spPr/>
        <p:txBody>
          <a:bodyPr/>
          <a:lstStyle/>
          <a:p>
            <a:endParaRPr lang="ar-KW"/>
          </a:p>
        </p:txBody>
      </p:sp>
      <p:sp>
        <p:nvSpPr>
          <p:cNvPr id="6" name="عنصر نائب لرقم الشريحة 5"/>
          <p:cNvSpPr>
            <a:spLocks noGrp="1"/>
          </p:cNvSpPr>
          <p:nvPr>
            <p:ph type="sldNum" sz="quarter" idx="12"/>
          </p:nvPr>
        </p:nvSpPr>
        <p:spPr/>
        <p:txBody>
          <a:bodyPr/>
          <a:lstStyle/>
          <a:p>
            <a:fld id="{8AF398C2-0641-41D9-B447-B6A2D280913B}" type="slidenum">
              <a:rPr lang="ar-KW" smtClean="0"/>
              <a:t>‹#›</a:t>
            </a:fld>
            <a:endParaRPr lang="ar-KW"/>
          </a:p>
        </p:txBody>
      </p:sp>
    </p:spTree>
    <p:extLst>
      <p:ext uri="{BB962C8B-B14F-4D97-AF65-F5344CB8AC3E}">
        <p14:creationId xmlns:p14="http://schemas.microsoft.com/office/powerpoint/2010/main" val="691902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KW"/>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5" name="عنصر نائب للتاريخ 4"/>
          <p:cNvSpPr>
            <a:spLocks noGrp="1"/>
          </p:cNvSpPr>
          <p:nvPr>
            <p:ph type="dt" sz="half" idx="10"/>
          </p:nvPr>
        </p:nvSpPr>
        <p:spPr/>
        <p:txBody>
          <a:bodyPr/>
          <a:lstStyle/>
          <a:p>
            <a:fld id="{4D766960-18AA-412A-80E4-98BE22D49DFF}" type="datetimeFigureOut">
              <a:rPr lang="ar-KW" smtClean="0"/>
              <a:t>25/09/1442</a:t>
            </a:fld>
            <a:endParaRPr lang="ar-KW"/>
          </a:p>
        </p:txBody>
      </p:sp>
      <p:sp>
        <p:nvSpPr>
          <p:cNvPr id="6" name="عنصر نائب للتذييل 5"/>
          <p:cNvSpPr>
            <a:spLocks noGrp="1"/>
          </p:cNvSpPr>
          <p:nvPr>
            <p:ph type="ftr" sz="quarter" idx="11"/>
          </p:nvPr>
        </p:nvSpPr>
        <p:spPr/>
        <p:txBody>
          <a:bodyPr/>
          <a:lstStyle/>
          <a:p>
            <a:endParaRPr lang="ar-KW"/>
          </a:p>
        </p:txBody>
      </p:sp>
      <p:sp>
        <p:nvSpPr>
          <p:cNvPr id="7" name="عنصر نائب لرقم الشريحة 6"/>
          <p:cNvSpPr>
            <a:spLocks noGrp="1"/>
          </p:cNvSpPr>
          <p:nvPr>
            <p:ph type="sldNum" sz="quarter" idx="12"/>
          </p:nvPr>
        </p:nvSpPr>
        <p:spPr/>
        <p:txBody>
          <a:bodyPr/>
          <a:lstStyle/>
          <a:p>
            <a:fld id="{8AF398C2-0641-41D9-B447-B6A2D280913B}" type="slidenum">
              <a:rPr lang="ar-KW" smtClean="0"/>
              <a:t>‹#›</a:t>
            </a:fld>
            <a:endParaRPr lang="ar-KW"/>
          </a:p>
        </p:txBody>
      </p:sp>
    </p:spTree>
    <p:extLst>
      <p:ext uri="{BB962C8B-B14F-4D97-AF65-F5344CB8AC3E}">
        <p14:creationId xmlns:p14="http://schemas.microsoft.com/office/powerpoint/2010/main" val="697083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KW"/>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7" name="عنصر نائب للتاريخ 6"/>
          <p:cNvSpPr>
            <a:spLocks noGrp="1"/>
          </p:cNvSpPr>
          <p:nvPr>
            <p:ph type="dt" sz="half" idx="10"/>
          </p:nvPr>
        </p:nvSpPr>
        <p:spPr/>
        <p:txBody>
          <a:bodyPr/>
          <a:lstStyle/>
          <a:p>
            <a:fld id="{4D766960-18AA-412A-80E4-98BE22D49DFF}" type="datetimeFigureOut">
              <a:rPr lang="ar-KW" smtClean="0"/>
              <a:t>25/09/1442</a:t>
            </a:fld>
            <a:endParaRPr lang="ar-KW"/>
          </a:p>
        </p:txBody>
      </p:sp>
      <p:sp>
        <p:nvSpPr>
          <p:cNvPr id="8" name="عنصر نائب للتذييل 7"/>
          <p:cNvSpPr>
            <a:spLocks noGrp="1"/>
          </p:cNvSpPr>
          <p:nvPr>
            <p:ph type="ftr" sz="quarter" idx="11"/>
          </p:nvPr>
        </p:nvSpPr>
        <p:spPr/>
        <p:txBody>
          <a:bodyPr/>
          <a:lstStyle/>
          <a:p>
            <a:endParaRPr lang="ar-KW"/>
          </a:p>
        </p:txBody>
      </p:sp>
      <p:sp>
        <p:nvSpPr>
          <p:cNvPr id="9" name="عنصر نائب لرقم الشريحة 8"/>
          <p:cNvSpPr>
            <a:spLocks noGrp="1"/>
          </p:cNvSpPr>
          <p:nvPr>
            <p:ph type="sldNum" sz="quarter" idx="12"/>
          </p:nvPr>
        </p:nvSpPr>
        <p:spPr/>
        <p:txBody>
          <a:bodyPr/>
          <a:lstStyle/>
          <a:p>
            <a:fld id="{8AF398C2-0641-41D9-B447-B6A2D280913B}" type="slidenum">
              <a:rPr lang="ar-KW" smtClean="0"/>
              <a:t>‹#›</a:t>
            </a:fld>
            <a:endParaRPr lang="ar-KW"/>
          </a:p>
        </p:txBody>
      </p:sp>
    </p:spTree>
    <p:extLst>
      <p:ext uri="{BB962C8B-B14F-4D97-AF65-F5344CB8AC3E}">
        <p14:creationId xmlns:p14="http://schemas.microsoft.com/office/powerpoint/2010/main" val="161681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KW"/>
          </a:p>
        </p:txBody>
      </p:sp>
      <p:sp>
        <p:nvSpPr>
          <p:cNvPr id="3" name="عنصر نائب للتاريخ 2"/>
          <p:cNvSpPr>
            <a:spLocks noGrp="1"/>
          </p:cNvSpPr>
          <p:nvPr>
            <p:ph type="dt" sz="half" idx="10"/>
          </p:nvPr>
        </p:nvSpPr>
        <p:spPr/>
        <p:txBody>
          <a:bodyPr/>
          <a:lstStyle/>
          <a:p>
            <a:fld id="{4D766960-18AA-412A-80E4-98BE22D49DFF}" type="datetimeFigureOut">
              <a:rPr lang="ar-KW" smtClean="0"/>
              <a:t>25/09/1442</a:t>
            </a:fld>
            <a:endParaRPr lang="ar-KW"/>
          </a:p>
        </p:txBody>
      </p:sp>
      <p:sp>
        <p:nvSpPr>
          <p:cNvPr id="4" name="عنصر نائب للتذييل 3"/>
          <p:cNvSpPr>
            <a:spLocks noGrp="1"/>
          </p:cNvSpPr>
          <p:nvPr>
            <p:ph type="ftr" sz="quarter" idx="11"/>
          </p:nvPr>
        </p:nvSpPr>
        <p:spPr/>
        <p:txBody>
          <a:bodyPr/>
          <a:lstStyle/>
          <a:p>
            <a:endParaRPr lang="ar-KW"/>
          </a:p>
        </p:txBody>
      </p:sp>
      <p:sp>
        <p:nvSpPr>
          <p:cNvPr id="5" name="عنصر نائب لرقم الشريحة 4"/>
          <p:cNvSpPr>
            <a:spLocks noGrp="1"/>
          </p:cNvSpPr>
          <p:nvPr>
            <p:ph type="sldNum" sz="quarter" idx="12"/>
          </p:nvPr>
        </p:nvSpPr>
        <p:spPr/>
        <p:txBody>
          <a:bodyPr/>
          <a:lstStyle/>
          <a:p>
            <a:fld id="{8AF398C2-0641-41D9-B447-B6A2D280913B}" type="slidenum">
              <a:rPr lang="ar-KW" smtClean="0"/>
              <a:t>‹#›</a:t>
            </a:fld>
            <a:endParaRPr lang="ar-KW"/>
          </a:p>
        </p:txBody>
      </p:sp>
    </p:spTree>
    <p:extLst>
      <p:ext uri="{BB962C8B-B14F-4D97-AF65-F5344CB8AC3E}">
        <p14:creationId xmlns:p14="http://schemas.microsoft.com/office/powerpoint/2010/main" val="974197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D766960-18AA-412A-80E4-98BE22D49DFF}" type="datetimeFigureOut">
              <a:rPr lang="ar-KW" smtClean="0"/>
              <a:t>25/09/1442</a:t>
            </a:fld>
            <a:endParaRPr lang="ar-KW"/>
          </a:p>
        </p:txBody>
      </p:sp>
      <p:sp>
        <p:nvSpPr>
          <p:cNvPr id="3" name="عنصر نائب للتذييل 2"/>
          <p:cNvSpPr>
            <a:spLocks noGrp="1"/>
          </p:cNvSpPr>
          <p:nvPr>
            <p:ph type="ftr" sz="quarter" idx="11"/>
          </p:nvPr>
        </p:nvSpPr>
        <p:spPr/>
        <p:txBody>
          <a:bodyPr/>
          <a:lstStyle/>
          <a:p>
            <a:endParaRPr lang="ar-KW"/>
          </a:p>
        </p:txBody>
      </p:sp>
      <p:sp>
        <p:nvSpPr>
          <p:cNvPr id="4" name="عنصر نائب لرقم الشريحة 3"/>
          <p:cNvSpPr>
            <a:spLocks noGrp="1"/>
          </p:cNvSpPr>
          <p:nvPr>
            <p:ph type="sldNum" sz="quarter" idx="12"/>
          </p:nvPr>
        </p:nvSpPr>
        <p:spPr/>
        <p:txBody>
          <a:bodyPr/>
          <a:lstStyle/>
          <a:p>
            <a:fld id="{8AF398C2-0641-41D9-B447-B6A2D280913B}" type="slidenum">
              <a:rPr lang="ar-KW" smtClean="0"/>
              <a:t>‹#›</a:t>
            </a:fld>
            <a:endParaRPr lang="ar-KW"/>
          </a:p>
        </p:txBody>
      </p:sp>
    </p:spTree>
    <p:extLst>
      <p:ext uri="{BB962C8B-B14F-4D97-AF65-F5344CB8AC3E}">
        <p14:creationId xmlns:p14="http://schemas.microsoft.com/office/powerpoint/2010/main" val="2199901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KW"/>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4D766960-18AA-412A-80E4-98BE22D49DFF}" type="datetimeFigureOut">
              <a:rPr lang="ar-KW" smtClean="0"/>
              <a:t>25/09/1442</a:t>
            </a:fld>
            <a:endParaRPr lang="ar-KW"/>
          </a:p>
        </p:txBody>
      </p:sp>
      <p:sp>
        <p:nvSpPr>
          <p:cNvPr id="6" name="عنصر نائب للتذييل 5"/>
          <p:cNvSpPr>
            <a:spLocks noGrp="1"/>
          </p:cNvSpPr>
          <p:nvPr>
            <p:ph type="ftr" sz="quarter" idx="11"/>
          </p:nvPr>
        </p:nvSpPr>
        <p:spPr/>
        <p:txBody>
          <a:bodyPr/>
          <a:lstStyle/>
          <a:p>
            <a:endParaRPr lang="ar-KW"/>
          </a:p>
        </p:txBody>
      </p:sp>
      <p:sp>
        <p:nvSpPr>
          <p:cNvPr id="7" name="عنصر نائب لرقم الشريحة 6"/>
          <p:cNvSpPr>
            <a:spLocks noGrp="1"/>
          </p:cNvSpPr>
          <p:nvPr>
            <p:ph type="sldNum" sz="quarter" idx="12"/>
          </p:nvPr>
        </p:nvSpPr>
        <p:spPr/>
        <p:txBody>
          <a:bodyPr/>
          <a:lstStyle/>
          <a:p>
            <a:fld id="{8AF398C2-0641-41D9-B447-B6A2D280913B}" type="slidenum">
              <a:rPr lang="ar-KW" smtClean="0"/>
              <a:t>‹#›</a:t>
            </a:fld>
            <a:endParaRPr lang="ar-KW"/>
          </a:p>
        </p:txBody>
      </p:sp>
    </p:spTree>
    <p:extLst>
      <p:ext uri="{BB962C8B-B14F-4D97-AF65-F5344CB8AC3E}">
        <p14:creationId xmlns:p14="http://schemas.microsoft.com/office/powerpoint/2010/main" val="3828757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KW"/>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KW"/>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4D766960-18AA-412A-80E4-98BE22D49DFF}" type="datetimeFigureOut">
              <a:rPr lang="ar-KW" smtClean="0"/>
              <a:t>25/09/1442</a:t>
            </a:fld>
            <a:endParaRPr lang="ar-KW"/>
          </a:p>
        </p:txBody>
      </p:sp>
      <p:sp>
        <p:nvSpPr>
          <p:cNvPr id="6" name="عنصر نائب للتذييل 5"/>
          <p:cNvSpPr>
            <a:spLocks noGrp="1"/>
          </p:cNvSpPr>
          <p:nvPr>
            <p:ph type="ftr" sz="quarter" idx="11"/>
          </p:nvPr>
        </p:nvSpPr>
        <p:spPr/>
        <p:txBody>
          <a:bodyPr/>
          <a:lstStyle/>
          <a:p>
            <a:endParaRPr lang="ar-KW"/>
          </a:p>
        </p:txBody>
      </p:sp>
      <p:sp>
        <p:nvSpPr>
          <p:cNvPr id="7" name="عنصر نائب لرقم الشريحة 6"/>
          <p:cNvSpPr>
            <a:spLocks noGrp="1"/>
          </p:cNvSpPr>
          <p:nvPr>
            <p:ph type="sldNum" sz="quarter" idx="12"/>
          </p:nvPr>
        </p:nvSpPr>
        <p:spPr/>
        <p:txBody>
          <a:bodyPr/>
          <a:lstStyle/>
          <a:p>
            <a:fld id="{8AF398C2-0641-41D9-B447-B6A2D280913B}" type="slidenum">
              <a:rPr lang="ar-KW" smtClean="0"/>
              <a:t>‹#›</a:t>
            </a:fld>
            <a:endParaRPr lang="ar-KW"/>
          </a:p>
        </p:txBody>
      </p:sp>
    </p:spTree>
    <p:extLst>
      <p:ext uri="{BB962C8B-B14F-4D97-AF65-F5344CB8AC3E}">
        <p14:creationId xmlns:p14="http://schemas.microsoft.com/office/powerpoint/2010/main" val="1224850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KW"/>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D766960-18AA-412A-80E4-98BE22D49DFF}" type="datetimeFigureOut">
              <a:rPr lang="ar-KW" smtClean="0"/>
              <a:t>25/09/1442</a:t>
            </a:fld>
            <a:endParaRPr lang="ar-KW"/>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KW"/>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AF398C2-0641-41D9-B447-B6A2D280913B}" type="slidenum">
              <a:rPr lang="ar-KW" smtClean="0"/>
              <a:t>‹#›</a:t>
            </a:fld>
            <a:endParaRPr lang="ar-KW"/>
          </a:p>
        </p:txBody>
      </p:sp>
    </p:spTree>
    <p:extLst>
      <p:ext uri="{BB962C8B-B14F-4D97-AF65-F5344CB8AC3E}">
        <p14:creationId xmlns:p14="http://schemas.microsoft.com/office/powerpoint/2010/main" val="110880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KW"/>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155.png"/><Relationship Id="rId18" Type="http://schemas.openxmlformats.org/officeDocument/2006/relationships/image" Target="../media/image160.png"/><Relationship Id="rId3" Type="http://schemas.openxmlformats.org/officeDocument/2006/relationships/image" Target="../media/image145.png"/><Relationship Id="rId21" Type="http://schemas.openxmlformats.org/officeDocument/2006/relationships/image" Target="../media/image163.png"/><Relationship Id="rId7" Type="http://schemas.openxmlformats.org/officeDocument/2006/relationships/image" Target="../media/image149.png"/><Relationship Id="rId12" Type="http://schemas.openxmlformats.org/officeDocument/2006/relationships/image" Target="../media/image154.png"/><Relationship Id="rId17" Type="http://schemas.openxmlformats.org/officeDocument/2006/relationships/image" Target="../media/image159.png"/><Relationship Id="rId25" Type="http://schemas.openxmlformats.org/officeDocument/2006/relationships/image" Target="../media/image166.png"/><Relationship Id="rId2" Type="http://schemas.openxmlformats.org/officeDocument/2006/relationships/image" Target="../media/image144.png"/><Relationship Id="rId16" Type="http://schemas.openxmlformats.org/officeDocument/2006/relationships/image" Target="../media/image158.png"/><Relationship Id="rId20" Type="http://schemas.openxmlformats.org/officeDocument/2006/relationships/image" Target="../media/image162.png"/><Relationship Id="rId1" Type="http://schemas.openxmlformats.org/officeDocument/2006/relationships/slideLayout" Target="../slideLayouts/slideLayout2.xml"/><Relationship Id="rId6" Type="http://schemas.openxmlformats.org/officeDocument/2006/relationships/image" Target="../media/image148.png"/><Relationship Id="rId11" Type="http://schemas.openxmlformats.org/officeDocument/2006/relationships/image" Target="../media/image153.png"/><Relationship Id="rId24" Type="http://schemas.openxmlformats.org/officeDocument/2006/relationships/image" Target="../media/image165.png"/><Relationship Id="rId5" Type="http://schemas.openxmlformats.org/officeDocument/2006/relationships/image" Target="../media/image147.png"/><Relationship Id="rId15" Type="http://schemas.openxmlformats.org/officeDocument/2006/relationships/image" Target="../media/image157.png"/><Relationship Id="rId23" Type="http://schemas.openxmlformats.org/officeDocument/2006/relationships/image" Target="../media/image164.png"/><Relationship Id="rId10" Type="http://schemas.openxmlformats.org/officeDocument/2006/relationships/image" Target="../media/image152.png"/><Relationship Id="rId19" Type="http://schemas.openxmlformats.org/officeDocument/2006/relationships/image" Target="../media/image161.png"/><Relationship Id="rId4" Type="http://schemas.openxmlformats.org/officeDocument/2006/relationships/image" Target="../media/image146.png"/><Relationship Id="rId9" Type="http://schemas.openxmlformats.org/officeDocument/2006/relationships/image" Target="../media/image151.png"/><Relationship Id="rId14" Type="http://schemas.openxmlformats.org/officeDocument/2006/relationships/image" Target="../media/image156.png"/><Relationship Id="rId22" Type="http://schemas.openxmlformats.org/officeDocument/2006/relationships/image" Target="../media/image132.png"/></Relationships>
</file>

<file path=ppt/slides/_rels/slide11.xml.rels><?xml version="1.0" encoding="UTF-8" standalone="yes"?>
<Relationships xmlns="http://schemas.openxmlformats.org/package/2006/relationships"><Relationship Id="rId8" Type="http://schemas.openxmlformats.org/officeDocument/2006/relationships/image" Target="../media/image195.png"/><Relationship Id="rId3" Type="http://schemas.openxmlformats.org/officeDocument/2006/relationships/image" Target="../media/image190.png"/><Relationship Id="rId7" Type="http://schemas.openxmlformats.org/officeDocument/2006/relationships/image" Target="../media/image194.png"/><Relationship Id="rId2" Type="http://schemas.openxmlformats.org/officeDocument/2006/relationships/image" Target="../media/image1890.png"/><Relationship Id="rId1" Type="http://schemas.openxmlformats.org/officeDocument/2006/relationships/slideLayout" Target="../slideLayouts/slideLayout2.xml"/><Relationship Id="rId6" Type="http://schemas.openxmlformats.org/officeDocument/2006/relationships/image" Target="../media/image193.png"/><Relationship Id="rId11" Type="http://schemas.openxmlformats.org/officeDocument/2006/relationships/image" Target="../media/image198.png"/><Relationship Id="rId5" Type="http://schemas.openxmlformats.org/officeDocument/2006/relationships/image" Target="../media/image192.png"/><Relationship Id="rId10" Type="http://schemas.openxmlformats.org/officeDocument/2006/relationships/image" Target="../media/image197.png"/><Relationship Id="rId4" Type="http://schemas.openxmlformats.org/officeDocument/2006/relationships/image" Target="../media/image191.png"/><Relationship Id="rId9" Type="http://schemas.openxmlformats.org/officeDocument/2006/relationships/image" Target="../media/image196.png"/></Relationships>
</file>

<file path=ppt/slides/_rels/slide12.xml.rels><?xml version="1.0" encoding="UTF-8" standalone="yes"?>
<Relationships xmlns="http://schemas.openxmlformats.org/package/2006/relationships"><Relationship Id="rId8" Type="http://schemas.openxmlformats.org/officeDocument/2006/relationships/image" Target="../media/image205.png"/><Relationship Id="rId3" Type="http://schemas.openxmlformats.org/officeDocument/2006/relationships/image" Target="../media/image200.png"/><Relationship Id="rId7" Type="http://schemas.openxmlformats.org/officeDocument/2006/relationships/image" Target="../media/image204.png"/><Relationship Id="rId2" Type="http://schemas.openxmlformats.org/officeDocument/2006/relationships/image" Target="../media/image199.png"/><Relationship Id="rId1" Type="http://schemas.openxmlformats.org/officeDocument/2006/relationships/slideLayout" Target="../slideLayouts/slideLayout2.xml"/><Relationship Id="rId6" Type="http://schemas.openxmlformats.org/officeDocument/2006/relationships/image" Target="../media/image203.png"/><Relationship Id="rId5" Type="http://schemas.openxmlformats.org/officeDocument/2006/relationships/image" Target="../media/image202.png"/><Relationship Id="rId4" Type="http://schemas.openxmlformats.org/officeDocument/2006/relationships/image" Target="../media/image201.png"/></Relationships>
</file>

<file path=ppt/slides/_rels/slide13.xml.rels><?xml version="1.0" encoding="UTF-8" standalone="yes"?>
<Relationships xmlns="http://schemas.openxmlformats.org/package/2006/relationships"><Relationship Id="rId8" Type="http://schemas.openxmlformats.org/officeDocument/2006/relationships/image" Target="../media/image212.png"/><Relationship Id="rId3" Type="http://schemas.openxmlformats.org/officeDocument/2006/relationships/image" Target="../media/image207.png"/><Relationship Id="rId7" Type="http://schemas.openxmlformats.org/officeDocument/2006/relationships/image" Target="../media/image211.png"/><Relationship Id="rId2" Type="http://schemas.openxmlformats.org/officeDocument/2006/relationships/image" Target="../media/image206.png"/><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image" Target="../media/image209.png"/><Relationship Id="rId4" Type="http://schemas.openxmlformats.org/officeDocument/2006/relationships/image" Target="../media/image208.png"/></Relationships>
</file>

<file path=ppt/slides/_rels/slide14.xml.rels><?xml version="1.0" encoding="UTF-8" standalone="yes"?>
<Relationships xmlns="http://schemas.openxmlformats.org/package/2006/relationships"><Relationship Id="rId8" Type="http://schemas.openxmlformats.org/officeDocument/2006/relationships/image" Target="../media/image219.png"/><Relationship Id="rId3" Type="http://schemas.openxmlformats.org/officeDocument/2006/relationships/image" Target="../media/image214.png"/><Relationship Id="rId7" Type="http://schemas.openxmlformats.org/officeDocument/2006/relationships/image" Target="../media/image218.png"/><Relationship Id="rId2" Type="http://schemas.openxmlformats.org/officeDocument/2006/relationships/image" Target="../media/image213.png"/><Relationship Id="rId1" Type="http://schemas.openxmlformats.org/officeDocument/2006/relationships/slideLayout" Target="../slideLayouts/slideLayout2.xml"/><Relationship Id="rId6" Type="http://schemas.openxmlformats.org/officeDocument/2006/relationships/image" Target="../media/image217.png"/><Relationship Id="rId5" Type="http://schemas.openxmlformats.org/officeDocument/2006/relationships/image" Target="../media/image216.png"/><Relationship Id="rId4" Type="http://schemas.openxmlformats.org/officeDocument/2006/relationships/image" Target="../media/image215.png"/><Relationship Id="rId9" Type="http://schemas.openxmlformats.org/officeDocument/2006/relationships/image" Target="../media/image2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18" Type="http://schemas.openxmlformats.org/officeDocument/2006/relationships/image" Target="../media/image46.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4.png"/><Relationship Id="rId17" Type="http://schemas.openxmlformats.org/officeDocument/2006/relationships/image" Target="../media/image64.png"/><Relationship Id="rId2" Type="http://schemas.openxmlformats.org/officeDocument/2006/relationships/image" Target="../media/image49.png"/><Relationship Id="rId16"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3.png"/><Relationship Id="rId15" Type="http://schemas.openxmlformats.org/officeDocument/2006/relationships/image" Target="../media/image62.png"/><Relationship Id="rId10" Type="http://schemas.openxmlformats.org/officeDocument/2006/relationships/image" Target="../media/image57.png"/><Relationship Id="rId19" Type="http://schemas.openxmlformats.org/officeDocument/2006/relationships/image" Target="../media/image66.png"/><Relationship Id="rId4" Type="http://schemas.openxmlformats.org/officeDocument/2006/relationships/image" Target="../media/image2.png"/><Relationship Id="rId9" Type="http://schemas.openxmlformats.org/officeDocument/2006/relationships/image" Target="../media/image56.png"/><Relationship Id="rId14" Type="http://schemas.openxmlformats.org/officeDocument/2006/relationships/image" Target="../media/image61.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300.png"/></Relationships>
</file>

<file path=ppt/slides/_rels/slide5.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75.png"/><Relationship Id="rId18" Type="http://schemas.openxmlformats.org/officeDocument/2006/relationships/image" Target="../media/image89.png"/><Relationship Id="rId3" Type="http://schemas.openxmlformats.org/officeDocument/2006/relationships/image" Target="../media/image74.png"/><Relationship Id="rId21" Type="http://schemas.openxmlformats.org/officeDocument/2006/relationships/image" Target="../media/image92.png"/><Relationship Id="rId7" Type="http://schemas.openxmlformats.org/officeDocument/2006/relationships/image" Target="../media/image78.png"/><Relationship Id="rId12" Type="http://schemas.openxmlformats.org/officeDocument/2006/relationships/image" Target="../media/image83.png"/><Relationship Id="rId17" Type="http://schemas.openxmlformats.org/officeDocument/2006/relationships/image" Target="../media/image88.png"/><Relationship Id="rId2" Type="http://schemas.openxmlformats.org/officeDocument/2006/relationships/image" Target="../media/image73.png"/><Relationship Id="rId16" Type="http://schemas.openxmlformats.org/officeDocument/2006/relationships/image" Target="../media/image87.png"/><Relationship Id="rId20"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68.png"/><Relationship Id="rId15" Type="http://schemas.openxmlformats.org/officeDocument/2006/relationships/image" Target="../media/image86.png"/><Relationship Id="rId10" Type="http://schemas.openxmlformats.org/officeDocument/2006/relationships/image" Target="../media/image81.png"/><Relationship Id="rId19" Type="http://schemas.openxmlformats.org/officeDocument/2006/relationships/image" Target="../media/image90.png"/><Relationship Id="rId4" Type="http://schemas.openxmlformats.org/officeDocument/2006/relationships/image" Target="../media/image65.png"/><Relationship Id="rId9" Type="http://schemas.openxmlformats.org/officeDocument/2006/relationships/image" Target="../media/image72.png"/><Relationship Id="rId14" Type="http://schemas.openxmlformats.org/officeDocument/2006/relationships/image" Target="../media/image76.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3.png"/><Relationship Id="rId7" Type="http://schemas.openxmlformats.org/officeDocument/2006/relationships/image" Target="../media/image9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00.png"/><Relationship Id="rId5" Type="http://schemas.openxmlformats.org/officeDocument/2006/relationships/image" Target="../media/image95.png"/><Relationship Id="rId4" Type="http://schemas.openxmlformats.org/officeDocument/2006/relationships/image" Target="../media/image94.png"/></Relationships>
</file>

<file path=ppt/slides/_rels/slide7.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7.pn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102.png"/><Relationship Id="rId11" Type="http://schemas.openxmlformats.org/officeDocument/2006/relationships/image" Target="../media/image107.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s>
</file>

<file path=ppt/slides/_rels/slide8.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0.png"/><Relationship Id="rId7" Type="http://schemas.openxmlformats.org/officeDocument/2006/relationships/image" Target="../media/image114.png"/><Relationship Id="rId12" Type="http://schemas.openxmlformats.org/officeDocument/2006/relationships/image" Target="../media/image11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png"/></Relationships>
</file>

<file path=ppt/slides/_rels/slide9.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image" Target="../media/image131.png"/><Relationship Id="rId18" Type="http://schemas.openxmlformats.org/officeDocument/2006/relationships/image" Target="../media/image136.png"/><Relationship Id="rId26" Type="http://schemas.openxmlformats.org/officeDocument/2006/relationships/image" Target="../media/image143.png"/><Relationship Id="rId3" Type="http://schemas.openxmlformats.org/officeDocument/2006/relationships/image" Target="../media/image121.png"/><Relationship Id="rId21" Type="http://schemas.openxmlformats.org/officeDocument/2006/relationships/image" Target="../media/image139.png"/><Relationship Id="rId7" Type="http://schemas.openxmlformats.org/officeDocument/2006/relationships/image" Target="../media/image97.png"/><Relationship Id="rId12" Type="http://schemas.openxmlformats.org/officeDocument/2006/relationships/image" Target="../media/image130.png"/><Relationship Id="rId17" Type="http://schemas.openxmlformats.org/officeDocument/2006/relationships/image" Target="../media/image135.png"/><Relationship Id="rId25" Type="http://schemas.openxmlformats.org/officeDocument/2006/relationships/image" Target="../media/image142.png"/><Relationship Id="rId2" Type="http://schemas.openxmlformats.org/officeDocument/2006/relationships/image" Target="../media/image120.png"/><Relationship Id="rId16" Type="http://schemas.openxmlformats.org/officeDocument/2006/relationships/image" Target="../media/image134.png"/><Relationship Id="rId20" Type="http://schemas.openxmlformats.org/officeDocument/2006/relationships/image" Target="../media/image138.png"/><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129.png"/><Relationship Id="rId24" Type="http://schemas.openxmlformats.org/officeDocument/2006/relationships/image" Target="../media/image141.png"/><Relationship Id="rId5" Type="http://schemas.openxmlformats.org/officeDocument/2006/relationships/image" Target="../media/image123.png"/><Relationship Id="rId15" Type="http://schemas.openxmlformats.org/officeDocument/2006/relationships/image" Target="../media/image125.png"/><Relationship Id="rId23" Type="http://schemas.openxmlformats.org/officeDocument/2006/relationships/image" Target="../media/image128.png"/><Relationship Id="rId10" Type="http://schemas.openxmlformats.org/officeDocument/2006/relationships/image" Target="../media/image108.png"/><Relationship Id="rId19" Type="http://schemas.openxmlformats.org/officeDocument/2006/relationships/image" Target="../media/image137.png"/><Relationship Id="rId4" Type="http://schemas.openxmlformats.org/officeDocument/2006/relationships/image" Target="../media/image122.png"/><Relationship Id="rId9" Type="http://schemas.openxmlformats.org/officeDocument/2006/relationships/image" Target="../media/image127.png"/><Relationship Id="rId14" Type="http://schemas.openxmlformats.org/officeDocument/2006/relationships/image" Target="../media/image109.png"/><Relationship Id="rId22" Type="http://schemas.openxmlformats.org/officeDocument/2006/relationships/image" Target="../media/image1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E7BECDE9-6777-4133-BCB8-7377F8320CA9}"/>
              </a:ext>
            </a:extLst>
          </p:cNvPr>
          <p:cNvSpPr txBox="1"/>
          <p:nvPr/>
        </p:nvSpPr>
        <p:spPr>
          <a:xfrm>
            <a:off x="3370465" y="3475422"/>
            <a:ext cx="2273631" cy="400110"/>
          </a:xfrm>
          <a:prstGeom prst="rect">
            <a:avLst/>
          </a:prstGeom>
          <a:noFill/>
        </p:spPr>
        <p:txBody>
          <a:bodyPr wrap="square" rtlCol="0">
            <a:spAutoFit/>
          </a:bodyPr>
          <a:lstStyle/>
          <a:p>
            <a:pPr algn="r" rtl="1"/>
            <a:r>
              <a:rPr lang="ar-KW" sz="2000" b="1" dirty="0"/>
              <a:t>مشروع مصادر التعلم </a:t>
            </a:r>
          </a:p>
        </p:txBody>
      </p:sp>
      <p:sp>
        <p:nvSpPr>
          <p:cNvPr id="36" name="TextBox 35">
            <a:extLst>
              <a:ext uri="{FF2B5EF4-FFF2-40B4-BE49-F238E27FC236}">
                <a16:creationId xmlns:a16="http://schemas.microsoft.com/office/drawing/2014/main" id="{464BB81F-5D75-4C3B-9FE5-E4575C9AB2EC}"/>
              </a:ext>
            </a:extLst>
          </p:cNvPr>
          <p:cNvSpPr txBox="1"/>
          <p:nvPr/>
        </p:nvSpPr>
        <p:spPr>
          <a:xfrm>
            <a:off x="2654556" y="3869150"/>
            <a:ext cx="3084196" cy="400110"/>
          </a:xfrm>
          <a:prstGeom prst="rect">
            <a:avLst/>
          </a:prstGeom>
          <a:noFill/>
        </p:spPr>
        <p:txBody>
          <a:bodyPr wrap="square" rtlCol="0">
            <a:spAutoFit/>
          </a:bodyPr>
          <a:lstStyle/>
          <a:p>
            <a:pPr algn="r" rtl="1"/>
            <a:r>
              <a:rPr lang="ar-KW" sz="2000" b="1" dirty="0"/>
              <a:t>الصف الثاني عشر علمي </a:t>
            </a:r>
          </a:p>
        </p:txBody>
      </p:sp>
      <p:sp>
        <p:nvSpPr>
          <p:cNvPr id="37" name="TextBox 36">
            <a:extLst>
              <a:ext uri="{FF2B5EF4-FFF2-40B4-BE49-F238E27FC236}">
                <a16:creationId xmlns:a16="http://schemas.microsoft.com/office/drawing/2014/main" id="{C8F3016F-38DD-459B-BD25-62285B9283C4}"/>
              </a:ext>
            </a:extLst>
          </p:cNvPr>
          <p:cNvSpPr txBox="1"/>
          <p:nvPr/>
        </p:nvSpPr>
        <p:spPr>
          <a:xfrm>
            <a:off x="1042417" y="4462933"/>
            <a:ext cx="5434914" cy="400110"/>
          </a:xfrm>
          <a:prstGeom prst="rect">
            <a:avLst/>
          </a:prstGeom>
          <a:noFill/>
        </p:spPr>
        <p:txBody>
          <a:bodyPr wrap="square" rtlCol="0">
            <a:spAutoFit/>
          </a:bodyPr>
          <a:lstStyle/>
          <a:p>
            <a:pPr algn="r" rtl="1"/>
            <a:r>
              <a:rPr lang="ar-KW" sz="2000" b="1" dirty="0"/>
              <a:t>الوحدة السابعة : القطوع المخروطية :بند (  7 </a:t>
            </a:r>
            <a:r>
              <a:rPr lang="ar-KW" sz="2000" b="1"/>
              <a:t>–  3 </a:t>
            </a:r>
            <a:r>
              <a:rPr lang="ar-KW" sz="2000" b="1" dirty="0"/>
              <a:t>) </a:t>
            </a:r>
          </a:p>
        </p:txBody>
      </p:sp>
      <p:pic>
        <p:nvPicPr>
          <p:cNvPr id="11" name="Picture 10">
            <a:extLst>
              <a:ext uri="{FF2B5EF4-FFF2-40B4-BE49-F238E27FC236}">
                <a16:creationId xmlns:a16="http://schemas.microsoft.com/office/drawing/2014/main" id="{9E2DD7B8-31C7-4096-9FD5-5AA13E5869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8167" y="378571"/>
            <a:ext cx="1202967" cy="1386470"/>
          </a:xfrm>
          <a:prstGeom prst="rect">
            <a:avLst/>
          </a:prstGeom>
          <a:noFill/>
        </p:spPr>
      </p:pic>
      <p:sp>
        <p:nvSpPr>
          <p:cNvPr id="12" name="TextBox 2">
            <a:extLst>
              <a:ext uri="{FF2B5EF4-FFF2-40B4-BE49-F238E27FC236}">
                <a16:creationId xmlns:a16="http://schemas.microsoft.com/office/drawing/2014/main" id="{0E66D6A2-7FA8-4B7C-848B-60B9EFB34E0D}"/>
              </a:ext>
            </a:extLst>
          </p:cNvPr>
          <p:cNvSpPr txBox="1"/>
          <p:nvPr/>
        </p:nvSpPr>
        <p:spPr>
          <a:xfrm>
            <a:off x="6204646" y="1765041"/>
            <a:ext cx="1739912" cy="369332"/>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rtl="1"/>
            <a:r>
              <a:rPr lang="ar-KW" b="1" dirty="0"/>
              <a:t>وزارة التربية</a:t>
            </a:r>
            <a:endParaRPr lang="en-US" b="1" dirty="0"/>
          </a:p>
        </p:txBody>
      </p:sp>
      <p:sp>
        <p:nvSpPr>
          <p:cNvPr id="13" name="TextBox 31">
            <a:extLst>
              <a:ext uri="{FF2B5EF4-FFF2-40B4-BE49-F238E27FC236}">
                <a16:creationId xmlns:a16="http://schemas.microsoft.com/office/drawing/2014/main" id="{F6932521-D8F5-4AD7-BD98-18CB2A2C70DC}"/>
              </a:ext>
            </a:extLst>
          </p:cNvPr>
          <p:cNvSpPr txBox="1"/>
          <p:nvPr/>
        </p:nvSpPr>
        <p:spPr>
          <a:xfrm>
            <a:off x="5503052" y="2225791"/>
            <a:ext cx="2964554" cy="369332"/>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rtl="1"/>
            <a:r>
              <a:rPr lang="ar-KW" b="1" dirty="0"/>
              <a:t>التوجيه الفني العام للرياضيات</a:t>
            </a:r>
          </a:p>
        </p:txBody>
      </p:sp>
      <p:sp>
        <p:nvSpPr>
          <p:cNvPr id="8" name="TextBox 15">
            <a:extLst>
              <a:ext uri="{FF2B5EF4-FFF2-40B4-BE49-F238E27FC236}">
                <a16:creationId xmlns:a16="http://schemas.microsoft.com/office/drawing/2014/main" id="{751FAFC8-2DA9-4D40-B9F6-BFF6E1E707AC}"/>
              </a:ext>
            </a:extLst>
          </p:cNvPr>
          <p:cNvSpPr txBox="1"/>
          <p:nvPr/>
        </p:nvSpPr>
        <p:spPr>
          <a:xfrm>
            <a:off x="0" y="6299154"/>
            <a:ext cx="4221488" cy="369332"/>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rtl="1"/>
            <a:r>
              <a:rPr lang="ar-KW" b="1" dirty="0"/>
              <a:t>منطقة الفروانية التعليمية – منطقة الجهراء التعليمية</a:t>
            </a: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39338" y="437763"/>
                <a:ext cx="8897157" cy="1051506"/>
              </a:xfrm>
              <a:prstGeom prst="rect">
                <a:avLst/>
              </a:prstGeom>
              <a:noFill/>
            </p:spPr>
            <p:txBody>
              <a:bodyPr wrap="square" rtlCol="0">
                <a:spAutoFit/>
              </a:bodyPr>
              <a:lstStyle/>
              <a:p>
                <a:r>
                  <a:rPr lang="ar-KW" sz="2400" b="1" dirty="0">
                    <a:solidFill>
                      <a:schemeClr val="tx1"/>
                    </a:solidFill>
                  </a:rPr>
                  <a:t>أوجد معادلة القطع الزائد الذي مركزه </a:t>
                </a:r>
                <a:r>
                  <a:rPr lang="en-US" sz="2400" b="1" dirty="0">
                    <a:solidFill>
                      <a:schemeClr val="tx1"/>
                    </a:solidFill>
                  </a:rPr>
                  <a:t>(0,0)</a:t>
                </a:r>
                <a:r>
                  <a:rPr lang="ar-KW" sz="2400" b="1" dirty="0">
                    <a:solidFill>
                      <a:schemeClr val="tx1"/>
                    </a:solidFill>
                  </a:rPr>
                  <a:t> إحدى بؤرتيه </a:t>
                </a:r>
                <a:r>
                  <a:rPr lang="en-US" sz="2400" b="1" dirty="0">
                    <a:solidFill>
                      <a:schemeClr val="tx1"/>
                    </a:solidFill>
                  </a:rPr>
                  <a:t>F(</a:t>
                </a:r>
                <a14:m>
                  <m:oMath xmlns:m="http://schemas.openxmlformats.org/officeDocument/2006/math">
                    <m:rad>
                      <m:radPr>
                        <m:degHide m:val="on"/>
                        <m:ctrlPr>
                          <a:rPr lang="en-US" sz="2400" b="1" i="1" smtClean="0">
                            <a:solidFill>
                              <a:schemeClr val="tx1"/>
                            </a:solidFill>
                            <a:latin typeface="Cambria Math" panose="02040503050406030204" pitchFamily="18" charset="0"/>
                          </a:rPr>
                        </m:ctrlPr>
                      </m:radPr>
                      <m:deg/>
                      <m:e>
                        <m:r>
                          <a:rPr lang="en-US" sz="2400" b="1" i="1" smtClean="0">
                            <a:solidFill>
                              <a:schemeClr val="tx1"/>
                            </a:solidFill>
                            <a:latin typeface="Cambria Math"/>
                          </a:rPr>
                          <m:t>𝟒𝟏</m:t>
                        </m:r>
                      </m:e>
                    </m:rad>
                  </m:oMath>
                </a14:m>
                <a:r>
                  <a:rPr lang="en-US" sz="2400" b="1" dirty="0">
                    <a:solidFill>
                      <a:schemeClr val="tx1"/>
                    </a:solidFill>
                  </a:rPr>
                  <a:t>,0) </a:t>
                </a:r>
                <a:r>
                  <a:rPr lang="ar-KW" sz="2400" b="1" dirty="0">
                    <a:solidFill>
                      <a:schemeClr val="tx1"/>
                    </a:solidFill>
                  </a:rPr>
                  <a:t> ومعادلة أحد خطيه المقاربين </a:t>
                </a:r>
                <a:r>
                  <a:rPr lang="ar-KW" sz="2400" b="1" dirty="0" err="1">
                    <a:solidFill>
                      <a:schemeClr val="tx1"/>
                    </a:solidFill>
                  </a:rPr>
                  <a:t>هى</a:t>
                </a:r>
                <a:r>
                  <a:rPr lang="ar-KW" sz="2400" b="1" dirty="0">
                    <a:solidFill>
                      <a:schemeClr val="tx1"/>
                    </a:solidFill>
                  </a:rPr>
                  <a:t> : </a:t>
                </a:r>
                <a14:m>
                  <m:oMath xmlns:m="http://schemas.openxmlformats.org/officeDocument/2006/math">
                    <m:r>
                      <a:rPr lang="en-US" sz="2400" b="1" i="1" smtClean="0">
                        <a:solidFill>
                          <a:schemeClr val="tx1"/>
                        </a:solidFill>
                        <a:latin typeface="Cambria Math"/>
                      </a:rPr>
                      <m:t>𝒚</m:t>
                    </m:r>
                    <m:r>
                      <a:rPr lang="en-US" sz="2400" b="1" i="1" smtClean="0">
                        <a:solidFill>
                          <a:schemeClr val="tx1"/>
                        </a:solidFill>
                        <a:latin typeface="Cambria Math"/>
                      </a:rPr>
                      <m:t>=</m:t>
                    </m:r>
                    <m:f>
                      <m:fPr>
                        <m:ctrlPr>
                          <a:rPr lang="en-US" sz="2400" b="1" i="1" smtClean="0">
                            <a:solidFill>
                              <a:schemeClr val="tx1"/>
                            </a:solidFill>
                            <a:latin typeface="Cambria Math" panose="02040503050406030204" pitchFamily="18" charset="0"/>
                          </a:rPr>
                        </m:ctrlPr>
                      </m:fPr>
                      <m:num>
                        <m:r>
                          <a:rPr lang="en-US" sz="2400" b="1" i="1" smtClean="0">
                            <a:solidFill>
                              <a:schemeClr val="tx1"/>
                            </a:solidFill>
                            <a:latin typeface="Cambria Math"/>
                          </a:rPr>
                          <m:t>𝟒</m:t>
                        </m:r>
                      </m:num>
                      <m:den>
                        <m:r>
                          <a:rPr lang="en-US" sz="2400" b="1" i="1" smtClean="0">
                            <a:solidFill>
                              <a:schemeClr val="tx1"/>
                            </a:solidFill>
                            <a:latin typeface="Cambria Math"/>
                          </a:rPr>
                          <m:t>𝟓</m:t>
                        </m:r>
                      </m:den>
                    </m:f>
                    <m:r>
                      <a:rPr lang="en-US" sz="2400" b="1" i="1" smtClean="0">
                        <a:solidFill>
                          <a:schemeClr val="tx1"/>
                        </a:solidFill>
                        <a:latin typeface="Cambria Math"/>
                      </a:rPr>
                      <m:t>𝒙</m:t>
                    </m:r>
                  </m:oMath>
                </a14:m>
                <a:endParaRPr lang="en-US" sz="2400" b="1" dirty="0">
                  <a:solidFill>
                    <a:schemeClr val="tx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39338" y="437763"/>
                <a:ext cx="8897157" cy="1051506"/>
              </a:xfrm>
              <a:prstGeom prst="rect">
                <a:avLst/>
              </a:prstGeom>
              <a:blipFill>
                <a:blip r:embed="rId2"/>
                <a:stretch>
                  <a:fillRect t="-1744" r="-1028" b="-2907"/>
                </a:stretch>
              </a:blipFill>
            </p:spPr>
            <p:txBody>
              <a:bodyPr/>
              <a:lstStyle/>
              <a:p>
                <a:r>
                  <a:rPr lang="en-US">
                    <a:noFill/>
                  </a:rPr>
                  <a:t> </a:t>
                </a:r>
              </a:p>
            </p:txBody>
          </p:sp>
        </mc:Fallback>
      </mc:AlternateContent>
      <p:sp>
        <p:nvSpPr>
          <p:cNvPr id="7" name="TextBox 2"/>
          <p:cNvSpPr txBox="1"/>
          <p:nvPr/>
        </p:nvSpPr>
        <p:spPr>
          <a:xfrm>
            <a:off x="8171090" y="1239143"/>
            <a:ext cx="865406" cy="461665"/>
          </a:xfrm>
          <a:prstGeom prst="rect">
            <a:avLst/>
          </a:prstGeom>
          <a:noFill/>
        </p:spPr>
        <p:txBody>
          <a:bodyPr wrap="square" rtlCol="0">
            <a:spAutoFit/>
          </a:bodyPr>
          <a:lstStyle/>
          <a:p>
            <a:pPr fontAlgn="base">
              <a:spcBef>
                <a:spcPct val="0"/>
              </a:spcBef>
              <a:spcAft>
                <a:spcPct val="0"/>
              </a:spcAft>
            </a:pPr>
            <a:r>
              <a:rPr lang="ar-EG" sz="2400" b="1" dirty="0">
                <a:solidFill>
                  <a:srgbClr val="FF0000"/>
                </a:solidFill>
                <a:latin typeface="Lucida Calligraphy" pitchFamily="66" charset="0"/>
                <a:cs typeface="Arial" pitchFamily="34" charset="0"/>
              </a:rPr>
              <a:t>الحل</a:t>
            </a:r>
            <a:r>
              <a:rPr lang="ar-KW" sz="2400" b="1" dirty="0">
                <a:solidFill>
                  <a:srgbClr val="FF0000"/>
                </a:solidFill>
                <a:latin typeface="Lucida Calligraphy" pitchFamily="66" charset="0"/>
                <a:cs typeface="Arial" pitchFamily="34" charset="0"/>
              </a:rPr>
              <a:t>:</a:t>
            </a:r>
            <a:endParaRPr lang="en-US" sz="2400" b="1" dirty="0">
              <a:solidFill>
                <a:srgbClr val="FF0000"/>
              </a:solidFill>
              <a:latin typeface="Lucida Calligraphy" pitchFamily="66" charset="0"/>
              <a:cs typeface="Arial"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2616133" y="1390183"/>
                <a:ext cx="2736304" cy="717761"/>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f>
                        <m:fPr>
                          <m:ctrlPr>
                            <a:rPr lang="en-US" sz="2000" b="1" i="1" smtClean="0">
                              <a:solidFill>
                                <a:schemeClr val="tx1"/>
                              </a:solidFill>
                              <a:latin typeface="Cambria Math" panose="02040503050406030204" pitchFamily="18" charset="0"/>
                            </a:rPr>
                          </m:ctrlPr>
                        </m:fPr>
                        <m:num>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𝒙</m:t>
                              </m:r>
                            </m:e>
                            <m:sup>
                              <m:r>
                                <a:rPr lang="en-US" sz="2000" b="1" i="1" smtClean="0">
                                  <a:solidFill>
                                    <a:schemeClr val="tx1"/>
                                  </a:solidFill>
                                  <a:latin typeface="Cambria Math"/>
                                </a:rPr>
                                <m:t>𝟐</m:t>
                              </m:r>
                            </m:sup>
                          </m:sSup>
                        </m:num>
                        <m:den>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𝒂</m:t>
                              </m:r>
                            </m:e>
                            <m:sup>
                              <m:r>
                                <a:rPr lang="en-US" sz="2000" b="1" i="1" smtClean="0">
                                  <a:solidFill>
                                    <a:schemeClr val="tx1"/>
                                  </a:solidFill>
                                  <a:latin typeface="Cambria Math"/>
                                </a:rPr>
                                <m:t>𝟐</m:t>
                              </m:r>
                            </m:sup>
                          </m:sSup>
                        </m:den>
                      </m:f>
                      <m:r>
                        <a:rPr lang="en-US" sz="2000" b="1" i="1" smtClean="0">
                          <a:solidFill>
                            <a:schemeClr val="tx1"/>
                          </a:solidFill>
                          <a:latin typeface="Cambria Math"/>
                        </a:rPr>
                        <m:t>−</m:t>
                      </m:r>
                      <m:f>
                        <m:fPr>
                          <m:ctrlPr>
                            <a:rPr lang="en-US" sz="2000" b="1" i="1" smtClean="0">
                              <a:solidFill>
                                <a:schemeClr val="tx1"/>
                              </a:solidFill>
                              <a:latin typeface="Cambria Math" panose="02040503050406030204" pitchFamily="18" charset="0"/>
                              <a:ea typeface="Cambria Math"/>
                            </a:rPr>
                          </m:ctrlPr>
                        </m:fPr>
                        <m:num>
                          <m:sSup>
                            <m:sSupPr>
                              <m:ctrlPr>
                                <a:rPr lang="en-US" sz="2000" b="1" i="1" smtClean="0">
                                  <a:solidFill>
                                    <a:schemeClr val="tx1"/>
                                  </a:solidFill>
                                  <a:latin typeface="Cambria Math" panose="02040503050406030204" pitchFamily="18" charset="0"/>
                                  <a:ea typeface="Cambria Math"/>
                                </a:rPr>
                              </m:ctrlPr>
                            </m:sSupPr>
                            <m:e>
                              <m:r>
                                <a:rPr lang="en-US" sz="2000" b="1" i="1" smtClean="0">
                                  <a:solidFill>
                                    <a:schemeClr val="tx1"/>
                                  </a:solidFill>
                                  <a:latin typeface="Cambria Math"/>
                                  <a:ea typeface="Cambria Math"/>
                                </a:rPr>
                                <m:t>𝒚</m:t>
                              </m:r>
                            </m:e>
                            <m:sup>
                              <m:r>
                                <a:rPr lang="en-US" sz="2000" b="1" i="1" smtClean="0">
                                  <a:solidFill>
                                    <a:schemeClr val="tx1"/>
                                  </a:solidFill>
                                  <a:latin typeface="Cambria Math"/>
                                  <a:ea typeface="Cambria Math"/>
                                </a:rPr>
                                <m:t>𝟐</m:t>
                              </m:r>
                            </m:sup>
                          </m:sSup>
                        </m:num>
                        <m:den>
                          <m:sSup>
                            <m:sSupPr>
                              <m:ctrlPr>
                                <a:rPr lang="en-US" sz="2000" b="1" i="1" smtClean="0">
                                  <a:solidFill>
                                    <a:schemeClr val="tx1"/>
                                  </a:solidFill>
                                  <a:latin typeface="Cambria Math" panose="02040503050406030204" pitchFamily="18" charset="0"/>
                                  <a:ea typeface="Cambria Math"/>
                                </a:rPr>
                              </m:ctrlPr>
                            </m:sSupPr>
                            <m:e>
                              <m:r>
                                <a:rPr lang="en-US" sz="2000" b="1" i="1" smtClean="0">
                                  <a:solidFill>
                                    <a:schemeClr val="tx1"/>
                                  </a:solidFill>
                                  <a:latin typeface="Cambria Math"/>
                                  <a:ea typeface="Cambria Math"/>
                                </a:rPr>
                                <m:t>𝒃</m:t>
                              </m:r>
                            </m:e>
                            <m:sup>
                              <m:r>
                                <a:rPr lang="en-US" sz="2000" b="1" i="1" smtClean="0">
                                  <a:solidFill>
                                    <a:schemeClr val="tx1"/>
                                  </a:solidFill>
                                  <a:latin typeface="Cambria Math"/>
                                  <a:ea typeface="Cambria Math"/>
                                </a:rPr>
                                <m:t>𝟐</m:t>
                              </m:r>
                            </m:sup>
                          </m:sSup>
                        </m:den>
                      </m:f>
                      <m:r>
                        <a:rPr lang="en-US" sz="2000" b="1" i="1" smtClean="0">
                          <a:solidFill>
                            <a:schemeClr val="tx1"/>
                          </a:solidFill>
                          <a:latin typeface="Cambria Math"/>
                          <a:ea typeface="Cambria Math"/>
                        </a:rPr>
                        <m:t>=</m:t>
                      </m:r>
                      <m:r>
                        <a:rPr lang="en-US" sz="2000" b="1" i="1" smtClean="0">
                          <a:solidFill>
                            <a:schemeClr val="tx1"/>
                          </a:solidFill>
                          <a:latin typeface="Cambria Math"/>
                          <a:ea typeface="Cambria Math"/>
                        </a:rPr>
                        <m:t>𝟏</m:t>
                      </m:r>
                    </m:oMath>
                  </m:oMathPara>
                </a14:m>
                <a:endParaRPr lang="en-US" sz="2000" b="1" dirty="0">
                  <a:solidFill>
                    <a:schemeClr val="tx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16133" y="1390183"/>
                <a:ext cx="2736304" cy="717761"/>
              </a:xfrm>
              <a:prstGeom prst="rect">
                <a:avLst/>
              </a:prstGeom>
              <a:blipFill>
                <a:blip r:embed="rId3"/>
                <a:stretch>
                  <a:fillRect/>
                </a:stretch>
              </a:blipFill>
            </p:spPr>
            <p:txBody>
              <a:bodyPr/>
              <a:lstStyle/>
              <a:p>
                <a:r>
                  <a:rPr lang="en-US">
                    <a:noFill/>
                  </a:rPr>
                  <a:t> </a:t>
                </a:r>
              </a:p>
            </p:txBody>
          </p:sp>
        </mc:Fallback>
      </mc:AlternateContent>
      <p:sp>
        <p:nvSpPr>
          <p:cNvPr id="14" name="مربع نص 2"/>
          <p:cNvSpPr txBox="1"/>
          <p:nvPr/>
        </p:nvSpPr>
        <p:spPr>
          <a:xfrm>
            <a:off x="3491880" y="1619508"/>
            <a:ext cx="5140836" cy="369332"/>
          </a:xfrm>
          <a:prstGeom prst="rect">
            <a:avLst/>
          </a:prstGeom>
          <a:noFill/>
        </p:spPr>
        <p:txBody>
          <a:bodyPr wrap="square" rtlCol="1">
            <a:spAutoFit/>
          </a:bodyPr>
          <a:lstStyle/>
          <a:p>
            <a:pPr rtl="0" fontAlgn="base">
              <a:spcBef>
                <a:spcPct val="0"/>
              </a:spcBef>
              <a:spcAft>
                <a:spcPct val="0"/>
              </a:spcAft>
            </a:pPr>
            <a:r>
              <a:rPr lang="ar-KW" b="1" dirty="0">
                <a:latin typeface="Lucida Calligraphy" pitchFamily="66" charset="0"/>
                <a:cs typeface="Arial" pitchFamily="34" charset="0"/>
              </a:rPr>
              <a:t>المحور القاطع ينطبق علي محور </a:t>
            </a:r>
            <a:r>
              <a:rPr lang="ar-KW" b="1" dirty="0" err="1">
                <a:latin typeface="Lucida Calligraphy" pitchFamily="66" charset="0"/>
                <a:cs typeface="Arial" pitchFamily="34" charset="0"/>
              </a:rPr>
              <a:t>السينات</a:t>
            </a:r>
            <a:r>
              <a:rPr lang="ar-KW" b="1" dirty="0">
                <a:latin typeface="Lucida Calligraphy" pitchFamily="66" charset="0"/>
                <a:cs typeface="Arial" pitchFamily="34" charset="0"/>
              </a:rPr>
              <a:t> ومعادلته:</a:t>
            </a:r>
          </a:p>
        </p:txBody>
      </p:sp>
      <mc:AlternateContent xmlns:mc="http://schemas.openxmlformats.org/markup-compatibility/2006" xmlns:a14="http://schemas.microsoft.com/office/drawing/2010/main">
        <mc:Choice Requires="a14">
          <p:sp>
            <p:nvSpPr>
              <p:cNvPr id="21" name="مربع نص 2"/>
              <p:cNvSpPr txBox="1"/>
              <p:nvPr/>
            </p:nvSpPr>
            <p:spPr>
              <a:xfrm>
                <a:off x="4433809" y="2496625"/>
                <a:ext cx="1722367" cy="375552"/>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left"/>
                    </m:oMathParaPr>
                    <m:oMath xmlns:m="http://schemas.openxmlformats.org/officeDocument/2006/math">
                      <m:sSup>
                        <m:sSupPr>
                          <m:ctrlPr>
                            <a:rPr lang="ar-KW" b="1" i="1" smtClean="0">
                              <a:solidFill>
                                <a:schemeClr val="tx1"/>
                              </a:solidFill>
                              <a:latin typeface="Cambria Math" panose="02040503050406030204" pitchFamily="18" charset="0"/>
                              <a:cs typeface="Arial" pitchFamily="34" charset="0"/>
                            </a:rPr>
                          </m:ctrlPr>
                        </m:sSupPr>
                        <m:e>
                          <m:r>
                            <a:rPr lang="ar-KW" b="1" i="1" smtClean="0">
                              <a:solidFill>
                                <a:schemeClr val="tx1"/>
                              </a:solidFill>
                              <a:latin typeface="Cambria Math" panose="02040503050406030204" pitchFamily="18" charset="0"/>
                              <a:ea typeface="Cambria Math" panose="02040503050406030204" pitchFamily="18" charset="0"/>
                              <a:cs typeface="Arial" pitchFamily="34" charset="0"/>
                            </a:rPr>
                            <m:t>∵</m:t>
                          </m:r>
                          <m:r>
                            <a:rPr lang="en-US" b="1" i="1" smtClean="0">
                              <a:solidFill>
                                <a:schemeClr val="tx1"/>
                              </a:solidFill>
                              <a:latin typeface="Cambria Math" panose="02040503050406030204" pitchFamily="18" charset="0"/>
                              <a:cs typeface="Arial" pitchFamily="34" charset="0"/>
                            </a:rPr>
                            <m:t> </m:t>
                          </m:r>
                          <m:r>
                            <a:rPr lang="en-US" b="1" i="1" smtClean="0">
                              <a:solidFill>
                                <a:schemeClr val="tx1"/>
                              </a:solidFill>
                              <a:latin typeface="Cambria Math"/>
                              <a:cs typeface="Arial" pitchFamily="34" charset="0"/>
                            </a:rPr>
                            <m:t>𝑪</m:t>
                          </m:r>
                        </m:e>
                        <m:sup>
                          <m:r>
                            <a:rPr lang="en-US" b="1" i="1" smtClean="0">
                              <a:solidFill>
                                <a:schemeClr val="tx1"/>
                              </a:solidFill>
                              <a:latin typeface="Cambria Math"/>
                              <a:cs typeface="Arial" pitchFamily="34" charset="0"/>
                            </a:rPr>
                            <m:t>𝟐</m:t>
                          </m:r>
                        </m:sup>
                      </m:sSup>
                      <m:r>
                        <a:rPr lang="ar-KW" b="1" i="1" smtClean="0">
                          <a:solidFill>
                            <a:schemeClr val="tx1"/>
                          </a:solidFill>
                          <a:latin typeface="Cambria Math"/>
                          <a:ea typeface="Cambria Math"/>
                          <a:cs typeface="Arial" pitchFamily="34" charset="0"/>
                        </a:rPr>
                        <m:t>=</m:t>
                      </m:r>
                      <m:sSup>
                        <m:sSupPr>
                          <m:ctrlPr>
                            <a:rPr lang="ar-KW" b="1" i="1" smtClean="0">
                              <a:solidFill>
                                <a:schemeClr val="tx1"/>
                              </a:solidFill>
                              <a:latin typeface="Cambria Math" panose="02040503050406030204" pitchFamily="18" charset="0"/>
                              <a:ea typeface="Cambria Math"/>
                              <a:cs typeface="Arial" pitchFamily="34" charset="0"/>
                            </a:rPr>
                          </m:ctrlPr>
                        </m:sSupPr>
                        <m:e>
                          <m:r>
                            <a:rPr lang="en-US" b="1" i="1" smtClean="0">
                              <a:solidFill>
                                <a:schemeClr val="tx1"/>
                              </a:solidFill>
                              <a:latin typeface="Cambria Math"/>
                              <a:ea typeface="Cambria Math"/>
                              <a:cs typeface="Arial" pitchFamily="34" charset="0"/>
                            </a:rPr>
                            <m:t>𝒂</m:t>
                          </m:r>
                        </m:e>
                        <m:sup>
                          <m:r>
                            <a:rPr lang="en-US" b="1" i="1" smtClean="0">
                              <a:solidFill>
                                <a:schemeClr val="tx1"/>
                              </a:solidFill>
                              <a:latin typeface="Cambria Math"/>
                              <a:ea typeface="Cambria Math"/>
                              <a:cs typeface="Arial" pitchFamily="34" charset="0"/>
                            </a:rPr>
                            <m:t>𝟐</m:t>
                          </m:r>
                        </m:sup>
                      </m:sSup>
                      <m:r>
                        <a:rPr lang="ar-KW" b="1" i="1" smtClean="0">
                          <a:solidFill>
                            <a:schemeClr val="tx1"/>
                          </a:solidFill>
                          <a:latin typeface="Cambria Math"/>
                          <a:ea typeface="Cambria Math"/>
                          <a:cs typeface="Arial" pitchFamily="34" charset="0"/>
                        </a:rPr>
                        <m:t>+</m:t>
                      </m:r>
                      <m:sSup>
                        <m:sSupPr>
                          <m:ctrlPr>
                            <a:rPr lang="ar-KW" b="1" i="1" smtClean="0">
                              <a:solidFill>
                                <a:schemeClr val="tx1"/>
                              </a:solidFill>
                              <a:latin typeface="Cambria Math" panose="02040503050406030204" pitchFamily="18" charset="0"/>
                              <a:ea typeface="Cambria Math"/>
                              <a:cs typeface="Arial" pitchFamily="34" charset="0"/>
                            </a:rPr>
                          </m:ctrlPr>
                        </m:sSupPr>
                        <m:e>
                          <m:r>
                            <a:rPr lang="en-US" b="1" i="1" smtClean="0">
                              <a:solidFill>
                                <a:schemeClr val="tx1"/>
                              </a:solidFill>
                              <a:latin typeface="Cambria Math"/>
                              <a:ea typeface="Cambria Math"/>
                              <a:cs typeface="Arial" pitchFamily="34" charset="0"/>
                            </a:rPr>
                            <m:t>𝒃</m:t>
                          </m:r>
                        </m:e>
                        <m:sup>
                          <m:r>
                            <a:rPr lang="en-US" b="1" i="1" smtClean="0">
                              <a:solidFill>
                                <a:schemeClr val="tx1"/>
                              </a:solidFill>
                              <a:latin typeface="Cambria Math"/>
                              <a:ea typeface="Cambria Math"/>
                              <a:cs typeface="Arial" pitchFamily="34" charset="0"/>
                            </a:rPr>
                            <m:t>𝟐</m:t>
                          </m:r>
                        </m:sup>
                      </m:sSup>
                    </m:oMath>
                  </m:oMathPara>
                </a14:m>
                <a:endParaRPr lang="ar-KW" b="1" dirty="0">
                  <a:solidFill>
                    <a:schemeClr val="tx1"/>
                  </a:solidFill>
                  <a:latin typeface="Lucida Calligraphy" pitchFamily="66" charset="0"/>
                  <a:cs typeface="Arial" pitchFamily="34" charset="0"/>
                </a:endParaRPr>
              </a:p>
            </p:txBody>
          </p:sp>
        </mc:Choice>
        <mc:Fallback xmlns="">
          <p:sp>
            <p:nvSpPr>
              <p:cNvPr id="21" name="مربع نص 2"/>
              <p:cNvSpPr txBox="1">
                <a:spLocks noRot="1" noChangeAspect="1" noMove="1" noResize="1" noEditPoints="1" noAdjustHandles="1" noChangeArrowheads="1" noChangeShapeType="1" noTextEdit="1"/>
              </p:cNvSpPr>
              <p:nvPr/>
            </p:nvSpPr>
            <p:spPr>
              <a:xfrm>
                <a:off x="4433809" y="2496625"/>
                <a:ext cx="1722367" cy="37555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مربع نص 7"/>
              <p:cNvSpPr txBox="1"/>
              <p:nvPr/>
            </p:nvSpPr>
            <p:spPr>
              <a:xfrm>
                <a:off x="5652120" y="2042253"/>
                <a:ext cx="2980596" cy="396327"/>
              </a:xfrm>
              <a:prstGeom prst="rect">
                <a:avLst/>
              </a:prstGeom>
              <a:noFill/>
            </p:spPr>
            <p:txBody>
              <a:bodyPr wrap="square" rtlCol="1">
                <a:spAutoFit/>
              </a:bodyPr>
              <a:lstStyle/>
              <a:p>
                <a:r>
                  <a:rPr lang="ar-KW" b="1" dirty="0">
                    <a:solidFill>
                      <a:schemeClr val="tx1"/>
                    </a:solidFill>
                    <a:latin typeface="Cambria Math" panose="02040503050406030204" pitchFamily="18" charset="0"/>
                    <a:ea typeface="Cambria Math" panose="02040503050406030204" pitchFamily="18" charset="0"/>
                  </a:rPr>
                  <a:t>∵</a:t>
                </a:r>
                <a:r>
                  <a:rPr lang="ar-KW" b="1" dirty="0">
                    <a:solidFill>
                      <a:schemeClr val="tx1"/>
                    </a:solidFill>
                  </a:rPr>
                  <a:t>احدي البؤرتين  </a:t>
                </a:r>
                <a14:m>
                  <m:oMath xmlns:m="http://schemas.openxmlformats.org/officeDocument/2006/math">
                    <m:r>
                      <a:rPr lang="en-US" b="1" i="1" smtClean="0">
                        <a:solidFill>
                          <a:schemeClr val="tx1"/>
                        </a:solidFill>
                        <a:latin typeface="Cambria Math"/>
                      </a:rPr>
                      <m:t>𝑭</m:t>
                    </m:r>
                    <m:r>
                      <a:rPr lang="en-US" b="1" i="1" smtClean="0">
                        <a:solidFill>
                          <a:schemeClr val="tx1"/>
                        </a:solidFill>
                        <a:latin typeface="Cambria Math"/>
                      </a:rPr>
                      <m:t>=(</m:t>
                    </m:r>
                    <m:rad>
                      <m:radPr>
                        <m:degHide m:val="on"/>
                        <m:ctrlPr>
                          <a:rPr lang="en-US" b="1" i="1" smtClean="0">
                            <a:solidFill>
                              <a:schemeClr val="tx1"/>
                            </a:solidFill>
                            <a:latin typeface="Cambria Math" panose="02040503050406030204" pitchFamily="18" charset="0"/>
                          </a:rPr>
                        </m:ctrlPr>
                      </m:radPr>
                      <m:deg/>
                      <m:e>
                        <m:r>
                          <a:rPr lang="en-US" b="1" i="1" smtClean="0">
                            <a:solidFill>
                              <a:schemeClr val="tx1"/>
                            </a:solidFill>
                            <a:latin typeface="Cambria Math"/>
                          </a:rPr>
                          <m:t>𝟒𝟏</m:t>
                        </m:r>
                      </m:e>
                    </m:rad>
                    <m:r>
                      <a:rPr lang="en-US" b="1" i="1" smtClean="0">
                        <a:solidFill>
                          <a:schemeClr val="tx1"/>
                        </a:solidFill>
                        <a:latin typeface="Cambria Math"/>
                      </a:rPr>
                      <m:t>,</m:t>
                    </m:r>
                    <m:r>
                      <a:rPr lang="en-US" b="1" i="1" smtClean="0">
                        <a:solidFill>
                          <a:schemeClr val="tx1"/>
                        </a:solidFill>
                        <a:latin typeface="Cambria Math"/>
                      </a:rPr>
                      <m:t>𝟎</m:t>
                    </m:r>
                    <m:r>
                      <a:rPr lang="en-US" b="1" i="1" smtClean="0">
                        <a:solidFill>
                          <a:schemeClr val="tx1"/>
                        </a:solidFill>
                        <a:latin typeface="Cambria Math"/>
                      </a:rPr>
                      <m:t>)</m:t>
                    </m:r>
                  </m:oMath>
                </a14:m>
                <a:endParaRPr lang="ar-KW" b="1" dirty="0">
                  <a:solidFill>
                    <a:schemeClr val="tx1"/>
                  </a:solidFill>
                </a:endParaRPr>
              </a:p>
            </p:txBody>
          </p:sp>
        </mc:Choice>
        <mc:Fallback xmlns="">
          <p:sp>
            <p:nvSpPr>
              <p:cNvPr id="8" name="مربع نص 7"/>
              <p:cNvSpPr txBox="1">
                <a:spLocks noRot="1" noChangeAspect="1" noMove="1" noResize="1" noEditPoints="1" noAdjustHandles="1" noChangeArrowheads="1" noChangeShapeType="1" noTextEdit="1"/>
              </p:cNvSpPr>
              <p:nvPr/>
            </p:nvSpPr>
            <p:spPr>
              <a:xfrm>
                <a:off x="5652120" y="2042253"/>
                <a:ext cx="2980596" cy="396327"/>
              </a:xfrm>
              <a:prstGeom prst="rect">
                <a:avLst/>
              </a:prstGeom>
              <a:blipFill>
                <a:blip r:embed="rId5"/>
                <a:stretch>
                  <a:fillRect t="-1538" r="-1840" b="-2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مربع نص 2"/>
              <p:cNvSpPr txBox="1"/>
              <p:nvPr/>
            </p:nvSpPr>
            <p:spPr>
              <a:xfrm>
                <a:off x="6479169" y="2513105"/>
                <a:ext cx="2004573" cy="375552"/>
              </a:xfrm>
              <a:prstGeom prst="rect">
                <a:avLst/>
              </a:prstGeom>
              <a:noFill/>
            </p:spPr>
            <p:txBody>
              <a:bodyPr wrap="square" rtlCol="1">
                <a:spAutoFit/>
              </a:bodyPr>
              <a:lstStyle/>
              <a:p>
                <a:pPr algn="l" rtl="0" fontAlgn="base">
                  <a:spcBef>
                    <a:spcPct val="0"/>
                  </a:spcBef>
                  <a:spcAft>
                    <a:spcPct val="0"/>
                  </a:spcAft>
                </a:pPr>
                <a:r>
                  <a:rPr lang="en-US" b="1" dirty="0">
                    <a:solidFill>
                      <a:schemeClr val="tx1"/>
                    </a:solidFill>
                    <a:ea typeface="Cambria Math"/>
                    <a:cs typeface="Arial" pitchFamily="34" charset="0"/>
                  </a:rPr>
                  <a:t>41</a:t>
                </a:r>
                <a14:m>
                  <m:oMath xmlns:m="http://schemas.openxmlformats.org/officeDocument/2006/math">
                    <m:r>
                      <a:rPr lang="ar-KW" b="1" i="0" smtClean="0">
                        <a:solidFill>
                          <a:schemeClr val="tx1"/>
                        </a:solidFill>
                        <a:latin typeface="Cambria Math"/>
                        <a:ea typeface="Cambria Math"/>
                        <a:cs typeface="Arial" pitchFamily="34" charset="0"/>
                      </a:rPr>
                      <m:t>  </m:t>
                    </m:r>
                    <m:r>
                      <a:rPr lang="ar-KW" b="1" i="1" smtClean="0">
                        <a:solidFill>
                          <a:schemeClr val="tx1"/>
                        </a:solidFill>
                        <a:latin typeface="Cambria Math"/>
                        <a:ea typeface="Cambria Math"/>
                        <a:cs typeface="Arial" pitchFamily="34" charset="0"/>
                      </a:rPr>
                      <m:t>=</m:t>
                    </m:r>
                    <m:sSup>
                      <m:sSupPr>
                        <m:ctrlPr>
                          <a:rPr lang="ar-KW" b="1" i="1" smtClean="0">
                            <a:solidFill>
                              <a:schemeClr val="tx1"/>
                            </a:solidFill>
                            <a:latin typeface="Cambria Math" panose="02040503050406030204" pitchFamily="18" charset="0"/>
                            <a:ea typeface="Cambria Math"/>
                            <a:cs typeface="Arial" pitchFamily="34" charset="0"/>
                          </a:rPr>
                        </m:ctrlPr>
                      </m:sSupPr>
                      <m:e>
                        <m:r>
                          <a:rPr lang="en-US" b="1" i="1" smtClean="0">
                            <a:solidFill>
                              <a:schemeClr val="tx1"/>
                            </a:solidFill>
                            <a:latin typeface="Cambria Math"/>
                            <a:ea typeface="Cambria Math"/>
                            <a:cs typeface="Arial" pitchFamily="34" charset="0"/>
                          </a:rPr>
                          <m:t>𝒂</m:t>
                        </m:r>
                      </m:e>
                      <m:sup>
                        <m:r>
                          <a:rPr lang="en-US" b="1" i="1" smtClean="0">
                            <a:solidFill>
                              <a:schemeClr val="tx1"/>
                            </a:solidFill>
                            <a:latin typeface="Cambria Math"/>
                            <a:ea typeface="Cambria Math"/>
                            <a:cs typeface="Arial" pitchFamily="34" charset="0"/>
                          </a:rPr>
                          <m:t>𝟐</m:t>
                        </m:r>
                      </m:sup>
                    </m:sSup>
                    <m:r>
                      <a:rPr lang="ar-KW" b="1" i="1" smtClean="0">
                        <a:solidFill>
                          <a:schemeClr val="tx1"/>
                        </a:solidFill>
                        <a:latin typeface="Cambria Math"/>
                        <a:ea typeface="Cambria Math"/>
                        <a:cs typeface="Arial" pitchFamily="34" charset="0"/>
                      </a:rPr>
                      <m:t>+</m:t>
                    </m:r>
                    <m:sSup>
                      <m:sSupPr>
                        <m:ctrlPr>
                          <a:rPr lang="ar-KW" b="1" i="1" smtClean="0">
                            <a:solidFill>
                              <a:schemeClr val="tx1"/>
                            </a:solidFill>
                            <a:latin typeface="Cambria Math" panose="02040503050406030204" pitchFamily="18" charset="0"/>
                            <a:ea typeface="Cambria Math"/>
                            <a:cs typeface="Arial" pitchFamily="34" charset="0"/>
                          </a:rPr>
                        </m:ctrlPr>
                      </m:sSupPr>
                      <m:e>
                        <m:r>
                          <a:rPr lang="en-US" b="1" i="1" smtClean="0">
                            <a:solidFill>
                              <a:schemeClr val="tx1"/>
                            </a:solidFill>
                            <a:latin typeface="Cambria Math"/>
                            <a:ea typeface="Cambria Math"/>
                            <a:cs typeface="Arial" pitchFamily="34" charset="0"/>
                          </a:rPr>
                          <m:t>𝒃</m:t>
                        </m:r>
                      </m:e>
                      <m:sup>
                        <m:r>
                          <a:rPr lang="en-US" b="1" i="1" smtClean="0">
                            <a:solidFill>
                              <a:schemeClr val="tx1"/>
                            </a:solidFill>
                            <a:latin typeface="Cambria Math"/>
                            <a:ea typeface="Cambria Math"/>
                            <a:cs typeface="Arial" pitchFamily="34" charset="0"/>
                          </a:rPr>
                          <m:t>𝟐</m:t>
                        </m:r>
                      </m:sup>
                    </m:sSup>
                  </m:oMath>
                </a14:m>
                <a:endParaRPr lang="ar-KW" b="1" dirty="0">
                  <a:solidFill>
                    <a:schemeClr val="tx1"/>
                  </a:solidFill>
                  <a:latin typeface="Lucida Calligraphy" pitchFamily="66" charset="0"/>
                  <a:cs typeface="Arial" pitchFamily="34" charset="0"/>
                </a:endParaRPr>
              </a:p>
            </p:txBody>
          </p:sp>
        </mc:Choice>
        <mc:Fallback xmlns="">
          <p:sp>
            <p:nvSpPr>
              <p:cNvPr id="27" name="مربع نص 2"/>
              <p:cNvSpPr txBox="1">
                <a:spLocks noRot="1" noChangeAspect="1" noMove="1" noResize="1" noEditPoints="1" noAdjustHandles="1" noChangeArrowheads="1" noChangeShapeType="1" noTextEdit="1"/>
              </p:cNvSpPr>
              <p:nvPr/>
            </p:nvSpPr>
            <p:spPr>
              <a:xfrm>
                <a:off x="6479169" y="2513105"/>
                <a:ext cx="2004573" cy="375552"/>
              </a:xfrm>
              <a:prstGeom prst="rect">
                <a:avLst/>
              </a:prstGeom>
              <a:blipFill>
                <a:blip r:embed="rId6"/>
                <a:stretch>
                  <a:fillRect l="-2736" t="-6452" b="-24194"/>
                </a:stretch>
              </a:blipFill>
            </p:spPr>
            <p:txBody>
              <a:bodyPr/>
              <a:lstStyle/>
              <a:p>
                <a:r>
                  <a:rPr lang="en-US">
                    <a:noFill/>
                  </a:rPr>
                  <a:t> </a:t>
                </a:r>
              </a:p>
            </p:txBody>
          </p:sp>
        </mc:Fallback>
      </mc:AlternateContent>
      <p:sp>
        <p:nvSpPr>
          <p:cNvPr id="29" name="مربع نص 28"/>
          <p:cNvSpPr txBox="1"/>
          <p:nvPr/>
        </p:nvSpPr>
        <p:spPr>
          <a:xfrm>
            <a:off x="5461838" y="4286316"/>
            <a:ext cx="3456384" cy="369332"/>
          </a:xfrm>
          <a:prstGeom prst="rect">
            <a:avLst/>
          </a:prstGeom>
          <a:noFill/>
        </p:spPr>
        <p:txBody>
          <a:bodyPr wrap="square" rtlCol="1">
            <a:spAutoFit/>
          </a:bodyPr>
          <a:lstStyle/>
          <a:p>
            <a:r>
              <a:rPr lang="ar-KW" b="1" dirty="0"/>
              <a:t>بالتعويض في المعادلة </a:t>
            </a:r>
            <a:r>
              <a:rPr lang="en-US" b="1" dirty="0">
                <a:cs typeface="+mj-cs"/>
              </a:rPr>
              <a:t>(1)</a:t>
            </a:r>
            <a:r>
              <a:rPr lang="ar-KW" b="1" dirty="0"/>
              <a:t>:</a:t>
            </a:r>
          </a:p>
        </p:txBody>
      </p:sp>
      <mc:AlternateContent xmlns:mc="http://schemas.openxmlformats.org/markup-compatibility/2006" xmlns:a14="http://schemas.microsoft.com/office/drawing/2010/main">
        <mc:Choice Requires="a14">
          <p:sp>
            <p:nvSpPr>
              <p:cNvPr id="30" name="TextBox 12"/>
              <p:cNvSpPr txBox="1"/>
              <p:nvPr/>
            </p:nvSpPr>
            <p:spPr>
              <a:xfrm>
                <a:off x="3600527" y="4123451"/>
                <a:ext cx="3671138" cy="695062"/>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000" b="1" i="1" smtClean="0">
                          <a:solidFill>
                            <a:schemeClr val="tx1"/>
                          </a:solidFill>
                          <a:latin typeface="Cambria Math"/>
                        </a:rPr>
                        <m:t>𝟒𝟏</m:t>
                      </m:r>
                      <m:r>
                        <a:rPr lang="en-US" sz="2000" b="1" i="1" smtClean="0">
                          <a:solidFill>
                            <a:schemeClr val="tx1"/>
                          </a:solidFill>
                          <a:latin typeface="Cambria Math"/>
                        </a:rPr>
                        <m:t>=( </m:t>
                      </m:r>
                      <m:sSup>
                        <m:sSupPr>
                          <m:ctrlPr>
                            <a:rPr lang="en-US" sz="2000" b="1" i="1" smtClean="0">
                              <a:solidFill>
                                <a:schemeClr val="tx1"/>
                              </a:solidFill>
                              <a:latin typeface="Cambria Math" panose="02040503050406030204" pitchFamily="18" charset="0"/>
                            </a:rPr>
                          </m:ctrlPr>
                        </m:sSupPr>
                        <m:e>
                          <m:f>
                            <m:fPr>
                              <m:ctrlPr>
                                <a:rPr lang="en-US" sz="2000" b="1" i="1" smtClean="0">
                                  <a:solidFill>
                                    <a:schemeClr val="tx1"/>
                                  </a:solidFill>
                                  <a:latin typeface="Cambria Math" panose="02040503050406030204" pitchFamily="18" charset="0"/>
                                </a:rPr>
                              </m:ctrlPr>
                            </m:fPr>
                            <m:num>
                              <m:r>
                                <a:rPr lang="en-US" sz="2000" b="1" i="1" smtClean="0">
                                  <a:solidFill>
                                    <a:schemeClr val="tx1"/>
                                  </a:solidFill>
                                  <a:latin typeface="Cambria Math"/>
                                </a:rPr>
                                <m:t>𝟓</m:t>
                              </m:r>
                              <m:r>
                                <a:rPr lang="en-US" sz="2000" b="1" i="1" smtClean="0">
                                  <a:solidFill>
                                    <a:schemeClr val="tx1"/>
                                  </a:solidFill>
                                  <a:latin typeface="Cambria Math"/>
                                </a:rPr>
                                <m:t>𝒃</m:t>
                              </m:r>
                            </m:num>
                            <m:den>
                              <m:r>
                                <a:rPr lang="en-US" sz="2000" b="1" i="1" smtClean="0">
                                  <a:solidFill>
                                    <a:schemeClr val="tx1"/>
                                  </a:solidFill>
                                  <a:latin typeface="Cambria Math"/>
                                </a:rPr>
                                <m:t>𝟒</m:t>
                              </m:r>
                            </m:den>
                          </m:f>
                          <m:r>
                            <a:rPr lang="en-US" sz="2000" b="1" i="1" smtClean="0">
                              <a:solidFill>
                                <a:schemeClr val="tx1"/>
                              </a:solidFill>
                              <a:latin typeface="Cambria Math"/>
                            </a:rPr>
                            <m:t>)</m:t>
                          </m:r>
                        </m:e>
                        <m:sup>
                          <m:r>
                            <a:rPr lang="en-US" sz="2000" b="1" i="1" smtClean="0">
                              <a:solidFill>
                                <a:schemeClr val="tx1"/>
                              </a:solidFill>
                              <a:latin typeface="Cambria Math"/>
                            </a:rPr>
                            <m:t>𝟐</m:t>
                          </m:r>
                        </m:sup>
                      </m:sSup>
                      <m:r>
                        <a:rPr lang="en-US" sz="2000" b="1" i="1" smtClean="0">
                          <a:solidFill>
                            <a:schemeClr val="tx1"/>
                          </a:solidFill>
                          <a:latin typeface="Cambria Math"/>
                        </a:rPr>
                        <m:t>+</m:t>
                      </m:r>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𝒃</m:t>
                          </m:r>
                        </m:e>
                        <m:sup>
                          <m:r>
                            <a:rPr lang="en-US" sz="2000" b="1" i="1" smtClean="0">
                              <a:solidFill>
                                <a:schemeClr val="tx1"/>
                              </a:solidFill>
                              <a:latin typeface="Cambria Math"/>
                            </a:rPr>
                            <m:t>𝟐</m:t>
                          </m:r>
                        </m:sup>
                      </m:sSup>
                    </m:oMath>
                  </m:oMathPara>
                </a14:m>
                <a:endParaRPr lang="en-US" sz="2000" b="1" dirty="0">
                  <a:solidFill>
                    <a:schemeClr val="tx1"/>
                  </a:solidFill>
                </a:endParaRPr>
              </a:p>
            </p:txBody>
          </p:sp>
        </mc:Choice>
        <mc:Fallback xmlns="">
          <p:sp>
            <p:nvSpPr>
              <p:cNvPr id="30" name="TextBox 12"/>
              <p:cNvSpPr txBox="1">
                <a:spLocks noRot="1" noChangeAspect="1" noMove="1" noResize="1" noEditPoints="1" noAdjustHandles="1" noChangeArrowheads="1" noChangeShapeType="1" noTextEdit="1"/>
              </p:cNvSpPr>
              <p:nvPr/>
            </p:nvSpPr>
            <p:spPr>
              <a:xfrm>
                <a:off x="3600527" y="4123451"/>
                <a:ext cx="3671138" cy="695062"/>
              </a:xfrm>
              <a:prstGeom prst="rect">
                <a:avLst/>
              </a:prstGeom>
              <a:blipFill>
                <a:blip r:embed="rId7"/>
                <a:stretch>
                  <a:fillRect/>
                </a:stretch>
              </a:blipFill>
            </p:spPr>
            <p:txBody>
              <a:bodyPr/>
              <a:lstStyle/>
              <a:p>
                <a:r>
                  <a:rPr lang="en-US">
                    <a:noFill/>
                  </a:rPr>
                  <a:t> </a:t>
                </a:r>
              </a:p>
            </p:txBody>
          </p:sp>
        </mc:Fallback>
      </mc:AlternateContent>
      <p:sp>
        <p:nvSpPr>
          <p:cNvPr id="9" name="مربع نص 8"/>
          <p:cNvSpPr txBox="1"/>
          <p:nvPr/>
        </p:nvSpPr>
        <p:spPr>
          <a:xfrm>
            <a:off x="5461838" y="87015"/>
            <a:ext cx="3512404" cy="461665"/>
          </a:xfrm>
          <a:prstGeom prst="rect">
            <a:avLst/>
          </a:prstGeom>
          <a:noFill/>
        </p:spPr>
        <p:txBody>
          <a:bodyPr wrap="square" rtlCol="1">
            <a:spAutoFit/>
          </a:bodyPr>
          <a:lstStyle/>
          <a:p>
            <a:r>
              <a:rPr lang="ar-KW" sz="2400" b="1" dirty="0">
                <a:solidFill>
                  <a:srgbClr val="FF0000"/>
                </a:solidFill>
              </a:rPr>
              <a:t>حاول ان تحل </a:t>
            </a:r>
            <a:r>
              <a:rPr lang="en-US" sz="2400" b="1" dirty="0">
                <a:solidFill>
                  <a:srgbClr val="FF0000"/>
                </a:solidFill>
              </a:rPr>
              <a:t>3</a:t>
            </a:r>
            <a:r>
              <a:rPr lang="ar-KW" sz="2400" b="1" dirty="0">
                <a:solidFill>
                  <a:srgbClr val="FF0000"/>
                </a:solidFill>
              </a:rPr>
              <a:t> صـ</a:t>
            </a:r>
            <a:r>
              <a:rPr lang="en-US" sz="2400" b="1" dirty="0">
                <a:solidFill>
                  <a:srgbClr val="FF0000"/>
                </a:solidFill>
              </a:rPr>
              <a:t>123 </a:t>
            </a:r>
            <a:endParaRPr lang="ar-KW" sz="2400" b="1" dirty="0">
              <a:solidFill>
                <a:srgbClr val="FF0000"/>
              </a:solidFill>
            </a:endParaRPr>
          </a:p>
        </p:txBody>
      </p:sp>
      <mc:AlternateContent xmlns:mc="http://schemas.openxmlformats.org/markup-compatibility/2006" xmlns:a14="http://schemas.microsoft.com/office/drawing/2010/main">
        <mc:Choice Requires="a14">
          <p:sp>
            <p:nvSpPr>
              <p:cNvPr id="11" name="مربع نص 10"/>
              <p:cNvSpPr txBox="1"/>
              <p:nvPr/>
            </p:nvSpPr>
            <p:spPr>
              <a:xfrm>
                <a:off x="4782752" y="2895246"/>
                <a:ext cx="3355901" cy="536109"/>
              </a:xfrm>
              <a:prstGeom prst="rect">
                <a:avLst/>
              </a:prstGeom>
              <a:noFill/>
            </p:spPr>
            <p:txBody>
              <a:bodyPr wrap="square" rtlCol="1">
                <a:spAutoFit/>
              </a:bodyPr>
              <a:lstStyle/>
              <a:p>
                <a:r>
                  <a:rPr lang="ar-KW" sz="2000" b="1" dirty="0">
                    <a:solidFill>
                      <a:schemeClr val="tx1"/>
                    </a:solidFill>
                  </a:rPr>
                  <a:t>من معادلة الخط المقارب </a:t>
                </a:r>
                <a14:m>
                  <m:oMath xmlns:m="http://schemas.openxmlformats.org/officeDocument/2006/math">
                    <m:r>
                      <a:rPr lang="en-US" sz="2000" b="1" i="1" smtClean="0">
                        <a:solidFill>
                          <a:schemeClr val="tx1"/>
                        </a:solidFill>
                        <a:latin typeface="Cambria Math"/>
                      </a:rPr>
                      <m:t>𝒚</m:t>
                    </m:r>
                    <m:r>
                      <a:rPr lang="en-US" sz="2000" b="1" i="1" smtClean="0">
                        <a:solidFill>
                          <a:schemeClr val="tx1"/>
                        </a:solidFill>
                        <a:latin typeface="Cambria Math"/>
                      </a:rPr>
                      <m:t>=</m:t>
                    </m:r>
                    <m:f>
                      <m:fPr>
                        <m:ctrlPr>
                          <a:rPr lang="en-US" sz="2000" b="1" i="1">
                            <a:solidFill>
                              <a:schemeClr val="tx1"/>
                            </a:solidFill>
                            <a:latin typeface="Cambria Math" panose="02040503050406030204" pitchFamily="18" charset="0"/>
                          </a:rPr>
                        </m:ctrlPr>
                      </m:fPr>
                      <m:num>
                        <m:r>
                          <a:rPr lang="en-US" sz="2000" b="1" i="1" smtClean="0">
                            <a:solidFill>
                              <a:schemeClr val="tx1"/>
                            </a:solidFill>
                            <a:latin typeface="Cambria Math"/>
                          </a:rPr>
                          <m:t>𝟒</m:t>
                        </m:r>
                      </m:num>
                      <m:den>
                        <m:r>
                          <a:rPr lang="en-US" sz="2000" b="1" i="1">
                            <a:solidFill>
                              <a:schemeClr val="tx1"/>
                            </a:solidFill>
                            <a:latin typeface="Cambria Math"/>
                          </a:rPr>
                          <m:t>𝟓</m:t>
                        </m:r>
                      </m:den>
                    </m:f>
                    <m:r>
                      <a:rPr lang="en-US" sz="2000" b="1" i="1">
                        <a:solidFill>
                          <a:schemeClr val="tx1"/>
                        </a:solidFill>
                        <a:latin typeface="Cambria Math"/>
                      </a:rPr>
                      <m:t>𝒙</m:t>
                    </m:r>
                  </m:oMath>
                </a14:m>
                <a:endParaRPr lang="en-US" sz="2000" b="1" dirty="0">
                  <a:solidFill>
                    <a:schemeClr val="tx1"/>
                  </a:solidFill>
                </a:endParaRPr>
              </a:p>
            </p:txBody>
          </p:sp>
        </mc:Choice>
        <mc:Fallback xmlns="">
          <p:sp>
            <p:nvSpPr>
              <p:cNvPr id="11" name="مربع نص 10"/>
              <p:cNvSpPr txBox="1">
                <a:spLocks noRot="1" noChangeAspect="1" noMove="1" noResize="1" noEditPoints="1" noAdjustHandles="1" noChangeArrowheads="1" noChangeShapeType="1" noTextEdit="1"/>
              </p:cNvSpPr>
              <p:nvPr/>
            </p:nvSpPr>
            <p:spPr>
              <a:xfrm>
                <a:off x="4782752" y="2895246"/>
                <a:ext cx="3355901" cy="536109"/>
              </a:xfrm>
              <a:prstGeom prst="rect">
                <a:avLst/>
              </a:prstGeom>
              <a:blipFill>
                <a:blip r:embed="rId8"/>
                <a:stretch>
                  <a:fillRect r="-1818"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مربع نص 11"/>
              <p:cNvSpPr txBox="1"/>
              <p:nvPr/>
            </p:nvSpPr>
            <p:spPr>
              <a:xfrm>
                <a:off x="4603235" y="3437944"/>
                <a:ext cx="1665722" cy="636649"/>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ar-KW" b="1" i="1" smtClean="0">
                          <a:solidFill>
                            <a:schemeClr val="tx1"/>
                          </a:solidFill>
                          <a:latin typeface="Cambria Math"/>
                          <a:ea typeface="Cambria Math"/>
                        </a:rPr>
                        <m:t>∴</m:t>
                      </m:r>
                      <m:f>
                        <m:fPr>
                          <m:ctrlPr>
                            <a:rPr lang="ar-KW" b="1" i="1" smtClean="0">
                              <a:solidFill>
                                <a:schemeClr val="tx1"/>
                              </a:solidFill>
                              <a:latin typeface="Cambria Math" panose="02040503050406030204" pitchFamily="18" charset="0"/>
                              <a:ea typeface="Cambria Math"/>
                            </a:rPr>
                          </m:ctrlPr>
                        </m:fPr>
                        <m:num>
                          <m:r>
                            <a:rPr lang="ar-KW" b="1" i="1" smtClean="0">
                              <a:solidFill>
                                <a:schemeClr val="tx1"/>
                              </a:solidFill>
                              <a:latin typeface="Cambria Math"/>
                              <a:ea typeface="Cambria Math"/>
                            </a:rPr>
                            <m:t>𝟒</m:t>
                          </m:r>
                        </m:num>
                        <m:den>
                          <m:r>
                            <a:rPr lang="ar-KW" b="1" i="1" smtClean="0">
                              <a:solidFill>
                                <a:schemeClr val="tx1"/>
                              </a:solidFill>
                              <a:latin typeface="Cambria Math"/>
                              <a:ea typeface="Cambria Math"/>
                            </a:rPr>
                            <m:t>𝟓</m:t>
                          </m:r>
                        </m:den>
                      </m:f>
                      <m:r>
                        <a:rPr lang="ar-KW" b="1" i="1" smtClean="0">
                          <a:solidFill>
                            <a:schemeClr val="tx1"/>
                          </a:solidFill>
                          <a:latin typeface="Cambria Math"/>
                          <a:ea typeface="Cambria Math"/>
                        </a:rPr>
                        <m:t>=</m:t>
                      </m:r>
                      <m:f>
                        <m:fPr>
                          <m:ctrlPr>
                            <a:rPr lang="ar-KW" b="1" i="1" smtClean="0">
                              <a:solidFill>
                                <a:schemeClr val="tx1"/>
                              </a:solidFill>
                              <a:latin typeface="Cambria Math" panose="02040503050406030204" pitchFamily="18" charset="0"/>
                              <a:ea typeface="Cambria Math"/>
                            </a:rPr>
                          </m:ctrlPr>
                        </m:fPr>
                        <m:num>
                          <m:r>
                            <a:rPr lang="en-US" b="1" i="1" smtClean="0">
                              <a:solidFill>
                                <a:schemeClr val="tx1"/>
                              </a:solidFill>
                              <a:latin typeface="Cambria Math"/>
                              <a:ea typeface="Cambria Math"/>
                            </a:rPr>
                            <m:t>𝒃</m:t>
                          </m:r>
                        </m:num>
                        <m:den>
                          <m:r>
                            <a:rPr lang="en-US" b="1" i="1" smtClean="0">
                              <a:solidFill>
                                <a:schemeClr val="tx1"/>
                              </a:solidFill>
                              <a:latin typeface="Cambria Math"/>
                              <a:ea typeface="Cambria Math"/>
                            </a:rPr>
                            <m:t>𝒂</m:t>
                          </m:r>
                        </m:den>
                      </m:f>
                    </m:oMath>
                  </m:oMathPara>
                </a14:m>
                <a:endParaRPr lang="ar-KW" b="1" dirty="0">
                  <a:solidFill>
                    <a:schemeClr val="tx1"/>
                  </a:solidFill>
                </a:endParaRPr>
              </a:p>
            </p:txBody>
          </p:sp>
        </mc:Choice>
        <mc:Fallback xmlns="">
          <p:sp>
            <p:nvSpPr>
              <p:cNvPr id="12" name="مربع نص 11"/>
              <p:cNvSpPr txBox="1">
                <a:spLocks noRot="1" noChangeAspect="1" noMove="1" noResize="1" noEditPoints="1" noAdjustHandles="1" noChangeArrowheads="1" noChangeShapeType="1" noTextEdit="1"/>
              </p:cNvSpPr>
              <p:nvPr/>
            </p:nvSpPr>
            <p:spPr>
              <a:xfrm>
                <a:off x="4603235" y="3437944"/>
                <a:ext cx="1665722" cy="63664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مربع نص 24"/>
              <p:cNvSpPr txBox="1"/>
              <p:nvPr/>
            </p:nvSpPr>
            <p:spPr>
              <a:xfrm>
                <a:off x="5982786" y="3424242"/>
                <a:ext cx="1665722" cy="612732"/>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ar-KW" b="1" i="1" smtClean="0">
                          <a:solidFill>
                            <a:schemeClr val="tx1"/>
                          </a:solidFill>
                          <a:latin typeface="Cambria Math"/>
                          <a:ea typeface="Cambria Math"/>
                        </a:rPr>
                        <m:t>∴</m:t>
                      </m:r>
                      <m:r>
                        <a:rPr lang="en-US" b="1" i="1" smtClean="0">
                          <a:solidFill>
                            <a:schemeClr val="tx1"/>
                          </a:solidFill>
                          <a:latin typeface="Cambria Math"/>
                          <a:ea typeface="Cambria Math"/>
                        </a:rPr>
                        <m:t>𝒂</m:t>
                      </m:r>
                      <m:r>
                        <a:rPr lang="ar-KW" b="1" i="1" smtClean="0">
                          <a:solidFill>
                            <a:schemeClr val="tx1"/>
                          </a:solidFill>
                          <a:latin typeface="Cambria Math"/>
                          <a:ea typeface="Cambria Math"/>
                        </a:rPr>
                        <m:t>=</m:t>
                      </m:r>
                      <m:f>
                        <m:fPr>
                          <m:ctrlPr>
                            <a:rPr lang="ar-KW" b="1" i="1" smtClean="0">
                              <a:solidFill>
                                <a:schemeClr val="tx1"/>
                              </a:solidFill>
                              <a:latin typeface="Cambria Math" panose="02040503050406030204" pitchFamily="18" charset="0"/>
                              <a:ea typeface="Cambria Math"/>
                            </a:rPr>
                          </m:ctrlPr>
                        </m:fPr>
                        <m:num>
                          <m:r>
                            <a:rPr lang="en-US" b="1" i="1" smtClean="0">
                              <a:solidFill>
                                <a:schemeClr val="tx1"/>
                              </a:solidFill>
                              <a:latin typeface="Cambria Math"/>
                              <a:ea typeface="Cambria Math"/>
                            </a:rPr>
                            <m:t>𝟓</m:t>
                          </m:r>
                          <m:r>
                            <a:rPr lang="en-US" b="1" i="1" smtClean="0">
                              <a:solidFill>
                                <a:schemeClr val="tx1"/>
                              </a:solidFill>
                              <a:latin typeface="Cambria Math"/>
                              <a:ea typeface="Cambria Math"/>
                            </a:rPr>
                            <m:t>𝒃</m:t>
                          </m:r>
                        </m:num>
                        <m:den>
                          <m:r>
                            <a:rPr lang="ar-KW" b="1" i="1" smtClean="0">
                              <a:solidFill>
                                <a:schemeClr val="tx1"/>
                              </a:solidFill>
                              <a:latin typeface="Cambria Math"/>
                              <a:ea typeface="Cambria Math"/>
                            </a:rPr>
                            <m:t>𝟒</m:t>
                          </m:r>
                        </m:den>
                      </m:f>
                    </m:oMath>
                  </m:oMathPara>
                </a14:m>
                <a:endParaRPr lang="ar-KW" b="1" dirty="0">
                  <a:solidFill>
                    <a:schemeClr val="tx1"/>
                  </a:solidFill>
                </a:endParaRPr>
              </a:p>
            </p:txBody>
          </p:sp>
        </mc:Choice>
        <mc:Fallback xmlns="">
          <p:sp>
            <p:nvSpPr>
              <p:cNvPr id="25" name="مربع نص 24"/>
              <p:cNvSpPr txBox="1">
                <a:spLocks noRot="1" noChangeAspect="1" noMove="1" noResize="1" noEditPoints="1" noAdjustHandles="1" noChangeArrowheads="1" noChangeShapeType="1" noTextEdit="1"/>
              </p:cNvSpPr>
              <p:nvPr/>
            </p:nvSpPr>
            <p:spPr>
              <a:xfrm>
                <a:off x="5982786" y="3424242"/>
                <a:ext cx="1665722" cy="6127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12"/>
              <p:cNvSpPr txBox="1"/>
              <p:nvPr/>
            </p:nvSpPr>
            <p:spPr>
              <a:xfrm>
                <a:off x="2123728" y="4672539"/>
                <a:ext cx="3671138" cy="74558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000" b="1" i="1" smtClean="0">
                          <a:solidFill>
                            <a:schemeClr val="tx1"/>
                          </a:solidFill>
                          <a:latin typeface="Cambria Math"/>
                        </a:rPr>
                        <m:t>𝟒𝟏</m:t>
                      </m:r>
                      <m:r>
                        <a:rPr lang="en-US" sz="2000" b="1" i="1" smtClean="0">
                          <a:solidFill>
                            <a:schemeClr val="tx1"/>
                          </a:solidFill>
                          <a:latin typeface="Cambria Math"/>
                        </a:rPr>
                        <m:t>= </m:t>
                      </m:r>
                      <m:sSup>
                        <m:sSupPr>
                          <m:ctrlPr>
                            <a:rPr lang="en-US" sz="2000" b="1" i="1" smtClean="0">
                              <a:solidFill>
                                <a:schemeClr val="tx1"/>
                              </a:solidFill>
                              <a:latin typeface="Cambria Math" panose="02040503050406030204" pitchFamily="18" charset="0"/>
                            </a:rPr>
                          </m:ctrlPr>
                        </m:sSupPr>
                        <m:e>
                          <m:f>
                            <m:fPr>
                              <m:ctrlPr>
                                <a:rPr lang="en-US" sz="2000" b="1" i="1" smtClean="0">
                                  <a:solidFill>
                                    <a:schemeClr val="tx1"/>
                                  </a:solidFill>
                                  <a:latin typeface="Cambria Math" panose="02040503050406030204" pitchFamily="18" charset="0"/>
                                </a:rPr>
                              </m:ctrlPr>
                            </m:fPr>
                            <m:num>
                              <m:r>
                                <a:rPr lang="en-US" sz="2000" b="1" i="1" smtClean="0">
                                  <a:solidFill>
                                    <a:schemeClr val="tx1"/>
                                  </a:solidFill>
                                  <a:latin typeface="Cambria Math"/>
                                </a:rPr>
                                <m:t>𝟐𝟓</m:t>
                              </m:r>
                              <m:r>
                                <a:rPr lang="en-US" sz="2000" b="1" i="1" smtClean="0">
                                  <a:solidFill>
                                    <a:schemeClr val="tx1"/>
                                  </a:solidFill>
                                  <a:latin typeface="Cambria Math"/>
                                </a:rPr>
                                <m:t>𝒃</m:t>
                              </m:r>
                            </m:num>
                            <m:den>
                              <m:r>
                                <a:rPr lang="en-US" sz="2000" b="1" i="1" smtClean="0">
                                  <a:solidFill>
                                    <a:schemeClr val="tx1"/>
                                  </a:solidFill>
                                  <a:latin typeface="Cambria Math"/>
                                </a:rPr>
                                <m:t>𝟏𝟔</m:t>
                              </m:r>
                            </m:den>
                          </m:f>
                        </m:e>
                        <m:sup>
                          <m:r>
                            <a:rPr lang="en-US" sz="2000" b="1" i="1" smtClean="0">
                              <a:solidFill>
                                <a:schemeClr val="tx1"/>
                              </a:solidFill>
                              <a:latin typeface="Cambria Math"/>
                            </a:rPr>
                            <m:t>𝟐</m:t>
                          </m:r>
                        </m:sup>
                      </m:sSup>
                      <m:r>
                        <a:rPr lang="en-US" sz="2000" b="1" i="1" smtClean="0">
                          <a:solidFill>
                            <a:schemeClr val="tx1"/>
                          </a:solidFill>
                          <a:latin typeface="Cambria Math"/>
                        </a:rPr>
                        <m:t>+</m:t>
                      </m:r>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𝒃</m:t>
                          </m:r>
                        </m:e>
                        <m:sup>
                          <m:r>
                            <a:rPr lang="en-US" sz="2000" b="1" i="1" smtClean="0">
                              <a:solidFill>
                                <a:schemeClr val="tx1"/>
                              </a:solidFill>
                              <a:latin typeface="Cambria Math"/>
                            </a:rPr>
                            <m:t>𝟐</m:t>
                          </m:r>
                        </m:sup>
                      </m:sSup>
                    </m:oMath>
                  </m:oMathPara>
                </a14:m>
                <a:endParaRPr lang="en-US" sz="2000" b="1" dirty="0">
                  <a:solidFill>
                    <a:schemeClr val="tx1"/>
                  </a:solidFill>
                </a:endParaRPr>
              </a:p>
            </p:txBody>
          </p:sp>
        </mc:Choice>
        <mc:Fallback xmlns="">
          <p:sp>
            <p:nvSpPr>
              <p:cNvPr id="32" name="TextBox 12"/>
              <p:cNvSpPr txBox="1">
                <a:spLocks noRot="1" noChangeAspect="1" noMove="1" noResize="1" noEditPoints="1" noAdjustHandles="1" noChangeArrowheads="1" noChangeShapeType="1" noTextEdit="1"/>
              </p:cNvSpPr>
              <p:nvPr/>
            </p:nvSpPr>
            <p:spPr>
              <a:xfrm>
                <a:off x="2123728" y="4672539"/>
                <a:ext cx="3671138" cy="745589"/>
              </a:xfrm>
              <a:prstGeom prst="rect">
                <a:avLst/>
              </a:prstGeom>
              <a:blipFill>
                <a:blip r:embed="rId11"/>
                <a:stretch>
                  <a:fillRect/>
                </a:stretch>
              </a:blipFill>
            </p:spPr>
            <p:txBody>
              <a:bodyPr/>
              <a:lstStyle/>
              <a:p>
                <a:r>
                  <a:rPr lang="en-US">
                    <a:noFill/>
                  </a:rPr>
                  <a:t> </a:t>
                </a:r>
              </a:p>
            </p:txBody>
          </p:sp>
        </mc:Fallback>
      </mc:AlternateContent>
      <p:cxnSp>
        <p:nvCxnSpPr>
          <p:cNvPr id="20" name="رابط كسهم مستقيم 19"/>
          <p:cNvCxnSpPr/>
          <p:nvPr/>
        </p:nvCxnSpPr>
        <p:spPr>
          <a:xfrm>
            <a:off x="2339752" y="3231932"/>
            <a:ext cx="1224136" cy="0"/>
          </a:xfrm>
          <a:prstGeom prst="straightConnector1">
            <a:avLst/>
          </a:prstGeom>
          <a:ln w="3175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2" name="مربع نص 21"/>
          <p:cNvSpPr txBox="1"/>
          <p:nvPr/>
        </p:nvSpPr>
        <p:spPr>
          <a:xfrm>
            <a:off x="7801266" y="2516215"/>
            <a:ext cx="576064" cy="369332"/>
          </a:xfrm>
          <a:prstGeom prst="rect">
            <a:avLst/>
          </a:prstGeom>
          <a:noFill/>
        </p:spPr>
        <p:txBody>
          <a:bodyPr wrap="square" rtlCol="1">
            <a:spAutoFit/>
          </a:bodyPr>
          <a:lstStyle/>
          <a:p>
            <a:r>
              <a:rPr lang="en-US" b="1" dirty="0"/>
              <a:t>(1)</a:t>
            </a:r>
            <a:endParaRPr lang="ar-KW" b="1" dirty="0"/>
          </a:p>
        </p:txBody>
      </p:sp>
      <mc:AlternateContent xmlns:mc="http://schemas.openxmlformats.org/markup-compatibility/2006" xmlns:a14="http://schemas.microsoft.com/office/drawing/2010/main">
        <mc:Choice Requires="a14">
          <p:sp>
            <p:nvSpPr>
              <p:cNvPr id="24" name="مربع نص 23">
                <a:extLst>
                  <a:ext uri="{FF2B5EF4-FFF2-40B4-BE49-F238E27FC236}">
                    <a16:creationId xmlns:a16="http://schemas.microsoft.com/office/drawing/2014/main" id="{2E62B919-8F12-4923-A7A1-8AED178193EB}"/>
                  </a:ext>
                </a:extLst>
              </p:cNvPr>
              <p:cNvSpPr txBox="1"/>
              <p:nvPr/>
            </p:nvSpPr>
            <p:spPr>
              <a:xfrm>
                <a:off x="4314626" y="2040019"/>
                <a:ext cx="1631425" cy="396327"/>
              </a:xfrm>
              <a:prstGeom prst="rect">
                <a:avLst/>
              </a:prstGeom>
              <a:noFill/>
            </p:spPr>
            <p:txBody>
              <a:bodyPr wrap="square" rtlCol="1">
                <a:spAutoFit/>
              </a:bodyPr>
              <a:lstStyle/>
              <a:p>
                <a:r>
                  <a:rPr lang="en-US" b="1" dirty="0">
                    <a:solidFill>
                      <a:schemeClr val="tx1"/>
                    </a:solidFill>
                    <a:latin typeface="Cambria Math" panose="02040503050406030204" pitchFamily="18" charset="0"/>
                    <a:ea typeface="Cambria Math" panose="02040503050406030204" pitchFamily="18" charset="0"/>
                  </a:rPr>
                  <a:t> ⇐</a:t>
                </a:r>
                <a:r>
                  <a:rPr lang="ar-KW" b="1" dirty="0">
                    <a:solidFill>
                      <a:schemeClr val="tx1"/>
                    </a:solidFill>
                    <a:latin typeface="Cambria Math" panose="02040503050406030204" pitchFamily="18" charset="0"/>
                    <a:ea typeface="Cambria Math" panose="02040503050406030204" pitchFamily="18" charset="0"/>
                  </a:rPr>
                  <a:t>∴</a:t>
                </a:r>
                <a:r>
                  <a:rPr lang="en-US" b="1" dirty="0">
                    <a:solidFill>
                      <a:schemeClr val="tx1"/>
                    </a:solidFill>
                    <a:latin typeface="Cambria Math" panose="02040503050406030204" pitchFamily="18" charset="0"/>
                    <a:ea typeface="Cambria Math" panose="02040503050406030204" pitchFamily="18" charset="0"/>
                  </a:rPr>
                  <a:t>  </a:t>
                </a:r>
                <a14:m>
                  <m:oMath xmlns:m="http://schemas.openxmlformats.org/officeDocument/2006/math">
                    <m:r>
                      <m:rPr>
                        <m:sty m:val="p"/>
                      </m:rPr>
                      <a:rPr lang="en-US" b="1" i="1">
                        <a:latin typeface="Cambria Math" panose="02040503050406030204" pitchFamily="18" charset="0"/>
                      </a:rPr>
                      <m:t>c</m:t>
                    </m:r>
                    <m:r>
                      <a:rPr lang="en-US" b="1" i="1" smtClean="0">
                        <a:latin typeface="Cambria Math" panose="02040503050406030204" pitchFamily="18" charset="0"/>
                      </a:rPr>
                      <m:t>=</m:t>
                    </m:r>
                    <m:rad>
                      <m:radPr>
                        <m:degHide m:val="on"/>
                        <m:ctrlPr>
                          <a:rPr lang="en-US" b="1" i="1" smtClean="0">
                            <a:solidFill>
                              <a:schemeClr val="tx1"/>
                            </a:solidFill>
                            <a:latin typeface="Cambria Math" panose="02040503050406030204" pitchFamily="18" charset="0"/>
                          </a:rPr>
                        </m:ctrlPr>
                      </m:radPr>
                      <m:deg/>
                      <m:e>
                        <m:r>
                          <a:rPr lang="en-US" b="1" i="1" smtClean="0">
                            <a:solidFill>
                              <a:schemeClr val="tx1"/>
                            </a:solidFill>
                            <a:latin typeface="Cambria Math"/>
                          </a:rPr>
                          <m:t>𝟒𝟏</m:t>
                        </m:r>
                      </m:e>
                    </m:rad>
                    <m:r>
                      <a:rPr lang="en-US" b="1" i="1" smtClean="0">
                        <a:solidFill>
                          <a:schemeClr val="tx1"/>
                        </a:solidFill>
                        <a:latin typeface="Cambria Math" panose="02040503050406030204" pitchFamily="18" charset="0"/>
                      </a:rPr>
                      <m:t>   </m:t>
                    </m:r>
                  </m:oMath>
                </a14:m>
                <a:endParaRPr lang="ar-KW" b="1" dirty="0">
                  <a:solidFill>
                    <a:schemeClr val="tx1"/>
                  </a:solidFill>
                </a:endParaRPr>
              </a:p>
            </p:txBody>
          </p:sp>
        </mc:Choice>
        <mc:Fallback xmlns="">
          <p:sp>
            <p:nvSpPr>
              <p:cNvPr id="24" name="مربع نص 23">
                <a:extLst>
                  <a:ext uri="{FF2B5EF4-FFF2-40B4-BE49-F238E27FC236}">
                    <a16:creationId xmlns:a16="http://schemas.microsoft.com/office/drawing/2014/main" id="{2E62B919-8F12-4923-A7A1-8AED178193EB}"/>
                  </a:ext>
                </a:extLst>
              </p:cNvPr>
              <p:cNvSpPr txBox="1">
                <a:spLocks noRot="1" noChangeAspect="1" noMove="1" noResize="1" noEditPoints="1" noAdjustHandles="1" noChangeArrowheads="1" noChangeShapeType="1" noTextEdit="1"/>
              </p:cNvSpPr>
              <p:nvPr/>
            </p:nvSpPr>
            <p:spPr>
              <a:xfrm>
                <a:off x="4314626" y="2040019"/>
                <a:ext cx="1631425" cy="396327"/>
              </a:xfrm>
              <a:prstGeom prst="rect">
                <a:avLst/>
              </a:prstGeom>
              <a:blipFill>
                <a:blip r:embed="rId12"/>
                <a:stretch>
                  <a:fillRect t="-3077" r="-3371" b="-2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مربع نص 2">
                <a:extLst>
                  <a:ext uri="{FF2B5EF4-FFF2-40B4-BE49-F238E27FC236}">
                    <a16:creationId xmlns:a16="http://schemas.microsoft.com/office/drawing/2014/main" id="{61776209-F278-4982-A091-B597D90F08C1}"/>
                  </a:ext>
                </a:extLst>
              </p:cNvPr>
              <p:cNvSpPr txBox="1"/>
              <p:nvPr/>
            </p:nvSpPr>
            <p:spPr>
              <a:xfrm>
                <a:off x="6070159" y="2513105"/>
                <a:ext cx="418347" cy="375552"/>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left"/>
                    </m:oMathParaPr>
                    <m:oMath xmlns:m="http://schemas.openxmlformats.org/officeDocument/2006/math">
                      <m:r>
                        <a:rPr lang="ar-KW" b="1" i="1" smtClean="0">
                          <a:solidFill>
                            <a:schemeClr val="tx1"/>
                          </a:solidFill>
                          <a:latin typeface="Cambria Math" panose="02040503050406030204" pitchFamily="18" charset="0"/>
                          <a:ea typeface="Cambria Math" panose="02040503050406030204" pitchFamily="18" charset="0"/>
                          <a:cs typeface="Arial" pitchFamily="34" charset="0"/>
                        </a:rPr>
                        <m:t>⇒</m:t>
                      </m:r>
                    </m:oMath>
                  </m:oMathPara>
                </a14:m>
                <a:endParaRPr lang="ar-KW" b="1" dirty="0">
                  <a:solidFill>
                    <a:schemeClr val="tx1"/>
                  </a:solidFill>
                  <a:latin typeface="Lucida Calligraphy" pitchFamily="66" charset="0"/>
                  <a:cs typeface="Arial" pitchFamily="34" charset="0"/>
                </a:endParaRPr>
              </a:p>
            </p:txBody>
          </p:sp>
        </mc:Choice>
        <mc:Fallback xmlns="">
          <p:sp>
            <p:nvSpPr>
              <p:cNvPr id="26" name="مربع نص 2">
                <a:extLst>
                  <a:ext uri="{FF2B5EF4-FFF2-40B4-BE49-F238E27FC236}">
                    <a16:creationId xmlns:a16="http://schemas.microsoft.com/office/drawing/2014/main" id="{61776209-F278-4982-A091-B597D90F08C1}"/>
                  </a:ext>
                </a:extLst>
              </p:cNvPr>
              <p:cNvSpPr txBox="1">
                <a:spLocks noRot="1" noChangeAspect="1" noMove="1" noResize="1" noEditPoints="1" noAdjustHandles="1" noChangeArrowheads="1" noChangeShapeType="1" noTextEdit="1"/>
              </p:cNvSpPr>
              <p:nvPr/>
            </p:nvSpPr>
            <p:spPr>
              <a:xfrm>
                <a:off x="6070159" y="2513105"/>
                <a:ext cx="418347" cy="37555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مربع نص 2">
                <a:extLst>
                  <a:ext uri="{FF2B5EF4-FFF2-40B4-BE49-F238E27FC236}">
                    <a16:creationId xmlns:a16="http://schemas.microsoft.com/office/drawing/2014/main" id="{6A5B95DF-4386-40EB-BA6F-2476E56F711D}"/>
                  </a:ext>
                </a:extLst>
              </p:cNvPr>
              <p:cNvSpPr txBox="1"/>
              <p:nvPr/>
            </p:nvSpPr>
            <p:spPr>
              <a:xfrm>
                <a:off x="5993734" y="3568383"/>
                <a:ext cx="418347" cy="375552"/>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left"/>
                    </m:oMathParaPr>
                    <m:oMath xmlns:m="http://schemas.openxmlformats.org/officeDocument/2006/math">
                      <m:r>
                        <a:rPr lang="ar-KW" b="1" i="1" smtClean="0">
                          <a:solidFill>
                            <a:schemeClr val="tx1"/>
                          </a:solidFill>
                          <a:latin typeface="Cambria Math" panose="02040503050406030204" pitchFamily="18" charset="0"/>
                          <a:ea typeface="Cambria Math" panose="02040503050406030204" pitchFamily="18" charset="0"/>
                          <a:cs typeface="Arial" pitchFamily="34" charset="0"/>
                        </a:rPr>
                        <m:t>⇒</m:t>
                      </m:r>
                    </m:oMath>
                  </m:oMathPara>
                </a14:m>
                <a:endParaRPr lang="ar-KW" b="1" dirty="0">
                  <a:solidFill>
                    <a:schemeClr val="tx1"/>
                  </a:solidFill>
                  <a:latin typeface="Lucida Calligraphy" pitchFamily="66" charset="0"/>
                  <a:cs typeface="Arial" pitchFamily="34" charset="0"/>
                </a:endParaRPr>
              </a:p>
            </p:txBody>
          </p:sp>
        </mc:Choice>
        <mc:Fallback xmlns="">
          <p:sp>
            <p:nvSpPr>
              <p:cNvPr id="28" name="مربع نص 2">
                <a:extLst>
                  <a:ext uri="{FF2B5EF4-FFF2-40B4-BE49-F238E27FC236}">
                    <a16:creationId xmlns:a16="http://schemas.microsoft.com/office/drawing/2014/main" id="{6A5B95DF-4386-40EB-BA6F-2476E56F711D}"/>
                  </a:ext>
                </a:extLst>
              </p:cNvPr>
              <p:cNvSpPr txBox="1">
                <a:spLocks noRot="1" noChangeAspect="1" noMove="1" noResize="1" noEditPoints="1" noAdjustHandles="1" noChangeArrowheads="1" noChangeShapeType="1" noTextEdit="1"/>
              </p:cNvSpPr>
              <p:nvPr/>
            </p:nvSpPr>
            <p:spPr>
              <a:xfrm>
                <a:off x="5993734" y="3568383"/>
                <a:ext cx="418347" cy="37555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مربع نص 2">
                <a:extLst>
                  <a:ext uri="{FF2B5EF4-FFF2-40B4-BE49-F238E27FC236}">
                    <a16:creationId xmlns:a16="http://schemas.microsoft.com/office/drawing/2014/main" id="{D1C63B19-57F0-4BC2-9F17-A1E4C863EA06}"/>
                  </a:ext>
                </a:extLst>
              </p:cNvPr>
              <p:cNvSpPr txBox="1"/>
              <p:nvPr/>
            </p:nvSpPr>
            <p:spPr>
              <a:xfrm>
                <a:off x="4876066" y="4881055"/>
                <a:ext cx="418347" cy="375552"/>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left"/>
                    </m:oMathParaPr>
                    <m:oMath xmlns:m="http://schemas.openxmlformats.org/officeDocument/2006/math">
                      <m:r>
                        <a:rPr lang="ar-KW" b="1" i="1" smtClean="0">
                          <a:solidFill>
                            <a:schemeClr val="tx1"/>
                          </a:solidFill>
                          <a:latin typeface="Cambria Math" panose="02040503050406030204" pitchFamily="18" charset="0"/>
                          <a:ea typeface="Cambria Math" panose="02040503050406030204" pitchFamily="18" charset="0"/>
                          <a:cs typeface="Arial" pitchFamily="34" charset="0"/>
                        </a:rPr>
                        <m:t>⇒</m:t>
                      </m:r>
                    </m:oMath>
                  </m:oMathPara>
                </a14:m>
                <a:endParaRPr lang="ar-KW" b="1" dirty="0">
                  <a:solidFill>
                    <a:schemeClr val="tx1"/>
                  </a:solidFill>
                  <a:latin typeface="Lucida Calligraphy" pitchFamily="66" charset="0"/>
                  <a:cs typeface="Arial" pitchFamily="34" charset="0"/>
                </a:endParaRPr>
              </a:p>
            </p:txBody>
          </p:sp>
        </mc:Choice>
        <mc:Fallback xmlns="">
          <p:sp>
            <p:nvSpPr>
              <p:cNvPr id="31" name="مربع نص 2">
                <a:extLst>
                  <a:ext uri="{FF2B5EF4-FFF2-40B4-BE49-F238E27FC236}">
                    <a16:creationId xmlns:a16="http://schemas.microsoft.com/office/drawing/2014/main" id="{D1C63B19-57F0-4BC2-9F17-A1E4C863EA06}"/>
                  </a:ext>
                </a:extLst>
              </p:cNvPr>
              <p:cNvSpPr txBox="1">
                <a:spLocks noRot="1" noChangeAspect="1" noMove="1" noResize="1" noEditPoints="1" noAdjustHandles="1" noChangeArrowheads="1" noChangeShapeType="1" noTextEdit="1"/>
              </p:cNvSpPr>
              <p:nvPr/>
            </p:nvSpPr>
            <p:spPr>
              <a:xfrm>
                <a:off x="4876066" y="4881055"/>
                <a:ext cx="418347" cy="37555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12">
                <a:extLst>
                  <a:ext uri="{FF2B5EF4-FFF2-40B4-BE49-F238E27FC236}">
                    <a16:creationId xmlns:a16="http://schemas.microsoft.com/office/drawing/2014/main" id="{2658CE87-1D3C-48E3-9BEA-6A8A55531377}"/>
                  </a:ext>
                </a:extLst>
              </p:cNvPr>
              <p:cNvSpPr txBox="1"/>
              <p:nvPr/>
            </p:nvSpPr>
            <p:spPr>
              <a:xfrm>
                <a:off x="7703643" y="4750162"/>
                <a:ext cx="1347373" cy="695062"/>
              </a:xfrm>
              <a:prstGeom prst="rect">
                <a:avLst/>
              </a:prstGeom>
              <a:noFill/>
            </p:spPr>
            <p:txBody>
              <a:bodyPr wrap="square" rtlCol="0">
                <a:spAutoFit/>
              </a:bodyPr>
              <a:lstStyle/>
              <a:p>
                <a:pPr algn="l"/>
                <a14:m>
                  <m:oMathPara xmlns:m="http://schemas.openxmlformats.org/officeDocument/2006/math">
                    <m:oMathParaPr>
                      <m:jc m:val="left"/>
                    </m:oMathParaPr>
                    <m:oMath xmlns:m="http://schemas.openxmlformats.org/officeDocument/2006/math">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𝒃</m:t>
                          </m:r>
                        </m:e>
                        <m:sup>
                          <m:r>
                            <a:rPr lang="en-US" sz="2000" b="1" i="1" smtClean="0">
                              <a:solidFill>
                                <a:schemeClr val="tx1"/>
                              </a:solidFill>
                              <a:latin typeface="Cambria Math"/>
                            </a:rPr>
                            <m:t>𝟐</m:t>
                          </m:r>
                        </m:sup>
                      </m:sSup>
                      <m:r>
                        <a:rPr lang="en-US" sz="2000" b="1" i="1" smtClean="0">
                          <a:solidFill>
                            <a:schemeClr val="tx1"/>
                          </a:solidFill>
                          <a:latin typeface="Cambria Math"/>
                        </a:rPr>
                        <m:t>= </m:t>
                      </m:r>
                      <m:f>
                        <m:fPr>
                          <m:ctrlPr>
                            <a:rPr lang="en-US" sz="2000" b="1" i="1" smtClean="0">
                              <a:solidFill>
                                <a:schemeClr val="tx1"/>
                              </a:solidFill>
                              <a:latin typeface="Cambria Math" panose="02040503050406030204" pitchFamily="18" charset="0"/>
                            </a:rPr>
                          </m:ctrlPr>
                        </m:fPr>
                        <m:num>
                          <m:r>
                            <a:rPr lang="en-US" sz="2000" b="1" i="1" smtClean="0">
                              <a:solidFill>
                                <a:schemeClr val="tx1"/>
                              </a:solidFill>
                              <a:latin typeface="Cambria Math"/>
                            </a:rPr>
                            <m:t>𝟔𝟓𝟔</m:t>
                          </m:r>
                        </m:num>
                        <m:den>
                          <m:r>
                            <a:rPr lang="en-US" sz="2000" b="1" i="1" smtClean="0">
                              <a:solidFill>
                                <a:schemeClr val="tx1"/>
                              </a:solidFill>
                              <a:latin typeface="Cambria Math"/>
                            </a:rPr>
                            <m:t>𝟒𝟏</m:t>
                          </m:r>
                        </m:den>
                      </m:f>
                    </m:oMath>
                  </m:oMathPara>
                </a14:m>
                <a:endParaRPr lang="en-US" sz="2000" b="1" dirty="0">
                  <a:solidFill>
                    <a:schemeClr val="tx1"/>
                  </a:solidFill>
                </a:endParaRPr>
              </a:p>
            </p:txBody>
          </p:sp>
        </mc:Choice>
        <mc:Fallback xmlns="">
          <p:sp>
            <p:nvSpPr>
              <p:cNvPr id="33" name="TextBox 12">
                <a:extLst>
                  <a:ext uri="{FF2B5EF4-FFF2-40B4-BE49-F238E27FC236}">
                    <a16:creationId xmlns:a16="http://schemas.microsoft.com/office/drawing/2014/main" id="{2658CE87-1D3C-48E3-9BEA-6A8A55531377}"/>
                  </a:ext>
                </a:extLst>
              </p:cNvPr>
              <p:cNvSpPr txBox="1">
                <a:spLocks noRot="1" noChangeAspect="1" noMove="1" noResize="1" noEditPoints="1" noAdjustHandles="1" noChangeArrowheads="1" noChangeShapeType="1" noTextEdit="1"/>
              </p:cNvSpPr>
              <p:nvPr/>
            </p:nvSpPr>
            <p:spPr>
              <a:xfrm>
                <a:off x="7703643" y="4750162"/>
                <a:ext cx="1347373" cy="69506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12">
                <a:extLst>
                  <a:ext uri="{FF2B5EF4-FFF2-40B4-BE49-F238E27FC236}">
                    <a16:creationId xmlns:a16="http://schemas.microsoft.com/office/drawing/2014/main" id="{4C7596EC-4251-4EFD-8DB4-D13BB3A84958}"/>
                  </a:ext>
                </a:extLst>
              </p:cNvPr>
              <p:cNvSpPr txBox="1"/>
              <p:nvPr/>
            </p:nvSpPr>
            <p:spPr>
              <a:xfrm>
                <a:off x="5112949" y="4867522"/>
                <a:ext cx="2535559" cy="407099"/>
              </a:xfrm>
              <a:prstGeom prst="rect">
                <a:avLst/>
              </a:prstGeom>
              <a:noFill/>
            </p:spPr>
            <p:txBody>
              <a:bodyPr wrap="square" rtlCol="0">
                <a:spAutoFit/>
              </a:bodyPr>
              <a:lstStyle/>
              <a:p>
                <a:pPr algn="l"/>
                <a14:m>
                  <m:oMathPara xmlns:m="http://schemas.openxmlformats.org/officeDocument/2006/math">
                    <m:oMathParaPr>
                      <m:jc m:val="left"/>
                    </m:oMathParaPr>
                    <m:oMath xmlns:m="http://schemas.openxmlformats.org/officeDocument/2006/math">
                      <m:r>
                        <a:rPr lang="en-US" sz="2000" b="1" i="1" smtClean="0">
                          <a:solidFill>
                            <a:schemeClr val="tx1"/>
                          </a:solidFill>
                          <a:latin typeface="Cambria Math"/>
                        </a:rPr>
                        <m:t>𝟔𝟓𝟔</m:t>
                      </m:r>
                      <m:r>
                        <a:rPr lang="en-US" sz="2000" b="1" i="1" smtClean="0">
                          <a:solidFill>
                            <a:schemeClr val="tx1"/>
                          </a:solidFill>
                          <a:latin typeface="Cambria Math"/>
                        </a:rPr>
                        <m:t>= </m:t>
                      </m:r>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𝟐𝟓</m:t>
                          </m:r>
                          <m:r>
                            <a:rPr lang="en-US" sz="2000" b="1" i="1" smtClean="0">
                              <a:solidFill>
                                <a:schemeClr val="tx1"/>
                              </a:solidFill>
                              <a:latin typeface="Cambria Math"/>
                            </a:rPr>
                            <m:t>𝒃</m:t>
                          </m:r>
                        </m:e>
                        <m:sup>
                          <m:r>
                            <a:rPr lang="en-US" sz="2000" b="1" i="1" smtClean="0">
                              <a:solidFill>
                                <a:schemeClr val="tx1"/>
                              </a:solidFill>
                              <a:latin typeface="Cambria Math"/>
                            </a:rPr>
                            <m:t>𝟐</m:t>
                          </m:r>
                        </m:sup>
                      </m:sSup>
                      <m:r>
                        <a:rPr lang="en-US" sz="2000" b="1" i="1" smtClean="0">
                          <a:solidFill>
                            <a:schemeClr val="tx1"/>
                          </a:solidFill>
                          <a:latin typeface="Cambria Math"/>
                        </a:rPr>
                        <m:t>+</m:t>
                      </m:r>
                      <m:r>
                        <a:rPr lang="en-US" sz="2000" b="1" i="1" smtClean="0">
                          <a:solidFill>
                            <a:schemeClr val="tx1"/>
                          </a:solidFill>
                          <a:latin typeface="Cambria Math"/>
                        </a:rPr>
                        <m:t>𝟏𝟔</m:t>
                      </m:r>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𝒃</m:t>
                          </m:r>
                        </m:e>
                        <m:sup>
                          <m:r>
                            <a:rPr lang="en-US" sz="2000" b="1" i="1" smtClean="0">
                              <a:solidFill>
                                <a:schemeClr val="tx1"/>
                              </a:solidFill>
                              <a:latin typeface="Cambria Math"/>
                            </a:rPr>
                            <m:t>𝟐</m:t>
                          </m:r>
                        </m:sup>
                      </m:sSup>
                    </m:oMath>
                  </m:oMathPara>
                </a14:m>
                <a:endParaRPr lang="en-US" sz="2000" b="1" dirty="0">
                  <a:solidFill>
                    <a:schemeClr val="tx1"/>
                  </a:solidFill>
                </a:endParaRPr>
              </a:p>
            </p:txBody>
          </p:sp>
        </mc:Choice>
        <mc:Fallback xmlns="">
          <p:sp>
            <p:nvSpPr>
              <p:cNvPr id="34" name="TextBox 12">
                <a:extLst>
                  <a:ext uri="{FF2B5EF4-FFF2-40B4-BE49-F238E27FC236}">
                    <a16:creationId xmlns:a16="http://schemas.microsoft.com/office/drawing/2014/main" id="{4C7596EC-4251-4EFD-8DB4-D13BB3A84958}"/>
                  </a:ext>
                </a:extLst>
              </p:cNvPr>
              <p:cNvSpPr txBox="1">
                <a:spLocks noRot="1" noChangeAspect="1" noMove="1" noResize="1" noEditPoints="1" noAdjustHandles="1" noChangeArrowheads="1" noChangeShapeType="1" noTextEdit="1"/>
              </p:cNvSpPr>
              <p:nvPr/>
            </p:nvSpPr>
            <p:spPr>
              <a:xfrm>
                <a:off x="5112949" y="4867522"/>
                <a:ext cx="2535559" cy="407099"/>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مربع نص 2">
                <a:extLst>
                  <a:ext uri="{FF2B5EF4-FFF2-40B4-BE49-F238E27FC236}">
                    <a16:creationId xmlns:a16="http://schemas.microsoft.com/office/drawing/2014/main" id="{B18F3F87-44E3-46B1-B541-8BDC24484534}"/>
                  </a:ext>
                </a:extLst>
              </p:cNvPr>
              <p:cNvSpPr txBox="1"/>
              <p:nvPr/>
            </p:nvSpPr>
            <p:spPr>
              <a:xfrm>
                <a:off x="7439334" y="4918282"/>
                <a:ext cx="418347" cy="375552"/>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left"/>
                    </m:oMathParaPr>
                    <m:oMath xmlns:m="http://schemas.openxmlformats.org/officeDocument/2006/math">
                      <m:r>
                        <a:rPr lang="ar-KW" b="1" i="1" smtClean="0">
                          <a:solidFill>
                            <a:schemeClr val="tx1"/>
                          </a:solidFill>
                          <a:latin typeface="Cambria Math" panose="02040503050406030204" pitchFamily="18" charset="0"/>
                          <a:ea typeface="Cambria Math" panose="02040503050406030204" pitchFamily="18" charset="0"/>
                          <a:cs typeface="Arial" pitchFamily="34" charset="0"/>
                        </a:rPr>
                        <m:t>⇒</m:t>
                      </m:r>
                    </m:oMath>
                  </m:oMathPara>
                </a14:m>
                <a:endParaRPr lang="ar-KW" b="1" dirty="0">
                  <a:solidFill>
                    <a:schemeClr val="tx1"/>
                  </a:solidFill>
                  <a:latin typeface="Lucida Calligraphy" pitchFamily="66" charset="0"/>
                  <a:cs typeface="Arial" pitchFamily="34" charset="0"/>
                </a:endParaRPr>
              </a:p>
            </p:txBody>
          </p:sp>
        </mc:Choice>
        <mc:Fallback xmlns="">
          <p:sp>
            <p:nvSpPr>
              <p:cNvPr id="35" name="مربع نص 2">
                <a:extLst>
                  <a:ext uri="{FF2B5EF4-FFF2-40B4-BE49-F238E27FC236}">
                    <a16:creationId xmlns:a16="http://schemas.microsoft.com/office/drawing/2014/main" id="{B18F3F87-44E3-46B1-B541-8BDC24484534}"/>
                  </a:ext>
                </a:extLst>
              </p:cNvPr>
              <p:cNvSpPr txBox="1">
                <a:spLocks noRot="1" noChangeAspect="1" noMove="1" noResize="1" noEditPoints="1" noAdjustHandles="1" noChangeArrowheads="1" noChangeShapeType="1" noTextEdit="1"/>
              </p:cNvSpPr>
              <p:nvPr/>
            </p:nvSpPr>
            <p:spPr>
              <a:xfrm>
                <a:off x="7439334" y="4918282"/>
                <a:ext cx="418347" cy="375552"/>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12">
                <a:extLst>
                  <a:ext uri="{FF2B5EF4-FFF2-40B4-BE49-F238E27FC236}">
                    <a16:creationId xmlns:a16="http://schemas.microsoft.com/office/drawing/2014/main" id="{D16B6BE6-9EE0-42C3-9ECC-DD6384177A51}"/>
                  </a:ext>
                </a:extLst>
              </p:cNvPr>
              <p:cNvSpPr txBox="1"/>
              <p:nvPr/>
            </p:nvSpPr>
            <p:spPr>
              <a:xfrm>
                <a:off x="5040687" y="5388365"/>
                <a:ext cx="2230978" cy="504497"/>
              </a:xfrm>
              <a:prstGeom prst="rect">
                <a:avLst/>
              </a:prstGeom>
              <a:noFill/>
            </p:spPr>
            <p:txBody>
              <a:bodyPr wrap="square" rtlCol="0">
                <a:spAutoFit/>
              </a:bodyPr>
              <a:lstStyle/>
              <a:p>
                <a:pPr algn="l"/>
                <a14:m>
                  <m:oMathPara xmlns:m="http://schemas.openxmlformats.org/officeDocument/2006/math">
                    <m:oMathParaPr>
                      <m:jc m:val="left"/>
                    </m:oMathParaPr>
                    <m:oMath xmlns:m="http://schemas.openxmlformats.org/officeDocument/2006/math">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𝒃</m:t>
                          </m:r>
                        </m:e>
                        <m:sup>
                          <m:r>
                            <a:rPr lang="en-US" sz="2000" b="1" i="1" smtClean="0">
                              <a:solidFill>
                                <a:schemeClr val="tx1"/>
                              </a:solidFill>
                              <a:latin typeface="Cambria Math"/>
                            </a:rPr>
                            <m:t>𝟐</m:t>
                          </m:r>
                        </m:sup>
                      </m:sSup>
                      <m:r>
                        <a:rPr lang="en-US" sz="2000" b="1" i="1" smtClean="0">
                          <a:solidFill>
                            <a:schemeClr val="tx1"/>
                          </a:solidFill>
                          <a:latin typeface="Cambria Math"/>
                        </a:rPr>
                        <m:t>=</m:t>
                      </m:r>
                      <m:r>
                        <a:rPr lang="en-US" sz="2000" b="1" i="1" smtClean="0">
                          <a:solidFill>
                            <a:schemeClr val="tx1"/>
                          </a:solidFill>
                          <a:latin typeface="Cambria Math"/>
                        </a:rPr>
                        <m:t>𝟏𝟔</m:t>
                      </m:r>
                      <m:groupChr>
                        <m:groupChrPr>
                          <m:chr m:val="⇒"/>
                          <m:pos m:val="top"/>
                          <m:ctrlPr>
                            <a:rPr lang="en-US" sz="2000" b="1" i="1" smtClean="0">
                              <a:solidFill>
                                <a:schemeClr val="tx1"/>
                              </a:solidFill>
                              <a:latin typeface="Cambria Math" panose="02040503050406030204" pitchFamily="18" charset="0"/>
                            </a:rPr>
                          </m:ctrlPr>
                        </m:groupChrPr>
                        <m:e/>
                      </m:groupChr>
                      <m:r>
                        <a:rPr lang="en-US" sz="2000" b="1" i="1" smtClean="0">
                          <a:solidFill>
                            <a:schemeClr val="tx1"/>
                          </a:solidFill>
                          <a:latin typeface="Cambria Math"/>
                        </a:rPr>
                        <m:t>𝒃</m:t>
                      </m:r>
                      <m:r>
                        <a:rPr lang="en-US" sz="2000" b="1" i="1" smtClean="0">
                          <a:solidFill>
                            <a:schemeClr val="tx1"/>
                          </a:solidFill>
                          <a:latin typeface="Cambria Math"/>
                        </a:rPr>
                        <m:t>=</m:t>
                      </m:r>
                      <m:r>
                        <a:rPr lang="en-US" sz="2000" b="1" i="1" smtClean="0">
                          <a:solidFill>
                            <a:schemeClr val="tx1"/>
                          </a:solidFill>
                          <a:latin typeface="Cambria Math"/>
                        </a:rPr>
                        <m:t>𝟒</m:t>
                      </m:r>
                    </m:oMath>
                  </m:oMathPara>
                </a14:m>
                <a:endParaRPr lang="en-US" sz="2000" b="1" dirty="0">
                  <a:solidFill>
                    <a:schemeClr val="tx1"/>
                  </a:solidFill>
                </a:endParaRPr>
              </a:p>
            </p:txBody>
          </p:sp>
        </mc:Choice>
        <mc:Fallback xmlns="">
          <p:sp>
            <p:nvSpPr>
              <p:cNvPr id="36" name="TextBox 12">
                <a:extLst>
                  <a:ext uri="{FF2B5EF4-FFF2-40B4-BE49-F238E27FC236}">
                    <a16:creationId xmlns:a16="http://schemas.microsoft.com/office/drawing/2014/main" id="{D16B6BE6-9EE0-42C3-9ECC-DD6384177A51}"/>
                  </a:ext>
                </a:extLst>
              </p:cNvPr>
              <p:cNvSpPr txBox="1">
                <a:spLocks noRot="1" noChangeAspect="1" noMove="1" noResize="1" noEditPoints="1" noAdjustHandles="1" noChangeArrowheads="1" noChangeShapeType="1" noTextEdit="1"/>
              </p:cNvSpPr>
              <p:nvPr/>
            </p:nvSpPr>
            <p:spPr>
              <a:xfrm>
                <a:off x="5040687" y="5388365"/>
                <a:ext cx="2230978" cy="504497"/>
              </a:xfrm>
              <a:prstGeom prst="rect">
                <a:avLst/>
              </a:prstGeom>
              <a:blipFill>
                <a:blip r:embed="rId19"/>
                <a:stretch>
                  <a:fillRect l="-273" t="-34940" b="-518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12">
                <a:extLst>
                  <a:ext uri="{FF2B5EF4-FFF2-40B4-BE49-F238E27FC236}">
                    <a16:creationId xmlns:a16="http://schemas.microsoft.com/office/drawing/2014/main" id="{BB8C4E68-7C73-4685-8CCF-9D775B00D555}"/>
                  </a:ext>
                </a:extLst>
              </p:cNvPr>
              <p:cNvSpPr txBox="1"/>
              <p:nvPr/>
            </p:nvSpPr>
            <p:spPr>
              <a:xfrm>
                <a:off x="5508104" y="6165304"/>
                <a:ext cx="1224136" cy="695062"/>
              </a:xfrm>
              <a:prstGeom prst="rect">
                <a:avLst/>
              </a:prstGeom>
              <a:noFill/>
            </p:spPr>
            <p:txBody>
              <a:bodyPr wrap="square" rtlCol="0">
                <a:spAutoFit/>
              </a:bodyPr>
              <a:lstStyle/>
              <a:p>
                <a:pPr algn="l"/>
                <a14:m>
                  <m:oMathPara xmlns:m="http://schemas.openxmlformats.org/officeDocument/2006/math">
                    <m:oMathParaPr>
                      <m:jc m:val="left"/>
                    </m:oMathParaPr>
                    <m:oMath xmlns:m="http://schemas.openxmlformats.org/officeDocument/2006/math">
                      <m:r>
                        <a:rPr lang="en-US" sz="2000" b="1" i="1" smtClean="0">
                          <a:solidFill>
                            <a:schemeClr val="tx1"/>
                          </a:solidFill>
                          <a:latin typeface="Cambria Math"/>
                        </a:rPr>
                        <m:t>𝒂</m:t>
                      </m:r>
                      <m:r>
                        <a:rPr lang="en-US" sz="2000" b="1" i="1" smtClean="0">
                          <a:solidFill>
                            <a:schemeClr val="tx1"/>
                          </a:solidFill>
                          <a:latin typeface="Cambria Math"/>
                        </a:rPr>
                        <m:t>= </m:t>
                      </m:r>
                      <m:f>
                        <m:fPr>
                          <m:ctrlPr>
                            <a:rPr lang="en-US" sz="2000" b="1" i="1" smtClean="0">
                              <a:solidFill>
                                <a:schemeClr val="tx1"/>
                              </a:solidFill>
                              <a:latin typeface="Cambria Math" panose="02040503050406030204" pitchFamily="18" charset="0"/>
                            </a:rPr>
                          </m:ctrlPr>
                        </m:fPr>
                        <m:num>
                          <m:r>
                            <a:rPr lang="en-US" sz="2000" b="1" i="1" smtClean="0">
                              <a:solidFill>
                                <a:schemeClr val="tx1"/>
                              </a:solidFill>
                              <a:latin typeface="Cambria Math"/>
                            </a:rPr>
                            <m:t>𝟓</m:t>
                          </m:r>
                          <m:r>
                            <a:rPr lang="en-US" sz="2000" b="1" i="1" smtClean="0">
                              <a:solidFill>
                                <a:schemeClr val="tx1"/>
                              </a:solidFill>
                              <a:latin typeface="Cambria Math"/>
                            </a:rPr>
                            <m:t>𝒃</m:t>
                          </m:r>
                        </m:num>
                        <m:den>
                          <m:r>
                            <a:rPr lang="en-US" sz="2000" b="1" i="1" smtClean="0">
                              <a:solidFill>
                                <a:schemeClr val="tx1"/>
                              </a:solidFill>
                              <a:latin typeface="Cambria Math"/>
                            </a:rPr>
                            <m:t>𝟒</m:t>
                          </m:r>
                        </m:den>
                      </m:f>
                    </m:oMath>
                  </m:oMathPara>
                </a14:m>
                <a:endParaRPr lang="en-US" sz="2000" b="1" dirty="0">
                  <a:solidFill>
                    <a:schemeClr val="tx1"/>
                  </a:solidFill>
                </a:endParaRPr>
              </a:p>
            </p:txBody>
          </p:sp>
        </mc:Choice>
        <mc:Fallback xmlns="">
          <p:sp>
            <p:nvSpPr>
              <p:cNvPr id="37" name="TextBox 12">
                <a:extLst>
                  <a:ext uri="{FF2B5EF4-FFF2-40B4-BE49-F238E27FC236}">
                    <a16:creationId xmlns:a16="http://schemas.microsoft.com/office/drawing/2014/main" id="{BB8C4E68-7C73-4685-8CCF-9D775B00D555}"/>
                  </a:ext>
                </a:extLst>
              </p:cNvPr>
              <p:cNvSpPr txBox="1">
                <a:spLocks noRot="1" noChangeAspect="1" noMove="1" noResize="1" noEditPoints="1" noAdjustHandles="1" noChangeArrowheads="1" noChangeShapeType="1" noTextEdit="1"/>
              </p:cNvSpPr>
              <p:nvPr/>
            </p:nvSpPr>
            <p:spPr>
              <a:xfrm>
                <a:off x="5508104" y="6165304"/>
                <a:ext cx="1224136" cy="695062"/>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12">
                <a:extLst>
                  <a:ext uri="{FF2B5EF4-FFF2-40B4-BE49-F238E27FC236}">
                    <a16:creationId xmlns:a16="http://schemas.microsoft.com/office/drawing/2014/main" id="{6922F0CE-B36C-4E65-B9C9-6C0520831DE9}"/>
                  </a:ext>
                </a:extLst>
              </p:cNvPr>
              <p:cNvSpPr txBox="1"/>
              <p:nvPr/>
            </p:nvSpPr>
            <p:spPr>
              <a:xfrm>
                <a:off x="6856068" y="6133070"/>
                <a:ext cx="1890395" cy="695062"/>
              </a:xfrm>
              <a:prstGeom prst="rect">
                <a:avLst/>
              </a:prstGeom>
              <a:noFill/>
            </p:spPr>
            <p:txBody>
              <a:bodyPr wrap="square" rtlCol="0">
                <a:spAutoFit/>
              </a:bodyPr>
              <a:lstStyle/>
              <a:p>
                <a:pPr algn="l"/>
                <a14:m>
                  <m:oMathPara xmlns:m="http://schemas.openxmlformats.org/officeDocument/2006/math">
                    <m:oMathParaPr>
                      <m:jc m:val="left"/>
                    </m:oMathParaPr>
                    <m:oMath xmlns:m="http://schemas.openxmlformats.org/officeDocument/2006/math">
                      <m:r>
                        <a:rPr lang="en-US" sz="2000" b="1" i="1" smtClean="0">
                          <a:solidFill>
                            <a:schemeClr val="tx1"/>
                          </a:solidFill>
                          <a:latin typeface="Cambria Math"/>
                        </a:rPr>
                        <m:t>𝒂</m:t>
                      </m:r>
                      <m:r>
                        <a:rPr lang="en-US" sz="2000" b="1" i="1" smtClean="0">
                          <a:solidFill>
                            <a:schemeClr val="tx1"/>
                          </a:solidFill>
                          <a:latin typeface="Cambria Math"/>
                        </a:rPr>
                        <m:t>= </m:t>
                      </m:r>
                      <m:f>
                        <m:fPr>
                          <m:ctrlPr>
                            <a:rPr lang="en-US" sz="2000" b="1" i="1" smtClean="0">
                              <a:solidFill>
                                <a:schemeClr val="tx1"/>
                              </a:solidFill>
                              <a:latin typeface="Cambria Math" panose="02040503050406030204" pitchFamily="18" charset="0"/>
                            </a:rPr>
                          </m:ctrlPr>
                        </m:fPr>
                        <m:num>
                          <m:r>
                            <a:rPr lang="en-US" sz="2000" b="1" i="1" smtClean="0">
                              <a:solidFill>
                                <a:schemeClr val="tx1"/>
                              </a:solidFill>
                              <a:latin typeface="Cambria Math"/>
                            </a:rPr>
                            <m:t>𝟓</m:t>
                          </m:r>
                          <m:r>
                            <a:rPr lang="en-US" sz="2000" b="1" i="1" smtClean="0">
                              <a:solidFill>
                                <a:schemeClr val="tx1"/>
                              </a:solidFill>
                              <a:latin typeface="Cambria Math"/>
                              <a:ea typeface="Cambria Math"/>
                            </a:rPr>
                            <m:t>×</m:t>
                          </m:r>
                          <m:r>
                            <a:rPr lang="en-US" sz="2000" b="1" i="1" smtClean="0">
                              <a:solidFill>
                                <a:schemeClr val="tx1"/>
                              </a:solidFill>
                              <a:latin typeface="Cambria Math"/>
                              <a:ea typeface="Cambria Math"/>
                            </a:rPr>
                            <m:t>𝟒</m:t>
                          </m:r>
                        </m:num>
                        <m:den>
                          <m:r>
                            <a:rPr lang="en-US" sz="2000" b="1" i="1" smtClean="0">
                              <a:solidFill>
                                <a:schemeClr val="tx1"/>
                              </a:solidFill>
                              <a:latin typeface="Cambria Math"/>
                              <a:ea typeface="Cambria Math"/>
                            </a:rPr>
                            <m:t>𝟒</m:t>
                          </m:r>
                        </m:den>
                      </m:f>
                      <m:r>
                        <a:rPr lang="en-US" sz="2000" b="1" i="1" smtClean="0">
                          <a:solidFill>
                            <a:schemeClr val="tx1"/>
                          </a:solidFill>
                          <a:latin typeface="Cambria Math"/>
                        </a:rPr>
                        <m:t>=</m:t>
                      </m:r>
                      <m:r>
                        <a:rPr lang="en-US" sz="2000" b="1" i="1" smtClean="0">
                          <a:solidFill>
                            <a:schemeClr val="tx1"/>
                          </a:solidFill>
                          <a:latin typeface="Cambria Math"/>
                        </a:rPr>
                        <m:t>𝟓</m:t>
                      </m:r>
                    </m:oMath>
                  </m:oMathPara>
                </a14:m>
                <a:endParaRPr lang="en-US" sz="2000" b="1" dirty="0">
                  <a:solidFill>
                    <a:schemeClr val="tx1"/>
                  </a:solidFill>
                </a:endParaRPr>
              </a:p>
            </p:txBody>
          </p:sp>
        </mc:Choice>
        <mc:Fallback xmlns="">
          <p:sp>
            <p:nvSpPr>
              <p:cNvPr id="38" name="TextBox 12">
                <a:extLst>
                  <a:ext uri="{FF2B5EF4-FFF2-40B4-BE49-F238E27FC236}">
                    <a16:creationId xmlns:a16="http://schemas.microsoft.com/office/drawing/2014/main" id="{6922F0CE-B36C-4E65-B9C9-6C0520831DE9}"/>
                  </a:ext>
                </a:extLst>
              </p:cNvPr>
              <p:cNvSpPr txBox="1">
                <a:spLocks noRot="1" noChangeAspect="1" noMove="1" noResize="1" noEditPoints="1" noAdjustHandles="1" noChangeArrowheads="1" noChangeShapeType="1" noTextEdit="1"/>
              </p:cNvSpPr>
              <p:nvPr/>
            </p:nvSpPr>
            <p:spPr>
              <a:xfrm>
                <a:off x="6856068" y="6133070"/>
                <a:ext cx="1890395" cy="695062"/>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مربع نص 38">
                <a:extLst>
                  <a:ext uri="{FF2B5EF4-FFF2-40B4-BE49-F238E27FC236}">
                    <a16:creationId xmlns:a16="http://schemas.microsoft.com/office/drawing/2014/main" id="{B3AAF146-1564-403D-83FC-9046C423FBBA}"/>
                  </a:ext>
                </a:extLst>
              </p:cNvPr>
              <p:cNvSpPr txBox="1"/>
              <p:nvPr/>
            </p:nvSpPr>
            <p:spPr>
              <a:xfrm>
                <a:off x="6586223" y="5758755"/>
                <a:ext cx="2160240" cy="369332"/>
              </a:xfrm>
              <a:prstGeom prst="rect">
                <a:avLst/>
              </a:prstGeom>
              <a:noFill/>
            </p:spPr>
            <p:txBody>
              <a:bodyPr wrap="square" rtlCol="1">
                <a:spAutoFit/>
              </a:bodyPr>
              <a:lstStyle/>
              <a:p>
                <a:r>
                  <a:rPr lang="ar-KW" b="1" dirty="0"/>
                  <a:t>لإيجاد قيمة </a:t>
                </a:r>
                <a14:m>
                  <m:oMath xmlns:m="http://schemas.openxmlformats.org/officeDocument/2006/math">
                    <m:r>
                      <a:rPr lang="en-US" b="1" i="1">
                        <a:latin typeface="Cambria Math"/>
                      </a:rPr>
                      <m:t>𝒂</m:t>
                    </m:r>
                  </m:oMath>
                </a14:m>
                <a:r>
                  <a:rPr lang="en-US" b="1" dirty="0"/>
                  <a:t> </a:t>
                </a:r>
                <a:r>
                  <a:rPr lang="ar-KW" b="1" dirty="0"/>
                  <a:t>  نستخدم :</a:t>
                </a:r>
              </a:p>
            </p:txBody>
          </p:sp>
        </mc:Choice>
        <mc:Fallback xmlns="">
          <p:sp>
            <p:nvSpPr>
              <p:cNvPr id="39" name="مربع نص 38">
                <a:extLst>
                  <a:ext uri="{FF2B5EF4-FFF2-40B4-BE49-F238E27FC236}">
                    <a16:creationId xmlns:a16="http://schemas.microsoft.com/office/drawing/2014/main" id="{B3AAF146-1564-403D-83FC-9046C423FBBA}"/>
                  </a:ext>
                </a:extLst>
              </p:cNvPr>
              <p:cNvSpPr txBox="1">
                <a:spLocks noRot="1" noChangeAspect="1" noMove="1" noResize="1" noEditPoints="1" noAdjustHandles="1" noChangeArrowheads="1" noChangeShapeType="1" noTextEdit="1"/>
              </p:cNvSpPr>
              <p:nvPr/>
            </p:nvSpPr>
            <p:spPr>
              <a:xfrm>
                <a:off x="6586223" y="5758755"/>
                <a:ext cx="2160240" cy="369332"/>
              </a:xfrm>
              <a:prstGeom prst="rect">
                <a:avLst/>
              </a:prstGeom>
              <a:blipFill>
                <a:blip r:embed="rId22"/>
                <a:stretch>
                  <a:fillRect t="-11667" r="-2254"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مربع نص 2">
                <a:extLst>
                  <a:ext uri="{FF2B5EF4-FFF2-40B4-BE49-F238E27FC236}">
                    <a16:creationId xmlns:a16="http://schemas.microsoft.com/office/drawing/2014/main" id="{9E42D7C2-6BA0-42B9-8361-1C325B933416}"/>
                  </a:ext>
                </a:extLst>
              </p:cNvPr>
              <p:cNvSpPr txBox="1"/>
              <p:nvPr/>
            </p:nvSpPr>
            <p:spPr>
              <a:xfrm>
                <a:off x="6479169" y="6303813"/>
                <a:ext cx="418347" cy="375552"/>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left"/>
                    </m:oMathParaPr>
                    <m:oMath xmlns:m="http://schemas.openxmlformats.org/officeDocument/2006/math">
                      <m:r>
                        <a:rPr lang="ar-KW" b="1" i="1" smtClean="0">
                          <a:solidFill>
                            <a:schemeClr val="tx1"/>
                          </a:solidFill>
                          <a:latin typeface="Cambria Math" panose="02040503050406030204" pitchFamily="18" charset="0"/>
                          <a:ea typeface="Cambria Math" panose="02040503050406030204" pitchFamily="18" charset="0"/>
                          <a:cs typeface="Arial" pitchFamily="34" charset="0"/>
                        </a:rPr>
                        <m:t>⇒</m:t>
                      </m:r>
                    </m:oMath>
                  </m:oMathPara>
                </a14:m>
                <a:endParaRPr lang="ar-KW" b="1" dirty="0">
                  <a:solidFill>
                    <a:schemeClr val="tx1"/>
                  </a:solidFill>
                  <a:latin typeface="Lucida Calligraphy" pitchFamily="66" charset="0"/>
                  <a:cs typeface="Arial" pitchFamily="34" charset="0"/>
                </a:endParaRPr>
              </a:p>
            </p:txBody>
          </p:sp>
        </mc:Choice>
        <mc:Fallback xmlns="">
          <p:sp>
            <p:nvSpPr>
              <p:cNvPr id="40" name="مربع نص 2">
                <a:extLst>
                  <a:ext uri="{FF2B5EF4-FFF2-40B4-BE49-F238E27FC236}">
                    <a16:creationId xmlns:a16="http://schemas.microsoft.com/office/drawing/2014/main" id="{9E42D7C2-6BA0-42B9-8361-1C325B933416}"/>
                  </a:ext>
                </a:extLst>
              </p:cNvPr>
              <p:cNvSpPr txBox="1">
                <a:spLocks noRot="1" noChangeAspect="1" noMove="1" noResize="1" noEditPoints="1" noAdjustHandles="1" noChangeArrowheads="1" noChangeShapeType="1" noTextEdit="1"/>
              </p:cNvSpPr>
              <p:nvPr/>
            </p:nvSpPr>
            <p:spPr>
              <a:xfrm>
                <a:off x="6479169" y="6303813"/>
                <a:ext cx="418347" cy="375552"/>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5">
                <a:extLst>
                  <a:ext uri="{FF2B5EF4-FFF2-40B4-BE49-F238E27FC236}">
                    <a16:creationId xmlns:a16="http://schemas.microsoft.com/office/drawing/2014/main" id="{2C84CCAD-9D86-49F9-B0D3-B0E5D94C9D75}"/>
                  </a:ext>
                </a:extLst>
              </p:cNvPr>
              <p:cNvSpPr txBox="1"/>
              <p:nvPr/>
            </p:nvSpPr>
            <p:spPr>
              <a:xfrm>
                <a:off x="-120171" y="5814996"/>
                <a:ext cx="2736304" cy="717825"/>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f>
                        <m:fPr>
                          <m:ctrlPr>
                            <a:rPr lang="en-US" sz="2000" b="1" i="1" smtClean="0">
                              <a:solidFill>
                                <a:srgbClr val="FF0000"/>
                              </a:solidFill>
                              <a:latin typeface="Cambria Math" panose="02040503050406030204" pitchFamily="18" charset="0"/>
                            </a:rPr>
                          </m:ctrlPr>
                        </m:fPr>
                        <m:num>
                          <m:sSup>
                            <m:sSupPr>
                              <m:ctrlPr>
                                <a:rPr lang="en-US" sz="2000" b="1" i="1" smtClean="0">
                                  <a:solidFill>
                                    <a:srgbClr val="FF0000"/>
                                  </a:solidFill>
                                  <a:latin typeface="Cambria Math" panose="02040503050406030204" pitchFamily="18" charset="0"/>
                                </a:rPr>
                              </m:ctrlPr>
                            </m:sSupPr>
                            <m:e>
                              <m:r>
                                <a:rPr lang="en-US" sz="2000" b="1" i="1" smtClean="0">
                                  <a:solidFill>
                                    <a:srgbClr val="FF0000"/>
                                  </a:solidFill>
                                  <a:latin typeface="Cambria Math"/>
                                </a:rPr>
                                <m:t>𝒙</m:t>
                              </m:r>
                            </m:e>
                            <m:sup>
                              <m:r>
                                <a:rPr lang="en-US" sz="2000" b="1" i="1" smtClean="0">
                                  <a:solidFill>
                                    <a:srgbClr val="FF0000"/>
                                  </a:solidFill>
                                  <a:latin typeface="Cambria Math"/>
                                </a:rPr>
                                <m:t>𝟐</m:t>
                              </m:r>
                            </m:sup>
                          </m:sSup>
                        </m:num>
                        <m:den>
                          <m:r>
                            <a:rPr lang="en-US" sz="2000" b="1" i="1" smtClean="0">
                              <a:solidFill>
                                <a:srgbClr val="FF0000"/>
                              </a:solidFill>
                              <a:latin typeface="Cambria Math"/>
                            </a:rPr>
                            <m:t>𝟐𝟓</m:t>
                          </m:r>
                        </m:den>
                      </m:f>
                      <m:r>
                        <a:rPr lang="en-US" sz="2000" b="1" i="1" smtClean="0">
                          <a:solidFill>
                            <a:srgbClr val="FF0000"/>
                          </a:solidFill>
                          <a:latin typeface="Cambria Math"/>
                        </a:rPr>
                        <m:t>−</m:t>
                      </m:r>
                      <m:f>
                        <m:fPr>
                          <m:ctrlPr>
                            <a:rPr lang="en-US" sz="2000" b="1" i="1" smtClean="0">
                              <a:solidFill>
                                <a:srgbClr val="FF0000"/>
                              </a:solidFill>
                              <a:latin typeface="Cambria Math" panose="02040503050406030204" pitchFamily="18" charset="0"/>
                              <a:ea typeface="Cambria Math"/>
                            </a:rPr>
                          </m:ctrlPr>
                        </m:fPr>
                        <m:num>
                          <m:sSup>
                            <m:sSupPr>
                              <m:ctrlPr>
                                <a:rPr lang="en-US" sz="2000" b="1" i="1" smtClean="0">
                                  <a:solidFill>
                                    <a:srgbClr val="FF0000"/>
                                  </a:solidFill>
                                  <a:latin typeface="Cambria Math" panose="02040503050406030204" pitchFamily="18" charset="0"/>
                                  <a:ea typeface="Cambria Math"/>
                                </a:rPr>
                              </m:ctrlPr>
                            </m:sSupPr>
                            <m:e>
                              <m:r>
                                <a:rPr lang="en-US" sz="2000" b="1" i="1" smtClean="0">
                                  <a:solidFill>
                                    <a:srgbClr val="FF0000"/>
                                  </a:solidFill>
                                  <a:latin typeface="Cambria Math"/>
                                  <a:ea typeface="Cambria Math"/>
                                </a:rPr>
                                <m:t>𝒚</m:t>
                              </m:r>
                            </m:e>
                            <m:sup>
                              <m:r>
                                <a:rPr lang="en-US" sz="2000" b="1" i="1" smtClean="0">
                                  <a:solidFill>
                                    <a:srgbClr val="FF0000"/>
                                  </a:solidFill>
                                  <a:latin typeface="Cambria Math"/>
                                  <a:ea typeface="Cambria Math"/>
                                </a:rPr>
                                <m:t>𝟐</m:t>
                              </m:r>
                            </m:sup>
                          </m:sSup>
                        </m:num>
                        <m:den>
                          <m:r>
                            <a:rPr lang="en-US" sz="2000" b="1" i="1" smtClean="0">
                              <a:solidFill>
                                <a:srgbClr val="FF0000"/>
                              </a:solidFill>
                              <a:latin typeface="Cambria Math"/>
                              <a:ea typeface="Cambria Math"/>
                            </a:rPr>
                            <m:t>𝟏𝟔</m:t>
                          </m:r>
                        </m:den>
                      </m:f>
                      <m:r>
                        <a:rPr lang="en-US" sz="2000" b="1" i="1" smtClean="0">
                          <a:solidFill>
                            <a:srgbClr val="FF0000"/>
                          </a:solidFill>
                          <a:latin typeface="Cambria Math"/>
                          <a:ea typeface="Cambria Math"/>
                        </a:rPr>
                        <m:t>=</m:t>
                      </m:r>
                      <m:r>
                        <a:rPr lang="en-US" sz="2000" b="1" i="1" smtClean="0">
                          <a:solidFill>
                            <a:srgbClr val="FF0000"/>
                          </a:solidFill>
                          <a:latin typeface="Cambria Math"/>
                          <a:ea typeface="Cambria Math"/>
                        </a:rPr>
                        <m:t>𝟏</m:t>
                      </m:r>
                    </m:oMath>
                  </m:oMathPara>
                </a14:m>
                <a:endParaRPr lang="en-US" sz="2000" b="1" dirty="0">
                  <a:solidFill>
                    <a:srgbClr val="FF0000"/>
                  </a:solidFill>
                </a:endParaRPr>
              </a:p>
            </p:txBody>
          </p:sp>
        </mc:Choice>
        <mc:Fallback xmlns="">
          <p:sp>
            <p:nvSpPr>
              <p:cNvPr id="41" name="TextBox 5">
                <a:extLst>
                  <a:ext uri="{FF2B5EF4-FFF2-40B4-BE49-F238E27FC236}">
                    <a16:creationId xmlns:a16="http://schemas.microsoft.com/office/drawing/2014/main" id="{2C84CCAD-9D86-49F9-B0D3-B0E5D94C9D75}"/>
                  </a:ext>
                </a:extLst>
              </p:cNvPr>
              <p:cNvSpPr txBox="1">
                <a:spLocks noRot="1" noChangeAspect="1" noMove="1" noResize="1" noEditPoints="1" noAdjustHandles="1" noChangeArrowheads="1" noChangeShapeType="1" noTextEdit="1"/>
              </p:cNvSpPr>
              <p:nvPr/>
            </p:nvSpPr>
            <p:spPr>
              <a:xfrm>
                <a:off x="-120171" y="5814996"/>
                <a:ext cx="2736304" cy="717825"/>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مربع نص 41">
                <a:extLst>
                  <a:ext uri="{FF2B5EF4-FFF2-40B4-BE49-F238E27FC236}">
                    <a16:creationId xmlns:a16="http://schemas.microsoft.com/office/drawing/2014/main" id="{AAFC9B12-E956-4E99-A641-EEEC237D7C20}"/>
                  </a:ext>
                </a:extLst>
              </p:cNvPr>
              <p:cNvSpPr txBox="1"/>
              <p:nvPr/>
            </p:nvSpPr>
            <p:spPr>
              <a:xfrm>
                <a:off x="1650316" y="6069787"/>
                <a:ext cx="2843808" cy="400110"/>
              </a:xfrm>
              <a:prstGeom prst="rect">
                <a:avLst/>
              </a:prstGeom>
              <a:noFill/>
            </p:spPr>
            <p:txBody>
              <a:bodyPr wrap="square" rtlCol="1">
                <a:spAutoFit/>
              </a:bodyPr>
              <a:lstStyle/>
              <a:p>
                <a14:m>
                  <m:oMath xmlns:m="http://schemas.openxmlformats.org/officeDocument/2006/math">
                    <m:r>
                      <a:rPr lang="ar-KW" sz="2000" b="1" i="1" smtClean="0">
                        <a:solidFill>
                          <a:srgbClr val="FF0000"/>
                        </a:solidFill>
                        <a:latin typeface="Cambria Math"/>
                        <a:ea typeface="Cambria Math"/>
                      </a:rPr>
                      <m:t>∴</m:t>
                    </m:r>
                  </m:oMath>
                </a14:m>
                <a:r>
                  <a:rPr lang="en-US" sz="2000" b="1" dirty="0">
                    <a:solidFill>
                      <a:srgbClr val="FF0000"/>
                    </a:solidFill>
                  </a:rPr>
                  <a:t> </a:t>
                </a:r>
                <a:r>
                  <a:rPr lang="ar-KW" sz="2000" b="1" dirty="0">
                    <a:solidFill>
                      <a:srgbClr val="FF0000"/>
                    </a:solidFill>
                  </a:rPr>
                  <a:t> معادلة القطع الزائد هي:</a:t>
                </a:r>
              </a:p>
            </p:txBody>
          </p:sp>
        </mc:Choice>
        <mc:Fallback xmlns="">
          <p:sp>
            <p:nvSpPr>
              <p:cNvPr id="42" name="مربع نص 41">
                <a:extLst>
                  <a:ext uri="{FF2B5EF4-FFF2-40B4-BE49-F238E27FC236}">
                    <a16:creationId xmlns:a16="http://schemas.microsoft.com/office/drawing/2014/main" id="{AAFC9B12-E956-4E99-A641-EEEC237D7C20}"/>
                  </a:ext>
                </a:extLst>
              </p:cNvPr>
              <p:cNvSpPr txBox="1">
                <a:spLocks noRot="1" noChangeAspect="1" noMove="1" noResize="1" noEditPoints="1" noAdjustHandles="1" noChangeArrowheads="1" noChangeShapeType="1" noTextEdit="1"/>
              </p:cNvSpPr>
              <p:nvPr/>
            </p:nvSpPr>
            <p:spPr>
              <a:xfrm>
                <a:off x="1650316" y="6069787"/>
                <a:ext cx="2843808" cy="400110"/>
              </a:xfrm>
              <a:prstGeom prst="rect">
                <a:avLst/>
              </a:prstGeom>
              <a:blipFill>
                <a:blip r:embed="rId25"/>
                <a:stretch>
                  <a:fillRect t="-10769" b="-26154"/>
                </a:stretch>
              </a:blipFill>
            </p:spPr>
            <p:txBody>
              <a:bodyPr/>
              <a:lstStyle/>
              <a:p>
                <a:r>
                  <a:rPr lang="en-US">
                    <a:noFill/>
                  </a:rPr>
                  <a:t> </a:t>
                </a:r>
              </a:p>
            </p:txBody>
          </p:sp>
        </mc:Fallback>
      </mc:AlternateContent>
    </p:spTree>
    <p:extLst>
      <p:ext uri="{BB962C8B-B14F-4D97-AF65-F5344CB8AC3E}">
        <p14:creationId xmlns:p14="http://schemas.microsoft.com/office/powerpoint/2010/main" val="204458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randombar(horizontal)">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circle(in)">
                                      <p:cBhvr>
                                        <p:cTn id="44" dur="20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circle(in)">
                                      <p:cBhvr>
                                        <p:cTn id="49" dur="20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circle(in)">
                                      <p:cBhvr>
                                        <p:cTn id="54" dur="20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randombar(horizontal)">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randombar(horizontal)">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randombar(horizontal)">
                                      <p:cBhvr>
                                        <p:cTn id="69" dur="50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circle(in)">
                                      <p:cBhvr>
                                        <p:cTn id="74" dur="2000"/>
                                        <p:tgtEl>
                                          <p:spTgt spid="28"/>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randombar(horizontal)">
                                      <p:cBhvr>
                                        <p:cTn id="79" dur="500"/>
                                        <p:tgtEl>
                                          <p:spTgt spid="25"/>
                                        </p:tgtEl>
                                      </p:cBhvr>
                                    </p:animEffect>
                                  </p:childTnLst>
                                </p:cTn>
                              </p:par>
                              <p:par>
                                <p:cTn id="80" presetID="14" presetClass="entr" presetSubtype="10" fill="hold"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randombar(horizontal)">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randombar(horizontal)">
                                      <p:cBhvr>
                                        <p:cTn id="87" dur="500"/>
                                        <p:tgtEl>
                                          <p:spTgt spid="29"/>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randombar(horizontal)">
                                      <p:cBhvr>
                                        <p:cTn id="92" dur="500"/>
                                        <p:tgtEl>
                                          <p:spTgt spid="30"/>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randombar(horizontal)">
                                      <p:cBhvr>
                                        <p:cTn id="97" dur="5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grpId="0" nodeType="click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circle(in)">
                                      <p:cBhvr>
                                        <p:cTn id="102" dur="2000"/>
                                        <p:tgtEl>
                                          <p:spTgt spid="31"/>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randombar(horizontal)">
                                      <p:cBhvr>
                                        <p:cTn id="107" dur="500"/>
                                        <p:tgtEl>
                                          <p:spTgt spid="34"/>
                                        </p:tgtEl>
                                      </p:cBhvr>
                                    </p:animEffect>
                                  </p:childTnLst>
                                </p:cTn>
                              </p:par>
                            </p:childTnLst>
                          </p:cTn>
                        </p:par>
                      </p:childTnLst>
                    </p:cTn>
                  </p:par>
                  <p:par>
                    <p:cTn id="108" fill="hold">
                      <p:stCondLst>
                        <p:cond delay="indefinite"/>
                      </p:stCondLst>
                      <p:childTnLst>
                        <p:par>
                          <p:cTn id="109" fill="hold">
                            <p:stCondLst>
                              <p:cond delay="0"/>
                            </p:stCondLst>
                            <p:childTnLst>
                              <p:par>
                                <p:cTn id="110" presetID="6" presetClass="entr" presetSubtype="16" fill="hold" grpId="0" nodeType="click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circle(in)">
                                      <p:cBhvr>
                                        <p:cTn id="112" dur="2000"/>
                                        <p:tgtEl>
                                          <p:spTgt spid="35"/>
                                        </p:tgtEl>
                                      </p:cBhvr>
                                    </p:animEffect>
                                  </p:childTnLst>
                                </p:cTn>
                              </p:par>
                            </p:childTnLst>
                          </p:cTn>
                        </p:par>
                      </p:childTnLst>
                    </p:cTn>
                  </p:par>
                  <p:par>
                    <p:cTn id="113" fill="hold">
                      <p:stCondLst>
                        <p:cond delay="indefinite"/>
                      </p:stCondLst>
                      <p:childTnLst>
                        <p:par>
                          <p:cTn id="114" fill="hold">
                            <p:stCondLst>
                              <p:cond delay="0"/>
                            </p:stCondLst>
                            <p:childTnLst>
                              <p:par>
                                <p:cTn id="115" presetID="14" presetClass="entr" presetSubtype="10" fill="hold" grpId="0" nodeType="click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randombar(horizontal)">
                                      <p:cBhvr>
                                        <p:cTn id="117" dur="500"/>
                                        <p:tgtEl>
                                          <p:spTgt spid="33"/>
                                        </p:tgtEl>
                                      </p:cBhvr>
                                    </p:animEffect>
                                  </p:childTnLst>
                                </p:cTn>
                              </p:par>
                            </p:childTnLst>
                          </p:cTn>
                        </p:par>
                      </p:childTnLst>
                    </p:cTn>
                  </p:par>
                  <p:par>
                    <p:cTn id="118" fill="hold">
                      <p:stCondLst>
                        <p:cond delay="indefinite"/>
                      </p:stCondLst>
                      <p:childTnLst>
                        <p:par>
                          <p:cTn id="119" fill="hold">
                            <p:stCondLst>
                              <p:cond delay="0"/>
                            </p:stCondLst>
                            <p:childTnLst>
                              <p:par>
                                <p:cTn id="120" presetID="14" presetClass="entr" presetSubtype="10" fill="hold" grpId="0" nodeType="clickEffect">
                                  <p:stCondLst>
                                    <p:cond delay="0"/>
                                  </p:stCondLst>
                                  <p:childTnLst>
                                    <p:set>
                                      <p:cBhvr>
                                        <p:cTn id="121" dur="1" fill="hold">
                                          <p:stCondLst>
                                            <p:cond delay="0"/>
                                          </p:stCondLst>
                                        </p:cTn>
                                        <p:tgtEl>
                                          <p:spTgt spid="36"/>
                                        </p:tgtEl>
                                        <p:attrNameLst>
                                          <p:attrName>style.visibility</p:attrName>
                                        </p:attrNameLst>
                                      </p:cBhvr>
                                      <p:to>
                                        <p:strVal val="visible"/>
                                      </p:to>
                                    </p:set>
                                    <p:animEffect transition="in" filter="randombar(horizontal)">
                                      <p:cBhvr>
                                        <p:cTn id="122" dur="500"/>
                                        <p:tgtEl>
                                          <p:spTgt spid="36"/>
                                        </p:tgtEl>
                                      </p:cBhvr>
                                    </p:animEffect>
                                  </p:childTnLst>
                                </p:cTn>
                              </p:par>
                            </p:childTnLst>
                          </p:cTn>
                        </p:par>
                      </p:childTnLst>
                    </p:cTn>
                  </p:par>
                  <p:par>
                    <p:cTn id="123" fill="hold">
                      <p:stCondLst>
                        <p:cond delay="indefinite"/>
                      </p:stCondLst>
                      <p:childTnLst>
                        <p:par>
                          <p:cTn id="124" fill="hold">
                            <p:stCondLst>
                              <p:cond delay="0"/>
                            </p:stCondLst>
                            <p:childTnLst>
                              <p:par>
                                <p:cTn id="125" presetID="14" presetClass="entr" presetSubtype="10" fill="hold" grpId="0" nodeType="clickEffect">
                                  <p:stCondLst>
                                    <p:cond delay="0"/>
                                  </p:stCondLst>
                                  <p:childTnLst>
                                    <p:set>
                                      <p:cBhvr>
                                        <p:cTn id="126" dur="1" fill="hold">
                                          <p:stCondLst>
                                            <p:cond delay="0"/>
                                          </p:stCondLst>
                                        </p:cTn>
                                        <p:tgtEl>
                                          <p:spTgt spid="39"/>
                                        </p:tgtEl>
                                        <p:attrNameLst>
                                          <p:attrName>style.visibility</p:attrName>
                                        </p:attrNameLst>
                                      </p:cBhvr>
                                      <p:to>
                                        <p:strVal val="visible"/>
                                      </p:to>
                                    </p:set>
                                    <p:animEffect transition="in" filter="randombar(horizontal)">
                                      <p:cBhvr>
                                        <p:cTn id="127" dur="500"/>
                                        <p:tgtEl>
                                          <p:spTgt spid="39"/>
                                        </p:tgtEl>
                                      </p:cBhvr>
                                    </p:animEffect>
                                  </p:childTnLst>
                                </p:cTn>
                              </p:par>
                            </p:childTnLst>
                          </p:cTn>
                        </p:par>
                      </p:childTnLst>
                    </p:cTn>
                  </p:par>
                  <p:par>
                    <p:cTn id="128" fill="hold">
                      <p:stCondLst>
                        <p:cond delay="indefinite"/>
                      </p:stCondLst>
                      <p:childTnLst>
                        <p:par>
                          <p:cTn id="129" fill="hold">
                            <p:stCondLst>
                              <p:cond delay="0"/>
                            </p:stCondLst>
                            <p:childTnLst>
                              <p:par>
                                <p:cTn id="130" presetID="14" presetClass="entr" presetSubtype="10" fill="hold" grpId="0" nodeType="click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randombar(horizontal)">
                                      <p:cBhvr>
                                        <p:cTn id="132" dur="500"/>
                                        <p:tgtEl>
                                          <p:spTgt spid="37"/>
                                        </p:tgtEl>
                                      </p:cBhvr>
                                    </p:animEffect>
                                  </p:childTnLst>
                                </p:cTn>
                              </p:par>
                            </p:childTnLst>
                          </p:cTn>
                        </p:par>
                      </p:childTnLst>
                    </p:cTn>
                  </p:par>
                  <p:par>
                    <p:cTn id="133" fill="hold">
                      <p:stCondLst>
                        <p:cond delay="indefinite"/>
                      </p:stCondLst>
                      <p:childTnLst>
                        <p:par>
                          <p:cTn id="134" fill="hold">
                            <p:stCondLst>
                              <p:cond delay="0"/>
                            </p:stCondLst>
                            <p:childTnLst>
                              <p:par>
                                <p:cTn id="135" presetID="6" presetClass="entr" presetSubtype="16" fill="hold" grpId="0" nodeType="clickEffect">
                                  <p:stCondLst>
                                    <p:cond delay="0"/>
                                  </p:stCondLst>
                                  <p:childTnLst>
                                    <p:set>
                                      <p:cBhvr>
                                        <p:cTn id="136" dur="1" fill="hold">
                                          <p:stCondLst>
                                            <p:cond delay="0"/>
                                          </p:stCondLst>
                                        </p:cTn>
                                        <p:tgtEl>
                                          <p:spTgt spid="40"/>
                                        </p:tgtEl>
                                        <p:attrNameLst>
                                          <p:attrName>style.visibility</p:attrName>
                                        </p:attrNameLst>
                                      </p:cBhvr>
                                      <p:to>
                                        <p:strVal val="visible"/>
                                      </p:to>
                                    </p:set>
                                    <p:animEffect transition="in" filter="circle(in)">
                                      <p:cBhvr>
                                        <p:cTn id="137" dur="2000"/>
                                        <p:tgtEl>
                                          <p:spTgt spid="40"/>
                                        </p:tgtEl>
                                      </p:cBhvr>
                                    </p:animEffect>
                                  </p:childTnLst>
                                </p:cTn>
                              </p:par>
                            </p:childTnLst>
                          </p:cTn>
                        </p:par>
                      </p:childTnLst>
                    </p:cTn>
                  </p:par>
                  <p:par>
                    <p:cTn id="138" fill="hold">
                      <p:stCondLst>
                        <p:cond delay="indefinite"/>
                      </p:stCondLst>
                      <p:childTnLst>
                        <p:par>
                          <p:cTn id="139" fill="hold">
                            <p:stCondLst>
                              <p:cond delay="0"/>
                            </p:stCondLst>
                            <p:childTnLst>
                              <p:par>
                                <p:cTn id="140" presetID="14" presetClass="entr" presetSubtype="10" fill="hold" grpId="0" nodeType="clickEffect">
                                  <p:stCondLst>
                                    <p:cond delay="0"/>
                                  </p:stCondLst>
                                  <p:childTnLst>
                                    <p:set>
                                      <p:cBhvr>
                                        <p:cTn id="141" dur="1" fill="hold">
                                          <p:stCondLst>
                                            <p:cond delay="0"/>
                                          </p:stCondLst>
                                        </p:cTn>
                                        <p:tgtEl>
                                          <p:spTgt spid="38"/>
                                        </p:tgtEl>
                                        <p:attrNameLst>
                                          <p:attrName>style.visibility</p:attrName>
                                        </p:attrNameLst>
                                      </p:cBhvr>
                                      <p:to>
                                        <p:strVal val="visible"/>
                                      </p:to>
                                    </p:set>
                                    <p:animEffect transition="in" filter="randombar(horizontal)">
                                      <p:cBhvr>
                                        <p:cTn id="142" dur="500"/>
                                        <p:tgtEl>
                                          <p:spTgt spid="38"/>
                                        </p:tgtEl>
                                      </p:cBhvr>
                                    </p:animEffect>
                                  </p:childTnLst>
                                </p:cTn>
                              </p:par>
                            </p:childTnLst>
                          </p:cTn>
                        </p:par>
                      </p:childTnLst>
                    </p:cTn>
                  </p:par>
                  <p:par>
                    <p:cTn id="143" fill="hold">
                      <p:stCondLst>
                        <p:cond delay="indefinite"/>
                      </p:stCondLst>
                      <p:childTnLst>
                        <p:par>
                          <p:cTn id="144" fill="hold">
                            <p:stCondLst>
                              <p:cond delay="0"/>
                            </p:stCondLst>
                            <p:childTnLst>
                              <p:par>
                                <p:cTn id="145" presetID="14" presetClass="entr" presetSubtype="10" fill="hold" grpId="0" nodeType="clickEffect">
                                  <p:stCondLst>
                                    <p:cond delay="0"/>
                                  </p:stCondLst>
                                  <p:childTnLst>
                                    <p:set>
                                      <p:cBhvr>
                                        <p:cTn id="146" dur="1" fill="hold">
                                          <p:stCondLst>
                                            <p:cond delay="0"/>
                                          </p:stCondLst>
                                        </p:cTn>
                                        <p:tgtEl>
                                          <p:spTgt spid="42"/>
                                        </p:tgtEl>
                                        <p:attrNameLst>
                                          <p:attrName>style.visibility</p:attrName>
                                        </p:attrNameLst>
                                      </p:cBhvr>
                                      <p:to>
                                        <p:strVal val="visible"/>
                                      </p:to>
                                    </p:set>
                                    <p:animEffect transition="in" filter="randombar(horizontal)">
                                      <p:cBhvr>
                                        <p:cTn id="147" dur="500"/>
                                        <p:tgtEl>
                                          <p:spTgt spid="42"/>
                                        </p:tgtEl>
                                      </p:cBhvr>
                                    </p:animEffect>
                                  </p:childTnLst>
                                </p:cTn>
                              </p:par>
                            </p:childTnLst>
                          </p:cTn>
                        </p:par>
                      </p:childTnLst>
                    </p:cTn>
                  </p:par>
                  <p:par>
                    <p:cTn id="148" fill="hold">
                      <p:stCondLst>
                        <p:cond delay="indefinite"/>
                      </p:stCondLst>
                      <p:childTnLst>
                        <p:par>
                          <p:cTn id="149" fill="hold">
                            <p:stCondLst>
                              <p:cond delay="0"/>
                            </p:stCondLst>
                            <p:childTnLst>
                              <p:par>
                                <p:cTn id="150" presetID="14" presetClass="entr" presetSubtype="10" fill="hold" grpId="0" nodeType="click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randombar(horizontal)">
                                      <p:cBhvr>
                                        <p:cTn id="15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P spid="14" grpId="0"/>
      <p:bldP spid="21" grpId="0"/>
      <p:bldP spid="8" grpId="0"/>
      <p:bldP spid="27" grpId="0"/>
      <p:bldP spid="29" grpId="0"/>
      <p:bldP spid="30" grpId="0"/>
      <p:bldP spid="9" grpId="0"/>
      <p:bldP spid="11" grpId="0"/>
      <p:bldP spid="12" grpId="0"/>
      <p:bldP spid="25" grpId="0"/>
      <p:bldP spid="32" grpId="0"/>
      <p:bldP spid="22" grpId="0"/>
      <p:bldP spid="24" grpId="0"/>
      <p:bldP spid="26" grpId="0"/>
      <p:bldP spid="28" grpId="0"/>
      <p:bldP spid="31" grpId="0"/>
      <p:bldP spid="33" grpId="0"/>
      <p:bldP spid="34" grpId="0"/>
      <p:bldP spid="35" grpId="0"/>
      <p:bldP spid="36" grpId="0"/>
      <p:bldP spid="37" grpId="0"/>
      <p:bldP spid="38" grpId="0"/>
      <p:bldP spid="39" grpId="0"/>
      <p:bldP spid="40" grpId="0"/>
      <p:bldP spid="41"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35496" y="1141727"/>
                <a:ext cx="8897157" cy="1200329"/>
              </a:xfrm>
              <a:prstGeom prst="rect">
                <a:avLst/>
              </a:prstGeom>
              <a:noFill/>
            </p:spPr>
            <p:txBody>
              <a:bodyPr wrap="square" rtlCol="0">
                <a:spAutoFit/>
              </a:bodyPr>
              <a:lstStyle/>
              <a:p>
                <a:r>
                  <a:rPr lang="ar-KW" sz="2400" b="1" dirty="0">
                    <a:solidFill>
                      <a:schemeClr val="tx1"/>
                    </a:solidFill>
                  </a:rPr>
                  <a:t>عند اقتراب مركبة فضائية من أحد الكواكب , ت</a:t>
                </a:r>
                <a:r>
                  <a:rPr lang="ar-KW" sz="2400" b="1" dirty="0"/>
                  <a:t>ُ</a:t>
                </a:r>
                <a:r>
                  <a:rPr lang="ar-KW" sz="2400" b="1" dirty="0">
                    <a:solidFill>
                      <a:schemeClr val="tx1"/>
                    </a:solidFill>
                  </a:rPr>
                  <a:t>غي</a:t>
                </a:r>
                <a:r>
                  <a:rPr lang="ar-KW" sz="2400" b="1" dirty="0"/>
                  <a:t>ّ</a:t>
                </a:r>
                <a:r>
                  <a:rPr lang="ar-KW" sz="2400" b="1" dirty="0">
                    <a:solidFill>
                      <a:schemeClr val="tx1"/>
                    </a:solidFill>
                  </a:rPr>
                  <a:t>ر جاذبية هذا الكوكب مسار المركبة إلي قطع زائد. أوجد معادلة </a:t>
                </a:r>
                <a:r>
                  <a:rPr lang="ar-KW" sz="2400" b="1" dirty="0" err="1">
                    <a:solidFill>
                      <a:schemeClr val="tx1"/>
                    </a:solidFill>
                  </a:rPr>
                  <a:t>تنمذج</a:t>
                </a:r>
                <a:r>
                  <a:rPr lang="ar-KW" sz="2400" b="1" dirty="0">
                    <a:solidFill>
                      <a:schemeClr val="tx1"/>
                    </a:solidFill>
                  </a:rPr>
                  <a:t> مسار مركبة فضائية قرب كوكب زحل إذا كان </a:t>
                </a:r>
              </a:p>
              <a:p>
                <a:pPr algn="l"/>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rPr>
                        <m:t>𝒂</m:t>
                      </m:r>
                      <m:r>
                        <a:rPr lang="en-US" sz="2400" b="1" i="1" smtClean="0">
                          <a:solidFill>
                            <a:schemeClr val="tx1"/>
                          </a:solidFill>
                          <a:latin typeface="Cambria Math"/>
                        </a:rPr>
                        <m:t>=</m:t>
                      </m:r>
                      <m:r>
                        <a:rPr lang="en-US" sz="2400" b="1" i="1" smtClean="0">
                          <a:solidFill>
                            <a:schemeClr val="tx1"/>
                          </a:solidFill>
                          <a:latin typeface="Cambria Math"/>
                        </a:rPr>
                        <m:t>𝟑𝟑𝟐𝟗𝟔𝟓</m:t>
                      </m:r>
                      <m:r>
                        <a:rPr lang="en-US" sz="2400" b="1" i="1" smtClean="0">
                          <a:solidFill>
                            <a:schemeClr val="tx1"/>
                          </a:solidFill>
                          <a:latin typeface="Cambria Math"/>
                        </a:rPr>
                        <m:t> </m:t>
                      </m:r>
                      <m:r>
                        <a:rPr lang="en-US" sz="2400" b="1" i="1" smtClean="0">
                          <a:solidFill>
                            <a:schemeClr val="tx1"/>
                          </a:solidFill>
                          <a:latin typeface="Cambria Math"/>
                        </a:rPr>
                        <m:t>𝒌𝒎</m:t>
                      </m:r>
                      <m:r>
                        <a:rPr lang="en-US" sz="2400" b="1" i="1" smtClean="0">
                          <a:solidFill>
                            <a:schemeClr val="tx1"/>
                          </a:solidFill>
                          <a:latin typeface="Cambria Math" panose="02040503050406030204" pitchFamily="18" charset="0"/>
                        </a:rPr>
                        <m:t>          </m:t>
                      </m:r>
                      <m:r>
                        <a:rPr lang="ar-KW" sz="2400" b="1" i="1" smtClean="0">
                          <a:solidFill>
                            <a:schemeClr val="tx1"/>
                          </a:solidFill>
                          <a:latin typeface="Cambria Math"/>
                        </a:rPr>
                        <m:t> </m:t>
                      </m:r>
                      <m:r>
                        <a:rPr lang="en-US" sz="2400" b="1" i="1" smtClean="0">
                          <a:solidFill>
                            <a:schemeClr val="tx1"/>
                          </a:solidFill>
                          <a:latin typeface="Cambria Math"/>
                        </a:rPr>
                        <m:t>, </m:t>
                      </m:r>
                      <m:r>
                        <a:rPr lang="en-US" sz="2400" b="1" i="1" smtClean="0">
                          <a:solidFill>
                            <a:schemeClr val="tx1"/>
                          </a:solidFill>
                          <a:latin typeface="Cambria Math" panose="02040503050406030204" pitchFamily="18" charset="0"/>
                        </a:rPr>
                        <m:t>  </m:t>
                      </m:r>
                      <m:r>
                        <a:rPr lang="en-US" sz="2400" b="1" i="1" smtClean="0">
                          <a:solidFill>
                            <a:schemeClr val="tx1"/>
                          </a:solidFill>
                          <a:latin typeface="Cambria Math"/>
                        </a:rPr>
                        <m:t>𝒄</m:t>
                      </m:r>
                      <m:r>
                        <a:rPr lang="en-US" sz="2400" b="1" i="1" smtClean="0">
                          <a:solidFill>
                            <a:schemeClr val="tx1"/>
                          </a:solidFill>
                          <a:latin typeface="Cambria Math"/>
                        </a:rPr>
                        <m:t>=</m:t>
                      </m:r>
                      <m:r>
                        <a:rPr lang="en-US" sz="2400" b="1" i="1" smtClean="0">
                          <a:solidFill>
                            <a:schemeClr val="tx1"/>
                          </a:solidFill>
                          <a:latin typeface="Cambria Math"/>
                        </a:rPr>
                        <m:t>𝟒𝟗𝟐𝟕𝟖𝟖</m:t>
                      </m:r>
                      <m:r>
                        <a:rPr lang="en-US" sz="2400" b="1" i="1" smtClean="0">
                          <a:solidFill>
                            <a:schemeClr val="tx1"/>
                          </a:solidFill>
                          <a:latin typeface="Cambria Math"/>
                        </a:rPr>
                        <m:t>.</m:t>
                      </m:r>
                      <m:r>
                        <a:rPr lang="en-US" sz="2400" b="1" i="1" smtClean="0">
                          <a:solidFill>
                            <a:schemeClr val="tx1"/>
                          </a:solidFill>
                          <a:latin typeface="Cambria Math"/>
                        </a:rPr>
                        <m:t>𝟐</m:t>
                      </m:r>
                      <m:r>
                        <a:rPr lang="en-US" sz="2400" b="1" i="1" smtClean="0">
                          <a:solidFill>
                            <a:schemeClr val="tx1"/>
                          </a:solidFill>
                          <a:latin typeface="Cambria Math"/>
                        </a:rPr>
                        <m:t> </m:t>
                      </m:r>
                      <m:r>
                        <a:rPr lang="en-US" sz="2400" b="1" i="1" smtClean="0">
                          <a:solidFill>
                            <a:schemeClr val="tx1"/>
                          </a:solidFill>
                          <a:latin typeface="Cambria Math"/>
                        </a:rPr>
                        <m:t>𝒌𝒎</m:t>
                      </m:r>
                    </m:oMath>
                  </m:oMathPara>
                </a14:m>
                <a:endParaRPr lang="en-US" sz="2400" b="1" dirty="0">
                  <a:solidFill>
                    <a:schemeClr val="tx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5496" y="1141727"/>
                <a:ext cx="8897157" cy="1200329"/>
              </a:xfrm>
              <a:prstGeom prst="rect">
                <a:avLst/>
              </a:prstGeom>
              <a:blipFill>
                <a:blip r:embed="rId2"/>
                <a:stretch>
                  <a:fillRect t="-3553" r="-1028"/>
                </a:stretch>
              </a:blipFill>
            </p:spPr>
            <p:txBody>
              <a:bodyPr/>
              <a:lstStyle/>
              <a:p>
                <a:r>
                  <a:rPr lang="en-US">
                    <a:noFill/>
                  </a:rPr>
                  <a:t> </a:t>
                </a:r>
              </a:p>
            </p:txBody>
          </p:sp>
        </mc:Fallback>
      </mc:AlternateContent>
      <p:sp>
        <p:nvSpPr>
          <p:cNvPr id="7" name="TextBox 2"/>
          <p:cNvSpPr txBox="1"/>
          <p:nvPr/>
        </p:nvSpPr>
        <p:spPr>
          <a:xfrm>
            <a:off x="7913958" y="2273312"/>
            <a:ext cx="865406" cy="461665"/>
          </a:xfrm>
          <a:prstGeom prst="rect">
            <a:avLst/>
          </a:prstGeom>
          <a:noFill/>
        </p:spPr>
        <p:txBody>
          <a:bodyPr wrap="square" rtlCol="0">
            <a:spAutoFit/>
          </a:bodyPr>
          <a:lstStyle/>
          <a:p>
            <a:pPr fontAlgn="base">
              <a:spcBef>
                <a:spcPct val="0"/>
              </a:spcBef>
              <a:spcAft>
                <a:spcPct val="0"/>
              </a:spcAft>
            </a:pPr>
            <a:r>
              <a:rPr lang="ar-EG" sz="2400" b="1" dirty="0">
                <a:solidFill>
                  <a:srgbClr val="FF0000"/>
                </a:solidFill>
                <a:latin typeface="Lucida Calligraphy" pitchFamily="66" charset="0"/>
                <a:cs typeface="Arial" pitchFamily="34" charset="0"/>
              </a:rPr>
              <a:t>الحل</a:t>
            </a:r>
            <a:r>
              <a:rPr lang="ar-KW" sz="2400" b="1" dirty="0">
                <a:solidFill>
                  <a:srgbClr val="FF0000"/>
                </a:solidFill>
                <a:latin typeface="Lucida Calligraphy" pitchFamily="66" charset="0"/>
                <a:cs typeface="Arial" pitchFamily="34" charset="0"/>
              </a:rPr>
              <a:t>:</a:t>
            </a:r>
            <a:endParaRPr lang="en-US" sz="2400" b="1" dirty="0">
              <a:solidFill>
                <a:srgbClr val="FF0000"/>
              </a:solidFill>
              <a:latin typeface="Lucida Calligraphy" pitchFamily="66" charset="0"/>
              <a:cs typeface="Arial"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35496" y="2855255"/>
                <a:ext cx="2736304" cy="717761"/>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f>
                        <m:fPr>
                          <m:ctrlPr>
                            <a:rPr lang="en-US" sz="2000" b="1" i="1" smtClean="0">
                              <a:solidFill>
                                <a:schemeClr val="tx1"/>
                              </a:solidFill>
                              <a:latin typeface="Cambria Math" panose="02040503050406030204" pitchFamily="18" charset="0"/>
                            </a:rPr>
                          </m:ctrlPr>
                        </m:fPr>
                        <m:num>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𝒙</m:t>
                              </m:r>
                            </m:e>
                            <m:sup>
                              <m:r>
                                <a:rPr lang="en-US" sz="2000" b="1" i="1" smtClean="0">
                                  <a:solidFill>
                                    <a:schemeClr val="tx1"/>
                                  </a:solidFill>
                                  <a:latin typeface="Cambria Math"/>
                                </a:rPr>
                                <m:t>𝟐</m:t>
                              </m:r>
                            </m:sup>
                          </m:sSup>
                        </m:num>
                        <m:den>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𝒂</m:t>
                              </m:r>
                            </m:e>
                            <m:sup>
                              <m:r>
                                <a:rPr lang="en-US" sz="2000" b="1" i="1" smtClean="0">
                                  <a:solidFill>
                                    <a:schemeClr val="tx1"/>
                                  </a:solidFill>
                                  <a:latin typeface="Cambria Math"/>
                                </a:rPr>
                                <m:t>𝟐</m:t>
                              </m:r>
                            </m:sup>
                          </m:sSup>
                        </m:den>
                      </m:f>
                      <m:r>
                        <a:rPr lang="en-US" sz="2000" b="1" i="1" smtClean="0">
                          <a:solidFill>
                            <a:schemeClr val="tx1"/>
                          </a:solidFill>
                          <a:latin typeface="Cambria Math"/>
                        </a:rPr>
                        <m:t>−</m:t>
                      </m:r>
                      <m:f>
                        <m:fPr>
                          <m:ctrlPr>
                            <a:rPr lang="en-US" sz="2000" b="1" i="1" smtClean="0">
                              <a:solidFill>
                                <a:schemeClr val="tx1"/>
                              </a:solidFill>
                              <a:latin typeface="Cambria Math" panose="02040503050406030204" pitchFamily="18" charset="0"/>
                              <a:ea typeface="Cambria Math"/>
                            </a:rPr>
                          </m:ctrlPr>
                        </m:fPr>
                        <m:num>
                          <m:sSup>
                            <m:sSupPr>
                              <m:ctrlPr>
                                <a:rPr lang="en-US" sz="2000" b="1" i="1" smtClean="0">
                                  <a:solidFill>
                                    <a:schemeClr val="tx1"/>
                                  </a:solidFill>
                                  <a:latin typeface="Cambria Math" panose="02040503050406030204" pitchFamily="18" charset="0"/>
                                  <a:ea typeface="Cambria Math"/>
                                </a:rPr>
                              </m:ctrlPr>
                            </m:sSupPr>
                            <m:e>
                              <m:r>
                                <a:rPr lang="en-US" sz="2000" b="1" i="1" smtClean="0">
                                  <a:solidFill>
                                    <a:schemeClr val="tx1"/>
                                  </a:solidFill>
                                  <a:latin typeface="Cambria Math"/>
                                  <a:ea typeface="Cambria Math"/>
                                </a:rPr>
                                <m:t>𝒚</m:t>
                              </m:r>
                            </m:e>
                            <m:sup>
                              <m:r>
                                <a:rPr lang="en-US" sz="2000" b="1" i="1" smtClean="0">
                                  <a:solidFill>
                                    <a:schemeClr val="tx1"/>
                                  </a:solidFill>
                                  <a:latin typeface="Cambria Math"/>
                                  <a:ea typeface="Cambria Math"/>
                                </a:rPr>
                                <m:t>𝟐</m:t>
                              </m:r>
                            </m:sup>
                          </m:sSup>
                        </m:num>
                        <m:den>
                          <m:sSup>
                            <m:sSupPr>
                              <m:ctrlPr>
                                <a:rPr lang="en-US" sz="2000" b="1" i="1" smtClean="0">
                                  <a:solidFill>
                                    <a:schemeClr val="tx1"/>
                                  </a:solidFill>
                                  <a:latin typeface="Cambria Math" panose="02040503050406030204" pitchFamily="18" charset="0"/>
                                  <a:ea typeface="Cambria Math"/>
                                </a:rPr>
                              </m:ctrlPr>
                            </m:sSupPr>
                            <m:e>
                              <m:r>
                                <a:rPr lang="en-US" sz="2000" b="1" i="1" smtClean="0">
                                  <a:solidFill>
                                    <a:schemeClr val="tx1"/>
                                  </a:solidFill>
                                  <a:latin typeface="Cambria Math"/>
                                  <a:ea typeface="Cambria Math"/>
                                </a:rPr>
                                <m:t>𝒃</m:t>
                              </m:r>
                            </m:e>
                            <m:sup>
                              <m:r>
                                <a:rPr lang="en-US" sz="2000" b="1" i="1" smtClean="0">
                                  <a:solidFill>
                                    <a:schemeClr val="tx1"/>
                                  </a:solidFill>
                                  <a:latin typeface="Cambria Math"/>
                                  <a:ea typeface="Cambria Math"/>
                                </a:rPr>
                                <m:t>𝟐</m:t>
                              </m:r>
                            </m:sup>
                          </m:sSup>
                        </m:den>
                      </m:f>
                      <m:r>
                        <a:rPr lang="en-US" sz="2000" b="1" i="1" smtClean="0">
                          <a:solidFill>
                            <a:schemeClr val="tx1"/>
                          </a:solidFill>
                          <a:latin typeface="Cambria Math"/>
                          <a:ea typeface="Cambria Math"/>
                        </a:rPr>
                        <m:t>=</m:t>
                      </m:r>
                      <m:r>
                        <a:rPr lang="en-US" sz="2000" b="1" i="1" smtClean="0">
                          <a:solidFill>
                            <a:schemeClr val="tx1"/>
                          </a:solidFill>
                          <a:latin typeface="Cambria Math"/>
                          <a:ea typeface="Cambria Math"/>
                        </a:rPr>
                        <m:t>𝟏</m:t>
                      </m:r>
                    </m:oMath>
                  </m:oMathPara>
                </a14:m>
                <a:endParaRPr lang="en-US" sz="2000" b="1" dirty="0">
                  <a:solidFill>
                    <a:schemeClr val="tx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5496" y="2855255"/>
                <a:ext cx="2736304" cy="717761"/>
              </a:xfrm>
              <a:prstGeom prst="rect">
                <a:avLst/>
              </a:prstGeom>
              <a:blipFill>
                <a:blip r:embed="rId3"/>
                <a:stretch>
                  <a:fillRect/>
                </a:stretch>
              </a:blipFill>
            </p:spPr>
            <p:txBody>
              <a:bodyPr/>
              <a:lstStyle/>
              <a:p>
                <a:r>
                  <a:rPr lang="en-US">
                    <a:noFill/>
                  </a:rPr>
                  <a:t> </a:t>
                </a:r>
              </a:p>
            </p:txBody>
          </p:sp>
        </mc:Fallback>
      </mc:AlternateContent>
      <p:sp>
        <p:nvSpPr>
          <p:cNvPr id="14" name="مربع نص 2"/>
          <p:cNvSpPr txBox="1"/>
          <p:nvPr/>
        </p:nvSpPr>
        <p:spPr>
          <a:xfrm>
            <a:off x="2845124" y="2709684"/>
            <a:ext cx="5860916" cy="369332"/>
          </a:xfrm>
          <a:prstGeom prst="rect">
            <a:avLst/>
          </a:prstGeom>
          <a:noFill/>
        </p:spPr>
        <p:txBody>
          <a:bodyPr wrap="square" rtlCol="1">
            <a:spAutoFit/>
          </a:bodyPr>
          <a:lstStyle/>
          <a:p>
            <a:pPr rtl="0" fontAlgn="base">
              <a:spcBef>
                <a:spcPct val="0"/>
              </a:spcBef>
              <a:spcAft>
                <a:spcPct val="0"/>
              </a:spcAft>
            </a:pPr>
            <a:r>
              <a:rPr lang="ar-KW" b="1" dirty="0">
                <a:latin typeface="Lucida Calligraphy" pitchFamily="66" charset="0"/>
                <a:cs typeface="Arial" pitchFamily="34" charset="0"/>
              </a:rPr>
              <a:t>نفرض أن مركز القطع الزائد هو نقطة الأصل  وأن المحور القاطع أفقي.</a:t>
            </a:r>
          </a:p>
        </p:txBody>
      </p:sp>
      <mc:AlternateContent xmlns:mc="http://schemas.openxmlformats.org/markup-compatibility/2006" xmlns:a14="http://schemas.microsoft.com/office/drawing/2010/main">
        <mc:Choice Requires="a14">
          <p:sp>
            <p:nvSpPr>
              <p:cNvPr id="21" name="مربع نص 2"/>
              <p:cNvSpPr txBox="1"/>
              <p:nvPr/>
            </p:nvSpPr>
            <p:spPr>
              <a:xfrm>
                <a:off x="611560" y="3701520"/>
                <a:ext cx="2004573" cy="375552"/>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left"/>
                    </m:oMathParaPr>
                    <m:oMath xmlns:m="http://schemas.openxmlformats.org/officeDocument/2006/math">
                      <m:sSup>
                        <m:sSupPr>
                          <m:ctrlPr>
                            <a:rPr lang="ar-KW" b="1" i="1" smtClean="0">
                              <a:solidFill>
                                <a:schemeClr val="tx1"/>
                              </a:solidFill>
                              <a:latin typeface="Cambria Math" panose="02040503050406030204" pitchFamily="18" charset="0"/>
                              <a:cs typeface="Arial" pitchFamily="34" charset="0"/>
                            </a:rPr>
                          </m:ctrlPr>
                        </m:sSupPr>
                        <m:e>
                          <m:r>
                            <a:rPr lang="en-US" b="1" i="1" smtClean="0">
                              <a:solidFill>
                                <a:schemeClr val="tx1"/>
                              </a:solidFill>
                              <a:latin typeface="Cambria Math"/>
                              <a:cs typeface="Arial" pitchFamily="34" charset="0"/>
                            </a:rPr>
                            <m:t>𝑪</m:t>
                          </m:r>
                        </m:e>
                        <m:sup>
                          <m:r>
                            <a:rPr lang="en-US" b="1" i="1" smtClean="0">
                              <a:solidFill>
                                <a:schemeClr val="tx1"/>
                              </a:solidFill>
                              <a:latin typeface="Cambria Math"/>
                              <a:cs typeface="Arial" pitchFamily="34" charset="0"/>
                            </a:rPr>
                            <m:t>𝟐</m:t>
                          </m:r>
                        </m:sup>
                      </m:sSup>
                      <m:r>
                        <a:rPr lang="ar-KW" b="1" i="1" smtClean="0">
                          <a:solidFill>
                            <a:schemeClr val="tx1"/>
                          </a:solidFill>
                          <a:latin typeface="Cambria Math"/>
                          <a:ea typeface="Cambria Math"/>
                          <a:cs typeface="Arial" pitchFamily="34" charset="0"/>
                        </a:rPr>
                        <m:t>=</m:t>
                      </m:r>
                      <m:sSup>
                        <m:sSupPr>
                          <m:ctrlPr>
                            <a:rPr lang="ar-KW" b="1" i="1" smtClean="0">
                              <a:solidFill>
                                <a:schemeClr val="tx1"/>
                              </a:solidFill>
                              <a:latin typeface="Cambria Math" panose="02040503050406030204" pitchFamily="18" charset="0"/>
                              <a:ea typeface="Cambria Math"/>
                              <a:cs typeface="Arial" pitchFamily="34" charset="0"/>
                            </a:rPr>
                          </m:ctrlPr>
                        </m:sSupPr>
                        <m:e>
                          <m:r>
                            <a:rPr lang="en-US" b="1" i="1" smtClean="0">
                              <a:solidFill>
                                <a:schemeClr val="tx1"/>
                              </a:solidFill>
                              <a:latin typeface="Cambria Math"/>
                              <a:ea typeface="Cambria Math"/>
                              <a:cs typeface="Arial" pitchFamily="34" charset="0"/>
                            </a:rPr>
                            <m:t>𝒂</m:t>
                          </m:r>
                        </m:e>
                        <m:sup>
                          <m:r>
                            <a:rPr lang="en-US" b="1" i="1" smtClean="0">
                              <a:solidFill>
                                <a:schemeClr val="tx1"/>
                              </a:solidFill>
                              <a:latin typeface="Cambria Math"/>
                              <a:ea typeface="Cambria Math"/>
                              <a:cs typeface="Arial" pitchFamily="34" charset="0"/>
                            </a:rPr>
                            <m:t>𝟐</m:t>
                          </m:r>
                        </m:sup>
                      </m:sSup>
                      <m:r>
                        <a:rPr lang="ar-KW" b="1" i="1" smtClean="0">
                          <a:solidFill>
                            <a:schemeClr val="tx1"/>
                          </a:solidFill>
                          <a:latin typeface="Cambria Math"/>
                          <a:ea typeface="Cambria Math"/>
                          <a:cs typeface="Arial" pitchFamily="34" charset="0"/>
                        </a:rPr>
                        <m:t>+</m:t>
                      </m:r>
                      <m:sSup>
                        <m:sSupPr>
                          <m:ctrlPr>
                            <a:rPr lang="ar-KW" b="1" i="1" smtClean="0">
                              <a:solidFill>
                                <a:schemeClr val="tx1"/>
                              </a:solidFill>
                              <a:latin typeface="Cambria Math" panose="02040503050406030204" pitchFamily="18" charset="0"/>
                              <a:ea typeface="Cambria Math"/>
                              <a:cs typeface="Arial" pitchFamily="34" charset="0"/>
                            </a:rPr>
                          </m:ctrlPr>
                        </m:sSupPr>
                        <m:e>
                          <m:r>
                            <a:rPr lang="en-US" b="1" i="1" smtClean="0">
                              <a:solidFill>
                                <a:schemeClr val="tx1"/>
                              </a:solidFill>
                              <a:latin typeface="Cambria Math"/>
                              <a:ea typeface="Cambria Math"/>
                              <a:cs typeface="Arial" pitchFamily="34" charset="0"/>
                            </a:rPr>
                            <m:t>𝒃</m:t>
                          </m:r>
                        </m:e>
                        <m:sup>
                          <m:r>
                            <a:rPr lang="en-US" b="1" i="1" smtClean="0">
                              <a:solidFill>
                                <a:schemeClr val="tx1"/>
                              </a:solidFill>
                              <a:latin typeface="Cambria Math"/>
                              <a:ea typeface="Cambria Math"/>
                              <a:cs typeface="Arial" pitchFamily="34" charset="0"/>
                            </a:rPr>
                            <m:t>𝟐</m:t>
                          </m:r>
                        </m:sup>
                      </m:sSup>
                    </m:oMath>
                  </m:oMathPara>
                </a14:m>
                <a:endParaRPr lang="ar-KW" b="1" dirty="0">
                  <a:solidFill>
                    <a:schemeClr val="tx1"/>
                  </a:solidFill>
                  <a:latin typeface="Lucida Calligraphy" pitchFamily="66" charset="0"/>
                  <a:cs typeface="Arial" pitchFamily="34" charset="0"/>
                </a:endParaRPr>
              </a:p>
            </p:txBody>
          </p:sp>
        </mc:Choice>
        <mc:Fallback xmlns="">
          <p:sp>
            <p:nvSpPr>
              <p:cNvPr id="21" name="مربع نص 2"/>
              <p:cNvSpPr txBox="1">
                <a:spLocks noRot="1" noChangeAspect="1" noMove="1" noResize="1" noEditPoints="1" noAdjustHandles="1" noChangeArrowheads="1" noChangeShapeType="1" noTextEdit="1"/>
              </p:cNvSpPr>
              <p:nvPr/>
            </p:nvSpPr>
            <p:spPr>
              <a:xfrm>
                <a:off x="611560" y="3701520"/>
                <a:ext cx="2004573" cy="375552"/>
              </a:xfrm>
              <a:prstGeom prst="rect">
                <a:avLst/>
              </a:prstGeom>
              <a:blipFill>
                <a:blip r:embed="rId4"/>
                <a:stretch>
                  <a:fillRect/>
                </a:stretch>
              </a:blipFill>
            </p:spPr>
            <p:txBody>
              <a:bodyPr/>
              <a:lstStyle/>
              <a:p>
                <a:r>
                  <a:rPr lang="en-US">
                    <a:noFill/>
                  </a:rPr>
                  <a:t> </a:t>
                </a:r>
              </a:p>
            </p:txBody>
          </p:sp>
        </mc:Fallback>
      </mc:AlternateContent>
      <p:sp>
        <p:nvSpPr>
          <p:cNvPr id="26" name="مربع نص 25"/>
          <p:cNvSpPr txBox="1"/>
          <p:nvPr/>
        </p:nvSpPr>
        <p:spPr>
          <a:xfrm>
            <a:off x="5796136" y="3059668"/>
            <a:ext cx="2880320" cy="369332"/>
          </a:xfrm>
          <a:prstGeom prst="rect">
            <a:avLst/>
          </a:prstGeom>
          <a:noFill/>
        </p:spPr>
        <p:txBody>
          <a:bodyPr wrap="square" rtlCol="1">
            <a:spAutoFit/>
          </a:bodyPr>
          <a:lstStyle/>
          <a:p>
            <a:r>
              <a:rPr lang="ar-KW" b="1" dirty="0"/>
              <a:t>معادلة القطع تكون علي الصورة :</a:t>
            </a:r>
          </a:p>
        </p:txBody>
      </p:sp>
      <mc:AlternateContent xmlns:mc="http://schemas.openxmlformats.org/markup-compatibility/2006" xmlns:a14="http://schemas.microsoft.com/office/drawing/2010/main">
        <mc:Choice Requires="a14">
          <p:sp>
            <p:nvSpPr>
              <p:cNvPr id="27" name="مربع نص 2"/>
              <p:cNvSpPr txBox="1"/>
              <p:nvPr/>
            </p:nvSpPr>
            <p:spPr>
              <a:xfrm>
                <a:off x="2469946" y="3686008"/>
                <a:ext cx="2004573" cy="375552"/>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sSup>
                        <m:sSupPr>
                          <m:ctrlPr>
                            <a:rPr lang="ar-KW" b="1" i="1" smtClean="0">
                              <a:solidFill>
                                <a:schemeClr val="tx1"/>
                              </a:solidFill>
                              <a:latin typeface="Cambria Math" panose="02040503050406030204" pitchFamily="18" charset="0"/>
                              <a:ea typeface="Cambria Math"/>
                              <a:cs typeface="Arial" pitchFamily="34" charset="0"/>
                            </a:rPr>
                          </m:ctrlPr>
                        </m:sSupPr>
                        <m:e>
                          <m:r>
                            <a:rPr lang="en-US" b="1" i="1" smtClean="0">
                              <a:solidFill>
                                <a:schemeClr val="tx1"/>
                              </a:solidFill>
                              <a:latin typeface="Cambria Math"/>
                              <a:ea typeface="Cambria Math"/>
                              <a:cs typeface="Arial" pitchFamily="34" charset="0"/>
                            </a:rPr>
                            <m:t>𝒃</m:t>
                          </m:r>
                        </m:e>
                        <m:sup>
                          <m:r>
                            <a:rPr lang="ar-KW" b="1" i="1" smtClean="0">
                              <a:solidFill>
                                <a:schemeClr val="tx1"/>
                              </a:solidFill>
                              <a:latin typeface="Cambria Math"/>
                              <a:ea typeface="Cambria Math"/>
                              <a:cs typeface="Arial" pitchFamily="34" charset="0"/>
                            </a:rPr>
                            <m:t>𝟐</m:t>
                          </m:r>
                        </m:sup>
                      </m:sSup>
                      <m:r>
                        <a:rPr lang="ar-KW" b="1" i="0" smtClean="0">
                          <a:solidFill>
                            <a:schemeClr val="tx1"/>
                          </a:solidFill>
                          <a:latin typeface="Cambria Math"/>
                          <a:ea typeface="Cambria Math"/>
                          <a:cs typeface="Arial" pitchFamily="34" charset="0"/>
                        </a:rPr>
                        <m:t>  </m:t>
                      </m:r>
                      <m:r>
                        <a:rPr lang="ar-KW" b="1" i="1" smtClean="0">
                          <a:solidFill>
                            <a:schemeClr val="tx1"/>
                          </a:solidFill>
                          <a:latin typeface="Cambria Math"/>
                          <a:ea typeface="Cambria Math"/>
                          <a:cs typeface="Arial" pitchFamily="34" charset="0"/>
                        </a:rPr>
                        <m:t>=</m:t>
                      </m:r>
                      <m:sSup>
                        <m:sSupPr>
                          <m:ctrlPr>
                            <a:rPr lang="ar-KW" b="1" i="1" smtClean="0">
                              <a:solidFill>
                                <a:schemeClr val="tx1"/>
                              </a:solidFill>
                              <a:latin typeface="Cambria Math" panose="02040503050406030204" pitchFamily="18" charset="0"/>
                              <a:ea typeface="Cambria Math"/>
                              <a:cs typeface="Arial" pitchFamily="34" charset="0"/>
                            </a:rPr>
                          </m:ctrlPr>
                        </m:sSupPr>
                        <m:e>
                          <m:r>
                            <a:rPr lang="en-US" b="1" i="1" smtClean="0">
                              <a:solidFill>
                                <a:schemeClr val="tx1"/>
                              </a:solidFill>
                              <a:latin typeface="Cambria Math"/>
                              <a:ea typeface="Cambria Math"/>
                              <a:cs typeface="Arial" pitchFamily="34" charset="0"/>
                            </a:rPr>
                            <m:t>𝒄</m:t>
                          </m:r>
                        </m:e>
                        <m:sup>
                          <m:r>
                            <a:rPr lang="en-US" b="1" i="1" smtClean="0">
                              <a:solidFill>
                                <a:schemeClr val="tx1"/>
                              </a:solidFill>
                              <a:latin typeface="Cambria Math"/>
                              <a:ea typeface="Cambria Math"/>
                              <a:cs typeface="Arial" pitchFamily="34" charset="0"/>
                            </a:rPr>
                            <m:t>𝟐</m:t>
                          </m:r>
                        </m:sup>
                      </m:sSup>
                      <m:r>
                        <a:rPr lang="ar-KW" b="1" i="1" smtClean="0">
                          <a:solidFill>
                            <a:schemeClr val="tx1"/>
                          </a:solidFill>
                          <a:latin typeface="Cambria Math"/>
                          <a:ea typeface="Cambria Math"/>
                          <a:cs typeface="Arial" pitchFamily="34" charset="0"/>
                        </a:rPr>
                        <m:t>−</m:t>
                      </m:r>
                      <m:sSup>
                        <m:sSupPr>
                          <m:ctrlPr>
                            <a:rPr lang="ar-KW" b="1" i="1" smtClean="0">
                              <a:solidFill>
                                <a:schemeClr val="tx1"/>
                              </a:solidFill>
                              <a:latin typeface="Cambria Math" panose="02040503050406030204" pitchFamily="18" charset="0"/>
                              <a:ea typeface="Cambria Math"/>
                              <a:cs typeface="Arial" pitchFamily="34" charset="0"/>
                            </a:rPr>
                          </m:ctrlPr>
                        </m:sSupPr>
                        <m:e>
                          <m:r>
                            <a:rPr lang="en-US" b="1" i="1" smtClean="0">
                              <a:solidFill>
                                <a:schemeClr val="tx1"/>
                              </a:solidFill>
                              <a:latin typeface="Cambria Math"/>
                              <a:ea typeface="Cambria Math"/>
                              <a:cs typeface="Arial" pitchFamily="34" charset="0"/>
                            </a:rPr>
                            <m:t>𝒂</m:t>
                          </m:r>
                        </m:e>
                        <m:sup>
                          <m:r>
                            <a:rPr lang="en-US" b="1" i="1" smtClean="0">
                              <a:solidFill>
                                <a:schemeClr val="tx1"/>
                              </a:solidFill>
                              <a:latin typeface="Cambria Math"/>
                              <a:ea typeface="Cambria Math"/>
                              <a:cs typeface="Arial" pitchFamily="34" charset="0"/>
                            </a:rPr>
                            <m:t>𝟐</m:t>
                          </m:r>
                        </m:sup>
                      </m:sSup>
                    </m:oMath>
                  </m:oMathPara>
                </a14:m>
                <a:endParaRPr lang="ar-KW" b="1" dirty="0">
                  <a:solidFill>
                    <a:schemeClr val="tx1"/>
                  </a:solidFill>
                  <a:latin typeface="Lucida Calligraphy" pitchFamily="66" charset="0"/>
                  <a:cs typeface="Arial" pitchFamily="34" charset="0"/>
                </a:endParaRPr>
              </a:p>
            </p:txBody>
          </p:sp>
        </mc:Choice>
        <mc:Fallback xmlns="">
          <p:sp>
            <p:nvSpPr>
              <p:cNvPr id="27" name="مربع نص 2"/>
              <p:cNvSpPr txBox="1">
                <a:spLocks noRot="1" noChangeAspect="1" noMove="1" noResize="1" noEditPoints="1" noAdjustHandles="1" noChangeArrowheads="1" noChangeShapeType="1" noTextEdit="1"/>
              </p:cNvSpPr>
              <p:nvPr/>
            </p:nvSpPr>
            <p:spPr>
              <a:xfrm>
                <a:off x="2469946" y="3686008"/>
                <a:ext cx="2004573" cy="375552"/>
              </a:xfrm>
              <a:prstGeom prst="rect">
                <a:avLst/>
              </a:prstGeom>
              <a:blipFill>
                <a:blip r:embed="rId5"/>
                <a:stretch>
                  <a:fillRect/>
                </a:stretch>
              </a:blipFill>
            </p:spPr>
            <p:txBody>
              <a:bodyPr/>
              <a:lstStyle/>
              <a:p>
                <a:r>
                  <a:rPr lang="en-US">
                    <a:noFill/>
                  </a:rPr>
                  <a:t> </a:t>
                </a:r>
              </a:p>
            </p:txBody>
          </p:sp>
        </mc:Fallback>
      </mc:AlternateContent>
      <p:sp>
        <p:nvSpPr>
          <p:cNvPr id="29" name="مربع نص 28"/>
          <p:cNvSpPr txBox="1"/>
          <p:nvPr/>
        </p:nvSpPr>
        <p:spPr>
          <a:xfrm>
            <a:off x="4067944" y="5075892"/>
            <a:ext cx="4824536" cy="369332"/>
          </a:xfrm>
          <a:prstGeom prst="rect">
            <a:avLst/>
          </a:prstGeom>
          <a:noFill/>
        </p:spPr>
        <p:txBody>
          <a:bodyPr wrap="square" rtlCol="1">
            <a:spAutoFit/>
          </a:bodyPr>
          <a:lstStyle/>
          <a:p>
            <a:r>
              <a:rPr lang="ar-KW" b="1" dirty="0"/>
              <a:t>يمكن أن </a:t>
            </a:r>
            <a:r>
              <a:rPr lang="ar-KW" b="1" dirty="0" err="1"/>
              <a:t>تنمذج</a:t>
            </a:r>
            <a:r>
              <a:rPr lang="ar-KW" b="1" dirty="0"/>
              <a:t> مسار سفينة فضائية حول زحل بالمعادلة :</a:t>
            </a:r>
          </a:p>
        </p:txBody>
      </p:sp>
      <p:sp>
        <p:nvSpPr>
          <p:cNvPr id="9" name="مربع نص 8"/>
          <p:cNvSpPr txBox="1"/>
          <p:nvPr/>
        </p:nvSpPr>
        <p:spPr>
          <a:xfrm>
            <a:off x="7092280" y="764704"/>
            <a:ext cx="1881962" cy="461665"/>
          </a:xfrm>
          <a:prstGeom prst="rect">
            <a:avLst/>
          </a:prstGeom>
          <a:noFill/>
        </p:spPr>
        <p:txBody>
          <a:bodyPr wrap="square" rtlCol="1">
            <a:spAutoFit/>
          </a:bodyPr>
          <a:lstStyle/>
          <a:p>
            <a:r>
              <a:rPr lang="ar-KW" sz="2400" b="1" dirty="0">
                <a:solidFill>
                  <a:srgbClr val="FF0000"/>
                </a:solidFill>
              </a:rPr>
              <a:t>مثال </a:t>
            </a:r>
            <a:r>
              <a:rPr lang="en-US" sz="2400" b="1" dirty="0">
                <a:solidFill>
                  <a:srgbClr val="FF0000"/>
                </a:solidFill>
              </a:rPr>
              <a:t> 5</a:t>
            </a:r>
            <a:r>
              <a:rPr lang="ar-KW" sz="2400" b="1" dirty="0">
                <a:solidFill>
                  <a:srgbClr val="FF0000"/>
                </a:solidFill>
              </a:rPr>
              <a:t>صـ</a:t>
            </a:r>
            <a:r>
              <a:rPr lang="en-US" sz="2400" b="1" dirty="0">
                <a:solidFill>
                  <a:srgbClr val="FF0000"/>
                </a:solidFill>
              </a:rPr>
              <a:t>124 </a:t>
            </a:r>
            <a:endParaRPr lang="ar-KW" sz="2400" b="1" dirty="0">
              <a:solidFill>
                <a:srgbClr val="FF0000"/>
              </a:solidFill>
            </a:endParaRPr>
          </a:p>
        </p:txBody>
      </p:sp>
      <mc:AlternateContent xmlns:mc="http://schemas.openxmlformats.org/markup-compatibility/2006" xmlns:a14="http://schemas.microsoft.com/office/drawing/2010/main">
        <mc:Choice Requires="a14">
          <p:sp>
            <p:nvSpPr>
              <p:cNvPr id="10" name="مربع نص 9"/>
              <p:cNvSpPr txBox="1"/>
              <p:nvPr/>
            </p:nvSpPr>
            <p:spPr>
              <a:xfrm>
                <a:off x="4572000" y="3681496"/>
                <a:ext cx="4248473" cy="375552"/>
              </a:xfrm>
              <a:prstGeom prst="rect">
                <a:avLst/>
              </a:prstGeom>
              <a:noFill/>
            </p:spPr>
            <p:txBody>
              <a:bodyPr wrap="square" rtlCol="1">
                <a:spAutoFit/>
              </a:bodyPr>
              <a:lstStyle/>
              <a:p>
                <a:pPr/>
                <a14:m>
                  <m:oMathPara xmlns:m="http://schemas.openxmlformats.org/officeDocument/2006/math">
                    <m:oMathParaPr>
                      <m:jc m:val="left"/>
                    </m:oMathParaPr>
                    <m:oMath xmlns:m="http://schemas.openxmlformats.org/officeDocument/2006/math">
                      <m:sSup>
                        <m:sSupPr>
                          <m:ctrlPr>
                            <a:rPr lang="ar-KW" b="1" i="1" smtClean="0">
                              <a:solidFill>
                                <a:schemeClr val="tx1"/>
                              </a:solidFill>
                              <a:latin typeface="Cambria Math" panose="02040503050406030204" pitchFamily="18" charset="0"/>
                            </a:rPr>
                          </m:ctrlPr>
                        </m:sSupPr>
                        <m:e>
                          <m:r>
                            <a:rPr lang="en-US" b="1" i="1" smtClean="0">
                              <a:solidFill>
                                <a:schemeClr val="tx1"/>
                              </a:solidFill>
                              <a:latin typeface="Cambria Math"/>
                            </a:rPr>
                            <m:t>𝒃</m:t>
                          </m:r>
                        </m:e>
                        <m:sup>
                          <m:r>
                            <a:rPr lang="ar-KW" b="1" i="1" smtClean="0">
                              <a:solidFill>
                                <a:schemeClr val="tx1"/>
                              </a:solidFill>
                              <a:latin typeface="Cambria Math"/>
                            </a:rPr>
                            <m:t>𝟐</m:t>
                          </m:r>
                        </m:sup>
                      </m:sSup>
                      <m:r>
                        <a:rPr lang="ar-KW" b="1" i="1" smtClean="0">
                          <a:solidFill>
                            <a:schemeClr val="tx1"/>
                          </a:solidFill>
                          <a:latin typeface="Cambria Math"/>
                        </a:rPr>
                        <m:t>=(</m:t>
                      </m:r>
                      <m:sSup>
                        <m:sSupPr>
                          <m:ctrlPr>
                            <a:rPr lang="ar-KW" b="1" i="1" smtClean="0">
                              <a:solidFill>
                                <a:schemeClr val="tx1"/>
                              </a:solidFill>
                              <a:latin typeface="Cambria Math" panose="02040503050406030204" pitchFamily="18" charset="0"/>
                            </a:rPr>
                          </m:ctrlPr>
                        </m:sSupPr>
                        <m:e>
                          <m:r>
                            <a:rPr lang="ar-KW" b="1" i="1" smtClean="0">
                              <a:solidFill>
                                <a:schemeClr val="tx1"/>
                              </a:solidFill>
                              <a:latin typeface="Cambria Math"/>
                            </a:rPr>
                            <m:t>𝟒𝟗𝟐𝟕𝟖𝟖</m:t>
                          </m:r>
                          <m:r>
                            <a:rPr lang="ar-KW" b="1" i="1" smtClean="0">
                              <a:solidFill>
                                <a:schemeClr val="tx1"/>
                              </a:solidFill>
                              <a:latin typeface="Cambria Math"/>
                            </a:rPr>
                            <m:t>.</m:t>
                          </m:r>
                          <m:r>
                            <a:rPr lang="ar-KW" b="1" i="1" smtClean="0">
                              <a:solidFill>
                                <a:schemeClr val="tx1"/>
                              </a:solidFill>
                              <a:latin typeface="Cambria Math"/>
                            </a:rPr>
                            <m:t>𝟐</m:t>
                          </m:r>
                          <m:r>
                            <a:rPr lang="ar-KW" b="1" i="1" smtClean="0">
                              <a:solidFill>
                                <a:schemeClr val="tx1"/>
                              </a:solidFill>
                              <a:latin typeface="Cambria Math"/>
                            </a:rPr>
                            <m:t>)</m:t>
                          </m:r>
                        </m:e>
                        <m:sup>
                          <m:r>
                            <a:rPr lang="ar-KW" b="1" i="1" smtClean="0">
                              <a:solidFill>
                                <a:schemeClr val="tx1"/>
                              </a:solidFill>
                              <a:latin typeface="Cambria Math"/>
                            </a:rPr>
                            <m:t>𝟐</m:t>
                          </m:r>
                        </m:sup>
                      </m:sSup>
                      <m:r>
                        <a:rPr lang="ar-KW" b="1" i="1" smtClean="0">
                          <a:solidFill>
                            <a:schemeClr val="tx1"/>
                          </a:solidFill>
                          <a:latin typeface="Cambria Math"/>
                        </a:rPr>
                        <m:t> −(</m:t>
                      </m:r>
                      <m:sSup>
                        <m:sSupPr>
                          <m:ctrlPr>
                            <a:rPr lang="ar-KW" b="1" i="1" smtClean="0">
                              <a:solidFill>
                                <a:schemeClr val="tx1"/>
                              </a:solidFill>
                              <a:latin typeface="Cambria Math" panose="02040503050406030204" pitchFamily="18" charset="0"/>
                            </a:rPr>
                          </m:ctrlPr>
                        </m:sSupPr>
                        <m:e>
                          <m:r>
                            <a:rPr lang="ar-KW" b="1" i="1" smtClean="0">
                              <a:solidFill>
                                <a:schemeClr val="tx1"/>
                              </a:solidFill>
                              <a:latin typeface="Cambria Math"/>
                            </a:rPr>
                            <m:t>𝟑𝟑𝟐𝟗𝟓𝟔</m:t>
                          </m:r>
                          <m:r>
                            <a:rPr lang="ar-KW" b="1" i="1" smtClean="0">
                              <a:solidFill>
                                <a:schemeClr val="tx1"/>
                              </a:solidFill>
                              <a:latin typeface="Cambria Math"/>
                            </a:rPr>
                            <m:t>)</m:t>
                          </m:r>
                        </m:e>
                        <m:sup>
                          <m:r>
                            <a:rPr lang="ar-KW" b="1" i="1" smtClean="0">
                              <a:solidFill>
                                <a:schemeClr val="tx1"/>
                              </a:solidFill>
                              <a:latin typeface="Cambria Math"/>
                            </a:rPr>
                            <m:t>𝟐</m:t>
                          </m:r>
                        </m:sup>
                      </m:sSup>
                    </m:oMath>
                  </m:oMathPara>
                </a14:m>
                <a:endParaRPr lang="ar-KW" b="1" dirty="0">
                  <a:solidFill>
                    <a:schemeClr val="tx1"/>
                  </a:solidFill>
                </a:endParaRPr>
              </a:p>
            </p:txBody>
          </p:sp>
        </mc:Choice>
        <mc:Fallback xmlns="">
          <p:sp>
            <p:nvSpPr>
              <p:cNvPr id="10" name="مربع نص 9"/>
              <p:cNvSpPr txBox="1">
                <a:spLocks noRot="1" noChangeAspect="1" noMove="1" noResize="1" noEditPoints="1" noAdjustHandles="1" noChangeArrowheads="1" noChangeShapeType="1" noTextEdit="1"/>
              </p:cNvSpPr>
              <p:nvPr/>
            </p:nvSpPr>
            <p:spPr>
              <a:xfrm>
                <a:off x="4572000" y="3681496"/>
                <a:ext cx="4248473" cy="375552"/>
              </a:xfrm>
              <a:prstGeom prst="rect">
                <a:avLst/>
              </a:prstGeom>
              <a:blipFill>
                <a:blip r:embed="rId6"/>
                <a:stretch>
                  <a:fillRect b="-145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مربع نص 21"/>
              <p:cNvSpPr txBox="1"/>
              <p:nvPr/>
            </p:nvSpPr>
            <p:spPr>
              <a:xfrm>
                <a:off x="611560" y="4061560"/>
                <a:ext cx="4248473" cy="375552"/>
              </a:xfrm>
              <a:prstGeom prst="rect">
                <a:avLst/>
              </a:prstGeom>
              <a:noFill/>
            </p:spPr>
            <p:txBody>
              <a:bodyPr wrap="square" rtlCol="1">
                <a:spAutoFit/>
              </a:bodyPr>
              <a:lstStyle/>
              <a:p>
                <a:pPr/>
                <a14:m>
                  <m:oMathPara xmlns:m="http://schemas.openxmlformats.org/officeDocument/2006/math">
                    <m:oMathParaPr>
                      <m:jc m:val="left"/>
                    </m:oMathParaPr>
                    <m:oMath xmlns:m="http://schemas.openxmlformats.org/officeDocument/2006/math">
                      <m:sSup>
                        <m:sSupPr>
                          <m:ctrlPr>
                            <a:rPr lang="ar-KW" b="1" i="1" smtClean="0">
                              <a:solidFill>
                                <a:schemeClr val="tx1"/>
                              </a:solidFill>
                              <a:latin typeface="Cambria Math" panose="02040503050406030204" pitchFamily="18" charset="0"/>
                            </a:rPr>
                          </m:ctrlPr>
                        </m:sSupPr>
                        <m:e>
                          <m:r>
                            <a:rPr lang="en-US" b="1" i="1" smtClean="0">
                              <a:solidFill>
                                <a:schemeClr val="tx1"/>
                              </a:solidFill>
                              <a:latin typeface="Cambria Math"/>
                            </a:rPr>
                            <m:t>𝒃</m:t>
                          </m:r>
                        </m:e>
                        <m:sup>
                          <m:r>
                            <a:rPr lang="ar-KW" b="1" i="1" smtClean="0">
                              <a:solidFill>
                                <a:schemeClr val="tx1"/>
                              </a:solidFill>
                              <a:latin typeface="Cambria Math"/>
                            </a:rPr>
                            <m:t>𝟐</m:t>
                          </m:r>
                        </m:sup>
                      </m:sSup>
                      <m:r>
                        <a:rPr lang="ar-KW" b="1" i="1">
                          <a:solidFill>
                            <a:schemeClr val="tx1"/>
                          </a:solidFill>
                          <a:latin typeface="Cambria Math"/>
                          <a:ea typeface="Cambria Math"/>
                        </a:rPr>
                        <m:t>≈</m:t>
                      </m:r>
                      <m:r>
                        <a:rPr lang="ar-KW" b="1" i="1" smtClean="0">
                          <a:solidFill>
                            <a:schemeClr val="tx1"/>
                          </a:solidFill>
                          <a:latin typeface="Cambria Math"/>
                          <a:ea typeface="Cambria Math"/>
                        </a:rPr>
                        <m:t>𝟏</m:t>
                      </m:r>
                      <m:r>
                        <a:rPr lang="ar-KW" b="1" i="1" smtClean="0">
                          <a:solidFill>
                            <a:schemeClr val="tx1"/>
                          </a:solidFill>
                          <a:latin typeface="Cambria Math"/>
                          <a:ea typeface="Cambria Math"/>
                        </a:rPr>
                        <m:t>.</m:t>
                      </m:r>
                      <m:r>
                        <a:rPr lang="ar-KW" b="1" i="1" smtClean="0">
                          <a:solidFill>
                            <a:schemeClr val="tx1"/>
                          </a:solidFill>
                          <a:latin typeface="Cambria Math"/>
                          <a:ea typeface="Cambria Math"/>
                        </a:rPr>
                        <m:t>𝟑𝟐𝟎</m:t>
                      </m:r>
                      <m:r>
                        <a:rPr lang="ar-KW" b="1" i="1" smtClean="0">
                          <a:solidFill>
                            <a:schemeClr val="tx1"/>
                          </a:solidFill>
                          <a:latin typeface="Cambria Math"/>
                          <a:ea typeface="Cambria Math"/>
                        </a:rPr>
                        <m:t> ×</m:t>
                      </m:r>
                      <m:sSup>
                        <m:sSupPr>
                          <m:ctrlPr>
                            <a:rPr lang="ar-KW" b="1" i="1" smtClean="0">
                              <a:solidFill>
                                <a:schemeClr val="tx1"/>
                              </a:solidFill>
                              <a:latin typeface="Cambria Math" panose="02040503050406030204" pitchFamily="18" charset="0"/>
                              <a:ea typeface="Cambria Math"/>
                            </a:rPr>
                          </m:ctrlPr>
                        </m:sSupPr>
                        <m:e>
                          <m:r>
                            <a:rPr lang="ar-KW" b="1" i="1" smtClean="0">
                              <a:solidFill>
                                <a:schemeClr val="tx1"/>
                              </a:solidFill>
                              <a:latin typeface="Cambria Math"/>
                              <a:ea typeface="Cambria Math"/>
                            </a:rPr>
                            <m:t>𝟏𝟎</m:t>
                          </m:r>
                        </m:e>
                        <m:sup>
                          <m:r>
                            <a:rPr lang="ar-KW" b="1" i="1" smtClean="0">
                              <a:solidFill>
                                <a:schemeClr val="tx1"/>
                              </a:solidFill>
                              <a:latin typeface="Cambria Math"/>
                              <a:ea typeface="Cambria Math"/>
                            </a:rPr>
                            <m:t>𝟏𝟏</m:t>
                          </m:r>
                        </m:sup>
                      </m:sSup>
                    </m:oMath>
                  </m:oMathPara>
                </a14:m>
                <a:endParaRPr lang="ar-KW" b="1" dirty="0">
                  <a:solidFill>
                    <a:schemeClr val="tx1"/>
                  </a:solidFill>
                </a:endParaRPr>
              </a:p>
            </p:txBody>
          </p:sp>
        </mc:Choice>
        <mc:Fallback xmlns="">
          <p:sp>
            <p:nvSpPr>
              <p:cNvPr id="22" name="مربع نص 21"/>
              <p:cNvSpPr txBox="1">
                <a:spLocks noRot="1" noChangeAspect="1" noMove="1" noResize="1" noEditPoints="1" noAdjustHandles="1" noChangeArrowheads="1" noChangeShapeType="1" noTextEdit="1"/>
              </p:cNvSpPr>
              <p:nvPr/>
            </p:nvSpPr>
            <p:spPr>
              <a:xfrm>
                <a:off x="611560" y="4061560"/>
                <a:ext cx="4248473" cy="37555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5"/>
              <p:cNvSpPr txBox="1"/>
              <p:nvPr/>
            </p:nvSpPr>
            <p:spPr>
              <a:xfrm>
                <a:off x="179512" y="4492716"/>
                <a:ext cx="5760640" cy="736484"/>
              </a:xfrm>
              <a:prstGeom prst="rect">
                <a:avLst/>
              </a:prstGeom>
              <a:noFill/>
            </p:spPr>
            <p:txBody>
              <a:bodyPr wrap="square" rtlCol="0">
                <a:spAutoFit/>
              </a:bodyPr>
              <a:lstStyle/>
              <a:p>
                <a:pPr algn="l"/>
                <a14:m>
                  <m:oMathPara xmlns:m="http://schemas.openxmlformats.org/officeDocument/2006/math">
                    <m:oMathParaPr>
                      <m:jc m:val="left"/>
                    </m:oMathParaPr>
                    <m:oMath xmlns:m="http://schemas.openxmlformats.org/officeDocument/2006/math">
                      <m:f>
                        <m:fPr>
                          <m:ctrlPr>
                            <a:rPr lang="en-US" sz="2000" b="1" i="1" smtClean="0">
                              <a:solidFill>
                                <a:schemeClr val="tx1"/>
                              </a:solidFill>
                              <a:latin typeface="Cambria Math" panose="02040503050406030204" pitchFamily="18" charset="0"/>
                            </a:rPr>
                          </m:ctrlPr>
                        </m:fPr>
                        <m:num>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𝒙</m:t>
                              </m:r>
                            </m:e>
                            <m:sup>
                              <m:r>
                                <a:rPr lang="en-US" sz="2000" b="1" i="1" smtClean="0">
                                  <a:solidFill>
                                    <a:schemeClr val="tx1"/>
                                  </a:solidFill>
                                  <a:latin typeface="Cambria Math"/>
                                </a:rPr>
                                <m:t>𝟐</m:t>
                              </m:r>
                            </m:sup>
                          </m:sSup>
                        </m:num>
                        <m:den>
                          <m:r>
                            <a:rPr lang="en-US" sz="2000" b="1" i="1" smtClean="0">
                              <a:solidFill>
                                <a:schemeClr val="tx1"/>
                              </a:solidFill>
                              <a:latin typeface="Cambria Math"/>
                            </a:rPr>
                            <m:t>𝟏</m:t>
                          </m:r>
                          <m:r>
                            <a:rPr lang="en-US" sz="2000" b="1" i="1" smtClean="0">
                              <a:solidFill>
                                <a:schemeClr val="tx1"/>
                              </a:solidFill>
                              <a:latin typeface="Cambria Math"/>
                            </a:rPr>
                            <m:t>.</m:t>
                          </m:r>
                          <m:r>
                            <a:rPr lang="en-US" sz="2000" b="1" i="1" smtClean="0">
                              <a:solidFill>
                                <a:schemeClr val="tx1"/>
                              </a:solidFill>
                              <a:latin typeface="Cambria Math"/>
                            </a:rPr>
                            <m:t>𝟏𝟎𝟗</m:t>
                          </m:r>
                          <m:r>
                            <a:rPr lang="en-US" sz="2000" b="1" i="1" smtClean="0">
                              <a:solidFill>
                                <a:schemeClr val="tx1"/>
                              </a:solidFill>
                              <a:latin typeface="Cambria Math"/>
                              <a:ea typeface="Cambria Math"/>
                            </a:rPr>
                            <m:t>×</m:t>
                          </m:r>
                          <m:sSup>
                            <m:sSupPr>
                              <m:ctrlPr>
                                <a:rPr lang="en-US" sz="2000" b="1" i="1" smtClean="0">
                                  <a:solidFill>
                                    <a:schemeClr val="tx1"/>
                                  </a:solidFill>
                                  <a:latin typeface="Cambria Math" panose="02040503050406030204" pitchFamily="18" charset="0"/>
                                  <a:ea typeface="Cambria Math"/>
                                </a:rPr>
                              </m:ctrlPr>
                            </m:sSupPr>
                            <m:e>
                              <m:r>
                                <a:rPr lang="en-US" sz="2000" b="1" i="1" smtClean="0">
                                  <a:solidFill>
                                    <a:schemeClr val="tx1"/>
                                  </a:solidFill>
                                  <a:latin typeface="Cambria Math"/>
                                  <a:ea typeface="Cambria Math"/>
                                </a:rPr>
                                <m:t>𝟏𝟎</m:t>
                              </m:r>
                            </m:e>
                            <m:sup>
                              <m:r>
                                <a:rPr lang="en-US" sz="2000" b="1" i="1" smtClean="0">
                                  <a:solidFill>
                                    <a:schemeClr val="tx1"/>
                                  </a:solidFill>
                                  <a:latin typeface="Cambria Math"/>
                                  <a:ea typeface="Cambria Math"/>
                                </a:rPr>
                                <m:t>𝟏𝟏</m:t>
                              </m:r>
                            </m:sup>
                          </m:sSup>
                        </m:den>
                      </m:f>
                      <m:r>
                        <a:rPr lang="en-US" sz="2000" b="1" i="1" smtClean="0">
                          <a:solidFill>
                            <a:schemeClr val="tx1"/>
                          </a:solidFill>
                          <a:latin typeface="Cambria Math"/>
                        </a:rPr>
                        <m:t> − </m:t>
                      </m:r>
                      <m:f>
                        <m:fPr>
                          <m:ctrlPr>
                            <a:rPr lang="en-US" sz="2000" b="1" i="1" smtClean="0">
                              <a:solidFill>
                                <a:schemeClr val="tx1"/>
                              </a:solidFill>
                              <a:latin typeface="Cambria Math" panose="02040503050406030204" pitchFamily="18" charset="0"/>
                              <a:ea typeface="Cambria Math"/>
                            </a:rPr>
                          </m:ctrlPr>
                        </m:fPr>
                        <m:num>
                          <m:sSup>
                            <m:sSupPr>
                              <m:ctrlPr>
                                <a:rPr lang="en-US" sz="2000" b="1" i="1" smtClean="0">
                                  <a:solidFill>
                                    <a:schemeClr val="tx1"/>
                                  </a:solidFill>
                                  <a:latin typeface="Cambria Math" panose="02040503050406030204" pitchFamily="18" charset="0"/>
                                  <a:ea typeface="Cambria Math"/>
                                </a:rPr>
                              </m:ctrlPr>
                            </m:sSupPr>
                            <m:e>
                              <m:r>
                                <a:rPr lang="en-US" sz="2000" b="1" i="1" smtClean="0">
                                  <a:solidFill>
                                    <a:schemeClr val="tx1"/>
                                  </a:solidFill>
                                  <a:latin typeface="Cambria Math"/>
                                  <a:ea typeface="Cambria Math"/>
                                </a:rPr>
                                <m:t>𝒚</m:t>
                              </m:r>
                            </m:e>
                            <m:sup>
                              <m:r>
                                <a:rPr lang="en-US" sz="2000" b="1" i="1" smtClean="0">
                                  <a:solidFill>
                                    <a:schemeClr val="tx1"/>
                                  </a:solidFill>
                                  <a:latin typeface="Cambria Math"/>
                                  <a:ea typeface="Cambria Math"/>
                                </a:rPr>
                                <m:t>𝟐</m:t>
                              </m:r>
                            </m:sup>
                          </m:sSup>
                        </m:num>
                        <m:den>
                          <m:r>
                            <a:rPr lang="en-US" sz="2000" b="1" i="1" smtClean="0">
                              <a:solidFill>
                                <a:schemeClr val="tx1"/>
                              </a:solidFill>
                              <a:latin typeface="Cambria Math"/>
                              <a:ea typeface="Cambria Math"/>
                            </a:rPr>
                            <m:t>𝟏</m:t>
                          </m:r>
                          <m:r>
                            <a:rPr lang="en-US" sz="2000" b="1" i="1" smtClean="0">
                              <a:solidFill>
                                <a:schemeClr val="tx1"/>
                              </a:solidFill>
                              <a:latin typeface="Cambria Math"/>
                              <a:ea typeface="Cambria Math"/>
                            </a:rPr>
                            <m:t>.</m:t>
                          </m:r>
                          <m:r>
                            <a:rPr lang="en-US" sz="2000" b="1" i="1" smtClean="0">
                              <a:solidFill>
                                <a:schemeClr val="tx1"/>
                              </a:solidFill>
                              <a:latin typeface="Cambria Math"/>
                              <a:ea typeface="Cambria Math"/>
                            </a:rPr>
                            <m:t>𝟑𝟐𝟎</m:t>
                          </m:r>
                          <m:r>
                            <a:rPr lang="en-US" sz="2000" b="1" i="1" smtClean="0">
                              <a:solidFill>
                                <a:schemeClr val="tx1"/>
                              </a:solidFill>
                              <a:latin typeface="Cambria Math"/>
                              <a:ea typeface="Cambria Math"/>
                            </a:rPr>
                            <m:t>×</m:t>
                          </m:r>
                          <m:sSup>
                            <m:sSupPr>
                              <m:ctrlPr>
                                <a:rPr lang="en-US" sz="2000" b="1" i="1" smtClean="0">
                                  <a:solidFill>
                                    <a:schemeClr val="tx1"/>
                                  </a:solidFill>
                                  <a:latin typeface="Cambria Math" panose="02040503050406030204" pitchFamily="18" charset="0"/>
                                  <a:ea typeface="Cambria Math"/>
                                </a:rPr>
                              </m:ctrlPr>
                            </m:sSupPr>
                            <m:e>
                              <m:r>
                                <a:rPr lang="en-US" sz="2000" b="1" i="1" smtClean="0">
                                  <a:solidFill>
                                    <a:schemeClr val="tx1"/>
                                  </a:solidFill>
                                  <a:latin typeface="Cambria Math"/>
                                  <a:ea typeface="Cambria Math"/>
                                </a:rPr>
                                <m:t>𝟏𝟎</m:t>
                              </m:r>
                            </m:e>
                            <m:sup>
                              <m:r>
                                <a:rPr lang="en-US" sz="2000" b="1" i="1" smtClean="0">
                                  <a:solidFill>
                                    <a:schemeClr val="tx1"/>
                                  </a:solidFill>
                                  <a:latin typeface="Cambria Math"/>
                                  <a:ea typeface="Cambria Math"/>
                                </a:rPr>
                                <m:t>𝟏𝟏</m:t>
                              </m:r>
                            </m:sup>
                          </m:sSup>
                        </m:den>
                      </m:f>
                      <m:r>
                        <a:rPr lang="en-US" sz="2000" b="1" i="1" smtClean="0">
                          <a:solidFill>
                            <a:schemeClr val="tx1"/>
                          </a:solidFill>
                          <a:latin typeface="Cambria Math"/>
                          <a:ea typeface="Cambria Math"/>
                        </a:rPr>
                        <m:t>=</m:t>
                      </m:r>
                      <m:r>
                        <a:rPr lang="en-US" sz="2000" b="1" i="1" smtClean="0">
                          <a:solidFill>
                            <a:schemeClr val="tx1"/>
                          </a:solidFill>
                          <a:latin typeface="Cambria Math"/>
                          <a:ea typeface="Cambria Math"/>
                        </a:rPr>
                        <m:t>𝟏</m:t>
                      </m:r>
                    </m:oMath>
                  </m:oMathPara>
                </a14:m>
                <a:endParaRPr lang="en-US" sz="2000" b="1" dirty="0">
                  <a:solidFill>
                    <a:schemeClr val="tx1"/>
                  </a:solidFill>
                </a:endParaRPr>
              </a:p>
            </p:txBody>
          </p:sp>
        </mc:Choice>
        <mc:Fallback xmlns="">
          <p:sp>
            <p:nvSpPr>
              <p:cNvPr id="23" name="TextBox 5"/>
              <p:cNvSpPr txBox="1">
                <a:spLocks noRot="1" noChangeAspect="1" noMove="1" noResize="1" noEditPoints="1" noAdjustHandles="1" noChangeArrowheads="1" noChangeShapeType="1" noTextEdit="1"/>
              </p:cNvSpPr>
              <p:nvPr/>
            </p:nvSpPr>
            <p:spPr>
              <a:xfrm>
                <a:off x="179512" y="4492716"/>
                <a:ext cx="5760640" cy="73648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5"/>
              <p:cNvSpPr txBox="1"/>
              <p:nvPr/>
            </p:nvSpPr>
            <p:spPr>
              <a:xfrm>
                <a:off x="251520" y="5428820"/>
                <a:ext cx="5760640" cy="736484"/>
              </a:xfrm>
              <a:prstGeom prst="rect">
                <a:avLst/>
              </a:prstGeom>
              <a:noFill/>
            </p:spPr>
            <p:txBody>
              <a:bodyPr wrap="square" rtlCol="0">
                <a:spAutoFit/>
              </a:bodyPr>
              <a:lstStyle/>
              <a:p>
                <a:pPr algn="l"/>
                <a14:m>
                  <m:oMathPara xmlns:m="http://schemas.openxmlformats.org/officeDocument/2006/math">
                    <m:oMathParaPr>
                      <m:jc m:val="left"/>
                    </m:oMathParaPr>
                    <m:oMath xmlns:m="http://schemas.openxmlformats.org/officeDocument/2006/math">
                      <m:f>
                        <m:fPr>
                          <m:ctrlPr>
                            <a:rPr lang="en-US" sz="2000" b="1" i="1" smtClean="0">
                              <a:solidFill>
                                <a:srgbClr val="FF0000"/>
                              </a:solidFill>
                              <a:latin typeface="Cambria Math" panose="02040503050406030204" pitchFamily="18" charset="0"/>
                            </a:rPr>
                          </m:ctrlPr>
                        </m:fPr>
                        <m:num>
                          <m:sSup>
                            <m:sSupPr>
                              <m:ctrlPr>
                                <a:rPr lang="en-US" sz="2000" b="1" i="1" smtClean="0">
                                  <a:solidFill>
                                    <a:srgbClr val="FF0000"/>
                                  </a:solidFill>
                                  <a:latin typeface="Cambria Math" panose="02040503050406030204" pitchFamily="18" charset="0"/>
                                </a:rPr>
                              </m:ctrlPr>
                            </m:sSupPr>
                            <m:e>
                              <m:r>
                                <a:rPr lang="en-US" sz="2000" b="1" i="1" smtClean="0">
                                  <a:solidFill>
                                    <a:srgbClr val="FF0000"/>
                                  </a:solidFill>
                                  <a:latin typeface="Cambria Math"/>
                                </a:rPr>
                                <m:t>𝒙</m:t>
                              </m:r>
                            </m:e>
                            <m:sup>
                              <m:r>
                                <a:rPr lang="en-US" sz="2000" b="1" i="1" smtClean="0">
                                  <a:solidFill>
                                    <a:srgbClr val="FF0000"/>
                                  </a:solidFill>
                                  <a:latin typeface="Cambria Math"/>
                                </a:rPr>
                                <m:t>𝟐</m:t>
                              </m:r>
                            </m:sup>
                          </m:sSup>
                        </m:num>
                        <m:den>
                          <m:r>
                            <a:rPr lang="en-US" sz="2000" b="1" i="1" smtClean="0">
                              <a:solidFill>
                                <a:srgbClr val="FF0000"/>
                              </a:solidFill>
                              <a:latin typeface="Cambria Math"/>
                            </a:rPr>
                            <m:t>𝟏</m:t>
                          </m:r>
                          <m:r>
                            <a:rPr lang="en-US" sz="2000" b="1" i="1" smtClean="0">
                              <a:solidFill>
                                <a:srgbClr val="FF0000"/>
                              </a:solidFill>
                              <a:latin typeface="Cambria Math"/>
                            </a:rPr>
                            <m:t>.</m:t>
                          </m:r>
                          <m:r>
                            <a:rPr lang="en-US" sz="2000" b="1" i="1" smtClean="0">
                              <a:solidFill>
                                <a:srgbClr val="FF0000"/>
                              </a:solidFill>
                              <a:latin typeface="Cambria Math"/>
                            </a:rPr>
                            <m:t>𝟏𝟎𝟗</m:t>
                          </m:r>
                          <m:r>
                            <a:rPr lang="en-US" sz="2000" b="1" i="1" smtClean="0">
                              <a:solidFill>
                                <a:srgbClr val="FF0000"/>
                              </a:solidFill>
                              <a:latin typeface="Cambria Math"/>
                              <a:ea typeface="Cambria Math"/>
                            </a:rPr>
                            <m:t>×</m:t>
                          </m:r>
                          <m:sSup>
                            <m:sSupPr>
                              <m:ctrlPr>
                                <a:rPr lang="en-US" sz="2000" b="1" i="1" smtClean="0">
                                  <a:solidFill>
                                    <a:srgbClr val="FF0000"/>
                                  </a:solidFill>
                                  <a:latin typeface="Cambria Math" panose="02040503050406030204" pitchFamily="18" charset="0"/>
                                  <a:ea typeface="Cambria Math"/>
                                </a:rPr>
                              </m:ctrlPr>
                            </m:sSupPr>
                            <m:e>
                              <m:r>
                                <a:rPr lang="en-US" sz="2000" b="1" i="1" smtClean="0">
                                  <a:solidFill>
                                    <a:srgbClr val="FF0000"/>
                                  </a:solidFill>
                                  <a:latin typeface="Cambria Math"/>
                                  <a:ea typeface="Cambria Math"/>
                                </a:rPr>
                                <m:t>𝟏𝟎</m:t>
                              </m:r>
                            </m:e>
                            <m:sup>
                              <m:r>
                                <a:rPr lang="en-US" sz="2000" b="1" i="1" smtClean="0">
                                  <a:solidFill>
                                    <a:srgbClr val="FF0000"/>
                                  </a:solidFill>
                                  <a:latin typeface="Cambria Math"/>
                                  <a:ea typeface="Cambria Math"/>
                                </a:rPr>
                                <m:t>𝟏𝟏</m:t>
                              </m:r>
                            </m:sup>
                          </m:sSup>
                        </m:den>
                      </m:f>
                      <m:r>
                        <a:rPr lang="en-US" sz="2000" b="1" i="1" smtClean="0">
                          <a:solidFill>
                            <a:srgbClr val="FF0000"/>
                          </a:solidFill>
                          <a:latin typeface="Cambria Math"/>
                        </a:rPr>
                        <m:t> − </m:t>
                      </m:r>
                      <m:f>
                        <m:fPr>
                          <m:ctrlPr>
                            <a:rPr lang="en-US" sz="2000" b="1" i="1" smtClean="0">
                              <a:solidFill>
                                <a:srgbClr val="FF0000"/>
                              </a:solidFill>
                              <a:latin typeface="Cambria Math" panose="02040503050406030204" pitchFamily="18" charset="0"/>
                              <a:ea typeface="Cambria Math"/>
                            </a:rPr>
                          </m:ctrlPr>
                        </m:fPr>
                        <m:num>
                          <m:sSup>
                            <m:sSupPr>
                              <m:ctrlPr>
                                <a:rPr lang="en-US" sz="2000" b="1" i="1" smtClean="0">
                                  <a:solidFill>
                                    <a:srgbClr val="FF0000"/>
                                  </a:solidFill>
                                  <a:latin typeface="Cambria Math" panose="02040503050406030204" pitchFamily="18" charset="0"/>
                                  <a:ea typeface="Cambria Math"/>
                                </a:rPr>
                              </m:ctrlPr>
                            </m:sSupPr>
                            <m:e>
                              <m:r>
                                <a:rPr lang="en-US" sz="2000" b="1" i="1" smtClean="0">
                                  <a:solidFill>
                                    <a:srgbClr val="FF0000"/>
                                  </a:solidFill>
                                  <a:latin typeface="Cambria Math"/>
                                  <a:ea typeface="Cambria Math"/>
                                </a:rPr>
                                <m:t>𝒚</m:t>
                              </m:r>
                            </m:e>
                            <m:sup>
                              <m:r>
                                <a:rPr lang="en-US" sz="2000" b="1" i="1" smtClean="0">
                                  <a:solidFill>
                                    <a:srgbClr val="FF0000"/>
                                  </a:solidFill>
                                  <a:latin typeface="Cambria Math"/>
                                  <a:ea typeface="Cambria Math"/>
                                </a:rPr>
                                <m:t>𝟐</m:t>
                              </m:r>
                            </m:sup>
                          </m:sSup>
                        </m:num>
                        <m:den>
                          <m:r>
                            <a:rPr lang="en-US" sz="2000" b="1" i="1" smtClean="0">
                              <a:solidFill>
                                <a:srgbClr val="FF0000"/>
                              </a:solidFill>
                              <a:latin typeface="Cambria Math"/>
                              <a:ea typeface="Cambria Math"/>
                            </a:rPr>
                            <m:t>𝟏</m:t>
                          </m:r>
                          <m:r>
                            <a:rPr lang="en-US" sz="2000" b="1" i="1" smtClean="0">
                              <a:solidFill>
                                <a:srgbClr val="FF0000"/>
                              </a:solidFill>
                              <a:latin typeface="Cambria Math"/>
                              <a:ea typeface="Cambria Math"/>
                            </a:rPr>
                            <m:t>.</m:t>
                          </m:r>
                          <m:r>
                            <a:rPr lang="en-US" sz="2000" b="1" i="1" smtClean="0">
                              <a:solidFill>
                                <a:srgbClr val="FF0000"/>
                              </a:solidFill>
                              <a:latin typeface="Cambria Math"/>
                              <a:ea typeface="Cambria Math"/>
                            </a:rPr>
                            <m:t>𝟑𝟐𝟎</m:t>
                          </m:r>
                          <m:r>
                            <a:rPr lang="en-US" sz="2000" b="1" i="1" smtClean="0">
                              <a:solidFill>
                                <a:srgbClr val="FF0000"/>
                              </a:solidFill>
                              <a:latin typeface="Cambria Math"/>
                              <a:ea typeface="Cambria Math"/>
                            </a:rPr>
                            <m:t>×</m:t>
                          </m:r>
                          <m:sSup>
                            <m:sSupPr>
                              <m:ctrlPr>
                                <a:rPr lang="en-US" sz="2000" b="1" i="1" smtClean="0">
                                  <a:solidFill>
                                    <a:srgbClr val="FF0000"/>
                                  </a:solidFill>
                                  <a:latin typeface="Cambria Math" panose="02040503050406030204" pitchFamily="18" charset="0"/>
                                  <a:ea typeface="Cambria Math"/>
                                </a:rPr>
                              </m:ctrlPr>
                            </m:sSupPr>
                            <m:e>
                              <m:r>
                                <a:rPr lang="en-US" sz="2000" b="1" i="1" smtClean="0">
                                  <a:solidFill>
                                    <a:srgbClr val="FF0000"/>
                                  </a:solidFill>
                                  <a:latin typeface="Cambria Math"/>
                                  <a:ea typeface="Cambria Math"/>
                                </a:rPr>
                                <m:t>𝟏𝟎</m:t>
                              </m:r>
                            </m:e>
                            <m:sup>
                              <m:r>
                                <a:rPr lang="en-US" sz="2000" b="1" i="1" smtClean="0">
                                  <a:solidFill>
                                    <a:srgbClr val="FF0000"/>
                                  </a:solidFill>
                                  <a:latin typeface="Cambria Math"/>
                                  <a:ea typeface="Cambria Math"/>
                                </a:rPr>
                                <m:t>𝟏𝟏</m:t>
                              </m:r>
                            </m:sup>
                          </m:sSup>
                        </m:den>
                      </m:f>
                      <m:r>
                        <a:rPr lang="en-US" sz="2000" b="1" i="1" smtClean="0">
                          <a:solidFill>
                            <a:srgbClr val="FF0000"/>
                          </a:solidFill>
                          <a:latin typeface="Cambria Math"/>
                          <a:ea typeface="Cambria Math"/>
                        </a:rPr>
                        <m:t>=</m:t>
                      </m:r>
                      <m:r>
                        <a:rPr lang="en-US" sz="2000" b="1" i="1" smtClean="0">
                          <a:solidFill>
                            <a:srgbClr val="FF0000"/>
                          </a:solidFill>
                          <a:latin typeface="Cambria Math"/>
                          <a:ea typeface="Cambria Math"/>
                        </a:rPr>
                        <m:t>𝟏</m:t>
                      </m:r>
                    </m:oMath>
                  </m:oMathPara>
                </a14:m>
                <a:endParaRPr lang="en-US" sz="2000" b="1" dirty="0">
                  <a:solidFill>
                    <a:srgbClr val="FF0000"/>
                  </a:solidFill>
                </a:endParaRPr>
              </a:p>
            </p:txBody>
          </p:sp>
        </mc:Choice>
        <mc:Fallback xmlns="">
          <p:sp>
            <p:nvSpPr>
              <p:cNvPr id="24" name="TextBox 5"/>
              <p:cNvSpPr txBox="1">
                <a:spLocks noRot="1" noChangeAspect="1" noMove="1" noResize="1" noEditPoints="1" noAdjustHandles="1" noChangeArrowheads="1" noChangeShapeType="1" noTextEdit="1"/>
              </p:cNvSpPr>
              <p:nvPr/>
            </p:nvSpPr>
            <p:spPr>
              <a:xfrm>
                <a:off x="251520" y="5428820"/>
                <a:ext cx="5760640" cy="736484"/>
              </a:xfrm>
              <a:prstGeom prst="rect">
                <a:avLst/>
              </a:prstGeom>
              <a:blipFill>
                <a:blip r:embed="rId9"/>
                <a:stretch>
                  <a:fillRect/>
                </a:stretch>
              </a:blipFill>
            </p:spPr>
            <p:txBody>
              <a:bodyPr/>
              <a:lstStyle/>
              <a:p>
                <a:r>
                  <a:rPr lang="en-US">
                    <a:noFill/>
                  </a:rPr>
                  <a:t> </a:t>
                </a:r>
              </a:p>
            </p:txBody>
          </p:sp>
        </mc:Fallback>
      </mc:AlternateContent>
      <p:sp>
        <p:nvSpPr>
          <p:cNvPr id="18" name="مربع نص 17">
            <a:extLst>
              <a:ext uri="{FF2B5EF4-FFF2-40B4-BE49-F238E27FC236}">
                <a16:creationId xmlns:a16="http://schemas.microsoft.com/office/drawing/2014/main" id="{ABF20DCE-7E17-47E1-88D4-DEB78861450A}"/>
              </a:ext>
            </a:extLst>
          </p:cNvPr>
          <p:cNvSpPr txBox="1"/>
          <p:nvPr/>
        </p:nvSpPr>
        <p:spPr>
          <a:xfrm>
            <a:off x="2087724" y="191526"/>
            <a:ext cx="4608512" cy="584775"/>
          </a:xfrm>
          <a:prstGeom prst="rect">
            <a:avLst/>
          </a:prstGeom>
          <a:noFill/>
        </p:spPr>
        <p:txBody>
          <a:bodyPr wrap="square" rtlCol="1">
            <a:spAutoFit/>
          </a:bodyPr>
          <a:lstStyle/>
          <a:p>
            <a:r>
              <a:rPr lang="ar-KW" sz="3200" b="1" dirty="0">
                <a:solidFill>
                  <a:srgbClr val="009E47"/>
                </a:solidFill>
              </a:rPr>
              <a:t>تطبيقات باستخدام القطع الزائد</a:t>
            </a:r>
          </a:p>
        </p:txBody>
      </p:sp>
      <mc:AlternateContent xmlns:mc="http://schemas.openxmlformats.org/markup-compatibility/2006" xmlns:a14="http://schemas.microsoft.com/office/drawing/2010/main">
        <mc:Choice Requires="a14">
          <p:sp>
            <p:nvSpPr>
              <p:cNvPr id="19" name="مربع نص 2">
                <a:extLst>
                  <a:ext uri="{FF2B5EF4-FFF2-40B4-BE49-F238E27FC236}">
                    <a16:creationId xmlns:a16="http://schemas.microsoft.com/office/drawing/2014/main" id="{4FC4A04D-C800-468F-B2CA-9CC900DEAC9F}"/>
                  </a:ext>
                </a:extLst>
              </p:cNvPr>
              <p:cNvSpPr txBox="1"/>
              <p:nvPr/>
            </p:nvSpPr>
            <p:spPr>
              <a:xfrm>
                <a:off x="2163291" y="3674164"/>
                <a:ext cx="418347" cy="375552"/>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left"/>
                    </m:oMathParaPr>
                    <m:oMath xmlns:m="http://schemas.openxmlformats.org/officeDocument/2006/math">
                      <m:r>
                        <a:rPr lang="ar-KW" b="1" i="1" smtClean="0">
                          <a:solidFill>
                            <a:schemeClr val="tx1"/>
                          </a:solidFill>
                          <a:latin typeface="Cambria Math" panose="02040503050406030204" pitchFamily="18" charset="0"/>
                          <a:ea typeface="Cambria Math" panose="02040503050406030204" pitchFamily="18" charset="0"/>
                          <a:cs typeface="Arial" pitchFamily="34" charset="0"/>
                        </a:rPr>
                        <m:t>⇒</m:t>
                      </m:r>
                    </m:oMath>
                  </m:oMathPara>
                </a14:m>
                <a:endParaRPr lang="ar-KW" b="1" dirty="0">
                  <a:solidFill>
                    <a:schemeClr val="tx1"/>
                  </a:solidFill>
                  <a:latin typeface="Lucida Calligraphy" pitchFamily="66" charset="0"/>
                  <a:cs typeface="Arial" pitchFamily="34" charset="0"/>
                </a:endParaRPr>
              </a:p>
            </p:txBody>
          </p:sp>
        </mc:Choice>
        <mc:Fallback xmlns="">
          <p:sp>
            <p:nvSpPr>
              <p:cNvPr id="19" name="مربع نص 2">
                <a:extLst>
                  <a:ext uri="{FF2B5EF4-FFF2-40B4-BE49-F238E27FC236}">
                    <a16:creationId xmlns:a16="http://schemas.microsoft.com/office/drawing/2014/main" id="{4FC4A04D-C800-468F-B2CA-9CC900DEAC9F}"/>
                  </a:ext>
                </a:extLst>
              </p:cNvPr>
              <p:cNvSpPr txBox="1">
                <a:spLocks noRot="1" noChangeAspect="1" noMove="1" noResize="1" noEditPoints="1" noAdjustHandles="1" noChangeArrowheads="1" noChangeShapeType="1" noTextEdit="1"/>
              </p:cNvSpPr>
              <p:nvPr/>
            </p:nvSpPr>
            <p:spPr>
              <a:xfrm>
                <a:off x="2163291" y="3674164"/>
                <a:ext cx="418347" cy="37555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مربع نص 2">
                <a:extLst>
                  <a:ext uri="{FF2B5EF4-FFF2-40B4-BE49-F238E27FC236}">
                    <a16:creationId xmlns:a16="http://schemas.microsoft.com/office/drawing/2014/main" id="{BB0882D0-1D2B-4CEF-8B85-6929206ADCD5}"/>
                  </a:ext>
                </a:extLst>
              </p:cNvPr>
              <p:cNvSpPr txBox="1"/>
              <p:nvPr/>
            </p:nvSpPr>
            <p:spPr>
              <a:xfrm>
                <a:off x="4204871" y="3691518"/>
                <a:ext cx="418347" cy="375552"/>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left"/>
                    </m:oMathParaPr>
                    <m:oMath xmlns:m="http://schemas.openxmlformats.org/officeDocument/2006/math">
                      <m:r>
                        <a:rPr lang="ar-KW" b="1" i="1" smtClean="0">
                          <a:solidFill>
                            <a:schemeClr val="tx1"/>
                          </a:solidFill>
                          <a:latin typeface="Cambria Math" panose="02040503050406030204" pitchFamily="18" charset="0"/>
                          <a:ea typeface="Cambria Math" panose="02040503050406030204" pitchFamily="18" charset="0"/>
                          <a:cs typeface="Arial" pitchFamily="34" charset="0"/>
                        </a:rPr>
                        <m:t>⇒</m:t>
                      </m:r>
                    </m:oMath>
                  </m:oMathPara>
                </a14:m>
                <a:endParaRPr lang="ar-KW" b="1" dirty="0">
                  <a:solidFill>
                    <a:schemeClr val="tx1"/>
                  </a:solidFill>
                  <a:latin typeface="Lucida Calligraphy" pitchFamily="66" charset="0"/>
                  <a:cs typeface="Arial" pitchFamily="34" charset="0"/>
                </a:endParaRPr>
              </a:p>
            </p:txBody>
          </p:sp>
        </mc:Choice>
        <mc:Fallback xmlns="">
          <p:sp>
            <p:nvSpPr>
              <p:cNvPr id="20" name="مربع نص 2">
                <a:extLst>
                  <a:ext uri="{FF2B5EF4-FFF2-40B4-BE49-F238E27FC236}">
                    <a16:creationId xmlns:a16="http://schemas.microsoft.com/office/drawing/2014/main" id="{BB0882D0-1D2B-4CEF-8B85-6929206ADCD5}"/>
                  </a:ext>
                </a:extLst>
              </p:cNvPr>
              <p:cNvSpPr txBox="1">
                <a:spLocks noRot="1" noChangeAspect="1" noMove="1" noResize="1" noEditPoints="1" noAdjustHandles="1" noChangeArrowheads="1" noChangeShapeType="1" noTextEdit="1"/>
              </p:cNvSpPr>
              <p:nvPr/>
            </p:nvSpPr>
            <p:spPr>
              <a:xfrm>
                <a:off x="4204871" y="3691518"/>
                <a:ext cx="418347" cy="375552"/>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1563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ircle(in)">
                                      <p:cBhvr>
                                        <p:cTn id="29" dur="2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randombar(horizontal)">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randombar(horizont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circle(in)">
                                      <p:cBhvr>
                                        <p:cTn id="44" dur="20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circle(in)">
                                      <p:cBhvr>
                                        <p:cTn id="49" dur="20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circle(in)">
                                      <p:cBhvr>
                                        <p:cTn id="54" dur="20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circle(in)">
                                      <p:cBhvr>
                                        <p:cTn id="59" dur="20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randombar(horizontal)">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randombar(horizontal)">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randombar(horizontal)">
                                      <p:cBhvr>
                                        <p:cTn id="74" dur="500"/>
                                        <p:tgtEl>
                                          <p:spTgt spid="23"/>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randombar(horizontal)">
                                      <p:cBhvr>
                                        <p:cTn id="79" dur="500"/>
                                        <p:tgtEl>
                                          <p:spTgt spid="29"/>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randombar(horizontal)">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P spid="14" grpId="0"/>
      <p:bldP spid="21" grpId="0"/>
      <p:bldP spid="26" grpId="0"/>
      <p:bldP spid="27" grpId="0"/>
      <p:bldP spid="29" grpId="0"/>
      <p:bldP spid="9" grpId="0"/>
      <p:bldP spid="10" grpId="0"/>
      <p:bldP spid="22" grpId="0"/>
      <p:bldP spid="23" grpId="0"/>
      <p:bldP spid="24"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39338" y="437763"/>
                <a:ext cx="8897157" cy="830997"/>
              </a:xfrm>
              <a:prstGeom prst="rect">
                <a:avLst/>
              </a:prstGeom>
              <a:noFill/>
            </p:spPr>
            <p:txBody>
              <a:bodyPr wrap="square" rtlCol="0">
                <a:spAutoFit/>
              </a:bodyPr>
              <a:lstStyle/>
              <a:p>
                <a:r>
                  <a:rPr lang="ar-KW" sz="2400" b="1" dirty="0">
                    <a:solidFill>
                      <a:schemeClr val="tx1"/>
                    </a:solidFill>
                  </a:rPr>
                  <a:t>                  أوجد معادلة </a:t>
                </a:r>
                <a:r>
                  <a:rPr lang="ar-KW" sz="2400" b="1" dirty="0" err="1">
                    <a:solidFill>
                      <a:schemeClr val="tx1"/>
                    </a:solidFill>
                  </a:rPr>
                  <a:t>تنمذج</a:t>
                </a:r>
                <a:r>
                  <a:rPr lang="ar-KW" sz="2400" b="1" dirty="0">
                    <a:solidFill>
                      <a:schemeClr val="tx1"/>
                    </a:solidFill>
                  </a:rPr>
                  <a:t> مسار سفينة فضائية حول نبتون إذا كان : </a:t>
                </a:r>
                <a14:m>
                  <m:oMath xmlns:m="http://schemas.openxmlformats.org/officeDocument/2006/math">
                    <m:r>
                      <a:rPr lang="en-US" sz="2400" b="1" i="1" smtClean="0">
                        <a:solidFill>
                          <a:schemeClr val="tx1"/>
                        </a:solidFill>
                        <a:latin typeface="Cambria Math"/>
                      </a:rPr>
                      <m:t>𝒂</m:t>
                    </m:r>
                    <m:r>
                      <a:rPr lang="en-US" sz="2400" b="1" i="1" smtClean="0">
                        <a:solidFill>
                          <a:schemeClr val="tx1"/>
                        </a:solidFill>
                        <a:latin typeface="Cambria Math"/>
                      </a:rPr>
                      <m:t>=</m:t>
                    </m:r>
                    <m:r>
                      <a:rPr lang="en-US" sz="2400" b="1" i="1" smtClean="0">
                        <a:solidFill>
                          <a:schemeClr val="tx1"/>
                        </a:solidFill>
                        <a:latin typeface="Cambria Math"/>
                      </a:rPr>
                      <m:t>𝟑𝟓𝟗𝟖𝟖𝟑𝟒𝟐</m:t>
                    </m:r>
                    <m:r>
                      <a:rPr lang="en-US" sz="2400" b="1" i="1" smtClean="0">
                        <a:solidFill>
                          <a:schemeClr val="tx1"/>
                        </a:solidFill>
                        <a:latin typeface="Cambria Math"/>
                      </a:rPr>
                      <m:t> </m:t>
                    </m:r>
                    <m:r>
                      <a:rPr lang="en-US" sz="2400" b="1" i="1" smtClean="0">
                        <a:solidFill>
                          <a:schemeClr val="tx1"/>
                        </a:solidFill>
                        <a:latin typeface="Cambria Math"/>
                      </a:rPr>
                      <m:t>𝒌𝒎</m:t>
                    </m:r>
                    <m:r>
                      <a:rPr lang="ar-KW" sz="2400" b="1" i="1" smtClean="0">
                        <a:solidFill>
                          <a:schemeClr val="tx1"/>
                        </a:solidFill>
                        <a:latin typeface="Cambria Math"/>
                      </a:rPr>
                      <m:t> </m:t>
                    </m:r>
                    <m:r>
                      <a:rPr lang="en-US" sz="2400" b="1" i="1" smtClean="0">
                        <a:solidFill>
                          <a:schemeClr val="tx1"/>
                        </a:solidFill>
                        <a:latin typeface="Cambria Math"/>
                      </a:rPr>
                      <m:t>, </m:t>
                    </m:r>
                    <m:r>
                      <a:rPr lang="en-US" sz="2400" b="1" i="1" smtClean="0">
                        <a:solidFill>
                          <a:schemeClr val="tx1"/>
                        </a:solidFill>
                        <a:latin typeface="Cambria Math"/>
                      </a:rPr>
                      <m:t>𝒄</m:t>
                    </m:r>
                    <m:r>
                      <a:rPr lang="en-US" sz="2400" b="1" i="1" smtClean="0">
                        <a:solidFill>
                          <a:schemeClr val="tx1"/>
                        </a:solidFill>
                        <a:latin typeface="Cambria Math"/>
                      </a:rPr>
                      <m:t>=</m:t>
                    </m:r>
                    <m:r>
                      <a:rPr lang="en-US" sz="2400" b="1" i="1" smtClean="0">
                        <a:solidFill>
                          <a:schemeClr val="tx1"/>
                        </a:solidFill>
                        <a:latin typeface="Cambria Math"/>
                      </a:rPr>
                      <m:t>𝟒𝟒𝟗𝟖𝟓𝟒𝟐𝟖𝟎𝟎</m:t>
                    </m:r>
                    <m:r>
                      <a:rPr lang="en-US" sz="2400" b="1" i="1" smtClean="0">
                        <a:solidFill>
                          <a:schemeClr val="tx1"/>
                        </a:solidFill>
                        <a:latin typeface="Cambria Math"/>
                      </a:rPr>
                      <m:t> </m:t>
                    </m:r>
                    <m:r>
                      <a:rPr lang="en-US" sz="2400" b="1" i="1" smtClean="0">
                        <a:solidFill>
                          <a:schemeClr val="tx1"/>
                        </a:solidFill>
                        <a:latin typeface="Cambria Math"/>
                      </a:rPr>
                      <m:t>𝒌𝒎</m:t>
                    </m:r>
                    <m:r>
                      <a:rPr lang="en-US" sz="2400" b="1" i="1" smtClean="0">
                        <a:solidFill>
                          <a:schemeClr val="tx1"/>
                        </a:solidFill>
                        <a:latin typeface="Cambria Math"/>
                      </a:rPr>
                      <m:t>                                        </m:t>
                    </m:r>
                  </m:oMath>
                </a14:m>
                <a:r>
                  <a:rPr lang="ar-KW" sz="2400" b="1" dirty="0">
                    <a:solidFill>
                      <a:schemeClr val="tx1"/>
                    </a:solidFill>
                  </a:rPr>
                  <a:t> </a:t>
                </a:r>
                <a:endParaRPr lang="en-US" sz="2400" b="1" dirty="0">
                  <a:solidFill>
                    <a:schemeClr val="tx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39338" y="437763"/>
                <a:ext cx="8897157" cy="830997"/>
              </a:xfrm>
              <a:prstGeom prst="rect">
                <a:avLst/>
              </a:prstGeom>
              <a:blipFill>
                <a:blip r:embed="rId2"/>
                <a:stretch>
                  <a:fillRect t="-5147" r="-1028" b="-15441"/>
                </a:stretch>
              </a:blipFill>
            </p:spPr>
            <p:txBody>
              <a:bodyPr/>
              <a:lstStyle/>
              <a:p>
                <a:r>
                  <a:rPr lang="en-US">
                    <a:noFill/>
                  </a:rPr>
                  <a:t> </a:t>
                </a:r>
              </a:p>
            </p:txBody>
          </p:sp>
        </mc:Fallback>
      </mc:AlternateContent>
      <p:sp>
        <p:nvSpPr>
          <p:cNvPr id="7" name="TextBox 2"/>
          <p:cNvSpPr txBox="1"/>
          <p:nvPr/>
        </p:nvSpPr>
        <p:spPr>
          <a:xfrm>
            <a:off x="7956376" y="1599183"/>
            <a:ext cx="865406" cy="461665"/>
          </a:xfrm>
          <a:prstGeom prst="rect">
            <a:avLst/>
          </a:prstGeom>
          <a:noFill/>
        </p:spPr>
        <p:txBody>
          <a:bodyPr wrap="square" rtlCol="0">
            <a:spAutoFit/>
          </a:bodyPr>
          <a:lstStyle/>
          <a:p>
            <a:pPr fontAlgn="base">
              <a:spcBef>
                <a:spcPct val="0"/>
              </a:spcBef>
              <a:spcAft>
                <a:spcPct val="0"/>
              </a:spcAft>
            </a:pPr>
            <a:r>
              <a:rPr lang="ar-EG" sz="2400" b="1" dirty="0">
                <a:solidFill>
                  <a:srgbClr val="FF0000"/>
                </a:solidFill>
                <a:latin typeface="Lucida Calligraphy" pitchFamily="66" charset="0"/>
                <a:cs typeface="Arial" pitchFamily="34" charset="0"/>
              </a:rPr>
              <a:t>الحل</a:t>
            </a:r>
            <a:r>
              <a:rPr lang="ar-KW" sz="2400" b="1" dirty="0">
                <a:solidFill>
                  <a:srgbClr val="FF0000"/>
                </a:solidFill>
                <a:latin typeface="Lucida Calligraphy" pitchFamily="66" charset="0"/>
                <a:cs typeface="Arial" pitchFamily="34" charset="0"/>
              </a:rPr>
              <a:t>:</a:t>
            </a:r>
            <a:endParaRPr lang="en-US" sz="2400" b="1" dirty="0">
              <a:solidFill>
                <a:srgbClr val="FF0000"/>
              </a:solidFill>
              <a:latin typeface="Lucida Calligraphy" pitchFamily="66" charset="0"/>
              <a:cs typeface="Arial"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395536" y="2001006"/>
                <a:ext cx="2736304" cy="717761"/>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f>
                        <m:fPr>
                          <m:ctrlPr>
                            <a:rPr lang="en-US" sz="2000" b="1" i="1" smtClean="0">
                              <a:solidFill>
                                <a:schemeClr val="tx1"/>
                              </a:solidFill>
                              <a:latin typeface="Cambria Math" panose="02040503050406030204" pitchFamily="18" charset="0"/>
                            </a:rPr>
                          </m:ctrlPr>
                        </m:fPr>
                        <m:num>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𝒙</m:t>
                              </m:r>
                            </m:e>
                            <m:sup>
                              <m:r>
                                <a:rPr lang="en-US" sz="2000" b="1" i="1" smtClean="0">
                                  <a:solidFill>
                                    <a:schemeClr val="tx1"/>
                                  </a:solidFill>
                                  <a:latin typeface="Cambria Math"/>
                                </a:rPr>
                                <m:t>𝟐</m:t>
                              </m:r>
                            </m:sup>
                          </m:sSup>
                        </m:num>
                        <m:den>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𝒂</m:t>
                              </m:r>
                            </m:e>
                            <m:sup>
                              <m:r>
                                <a:rPr lang="en-US" sz="2000" b="1" i="1" smtClean="0">
                                  <a:solidFill>
                                    <a:schemeClr val="tx1"/>
                                  </a:solidFill>
                                  <a:latin typeface="Cambria Math"/>
                                </a:rPr>
                                <m:t>𝟐</m:t>
                              </m:r>
                            </m:sup>
                          </m:sSup>
                        </m:den>
                      </m:f>
                      <m:r>
                        <a:rPr lang="en-US" sz="2000" b="1" i="1" smtClean="0">
                          <a:solidFill>
                            <a:schemeClr val="tx1"/>
                          </a:solidFill>
                          <a:latin typeface="Cambria Math"/>
                        </a:rPr>
                        <m:t>−</m:t>
                      </m:r>
                      <m:f>
                        <m:fPr>
                          <m:ctrlPr>
                            <a:rPr lang="en-US" sz="2000" b="1" i="1" smtClean="0">
                              <a:solidFill>
                                <a:schemeClr val="tx1"/>
                              </a:solidFill>
                              <a:latin typeface="Cambria Math" panose="02040503050406030204" pitchFamily="18" charset="0"/>
                              <a:ea typeface="Cambria Math"/>
                            </a:rPr>
                          </m:ctrlPr>
                        </m:fPr>
                        <m:num>
                          <m:sSup>
                            <m:sSupPr>
                              <m:ctrlPr>
                                <a:rPr lang="en-US" sz="2000" b="1" i="1" smtClean="0">
                                  <a:solidFill>
                                    <a:schemeClr val="tx1"/>
                                  </a:solidFill>
                                  <a:latin typeface="Cambria Math" panose="02040503050406030204" pitchFamily="18" charset="0"/>
                                  <a:ea typeface="Cambria Math"/>
                                </a:rPr>
                              </m:ctrlPr>
                            </m:sSupPr>
                            <m:e>
                              <m:r>
                                <a:rPr lang="en-US" sz="2000" b="1" i="1" smtClean="0">
                                  <a:solidFill>
                                    <a:schemeClr val="tx1"/>
                                  </a:solidFill>
                                  <a:latin typeface="Cambria Math"/>
                                  <a:ea typeface="Cambria Math"/>
                                </a:rPr>
                                <m:t>𝒚</m:t>
                              </m:r>
                            </m:e>
                            <m:sup>
                              <m:r>
                                <a:rPr lang="en-US" sz="2000" b="1" i="1" smtClean="0">
                                  <a:solidFill>
                                    <a:schemeClr val="tx1"/>
                                  </a:solidFill>
                                  <a:latin typeface="Cambria Math"/>
                                  <a:ea typeface="Cambria Math"/>
                                </a:rPr>
                                <m:t>𝟐</m:t>
                              </m:r>
                            </m:sup>
                          </m:sSup>
                        </m:num>
                        <m:den>
                          <m:sSup>
                            <m:sSupPr>
                              <m:ctrlPr>
                                <a:rPr lang="en-US" sz="2000" b="1" i="1" smtClean="0">
                                  <a:solidFill>
                                    <a:schemeClr val="tx1"/>
                                  </a:solidFill>
                                  <a:latin typeface="Cambria Math" panose="02040503050406030204" pitchFamily="18" charset="0"/>
                                  <a:ea typeface="Cambria Math"/>
                                </a:rPr>
                              </m:ctrlPr>
                            </m:sSupPr>
                            <m:e>
                              <m:r>
                                <a:rPr lang="en-US" sz="2000" b="1" i="1" smtClean="0">
                                  <a:solidFill>
                                    <a:schemeClr val="tx1"/>
                                  </a:solidFill>
                                  <a:latin typeface="Cambria Math"/>
                                  <a:ea typeface="Cambria Math"/>
                                </a:rPr>
                                <m:t>𝒃</m:t>
                              </m:r>
                            </m:e>
                            <m:sup>
                              <m:r>
                                <a:rPr lang="en-US" sz="2000" b="1" i="1" smtClean="0">
                                  <a:solidFill>
                                    <a:schemeClr val="tx1"/>
                                  </a:solidFill>
                                  <a:latin typeface="Cambria Math"/>
                                  <a:ea typeface="Cambria Math"/>
                                </a:rPr>
                                <m:t>𝟐</m:t>
                              </m:r>
                            </m:sup>
                          </m:sSup>
                        </m:den>
                      </m:f>
                      <m:r>
                        <a:rPr lang="en-US" sz="2000" b="1" i="1" smtClean="0">
                          <a:solidFill>
                            <a:schemeClr val="tx1"/>
                          </a:solidFill>
                          <a:latin typeface="Cambria Math"/>
                          <a:ea typeface="Cambria Math"/>
                        </a:rPr>
                        <m:t>=</m:t>
                      </m:r>
                      <m:r>
                        <a:rPr lang="en-US" sz="2000" b="1" i="1" smtClean="0">
                          <a:solidFill>
                            <a:schemeClr val="tx1"/>
                          </a:solidFill>
                          <a:latin typeface="Cambria Math"/>
                          <a:ea typeface="Cambria Math"/>
                        </a:rPr>
                        <m:t>𝟏</m:t>
                      </m:r>
                    </m:oMath>
                  </m:oMathPara>
                </a14:m>
                <a:endParaRPr lang="en-US" sz="2000" b="1" dirty="0">
                  <a:solidFill>
                    <a:schemeClr val="tx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95536" y="2001006"/>
                <a:ext cx="2736304" cy="717761"/>
              </a:xfrm>
              <a:prstGeom prst="rect">
                <a:avLst/>
              </a:prstGeom>
              <a:blipFill>
                <a:blip r:embed="rId3"/>
                <a:stretch>
                  <a:fillRect/>
                </a:stretch>
              </a:blipFill>
            </p:spPr>
            <p:txBody>
              <a:bodyPr/>
              <a:lstStyle/>
              <a:p>
                <a:r>
                  <a:rPr lang="en-US">
                    <a:noFill/>
                  </a:rPr>
                  <a:t> </a:t>
                </a:r>
              </a:p>
            </p:txBody>
          </p:sp>
        </mc:Fallback>
      </mc:AlternateContent>
      <p:sp>
        <p:nvSpPr>
          <p:cNvPr id="14" name="مربع نص 2"/>
          <p:cNvSpPr txBox="1"/>
          <p:nvPr/>
        </p:nvSpPr>
        <p:spPr>
          <a:xfrm>
            <a:off x="2194344" y="1654716"/>
            <a:ext cx="5860916" cy="369332"/>
          </a:xfrm>
          <a:prstGeom prst="rect">
            <a:avLst/>
          </a:prstGeom>
          <a:noFill/>
        </p:spPr>
        <p:txBody>
          <a:bodyPr wrap="square" rtlCol="1">
            <a:spAutoFit/>
          </a:bodyPr>
          <a:lstStyle/>
          <a:p>
            <a:pPr rtl="0" fontAlgn="base">
              <a:spcBef>
                <a:spcPct val="0"/>
              </a:spcBef>
              <a:spcAft>
                <a:spcPct val="0"/>
              </a:spcAft>
            </a:pPr>
            <a:r>
              <a:rPr lang="ar-KW" b="1" dirty="0">
                <a:latin typeface="Lucida Calligraphy" pitchFamily="66" charset="0"/>
                <a:cs typeface="Arial" pitchFamily="34" charset="0"/>
              </a:rPr>
              <a:t>نفرض أن مركز القطع الزائد هو نقطة الأصل  وأن المحور القاطع أفقي.</a:t>
            </a:r>
          </a:p>
        </p:txBody>
      </p:sp>
      <mc:AlternateContent xmlns:mc="http://schemas.openxmlformats.org/markup-compatibility/2006" xmlns:a14="http://schemas.microsoft.com/office/drawing/2010/main">
        <mc:Choice Requires="a14">
          <p:sp>
            <p:nvSpPr>
              <p:cNvPr id="21" name="مربع نص 2"/>
              <p:cNvSpPr txBox="1"/>
              <p:nvPr/>
            </p:nvSpPr>
            <p:spPr>
              <a:xfrm>
                <a:off x="971600" y="2993259"/>
                <a:ext cx="2004573" cy="375552"/>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left"/>
                    </m:oMathParaPr>
                    <m:oMath xmlns:m="http://schemas.openxmlformats.org/officeDocument/2006/math">
                      <m:sSup>
                        <m:sSupPr>
                          <m:ctrlPr>
                            <a:rPr lang="ar-KW" b="1" i="1" smtClean="0">
                              <a:solidFill>
                                <a:schemeClr val="tx1"/>
                              </a:solidFill>
                              <a:latin typeface="Cambria Math" panose="02040503050406030204" pitchFamily="18" charset="0"/>
                              <a:cs typeface="Arial" pitchFamily="34" charset="0"/>
                            </a:rPr>
                          </m:ctrlPr>
                        </m:sSupPr>
                        <m:e>
                          <m:r>
                            <a:rPr lang="en-US" b="1" i="1" smtClean="0">
                              <a:solidFill>
                                <a:schemeClr val="tx1"/>
                              </a:solidFill>
                              <a:latin typeface="Cambria Math"/>
                              <a:cs typeface="Arial" pitchFamily="34" charset="0"/>
                            </a:rPr>
                            <m:t>𝑪</m:t>
                          </m:r>
                        </m:e>
                        <m:sup>
                          <m:r>
                            <a:rPr lang="en-US" b="1" i="1" smtClean="0">
                              <a:solidFill>
                                <a:schemeClr val="tx1"/>
                              </a:solidFill>
                              <a:latin typeface="Cambria Math"/>
                              <a:cs typeface="Arial" pitchFamily="34" charset="0"/>
                            </a:rPr>
                            <m:t>𝟐</m:t>
                          </m:r>
                        </m:sup>
                      </m:sSup>
                      <m:r>
                        <a:rPr lang="ar-KW" b="1" i="1" smtClean="0">
                          <a:solidFill>
                            <a:schemeClr val="tx1"/>
                          </a:solidFill>
                          <a:latin typeface="Cambria Math"/>
                          <a:ea typeface="Cambria Math"/>
                          <a:cs typeface="Arial" pitchFamily="34" charset="0"/>
                        </a:rPr>
                        <m:t>=</m:t>
                      </m:r>
                      <m:sSup>
                        <m:sSupPr>
                          <m:ctrlPr>
                            <a:rPr lang="ar-KW" b="1" i="1" smtClean="0">
                              <a:solidFill>
                                <a:schemeClr val="tx1"/>
                              </a:solidFill>
                              <a:latin typeface="Cambria Math" panose="02040503050406030204" pitchFamily="18" charset="0"/>
                              <a:ea typeface="Cambria Math"/>
                              <a:cs typeface="Arial" pitchFamily="34" charset="0"/>
                            </a:rPr>
                          </m:ctrlPr>
                        </m:sSupPr>
                        <m:e>
                          <m:r>
                            <a:rPr lang="en-US" b="1" i="1" smtClean="0">
                              <a:solidFill>
                                <a:schemeClr val="tx1"/>
                              </a:solidFill>
                              <a:latin typeface="Cambria Math"/>
                              <a:ea typeface="Cambria Math"/>
                              <a:cs typeface="Arial" pitchFamily="34" charset="0"/>
                            </a:rPr>
                            <m:t>𝒂</m:t>
                          </m:r>
                        </m:e>
                        <m:sup>
                          <m:r>
                            <a:rPr lang="en-US" b="1" i="1" smtClean="0">
                              <a:solidFill>
                                <a:schemeClr val="tx1"/>
                              </a:solidFill>
                              <a:latin typeface="Cambria Math"/>
                              <a:ea typeface="Cambria Math"/>
                              <a:cs typeface="Arial" pitchFamily="34" charset="0"/>
                            </a:rPr>
                            <m:t>𝟐</m:t>
                          </m:r>
                        </m:sup>
                      </m:sSup>
                      <m:r>
                        <a:rPr lang="ar-KW" b="1" i="1" smtClean="0">
                          <a:solidFill>
                            <a:schemeClr val="tx1"/>
                          </a:solidFill>
                          <a:latin typeface="Cambria Math"/>
                          <a:ea typeface="Cambria Math"/>
                          <a:cs typeface="Arial" pitchFamily="34" charset="0"/>
                        </a:rPr>
                        <m:t>+</m:t>
                      </m:r>
                      <m:sSup>
                        <m:sSupPr>
                          <m:ctrlPr>
                            <a:rPr lang="ar-KW" b="1" i="1" smtClean="0">
                              <a:solidFill>
                                <a:schemeClr val="tx1"/>
                              </a:solidFill>
                              <a:latin typeface="Cambria Math" panose="02040503050406030204" pitchFamily="18" charset="0"/>
                              <a:ea typeface="Cambria Math"/>
                              <a:cs typeface="Arial" pitchFamily="34" charset="0"/>
                            </a:rPr>
                          </m:ctrlPr>
                        </m:sSupPr>
                        <m:e>
                          <m:r>
                            <a:rPr lang="en-US" b="1" i="1" smtClean="0">
                              <a:solidFill>
                                <a:schemeClr val="tx1"/>
                              </a:solidFill>
                              <a:latin typeface="Cambria Math"/>
                              <a:ea typeface="Cambria Math"/>
                              <a:cs typeface="Arial" pitchFamily="34" charset="0"/>
                            </a:rPr>
                            <m:t>𝒃</m:t>
                          </m:r>
                        </m:e>
                        <m:sup>
                          <m:r>
                            <a:rPr lang="en-US" b="1" i="1" smtClean="0">
                              <a:solidFill>
                                <a:schemeClr val="tx1"/>
                              </a:solidFill>
                              <a:latin typeface="Cambria Math"/>
                              <a:ea typeface="Cambria Math"/>
                              <a:cs typeface="Arial" pitchFamily="34" charset="0"/>
                            </a:rPr>
                            <m:t>𝟐</m:t>
                          </m:r>
                        </m:sup>
                      </m:sSup>
                    </m:oMath>
                  </m:oMathPara>
                </a14:m>
                <a:endParaRPr lang="ar-KW" b="1" dirty="0">
                  <a:solidFill>
                    <a:schemeClr val="tx1"/>
                  </a:solidFill>
                  <a:latin typeface="Lucida Calligraphy" pitchFamily="66" charset="0"/>
                  <a:cs typeface="Arial" pitchFamily="34" charset="0"/>
                </a:endParaRPr>
              </a:p>
            </p:txBody>
          </p:sp>
        </mc:Choice>
        <mc:Fallback xmlns="">
          <p:sp>
            <p:nvSpPr>
              <p:cNvPr id="21" name="مربع نص 2"/>
              <p:cNvSpPr txBox="1">
                <a:spLocks noRot="1" noChangeAspect="1" noMove="1" noResize="1" noEditPoints="1" noAdjustHandles="1" noChangeArrowheads="1" noChangeShapeType="1" noTextEdit="1"/>
              </p:cNvSpPr>
              <p:nvPr/>
            </p:nvSpPr>
            <p:spPr>
              <a:xfrm>
                <a:off x="971600" y="2993259"/>
                <a:ext cx="2004573" cy="375552"/>
              </a:xfrm>
              <a:prstGeom prst="rect">
                <a:avLst/>
              </a:prstGeom>
              <a:blipFill>
                <a:blip r:embed="rId4"/>
                <a:stretch>
                  <a:fillRect/>
                </a:stretch>
              </a:blipFill>
            </p:spPr>
            <p:txBody>
              <a:bodyPr/>
              <a:lstStyle/>
              <a:p>
                <a:r>
                  <a:rPr lang="en-US">
                    <a:noFill/>
                  </a:rPr>
                  <a:t> </a:t>
                </a:r>
              </a:p>
            </p:txBody>
          </p:sp>
        </mc:Fallback>
      </mc:AlternateContent>
      <p:sp>
        <p:nvSpPr>
          <p:cNvPr id="26" name="مربع نص 25"/>
          <p:cNvSpPr txBox="1"/>
          <p:nvPr/>
        </p:nvSpPr>
        <p:spPr>
          <a:xfrm>
            <a:off x="5076056" y="2244752"/>
            <a:ext cx="2988332" cy="369332"/>
          </a:xfrm>
          <a:prstGeom prst="rect">
            <a:avLst/>
          </a:prstGeom>
          <a:noFill/>
        </p:spPr>
        <p:txBody>
          <a:bodyPr wrap="square" rtlCol="1">
            <a:spAutoFit/>
          </a:bodyPr>
          <a:lstStyle/>
          <a:p>
            <a:r>
              <a:rPr lang="ar-KW" b="1" dirty="0"/>
              <a:t>معادلة القطع تكون علي الصورة :</a:t>
            </a:r>
          </a:p>
        </p:txBody>
      </p:sp>
      <mc:AlternateContent xmlns:mc="http://schemas.openxmlformats.org/markup-compatibility/2006" xmlns:a14="http://schemas.microsoft.com/office/drawing/2010/main">
        <mc:Choice Requires="a14">
          <p:sp>
            <p:nvSpPr>
              <p:cNvPr id="27" name="مربع نص 2"/>
              <p:cNvSpPr txBox="1"/>
              <p:nvPr/>
            </p:nvSpPr>
            <p:spPr>
              <a:xfrm>
                <a:off x="731222" y="3539483"/>
                <a:ext cx="2004573" cy="375552"/>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sSup>
                        <m:sSupPr>
                          <m:ctrlPr>
                            <a:rPr lang="ar-KW" b="1" i="1" smtClean="0">
                              <a:solidFill>
                                <a:schemeClr val="tx1"/>
                              </a:solidFill>
                              <a:latin typeface="Cambria Math" panose="02040503050406030204" pitchFamily="18" charset="0"/>
                              <a:ea typeface="Cambria Math"/>
                              <a:cs typeface="Arial" pitchFamily="34" charset="0"/>
                            </a:rPr>
                          </m:ctrlPr>
                        </m:sSupPr>
                        <m:e>
                          <m:r>
                            <a:rPr lang="en-US" b="1" i="1" smtClean="0">
                              <a:solidFill>
                                <a:schemeClr val="tx1"/>
                              </a:solidFill>
                              <a:latin typeface="Cambria Math"/>
                              <a:ea typeface="Cambria Math"/>
                              <a:cs typeface="Arial" pitchFamily="34" charset="0"/>
                            </a:rPr>
                            <m:t>𝒃</m:t>
                          </m:r>
                        </m:e>
                        <m:sup>
                          <m:r>
                            <a:rPr lang="ar-KW" b="1" i="1" smtClean="0">
                              <a:solidFill>
                                <a:schemeClr val="tx1"/>
                              </a:solidFill>
                              <a:latin typeface="Cambria Math"/>
                              <a:ea typeface="Cambria Math"/>
                              <a:cs typeface="Arial" pitchFamily="34" charset="0"/>
                            </a:rPr>
                            <m:t>𝟐</m:t>
                          </m:r>
                        </m:sup>
                      </m:sSup>
                      <m:r>
                        <a:rPr lang="ar-KW" b="1" i="0" smtClean="0">
                          <a:solidFill>
                            <a:schemeClr val="tx1"/>
                          </a:solidFill>
                          <a:latin typeface="Cambria Math"/>
                          <a:ea typeface="Cambria Math"/>
                          <a:cs typeface="Arial" pitchFamily="34" charset="0"/>
                        </a:rPr>
                        <m:t>  </m:t>
                      </m:r>
                      <m:r>
                        <a:rPr lang="ar-KW" b="1" i="1" smtClean="0">
                          <a:solidFill>
                            <a:schemeClr val="tx1"/>
                          </a:solidFill>
                          <a:latin typeface="Cambria Math"/>
                          <a:ea typeface="Cambria Math"/>
                          <a:cs typeface="Arial" pitchFamily="34" charset="0"/>
                        </a:rPr>
                        <m:t>=</m:t>
                      </m:r>
                      <m:sSup>
                        <m:sSupPr>
                          <m:ctrlPr>
                            <a:rPr lang="ar-KW" b="1" i="1" smtClean="0">
                              <a:solidFill>
                                <a:schemeClr val="tx1"/>
                              </a:solidFill>
                              <a:latin typeface="Cambria Math" panose="02040503050406030204" pitchFamily="18" charset="0"/>
                              <a:ea typeface="Cambria Math"/>
                              <a:cs typeface="Arial" pitchFamily="34" charset="0"/>
                            </a:rPr>
                          </m:ctrlPr>
                        </m:sSupPr>
                        <m:e>
                          <m:r>
                            <a:rPr lang="en-US" b="1" i="1" smtClean="0">
                              <a:solidFill>
                                <a:schemeClr val="tx1"/>
                              </a:solidFill>
                              <a:latin typeface="Cambria Math"/>
                              <a:ea typeface="Cambria Math"/>
                              <a:cs typeface="Arial" pitchFamily="34" charset="0"/>
                            </a:rPr>
                            <m:t>𝒄</m:t>
                          </m:r>
                        </m:e>
                        <m:sup>
                          <m:r>
                            <a:rPr lang="en-US" b="1" i="1" smtClean="0">
                              <a:solidFill>
                                <a:schemeClr val="tx1"/>
                              </a:solidFill>
                              <a:latin typeface="Cambria Math"/>
                              <a:ea typeface="Cambria Math"/>
                              <a:cs typeface="Arial" pitchFamily="34" charset="0"/>
                            </a:rPr>
                            <m:t>𝟐</m:t>
                          </m:r>
                        </m:sup>
                      </m:sSup>
                      <m:r>
                        <a:rPr lang="ar-KW" b="1" i="1" smtClean="0">
                          <a:solidFill>
                            <a:schemeClr val="tx1"/>
                          </a:solidFill>
                          <a:latin typeface="Cambria Math"/>
                          <a:ea typeface="Cambria Math"/>
                          <a:cs typeface="Arial" pitchFamily="34" charset="0"/>
                        </a:rPr>
                        <m:t>−</m:t>
                      </m:r>
                      <m:sSup>
                        <m:sSupPr>
                          <m:ctrlPr>
                            <a:rPr lang="ar-KW" b="1" i="1" smtClean="0">
                              <a:solidFill>
                                <a:schemeClr val="tx1"/>
                              </a:solidFill>
                              <a:latin typeface="Cambria Math" panose="02040503050406030204" pitchFamily="18" charset="0"/>
                              <a:ea typeface="Cambria Math"/>
                              <a:cs typeface="Arial" pitchFamily="34" charset="0"/>
                            </a:rPr>
                          </m:ctrlPr>
                        </m:sSupPr>
                        <m:e>
                          <m:r>
                            <a:rPr lang="en-US" b="1" i="1" smtClean="0">
                              <a:solidFill>
                                <a:schemeClr val="tx1"/>
                              </a:solidFill>
                              <a:latin typeface="Cambria Math"/>
                              <a:ea typeface="Cambria Math"/>
                              <a:cs typeface="Arial" pitchFamily="34" charset="0"/>
                            </a:rPr>
                            <m:t>𝒂</m:t>
                          </m:r>
                        </m:e>
                        <m:sup>
                          <m:r>
                            <a:rPr lang="en-US" b="1" i="1" smtClean="0">
                              <a:solidFill>
                                <a:schemeClr val="tx1"/>
                              </a:solidFill>
                              <a:latin typeface="Cambria Math"/>
                              <a:ea typeface="Cambria Math"/>
                              <a:cs typeface="Arial" pitchFamily="34" charset="0"/>
                            </a:rPr>
                            <m:t>𝟐</m:t>
                          </m:r>
                        </m:sup>
                      </m:sSup>
                    </m:oMath>
                  </m:oMathPara>
                </a14:m>
                <a:endParaRPr lang="ar-KW" b="1" dirty="0">
                  <a:solidFill>
                    <a:schemeClr val="tx1"/>
                  </a:solidFill>
                  <a:latin typeface="Lucida Calligraphy" pitchFamily="66" charset="0"/>
                  <a:cs typeface="Arial" pitchFamily="34" charset="0"/>
                </a:endParaRPr>
              </a:p>
            </p:txBody>
          </p:sp>
        </mc:Choice>
        <mc:Fallback xmlns="">
          <p:sp>
            <p:nvSpPr>
              <p:cNvPr id="27" name="مربع نص 2"/>
              <p:cNvSpPr txBox="1">
                <a:spLocks noRot="1" noChangeAspect="1" noMove="1" noResize="1" noEditPoints="1" noAdjustHandles="1" noChangeArrowheads="1" noChangeShapeType="1" noTextEdit="1"/>
              </p:cNvSpPr>
              <p:nvPr/>
            </p:nvSpPr>
            <p:spPr>
              <a:xfrm>
                <a:off x="731222" y="3539483"/>
                <a:ext cx="2004573" cy="375552"/>
              </a:xfrm>
              <a:prstGeom prst="rect">
                <a:avLst/>
              </a:prstGeom>
              <a:blipFill>
                <a:blip r:embed="rId5"/>
                <a:stretch>
                  <a:fillRect/>
                </a:stretch>
              </a:blipFill>
            </p:spPr>
            <p:txBody>
              <a:bodyPr/>
              <a:lstStyle/>
              <a:p>
                <a:r>
                  <a:rPr lang="en-US">
                    <a:noFill/>
                  </a:rPr>
                  <a:t> </a:t>
                </a:r>
              </a:p>
            </p:txBody>
          </p:sp>
        </mc:Fallback>
      </mc:AlternateContent>
      <p:sp>
        <p:nvSpPr>
          <p:cNvPr id="29" name="مربع نص 28"/>
          <p:cNvSpPr txBox="1"/>
          <p:nvPr/>
        </p:nvSpPr>
        <p:spPr>
          <a:xfrm>
            <a:off x="3997246" y="5172986"/>
            <a:ext cx="4824536" cy="369332"/>
          </a:xfrm>
          <a:prstGeom prst="rect">
            <a:avLst/>
          </a:prstGeom>
          <a:noFill/>
        </p:spPr>
        <p:txBody>
          <a:bodyPr wrap="square" rtlCol="1">
            <a:spAutoFit/>
          </a:bodyPr>
          <a:lstStyle/>
          <a:p>
            <a:r>
              <a:rPr lang="ar-KW" b="1" dirty="0"/>
              <a:t>يمكن أن </a:t>
            </a:r>
            <a:r>
              <a:rPr lang="ar-KW" b="1" dirty="0" err="1"/>
              <a:t>تنمذج</a:t>
            </a:r>
            <a:r>
              <a:rPr lang="ar-KW" b="1" dirty="0"/>
              <a:t> مسار سفينة فضائية حول زحل بالمعادلة :</a:t>
            </a:r>
          </a:p>
        </p:txBody>
      </p:sp>
      <p:sp>
        <p:nvSpPr>
          <p:cNvPr id="9" name="مربع نص 8"/>
          <p:cNvSpPr txBox="1"/>
          <p:nvPr/>
        </p:nvSpPr>
        <p:spPr>
          <a:xfrm>
            <a:off x="5461838" y="87015"/>
            <a:ext cx="3512404" cy="461665"/>
          </a:xfrm>
          <a:prstGeom prst="rect">
            <a:avLst/>
          </a:prstGeom>
          <a:noFill/>
        </p:spPr>
        <p:txBody>
          <a:bodyPr wrap="square" rtlCol="1">
            <a:spAutoFit/>
          </a:bodyPr>
          <a:lstStyle/>
          <a:p>
            <a:r>
              <a:rPr lang="ar-KW" sz="2400" b="1" dirty="0">
                <a:solidFill>
                  <a:srgbClr val="FF0000"/>
                </a:solidFill>
              </a:rPr>
              <a:t>حاول ان تحل  </a:t>
            </a:r>
            <a:r>
              <a:rPr lang="en-US" sz="2400" b="1" dirty="0">
                <a:solidFill>
                  <a:srgbClr val="FF0000"/>
                </a:solidFill>
              </a:rPr>
              <a:t> 5</a:t>
            </a:r>
            <a:r>
              <a:rPr lang="ar-KW" sz="2400" b="1" dirty="0">
                <a:solidFill>
                  <a:srgbClr val="FF0000"/>
                </a:solidFill>
              </a:rPr>
              <a:t>صـ</a:t>
            </a:r>
            <a:r>
              <a:rPr lang="en-US" sz="2400" b="1" dirty="0">
                <a:solidFill>
                  <a:srgbClr val="FF0000"/>
                </a:solidFill>
              </a:rPr>
              <a:t>125 </a:t>
            </a:r>
            <a:endParaRPr lang="ar-KW" sz="2400" b="1" dirty="0">
              <a:solidFill>
                <a:srgbClr val="FF0000"/>
              </a:solidFill>
            </a:endParaRPr>
          </a:p>
        </p:txBody>
      </p:sp>
      <mc:AlternateContent xmlns:mc="http://schemas.openxmlformats.org/markup-compatibility/2006" xmlns:a14="http://schemas.microsoft.com/office/drawing/2010/main">
        <mc:Choice Requires="a14">
          <p:sp>
            <p:nvSpPr>
              <p:cNvPr id="10" name="مربع نص 9"/>
              <p:cNvSpPr txBox="1"/>
              <p:nvPr/>
            </p:nvSpPr>
            <p:spPr>
              <a:xfrm>
                <a:off x="916409" y="4093519"/>
                <a:ext cx="4248473" cy="375552"/>
              </a:xfrm>
              <a:prstGeom prst="rect">
                <a:avLst/>
              </a:prstGeom>
              <a:noFill/>
            </p:spPr>
            <p:txBody>
              <a:bodyPr wrap="square" rtlCol="1">
                <a:spAutoFit/>
              </a:bodyPr>
              <a:lstStyle/>
              <a:p>
                <a:pPr/>
                <a14:m>
                  <m:oMathPara xmlns:m="http://schemas.openxmlformats.org/officeDocument/2006/math">
                    <m:oMathParaPr>
                      <m:jc m:val="left"/>
                    </m:oMathParaPr>
                    <m:oMath xmlns:m="http://schemas.openxmlformats.org/officeDocument/2006/math">
                      <m:sSup>
                        <m:sSupPr>
                          <m:ctrlPr>
                            <a:rPr lang="ar-KW" b="1" i="1" smtClean="0">
                              <a:solidFill>
                                <a:schemeClr val="tx1"/>
                              </a:solidFill>
                              <a:latin typeface="Cambria Math" panose="02040503050406030204" pitchFamily="18" charset="0"/>
                            </a:rPr>
                          </m:ctrlPr>
                        </m:sSupPr>
                        <m:e>
                          <m:r>
                            <a:rPr lang="en-US" b="1" i="1" smtClean="0">
                              <a:solidFill>
                                <a:schemeClr val="tx1"/>
                              </a:solidFill>
                              <a:latin typeface="Cambria Math"/>
                            </a:rPr>
                            <m:t>𝒃</m:t>
                          </m:r>
                        </m:e>
                        <m:sup>
                          <m:r>
                            <a:rPr lang="ar-KW" b="1" i="1" smtClean="0">
                              <a:solidFill>
                                <a:schemeClr val="tx1"/>
                              </a:solidFill>
                              <a:latin typeface="Cambria Math"/>
                            </a:rPr>
                            <m:t>𝟐</m:t>
                          </m:r>
                        </m:sup>
                      </m:sSup>
                      <m:r>
                        <a:rPr lang="ar-KW" b="1" i="1" smtClean="0">
                          <a:solidFill>
                            <a:schemeClr val="tx1"/>
                          </a:solidFill>
                          <a:latin typeface="Cambria Math"/>
                        </a:rPr>
                        <m:t>=(</m:t>
                      </m:r>
                      <m:sSup>
                        <m:sSupPr>
                          <m:ctrlPr>
                            <a:rPr lang="ar-KW" b="1" i="1" smtClean="0">
                              <a:solidFill>
                                <a:schemeClr val="tx1"/>
                              </a:solidFill>
                              <a:latin typeface="Cambria Math" panose="02040503050406030204" pitchFamily="18" charset="0"/>
                            </a:rPr>
                          </m:ctrlPr>
                        </m:sSupPr>
                        <m:e>
                          <m:r>
                            <a:rPr lang="ar-KW" b="1" i="1" smtClean="0">
                              <a:solidFill>
                                <a:schemeClr val="tx1"/>
                              </a:solidFill>
                              <a:latin typeface="Cambria Math"/>
                            </a:rPr>
                            <m:t>𝟒𝟒𝟗𝟖𝟓𝟒𝟐𝟖𝟎𝟎</m:t>
                          </m:r>
                          <m:r>
                            <a:rPr lang="ar-KW" b="1" i="1" smtClean="0">
                              <a:solidFill>
                                <a:schemeClr val="tx1"/>
                              </a:solidFill>
                              <a:latin typeface="Cambria Math"/>
                            </a:rPr>
                            <m:t>)</m:t>
                          </m:r>
                        </m:e>
                        <m:sup>
                          <m:r>
                            <a:rPr lang="ar-KW" b="1" i="1" smtClean="0">
                              <a:solidFill>
                                <a:schemeClr val="tx1"/>
                              </a:solidFill>
                              <a:latin typeface="Cambria Math"/>
                            </a:rPr>
                            <m:t>𝟐</m:t>
                          </m:r>
                        </m:sup>
                      </m:sSup>
                      <m:r>
                        <a:rPr lang="ar-KW" b="1" i="1" smtClean="0">
                          <a:solidFill>
                            <a:schemeClr val="tx1"/>
                          </a:solidFill>
                          <a:latin typeface="Cambria Math"/>
                        </a:rPr>
                        <m:t> −(</m:t>
                      </m:r>
                      <m:sSup>
                        <m:sSupPr>
                          <m:ctrlPr>
                            <a:rPr lang="ar-KW" b="1" i="1" smtClean="0">
                              <a:solidFill>
                                <a:schemeClr val="tx1"/>
                              </a:solidFill>
                              <a:latin typeface="Cambria Math" panose="02040503050406030204" pitchFamily="18" charset="0"/>
                            </a:rPr>
                          </m:ctrlPr>
                        </m:sSupPr>
                        <m:e>
                          <m:r>
                            <a:rPr lang="ar-KW" b="1" i="1" smtClean="0">
                              <a:solidFill>
                                <a:schemeClr val="tx1"/>
                              </a:solidFill>
                              <a:latin typeface="Cambria Math"/>
                            </a:rPr>
                            <m:t>𝟑𝟓𝟗𝟖𝟖𝟑𝟒𝟐</m:t>
                          </m:r>
                          <m:r>
                            <a:rPr lang="ar-KW" b="1" i="1" smtClean="0">
                              <a:solidFill>
                                <a:schemeClr val="tx1"/>
                              </a:solidFill>
                              <a:latin typeface="Cambria Math"/>
                            </a:rPr>
                            <m:t>)</m:t>
                          </m:r>
                        </m:e>
                        <m:sup>
                          <m:r>
                            <a:rPr lang="ar-KW" b="1" i="1" smtClean="0">
                              <a:solidFill>
                                <a:schemeClr val="tx1"/>
                              </a:solidFill>
                              <a:latin typeface="Cambria Math"/>
                            </a:rPr>
                            <m:t>𝟐</m:t>
                          </m:r>
                        </m:sup>
                      </m:sSup>
                    </m:oMath>
                  </m:oMathPara>
                </a14:m>
                <a:endParaRPr lang="ar-KW" b="1" dirty="0">
                  <a:solidFill>
                    <a:schemeClr val="tx1"/>
                  </a:solidFill>
                </a:endParaRPr>
              </a:p>
            </p:txBody>
          </p:sp>
        </mc:Choice>
        <mc:Fallback xmlns="">
          <p:sp>
            <p:nvSpPr>
              <p:cNvPr id="10" name="مربع نص 9"/>
              <p:cNvSpPr txBox="1">
                <a:spLocks noRot="1" noChangeAspect="1" noMove="1" noResize="1" noEditPoints="1" noAdjustHandles="1" noChangeArrowheads="1" noChangeShapeType="1" noTextEdit="1"/>
              </p:cNvSpPr>
              <p:nvPr/>
            </p:nvSpPr>
            <p:spPr>
              <a:xfrm>
                <a:off x="916409" y="4093519"/>
                <a:ext cx="4248473" cy="375552"/>
              </a:xfrm>
              <a:prstGeom prst="rect">
                <a:avLst/>
              </a:prstGeom>
              <a:blipFill>
                <a:blip r:embed="rId6"/>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مربع نص 21"/>
              <p:cNvSpPr txBox="1"/>
              <p:nvPr/>
            </p:nvSpPr>
            <p:spPr>
              <a:xfrm>
                <a:off x="916409" y="4695705"/>
                <a:ext cx="4248473" cy="375552"/>
              </a:xfrm>
              <a:prstGeom prst="rect">
                <a:avLst/>
              </a:prstGeom>
              <a:noFill/>
            </p:spPr>
            <p:txBody>
              <a:bodyPr wrap="square" rtlCol="1">
                <a:spAutoFit/>
              </a:bodyPr>
              <a:lstStyle/>
              <a:p>
                <a:pPr/>
                <a14:m>
                  <m:oMathPara xmlns:m="http://schemas.openxmlformats.org/officeDocument/2006/math">
                    <m:oMathParaPr>
                      <m:jc m:val="left"/>
                    </m:oMathParaPr>
                    <m:oMath xmlns:m="http://schemas.openxmlformats.org/officeDocument/2006/math">
                      <m:sSup>
                        <m:sSupPr>
                          <m:ctrlPr>
                            <a:rPr lang="ar-KW" b="1" i="1" smtClean="0">
                              <a:solidFill>
                                <a:schemeClr val="tx1"/>
                              </a:solidFill>
                              <a:latin typeface="Cambria Math" panose="02040503050406030204" pitchFamily="18" charset="0"/>
                            </a:rPr>
                          </m:ctrlPr>
                        </m:sSupPr>
                        <m:e>
                          <m:r>
                            <a:rPr lang="en-US" b="1" i="1" smtClean="0">
                              <a:solidFill>
                                <a:schemeClr val="tx1"/>
                              </a:solidFill>
                              <a:latin typeface="Cambria Math"/>
                            </a:rPr>
                            <m:t>𝒃</m:t>
                          </m:r>
                        </m:e>
                        <m:sup>
                          <m:r>
                            <a:rPr lang="ar-KW" b="1" i="1" smtClean="0">
                              <a:solidFill>
                                <a:schemeClr val="tx1"/>
                              </a:solidFill>
                              <a:latin typeface="Cambria Math"/>
                            </a:rPr>
                            <m:t>𝟐</m:t>
                          </m:r>
                        </m:sup>
                      </m:sSup>
                      <m:r>
                        <a:rPr lang="ar-KW" b="1" i="1">
                          <a:solidFill>
                            <a:schemeClr val="tx1"/>
                          </a:solidFill>
                          <a:latin typeface="Cambria Math"/>
                          <a:ea typeface="Cambria Math"/>
                        </a:rPr>
                        <m:t>≈</m:t>
                      </m:r>
                      <m:r>
                        <a:rPr lang="ar-KW" b="1" i="1" smtClean="0">
                          <a:solidFill>
                            <a:schemeClr val="tx1"/>
                          </a:solidFill>
                          <a:latin typeface="Cambria Math"/>
                          <a:ea typeface="Cambria Math"/>
                        </a:rPr>
                        <m:t>𝟐</m:t>
                      </m:r>
                      <m:r>
                        <a:rPr lang="ar-KW" b="1" i="1" smtClean="0">
                          <a:solidFill>
                            <a:schemeClr val="tx1"/>
                          </a:solidFill>
                          <a:latin typeface="Cambria Math"/>
                          <a:ea typeface="Cambria Math"/>
                        </a:rPr>
                        <m:t>.</m:t>
                      </m:r>
                      <m:r>
                        <a:rPr lang="ar-KW" b="1" i="1" smtClean="0">
                          <a:solidFill>
                            <a:schemeClr val="tx1"/>
                          </a:solidFill>
                          <a:latin typeface="Cambria Math"/>
                          <a:ea typeface="Cambria Math"/>
                        </a:rPr>
                        <m:t>𝟎𝟐𝟒</m:t>
                      </m:r>
                      <m:r>
                        <a:rPr lang="ar-KW" b="1" i="1" smtClean="0">
                          <a:solidFill>
                            <a:schemeClr val="tx1"/>
                          </a:solidFill>
                          <a:latin typeface="Cambria Math"/>
                          <a:ea typeface="Cambria Math"/>
                        </a:rPr>
                        <m:t>×</m:t>
                      </m:r>
                      <m:sSup>
                        <m:sSupPr>
                          <m:ctrlPr>
                            <a:rPr lang="ar-KW" b="1" i="1" smtClean="0">
                              <a:solidFill>
                                <a:schemeClr val="tx1"/>
                              </a:solidFill>
                              <a:latin typeface="Cambria Math" panose="02040503050406030204" pitchFamily="18" charset="0"/>
                              <a:ea typeface="Cambria Math"/>
                            </a:rPr>
                          </m:ctrlPr>
                        </m:sSupPr>
                        <m:e>
                          <m:r>
                            <a:rPr lang="ar-KW" b="1" i="1" smtClean="0">
                              <a:solidFill>
                                <a:schemeClr val="tx1"/>
                              </a:solidFill>
                              <a:latin typeface="Cambria Math"/>
                              <a:ea typeface="Cambria Math"/>
                            </a:rPr>
                            <m:t>𝟏𝟎</m:t>
                          </m:r>
                        </m:e>
                        <m:sup>
                          <m:r>
                            <a:rPr lang="ar-KW" b="1" i="1" smtClean="0">
                              <a:solidFill>
                                <a:schemeClr val="tx1"/>
                              </a:solidFill>
                              <a:latin typeface="Cambria Math"/>
                              <a:ea typeface="Cambria Math"/>
                            </a:rPr>
                            <m:t>𝟏𝟗</m:t>
                          </m:r>
                        </m:sup>
                      </m:sSup>
                    </m:oMath>
                  </m:oMathPara>
                </a14:m>
                <a:endParaRPr lang="ar-KW" b="1" dirty="0">
                  <a:solidFill>
                    <a:schemeClr val="tx1"/>
                  </a:solidFill>
                </a:endParaRPr>
              </a:p>
            </p:txBody>
          </p:sp>
        </mc:Choice>
        <mc:Fallback xmlns="">
          <p:sp>
            <p:nvSpPr>
              <p:cNvPr id="22" name="مربع نص 21"/>
              <p:cNvSpPr txBox="1">
                <a:spLocks noRot="1" noChangeAspect="1" noMove="1" noResize="1" noEditPoints="1" noAdjustHandles="1" noChangeArrowheads="1" noChangeShapeType="1" noTextEdit="1"/>
              </p:cNvSpPr>
              <p:nvPr/>
            </p:nvSpPr>
            <p:spPr>
              <a:xfrm>
                <a:off x="916409" y="4695705"/>
                <a:ext cx="4248473" cy="37555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5"/>
              <p:cNvSpPr txBox="1"/>
              <p:nvPr/>
            </p:nvSpPr>
            <p:spPr>
              <a:xfrm>
                <a:off x="731222" y="5513999"/>
                <a:ext cx="5760640" cy="721672"/>
              </a:xfrm>
              <a:prstGeom prst="rect">
                <a:avLst/>
              </a:prstGeom>
              <a:noFill/>
            </p:spPr>
            <p:txBody>
              <a:bodyPr wrap="square" rtlCol="0">
                <a:spAutoFit/>
              </a:bodyPr>
              <a:lstStyle/>
              <a:p>
                <a:pPr algn="l"/>
                <a14:m>
                  <m:oMathPara xmlns:m="http://schemas.openxmlformats.org/officeDocument/2006/math">
                    <m:oMathParaPr>
                      <m:jc m:val="left"/>
                    </m:oMathParaPr>
                    <m:oMath xmlns:m="http://schemas.openxmlformats.org/officeDocument/2006/math">
                      <m:f>
                        <m:fPr>
                          <m:ctrlPr>
                            <a:rPr lang="en-US" sz="2000" b="1" i="1" smtClean="0">
                              <a:solidFill>
                                <a:srgbClr val="FF0000"/>
                              </a:solidFill>
                              <a:latin typeface="Cambria Math" panose="02040503050406030204" pitchFamily="18" charset="0"/>
                            </a:rPr>
                          </m:ctrlPr>
                        </m:fPr>
                        <m:num>
                          <m:sSup>
                            <m:sSupPr>
                              <m:ctrlPr>
                                <a:rPr lang="en-US" sz="2000" b="1" i="1" smtClean="0">
                                  <a:solidFill>
                                    <a:srgbClr val="FF0000"/>
                                  </a:solidFill>
                                  <a:latin typeface="Cambria Math" panose="02040503050406030204" pitchFamily="18" charset="0"/>
                                </a:rPr>
                              </m:ctrlPr>
                            </m:sSupPr>
                            <m:e>
                              <m:r>
                                <a:rPr lang="en-US" sz="2000" b="1" i="1" smtClean="0">
                                  <a:solidFill>
                                    <a:srgbClr val="FF0000"/>
                                  </a:solidFill>
                                  <a:latin typeface="Cambria Math"/>
                                </a:rPr>
                                <m:t>𝒙</m:t>
                              </m:r>
                            </m:e>
                            <m:sup>
                              <m:r>
                                <a:rPr lang="en-US" sz="2000" b="1" i="1" smtClean="0">
                                  <a:solidFill>
                                    <a:srgbClr val="FF0000"/>
                                  </a:solidFill>
                                  <a:latin typeface="Cambria Math"/>
                                </a:rPr>
                                <m:t>𝟐</m:t>
                              </m:r>
                            </m:sup>
                          </m:sSup>
                        </m:num>
                        <m:den>
                          <m:r>
                            <a:rPr lang="en-US" sz="2000" b="1" i="1" smtClean="0">
                              <a:solidFill>
                                <a:srgbClr val="FF0000"/>
                              </a:solidFill>
                              <a:latin typeface="Cambria Math"/>
                            </a:rPr>
                            <m:t>𝟏</m:t>
                          </m:r>
                          <m:r>
                            <a:rPr lang="en-US" sz="2000" b="1" i="1" smtClean="0">
                              <a:solidFill>
                                <a:srgbClr val="FF0000"/>
                              </a:solidFill>
                              <a:latin typeface="Cambria Math"/>
                            </a:rPr>
                            <m:t>.</m:t>
                          </m:r>
                          <m:r>
                            <a:rPr lang="en-US" sz="2000" b="1" i="1" smtClean="0">
                              <a:solidFill>
                                <a:srgbClr val="FF0000"/>
                              </a:solidFill>
                              <a:latin typeface="Cambria Math"/>
                            </a:rPr>
                            <m:t>𝟐𝟗𝟓</m:t>
                          </m:r>
                          <m:r>
                            <a:rPr lang="en-US" sz="2000" b="1" i="1" smtClean="0">
                              <a:solidFill>
                                <a:srgbClr val="FF0000"/>
                              </a:solidFill>
                              <a:latin typeface="Cambria Math"/>
                              <a:ea typeface="Cambria Math"/>
                            </a:rPr>
                            <m:t>×</m:t>
                          </m:r>
                          <m:sSup>
                            <m:sSupPr>
                              <m:ctrlPr>
                                <a:rPr lang="en-US" sz="2000" b="1" i="1" smtClean="0">
                                  <a:solidFill>
                                    <a:srgbClr val="FF0000"/>
                                  </a:solidFill>
                                  <a:latin typeface="Cambria Math" panose="02040503050406030204" pitchFamily="18" charset="0"/>
                                  <a:ea typeface="Cambria Math"/>
                                </a:rPr>
                              </m:ctrlPr>
                            </m:sSupPr>
                            <m:e>
                              <m:r>
                                <a:rPr lang="en-US" sz="2000" b="1" i="1" smtClean="0">
                                  <a:solidFill>
                                    <a:srgbClr val="FF0000"/>
                                  </a:solidFill>
                                  <a:latin typeface="Cambria Math"/>
                                  <a:ea typeface="Cambria Math"/>
                                </a:rPr>
                                <m:t>𝟏𝟎</m:t>
                              </m:r>
                            </m:e>
                            <m:sup>
                              <m:r>
                                <a:rPr lang="en-US" sz="2000" b="1" i="1" smtClean="0">
                                  <a:solidFill>
                                    <a:srgbClr val="FF0000"/>
                                  </a:solidFill>
                                  <a:latin typeface="Cambria Math"/>
                                  <a:ea typeface="Cambria Math"/>
                                </a:rPr>
                                <m:t>𝟏𝟓</m:t>
                              </m:r>
                            </m:sup>
                          </m:sSup>
                        </m:den>
                      </m:f>
                      <m:r>
                        <a:rPr lang="en-US" sz="2000" b="1" i="1" smtClean="0">
                          <a:solidFill>
                            <a:srgbClr val="FF0000"/>
                          </a:solidFill>
                          <a:latin typeface="Cambria Math"/>
                        </a:rPr>
                        <m:t> − </m:t>
                      </m:r>
                      <m:f>
                        <m:fPr>
                          <m:ctrlPr>
                            <a:rPr lang="en-US" sz="2000" b="1" i="1" smtClean="0">
                              <a:solidFill>
                                <a:srgbClr val="FF0000"/>
                              </a:solidFill>
                              <a:latin typeface="Cambria Math" panose="02040503050406030204" pitchFamily="18" charset="0"/>
                              <a:ea typeface="Cambria Math"/>
                            </a:rPr>
                          </m:ctrlPr>
                        </m:fPr>
                        <m:num>
                          <m:sSup>
                            <m:sSupPr>
                              <m:ctrlPr>
                                <a:rPr lang="en-US" sz="2000" b="1" i="1" smtClean="0">
                                  <a:solidFill>
                                    <a:srgbClr val="FF0000"/>
                                  </a:solidFill>
                                  <a:latin typeface="Cambria Math" panose="02040503050406030204" pitchFamily="18" charset="0"/>
                                  <a:ea typeface="Cambria Math"/>
                                </a:rPr>
                              </m:ctrlPr>
                            </m:sSupPr>
                            <m:e>
                              <m:r>
                                <a:rPr lang="en-US" sz="2000" b="1" i="1" smtClean="0">
                                  <a:solidFill>
                                    <a:srgbClr val="FF0000"/>
                                  </a:solidFill>
                                  <a:latin typeface="Cambria Math"/>
                                  <a:ea typeface="Cambria Math"/>
                                </a:rPr>
                                <m:t>𝒚</m:t>
                              </m:r>
                            </m:e>
                            <m:sup>
                              <m:r>
                                <a:rPr lang="en-US" sz="2000" b="1" i="1" smtClean="0">
                                  <a:solidFill>
                                    <a:srgbClr val="FF0000"/>
                                  </a:solidFill>
                                  <a:latin typeface="Cambria Math"/>
                                  <a:ea typeface="Cambria Math"/>
                                </a:rPr>
                                <m:t>𝟐</m:t>
                              </m:r>
                            </m:sup>
                          </m:sSup>
                        </m:num>
                        <m:den>
                          <m:r>
                            <a:rPr lang="en-US" sz="2000" b="1" i="1" smtClean="0">
                              <a:solidFill>
                                <a:srgbClr val="FF0000"/>
                              </a:solidFill>
                              <a:latin typeface="Cambria Math"/>
                              <a:ea typeface="Cambria Math"/>
                            </a:rPr>
                            <m:t>𝟐</m:t>
                          </m:r>
                          <m:r>
                            <a:rPr lang="en-US" sz="2000" b="1" i="1" smtClean="0">
                              <a:solidFill>
                                <a:srgbClr val="FF0000"/>
                              </a:solidFill>
                              <a:latin typeface="Cambria Math"/>
                              <a:ea typeface="Cambria Math"/>
                            </a:rPr>
                            <m:t>.</m:t>
                          </m:r>
                          <m:r>
                            <a:rPr lang="en-US" sz="2000" b="1" i="1" smtClean="0">
                              <a:solidFill>
                                <a:srgbClr val="FF0000"/>
                              </a:solidFill>
                              <a:latin typeface="Cambria Math"/>
                              <a:ea typeface="Cambria Math"/>
                            </a:rPr>
                            <m:t>𝟎𝟐𝟒</m:t>
                          </m:r>
                          <m:r>
                            <a:rPr lang="en-US" sz="2000" b="1" i="1" smtClean="0">
                              <a:solidFill>
                                <a:srgbClr val="FF0000"/>
                              </a:solidFill>
                              <a:latin typeface="Cambria Math"/>
                              <a:ea typeface="Cambria Math"/>
                            </a:rPr>
                            <m:t>×</m:t>
                          </m:r>
                          <m:sSup>
                            <m:sSupPr>
                              <m:ctrlPr>
                                <a:rPr lang="en-US" sz="2000" b="1" i="1" smtClean="0">
                                  <a:solidFill>
                                    <a:srgbClr val="FF0000"/>
                                  </a:solidFill>
                                  <a:latin typeface="Cambria Math" panose="02040503050406030204" pitchFamily="18" charset="0"/>
                                  <a:ea typeface="Cambria Math"/>
                                </a:rPr>
                              </m:ctrlPr>
                            </m:sSupPr>
                            <m:e>
                              <m:r>
                                <a:rPr lang="en-US" sz="2000" b="1" i="1" smtClean="0">
                                  <a:solidFill>
                                    <a:srgbClr val="FF0000"/>
                                  </a:solidFill>
                                  <a:latin typeface="Cambria Math"/>
                                  <a:ea typeface="Cambria Math"/>
                                </a:rPr>
                                <m:t>𝟏𝟎</m:t>
                              </m:r>
                            </m:e>
                            <m:sup>
                              <m:r>
                                <a:rPr lang="en-US" sz="2000" b="1" i="1" smtClean="0">
                                  <a:solidFill>
                                    <a:srgbClr val="FF0000"/>
                                  </a:solidFill>
                                  <a:latin typeface="Cambria Math"/>
                                  <a:ea typeface="Cambria Math"/>
                                </a:rPr>
                                <m:t>𝟏𝟗</m:t>
                              </m:r>
                            </m:sup>
                          </m:sSup>
                        </m:den>
                      </m:f>
                      <m:r>
                        <a:rPr lang="en-US" sz="2000" b="1" i="1" smtClean="0">
                          <a:solidFill>
                            <a:srgbClr val="FF0000"/>
                          </a:solidFill>
                          <a:latin typeface="Cambria Math"/>
                          <a:ea typeface="Cambria Math"/>
                        </a:rPr>
                        <m:t>=</m:t>
                      </m:r>
                      <m:r>
                        <a:rPr lang="en-US" sz="2000" b="1" i="1" smtClean="0">
                          <a:solidFill>
                            <a:srgbClr val="FF0000"/>
                          </a:solidFill>
                          <a:latin typeface="Cambria Math"/>
                          <a:ea typeface="Cambria Math"/>
                        </a:rPr>
                        <m:t>𝟏</m:t>
                      </m:r>
                    </m:oMath>
                  </m:oMathPara>
                </a14:m>
                <a:endParaRPr lang="en-US" sz="2000" b="1" dirty="0">
                  <a:solidFill>
                    <a:srgbClr val="FF0000"/>
                  </a:solidFill>
                </a:endParaRPr>
              </a:p>
            </p:txBody>
          </p:sp>
        </mc:Choice>
        <mc:Fallback xmlns="">
          <p:sp>
            <p:nvSpPr>
              <p:cNvPr id="23" name="TextBox 5"/>
              <p:cNvSpPr txBox="1">
                <a:spLocks noRot="1" noChangeAspect="1" noMove="1" noResize="1" noEditPoints="1" noAdjustHandles="1" noChangeArrowheads="1" noChangeShapeType="1" noTextEdit="1"/>
              </p:cNvSpPr>
              <p:nvPr/>
            </p:nvSpPr>
            <p:spPr>
              <a:xfrm>
                <a:off x="731222" y="5513999"/>
                <a:ext cx="5760640" cy="721672"/>
              </a:xfrm>
              <a:prstGeom prst="rect">
                <a:avLst/>
              </a:prstGeom>
              <a:blipFill>
                <a:blip r:embed="rId8"/>
                <a:stretch>
                  <a:fillRect/>
                </a:stretch>
              </a:blipFill>
            </p:spPr>
            <p:txBody>
              <a:bodyPr/>
              <a:lstStyle/>
              <a:p>
                <a:r>
                  <a:rPr lang="en-US">
                    <a:noFill/>
                  </a:rPr>
                  <a:t> </a:t>
                </a:r>
              </a:p>
            </p:txBody>
          </p:sp>
        </mc:Fallback>
      </mc:AlternateContent>
      <p:sp>
        <p:nvSpPr>
          <p:cNvPr id="17" name="وسيلة شرح مستطيلة مستديرة الزوايا 16"/>
          <p:cNvSpPr/>
          <p:nvPr/>
        </p:nvSpPr>
        <p:spPr>
          <a:xfrm>
            <a:off x="7218040" y="853261"/>
            <a:ext cx="1674440" cy="661646"/>
          </a:xfrm>
          <a:prstGeom prst="wedgeRoundRectCallout">
            <a:avLst>
              <a:gd name="adj1" fmla="val -28388"/>
              <a:gd name="adj2" fmla="val -87263"/>
              <a:gd name="adj3" fmla="val 16667"/>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KW" b="1" dirty="0">
                <a:solidFill>
                  <a:schemeClr val="tx1"/>
                </a:solidFill>
              </a:rPr>
              <a:t>من المثال السابق </a:t>
            </a:r>
          </a:p>
        </p:txBody>
      </p:sp>
    </p:spTree>
    <p:extLst>
      <p:ext uri="{BB962C8B-B14F-4D97-AF65-F5344CB8AC3E}">
        <p14:creationId xmlns:p14="http://schemas.microsoft.com/office/powerpoint/2010/main" val="227802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fltVal val="0"/>
                                          </p:val>
                                        </p:tav>
                                        <p:tav tm="100000">
                                          <p:val>
                                            <p:strVal val="#ppt_w"/>
                                          </p:val>
                                        </p:tav>
                                      </p:tavLst>
                                    </p:anim>
                                    <p:anim calcmode="lin" valueType="num">
                                      <p:cBhvr>
                                        <p:cTn id="18" dur="1000" fill="hold"/>
                                        <p:tgtEl>
                                          <p:spTgt spid="17"/>
                                        </p:tgtEl>
                                        <p:attrNameLst>
                                          <p:attrName>ppt_h</p:attrName>
                                        </p:attrNameLst>
                                      </p:cBhvr>
                                      <p:tavLst>
                                        <p:tav tm="0">
                                          <p:val>
                                            <p:fltVal val="0"/>
                                          </p:val>
                                        </p:tav>
                                        <p:tav tm="100000">
                                          <p:val>
                                            <p:strVal val="#ppt_h"/>
                                          </p:val>
                                        </p:tav>
                                      </p:tavLst>
                                    </p:anim>
                                    <p:anim calcmode="lin" valueType="num">
                                      <p:cBhvr>
                                        <p:cTn id="19" dur="1000" fill="hold"/>
                                        <p:tgtEl>
                                          <p:spTgt spid="17"/>
                                        </p:tgtEl>
                                        <p:attrNameLst>
                                          <p:attrName>style.rotation</p:attrName>
                                        </p:attrNameLst>
                                      </p:cBhvr>
                                      <p:tavLst>
                                        <p:tav tm="0">
                                          <p:val>
                                            <p:fltVal val="90"/>
                                          </p:val>
                                        </p:tav>
                                        <p:tav tm="100000">
                                          <p:val>
                                            <p:fltVal val="0"/>
                                          </p:val>
                                        </p:tav>
                                      </p:tavLst>
                                    </p:anim>
                                    <p:animEffect transition="in" filter="fade">
                                      <p:cBhvr>
                                        <p:cTn id="20" dur="1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circle(in)">
                                      <p:cBhvr>
                                        <p:cTn id="36" dur="2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randombar(horizontal)">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randombar(horizontal)">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circle(in)">
                                      <p:cBhvr>
                                        <p:cTn id="51" dur="20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circle(in)">
                                      <p:cBhvr>
                                        <p:cTn id="56" dur="20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randombar(horizontal)">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randombar(horizontal)">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randombar(horizontal)">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randombar(horizontal)">
                                      <p:cBhvr>
                                        <p:cTn id="7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P spid="14" grpId="0"/>
      <p:bldP spid="21" grpId="0"/>
      <p:bldP spid="26" grpId="0"/>
      <p:bldP spid="27" grpId="0"/>
      <p:bldP spid="29" grpId="0"/>
      <p:bldP spid="9" grpId="0"/>
      <p:bldP spid="10" grpId="0"/>
      <p:bldP spid="22" grpId="0"/>
      <p:bldP spid="23" grpId="0"/>
      <p:bldP spid="17" grpId="0" animBg="1"/>
      <p:bldP spid="1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44" y="404664"/>
            <a:ext cx="9014951" cy="1938992"/>
          </a:xfrm>
          <a:prstGeom prst="rect">
            <a:avLst/>
          </a:prstGeom>
          <a:noFill/>
        </p:spPr>
        <p:txBody>
          <a:bodyPr wrap="square" rtlCol="0">
            <a:spAutoFit/>
          </a:bodyPr>
          <a:lstStyle/>
          <a:p>
            <a:r>
              <a:rPr lang="ar-KW" sz="2400" b="1" dirty="0"/>
              <a:t>عندما تنطلق مركبة فضائية وتقترب من أحد الكواكب , فإن جاذبية هذا الكوكب تغير مسار المركبة من خط مستقيم إلي منحني يشبه فرعي القطع الزائد. أوجد معادلة قطع زائد تمثل مسار مركبة فضائية حول كوكب الزهرة إذا افترضنا أن نقطة الاصل هي مركز القطع الزائد والمحور القاطع في وضع أفقي علما بأن طول نصف المحور القاطع </a:t>
            </a:r>
            <a:r>
              <a:rPr lang="en-US" sz="2400" b="1" dirty="0">
                <a:cs typeface="+mj-cs"/>
              </a:rPr>
              <a:t>1882 820 </a:t>
            </a:r>
            <a:r>
              <a:rPr lang="en-US" sz="2400" b="1" i="1" dirty="0">
                <a:latin typeface="Times New Roman" panose="02020603050405020304" pitchFamily="18" charset="0"/>
                <a:cs typeface="Times New Roman" panose="02020603050405020304" pitchFamily="18" charset="0"/>
              </a:rPr>
              <a:t>km</a:t>
            </a:r>
            <a:r>
              <a:rPr lang="ar-KW" sz="2400" b="1" dirty="0">
                <a:cs typeface="+mj-cs"/>
              </a:rPr>
              <a:t> </a:t>
            </a:r>
            <a:r>
              <a:rPr lang="ar-KW" sz="2400" b="1" dirty="0"/>
              <a:t>والمسافة بين البؤرتين هي </a:t>
            </a:r>
            <a:r>
              <a:rPr lang="en-US" sz="2400" b="1" dirty="0"/>
              <a:t>108 208 000 </a:t>
            </a:r>
            <a:r>
              <a:rPr lang="en-US" sz="2400" b="1" i="1" dirty="0">
                <a:latin typeface="Times New Roman" panose="02020603050405020304" pitchFamily="18" charset="0"/>
                <a:cs typeface="Times New Roman" panose="02020603050405020304" pitchFamily="18" charset="0"/>
              </a:rPr>
              <a:t>km</a:t>
            </a:r>
            <a:r>
              <a:rPr lang="ar-KW" sz="2400" b="1" dirty="0"/>
              <a:t> </a:t>
            </a:r>
          </a:p>
        </p:txBody>
      </p:sp>
      <p:sp>
        <p:nvSpPr>
          <p:cNvPr id="7" name="TextBox 2"/>
          <p:cNvSpPr txBox="1"/>
          <p:nvPr/>
        </p:nvSpPr>
        <p:spPr>
          <a:xfrm>
            <a:off x="8027074" y="2391271"/>
            <a:ext cx="865406" cy="461665"/>
          </a:xfrm>
          <a:prstGeom prst="rect">
            <a:avLst/>
          </a:prstGeom>
          <a:noFill/>
        </p:spPr>
        <p:txBody>
          <a:bodyPr wrap="square" rtlCol="0">
            <a:spAutoFit/>
          </a:bodyPr>
          <a:lstStyle/>
          <a:p>
            <a:pPr fontAlgn="base">
              <a:spcBef>
                <a:spcPct val="0"/>
              </a:spcBef>
              <a:spcAft>
                <a:spcPct val="0"/>
              </a:spcAft>
            </a:pPr>
            <a:r>
              <a:rPr lang="ar-EG" sz="2400" b="1" dirty="0">
                <a:solidFill>
                  <a:srgbClr val="FF0000"/>
                </a:solidFill>
                <a:latin typeface="Lucida Calligraphy" pitchFamily="66" charset="0"/>
                <a:cs typeface="Arial" pitchFamily="34" charset="0"/>
              </a:rPr>
              <a:t>الحل</a:t>
            </a:r>
            <a:r>
              <a:rPr lang="ar-KW" sz="2400" b="1" dirty="0">
                <a:solidFill>
                  <a:srgbClr val="FF0000"/>
                </a:solidFill>
                <a:latin typeface="Lucida Calligraphy" pitchFamily="66" charset="0"/>
                <a:cs typeface="Arial" pitchFamily="34" charset="0"/>
              </a:rPr>
              <a:t>:</a:t>
            </a:r>
            <a:endParaRPr lang="en-US" sz="2400" b="1" dirty="0">
              <a:solidFill>
                <a:srgbClr val="FF0000"/>
              </a:solidFill>
              <a:latin typeface="Lucida Calligraphy" pitchFamily="66" charset="0"/>
              <a:cs typeface="Arial"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251520" y="2675305"/>
                <a:ext cx="2736304" cy="717761"/>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f>
                        <m:fPr>
                          <m:ctrlPr>
                            <a:rPr lang="en-US" sz="2000" b="1" i="1" smtClean="0">
                              <a:solidFill>
                                <a:schemeClr val="tx1"/>
                              </a:solidFill>
                              <a:latin typeface="Cambria Math" panose="02040503050406030204" pitchFamily="18" charset="0"/>
                            </a:rPr>
                          </m:ctrlPr>
                        </m:fPr>
                        <m:num>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𝒙</m:t>
                              </m:r>
                            </m:e>
                            <m:sup>
                              <m:r>
                                <a:rPr lang="en-US" sz="2000" b="1" i="1" smtClean="0">
                                  <a:solidFill>
                                    <a:schemeClr val="tx1"/>
                                  </a:solidFill>
                                  <a:latin typeface="Cambria Math"/>
                                </a:rPr>
                                <m:t>𝟐</m:t>
                              </m:r>
                            </m:sup>
                          </m:sSup>
                        </m:num>
                        <m:den>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𝒂</m:t>
                              </m:r>
                            </m:e>
                            <m:sup>
                              <m:r>
                                <a:rPr lang="en-US" sz="2000" b="1" i="1" smtClean="0">
                                  <a:solidFill>
                                    <a:schemeClr val="tx1"/>
                                  </a:solidFill>
                                  <a:latin typeface="Cambria Math"/>
                                </a:rPr>
                                <m:t>𝟐</m:t>
                              </m:r>
                            </m:sup>
                          </m:sSup>
                        </m:den>
                      </m:f>
                      <m:r>
                        <a:rPr lang="en-US" sz="2000" b="1" i="1" smtClean="0">
                          <a:solidFill>
                            <a:schemeClr val="tx1"/>
                          </a:solidFill>
                          <a:latin typeface="Cambria Math"/>
                        </a:rPr>
                        <m:t>−</m:t>
                      </m:r>
                      <m:f>
                        <m:fPr>
                          <m:ctrlPr>
                            <a:rPr lang="en-US" sz="2000" b="1" i="1" smtClean="0">
                              <a:solidFill>
                                <a:schemeClr val="tx1"/>
                              </a:solidFill>
                              <a:latin typeface="Cambria Math" panose="02040503050406030204" pitchFamily="18" charset="0"/>
                              <a:ea typeface="Cambria Math"/>
                            </a:rPr>
                          </m:ctrlPr>
                        </m:fPr>
                        <m:num>
                          <m:sSup>
                            <m:sSupPr>
                              <m:ctrlPr>
                                <a:rPr lang="en-US" sz="2000" b="1" i="1" smtClean="0">
                                  <a:solidFill>
                                    <a:schemeClr val="tx1"/>
                                  </a:solidFill>
                                  <a:latin typeface="Cambria Math" panose="02040503050406030204" pitchFamily="18" charset="0"/>
                                  <a:ea typeface="Cambria Math"/>
                                </a:rPr>
                              </m:ctrlPr>
                            </m:sSupPr>
                            <m:e>
                              <m:r>
                                <a:rPr lang="en-US" sz="2000" b="1" i="1" smtClean="0">
                                  <a:solidFill>
                                    <a:schemeClr val="tx1"/>
                                  </a:solidFill>
                                  <a:latin typeface="Cambria Math"/>
                                  <a:ea typeface="Cambria Math"/>
                                </a:rPr>
                                <m:t>𝒚</m:t>
                              </m:r>
                            </m:e>
                            <m:sup>
                              <m:r>
                                <a:rPr lang="en-US" sz="2000" b="1" i="1" smtClean="0">
                                  <a:solidFill>
                                    <a:schemeClr val="tx1"/>
                                  </a:solidFill>
                                  <a:latin typeface="Cambria Math"/>
                                  <a:ea typeface="Cambria Math"/>
                                </a:rPr>
                                <m:t>𝟐</m:t>
                              </m:r>
                            </m:sup>
                          </m:sSup>
                        </m:num>
                        <m:den>
                          <m:sSup>
                            <m:sSupPr>
                              <m:ctrlPr>
                                <a:rPr lang="en-US" sz="2000" b="1" i="1" smtClean="0">
                                  <a:solidFill>
                                    <a:schemeClr val="tx1"/>
                                  </a:solidFill>
                                  <a:latin typeface="Cambria Math" panose="02040503050406030204" pitchFamily="18" charset="0"/>
                                  <a:ea typeface="Cambria Math"/>
                                </a:rPr>
                              </m:ctrlPr>
                            </m:sSupPr>
                            <m:e>
                              <m:r>
                                <a:rPr lang="en-US" sz="2000" b="1" i="1" smtClean="0">
                                  <a:solidFill>
                                    <a:schemeClr val="tx1"/>
                                  </a:solidFill>
                                  <a:latin typeface="Cambria Math"/>
                                  <a:ea typeface="Cambria Math"/>
                                </a:rPr>
                                <m:t>𝒃</m:t>
                              </m:r>
                            </m:e>
                            <m:sup>
                              <m:r>
                                <a:rPr lang="en-US" sz="2000" b="1" i="1" smtClean="0">
                                  <a:solidFill>
                                    <a:schemeClr val="tx1"/>
                                  </a:solidFill>
                                  <a:latin typeface="Cambria Math"/>
                                  <a:ea typeface="Cambria Math"/>
                                </a:rPr>
                                <m:t>𝟐</m:t>
                              </m:r>
                            </m:sup>
                          </m:sSup>
                        </m:den>
                      </m:f>
                      <m:r>
                        <a:rPr lang="en-US" sz="2000" b="1" i="1" smtClean="0">
                          <a:solidFill>
                            <a:schemeClr val="tx1"/>
                          </a:solidFill>
                          <a:latin typeface="Cambria Math"/>
                          <a:ea typeface="Cambria Math"/>
                        </a:rPr>
                        <m:t>=</m:t>
                      </m:r>
                      <m:r>
                        <a:rPr lang="en-US" sz="2000" b="1" i="1" smtClean="0">
                          <a:solidFill>
                            <a:schemeClr val="tx1"/>
                          </a:solidFill>
                          <a:latin typeface="Cambria Math"/>
                          <a:ea typeface="Cambria Math"/>
                        </a:rPr>
                        <m:t>𝟏</m:t>
                      </m:r>
                    </m:oMath>
                  </m:oMathPara>
                </a14:m>
                <a:endParaRPr lang="en-US" sz="2000" b="1" dirty="0">
                  <a:solidFill>
                    <a:schemeClr val="tx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51520" y="2675305"/>
                <a:ext cx="2736304" cy="717761"/>
              </a:xfrm>
              <a:prstGeom prst="rect">
                <a:avLst/>
              </a:prstGeom>
              <a:blipFill>
                <a:blip r:embed="rId2"/>
                <a:stretch>
                  <a:fillRect/>
                </a:stretch>
              </a:blipFill>
            </p:spPr>
            <p:txBody>
              <a:bodyPr/>
              <a:lstStyle/>
              <a:p>
                <a:r>
                  <a:rPr lang="en-US">
                    <a:noFill/>
                  </a:rPr>
                  <a:t> </a:t>
                </a:r>
              </a:p>
            </p:txBody>
          </p:sp>
        </mc:Fallback>
      </mc:AlternateContent>
      <p:sp>
        <p:nvSpPr>
          <p:cNvPr id="14" name="مربع نص 2"/>
          <p:cNvSpPr txBox="1"/>
          <p:nvPr/>
        </p:nvSpPr>
        <p:spPr>
          <a:xfrm>
            <a:off x="6343372" y="2474824"/>
            <a:ext cx="1918656" cy="369332"/>
          </a:xfrm>
          <a:prstGeom prst="rect">
            <a:avLst/>
          </a:prstGeom>
          <a:noFill/>
        </p:spPr>
        <p:txBody>
          <a:bodyPr wrap="square" rtlCol="1">
            <a:spAutoFit/>
          </a:bodyPr>
          <a:lstStyle/>
          <a:p>
            <a:pPr rtl="0" fontAlgn="base">
              <a:spcBef>
                <a:spcPct val="0"/>
              </a:spcBef>
              <a:spcAft>
                <a:spcPct val="0"/>
              </a:spcAft>
            </a:pPr>
            <a:r>
              <a:rPr lang="ar-KW" b="1" dirty="0">
                <a:latin typeface="Lucida Calligraphy" pitchFamily="66" charset="0"/>
                <a:cs typeface="Arial" pitchFamily="34" charset="0"/>
              </a:rPr>
              <a:t>المحور القاطع أفقي</a:t>
            </a:r>
          </a:p>
        </p:txBody>
      </p:sp>
      <mc:AlternateContent xmlns:mc="http://schemas.openxmlformats.org/markup-compatibility/2006" xmlns:a14="http://schemas.microsoft.com/office/drawing/2010/main">
        <mc:Choice Requires="a14">
          <p:sp>
            <p:nvSpPr>
              <p:cNvPr id="21" name="مربع نص 2"/>
              <p:cNvSpPr txBox="1"/>
              <p:nvPr/>
            </p:nvSpPr>
            <p:spPr>
              <a:xfrm>
                <a:off x="448451" y="4997664"/>
                <a:ext cx="2004573" cy="375552"/>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left"/>
                    </m:oMathParaPr>
                    <m:oMath xmlns:m="http://schemas.openxmlformats.org/officeDocument/2006/math">
                      <m:sSup>
                        <m:sSupPr>
                          <m:ctrlPr>
                            <a:rPr lang="ar-KW" b="1" i="1" smtClean="0">
                              <a:solidFill>
                                <a:schemeClr val="tx1"/>
                              </a:solidFill>
                              <a:latin typeface="Cambria Math" panose="02040503050406030204" pitchFamily="18" charset="0"/>
                              <a:cs typeface="Arial" pitchFamily="34" charset="0"/>
                            </a:rPr>
                          </m:ctrlPr>
                        </m:sSupPr>
                        <m:e>
                          <m:r>
                            <a:rPr lang="en-US" b="1" i="1" smtClean="0">
                              <a:solidFill>
                                <a:schemeClr val="tx1"/>
                              </a:solidFill>
                              <a:latin typeface="Cambria Math"/>
                              <a:cs typeface="Arial" pitchFamily="34" charset="0"/>
                            </a:rPr>
                            <m:t>𝑪</m:t>
                          </m:r>
                        </m:e>
                        <m:sup>
                          <m:r>
                            <a:rPr lang="en-US" b="1" i="1" smtClean="0">
                              <a:solidFill>
                                <a:schemeClr val="tx1"/>
                              </a:solidFill>
                              <a:latin typeface="Cambria Math"/>
                              <a:cs typeface="Arial" pitchFamily="34" charset="0"/>
                            </a:rPr>
                            <m:t>𝟐</m:t>
                          </m:r>
                        </m:sup>
                      </m:sSup>
                      <m:r>
                        <a:rPr lang="ar-KW" b="1" i="1" smtClean="0">
                          <a:solidFill>
                            <a:schemeClr val="tx1"/>
                          </a:solidFill>
                          <a:latin typeface="Cambria Math"/>
                          <a:ea typeface="Cambria Math"/>
                          <a:cs typeface="Arial" pitchFamily="34" charset="0"/>
                        </a:rPr>
                        <m:t>=</m:t>
                      </m:r>
                      <m:sSup>
                        <m:sSupPr>
                          <m:ctrlPr>
                            <a:rPr lang="ar-KW" b="1" i="1" smtClean="0">
                              <a:solidFill>
                                <a:schemeClr val="tx1"/>
                              </a:solidFill>
                              <a:latin typeface="Cambria Math" panose="02040503050406030204" pitchFamily="18" charset="0"/>
                              <a:ea typeface="Cambria Math"/>
                              <a:cs typeface="Arial" pitchFamily="34" charset="0"/>
                            </a:rPr>
                          </m:ctrlPr>
                        </m:sSupPr>
                        <m:e>
                          <m:r>
                            <a:rPr lang="en-US" b="1" i="1" smtClean="0">
                              <a:solidFill>
                                <a:schemeClr val="tx1"/>
                              </a:solidFill>
                              <a:latin typeface="Cambria Math"/>
                              <a:ea typeface="Cambria Math"/>
                              <a:cs typeface="Arial" pitchFamily="34" charset="0"/>
                            </a:rPr>
                            <m:t>𝒂</m:t>
                          </m:r>
                        </m:e>
                        <m:sup>
                          <m:r>
                            <a:rPr lang="en-US" b="1" i="1" smtClean="0">
                              <a:solidFill>
                                <a:schemeClr val="tx1"/>
                              </a:solidFill>
                              <a:latin typeface="Cambria Math"/>
                              <a:ea typeface="Cambria Math"/>
                              <a:cs typeface="Arial" pitchFamily="34" charset="0"/>
                            </a:rPr>
                            <m:t>𝟐</m:t>
                          </m:r>
                        </m:sup>
                      </m:sSup>
                      <m:r>
                        <a:rPr lang="ar-KW" b="1" i="1" smtClean="0">
                          <a:solidFill>
                            <a:schemeClr val="tx1"/>
                          </a:solidFill>
                          <a:latin typeface="Cambria Math"/>
                          <a:ea typeface="Cambria Math"/>
                          <a:cs typeface="Arial" pitchFamily="34" charset="0"/>
                        </a:rPr>
                        <m:t>+</m:t>
                      </m:r>
                      <m:sSup>
                        <m:sSupPr>
                          <m:ctrlPr>
                            <a:rPr lang="ar-KW" b="1" i="1" smtClean="0">
                              <a:solidFill>
                                <a:schemeClr val="tx1"/>
                              </a:solidFill>
                              <a:latin typeface="Cambria Math" panose="02040503050406030204" pitchFamily="18" charset="0"/>
                              <a:ea typeface="Cambria Math"/>
                              <a:cs typeface="Arial" pitchFamily="34" charset="0"/>
                            </a:rPr>
                          </m:ctrlPr>
                        </m:sSupPr>
                        <m:e>
                          <m:r>
                            <a:rPr lang="en-US" b="1" i="1" smtClean="0">
                              <a:solidFill>
                                <a:schemeClr val="tx1"/>
                              </a:solidFill>
                              <a:latin typeface="Cambria Math"/>
                              <a:ea typeface="Cambria Math"/>
                              <a:cs typeface="Arial" pitchFamily="34" charset="0"/>
                            </a:rPr>
                            <m:t>𝒃</m:t>
                          </m:r>
                        </m:e>
                        <m:sup>
                          <m:r>
                            <a:rPr lang="en-US" b="1" i="1" smtClean="0">
                              <a:solidFill>
                                <a:schemeClr val="tx1"/>
                              </a:solidFill>
                              <a:latin typeface="Cambria Math"/>
                              <a:ea typeface="Cambria Math"/>
                              <a:cs typeface="Arial" pitchFamily="34" charset="0"/>
                            </a:rPr>
                            <m:t>𝟐</m:t>
                          </m:r>
                        </m:sup>
                      </m:sSup>
                    </m:oMath>
                  </m:oMathPara>
                </a14:m>
                <a:endParaRPr lang="ar-KW" b="1" dirty="0">
                  <a:solidFill>
                    <a:schemeClr val="tx1"/>
                  </a:solidFill>
                  <a:latin typeface="Lucida Calligraphy" pitchFamily="66" charset="0"/>
                  <a:cs typeface="Arial" pitchFamily="34" charset="0"/>
                </a:endParaRPr>
              </a:p>
            </p:txBody>
          </p:sp>
        </mc:Choice>
        <mc:Fallback xmlns="">
          <p:sp>
            <p:nvSpPr>
              <p:cNvPr id="21" name="مربع نص 2"/>
              <p:cNvSpPr txBox="1">
                <a:spLocks noRot="1" noChangeAspect="1" noMove="1" noResize="1" noEditPoints="1" noAdjustHandles="1" noChangeArrowheads="1" noChangeShapeType="1" noTextEdit="1"/>
              </p:cNvSpPr>
              <p:nvPr/>
            </p:nvSpPr>
            <p:spPr>
              <a:xfrm>
                <a:off x="448451" y="4997664"/>
                <a:ext cx="2004573" cy="375552"/>
              </a:xfrm>
              <a:prstGeom prst="rect">
                <a:avLst/>
              </a:prstGeom>
              <a:blipFill>
                <a:blip r:embed="rId3"/>
                <a:stretch>
                  <a:fillRect/>
                </a:stretch>
              </a:blipFill>
            </p:spPr>
            <p:txBody>
              <a:bodyPr/>
              <a:lstStyle/>
              <a:p>
                <a:r>
                  <a:rPr lang="en-US">
                    <a:noFill/>
                  </a:rPr>
                  <a:t> </a:t>
                </a:r>
              </a:p>
            </p:txBody>
          </p:sp>
        </mc:Fallback>
      </mc:AlternateContent>
      <p:sp>
        <p:nvSpPr>
          <p:cNvPr id="26" name="مربع نص 25"/>
          <p:cNvSpPr txBox="1"/>
          <p:nvPr/>
        </p:nvSpPr>
        <p:spPr>
          <a:xfrm>
            <a:off x="5256076" y="2900551"/>
            <a:ext cx="3672408" cy="369332"/>
          </a:xfrm>
          <a:prstGeom prst="rect">
            <a:avLst/>
          </a:prstGeom>
          <a:noFill/>
        </p:spPr>
        <p:txBody>
          <a:bodyPr wrap="square" rtlCol="1">
            <a:spAutoFit/>
          </a:bodyPr>
          <a:lstStyle/>
          <a:p>
            <a:r>
              <a:rPr lang="ar-KW" b="1" dirty="0"/>
              <a:t>معادلة القطع تكون علي الصورة :</a:t>
            </a:r>
          </a:p>
        </p:txBody>
      </p:sp>
      <mc:AlternateContent xmlns:mc="http://schemas.openxmlformats.org/markup-compatibility/2006" xmlns:a14="http://schemas.microsoft.com/office/drawing/2010/main">
        <mc:Choice Requires="a14">
          <p:sp>
            <p:nvSpPr>
              <p:cNvPr id="27" name="مربع نص 2"/>
              <p:cNvSpPr txBox="1"/>
              <p:nvPr/>
            </p:nvSpPr>
            <p:spPr>
              <a:xfrm>
                <a:off x="47517" y="5430336"/>
                <a:ext cx="5895109" cy="379656"/>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sSup>
                        <m:sSupPr>
                          <m:ctrlPr>
                            <a:rPr lang="ar-KW" b="1" i="1" smtClean="0">
                              <a:solidFill>
                                <a:schemeClr val="tx1"/>
                              </a:solidFill>
                              <a:latin typeface="Cambria Math" panose="02040503050406030204" pitchFamily="18" charset="0"/>
                              <a:ea typeface="Cambria Math"/>
                              <a:cs typeface="Arial" pitchFamily="34" charset="0"/>
                            </a:rPr>
                          </m:ctrlPr>
                        </m:sSupPr>
                        <m:e>
                          <m:r>
                            <a:rPr lang="en-US" b="1" i="1" smtClean="0">
                              <a:solidFill>
                                <a:schemeClr val="tx1"/>
                              </a:solidFill>
                              <a:latin typeface="Cambria Math"/>
                              <a:ea typeface="Cambria Math"/>
                              <a:cs typeface="Arial" pitchFamily="34" charset="0"/>
                            </a:rPr>
                            <m:t>𝒃</m:t>
                          </m:r>
                        </m:e>
                        <m:sup>
                          <m:r>
                            <a:rPr lang="ar-KW" b="1" i="1" smtClean="0">
                              <a:solidFill>
                                <a:schemeClr val="tx1"/>
                              </a:solidFill>
                              <a:latin typeface="Cambria Math"/>
                              <a:ea typeface="Cambria Math"/>
                              <a:cs typeface="Arial" pitchFamily="34" charset="0"/>
                            </a:rPr>
                            <m:t>𝟐</m:t>
                          </m:r>
                        </m:sup>
                      </m:sSup>
                      <m:r>
                        <a:rPr lang="ar-KW" b="1" i="0" smtClean="0">
                          <a:solidFill>
                            <a:schemeClr val="tx1"/>
                          </a:solidFill>
                          <a:latin typeface="Cambria Math"/>
                          <a:ea typeface="Cambria Math"/>
                          <a:cs typeface="Arial" pitchFamily="34" charset="0"/>
                        </a:rPr>
                        <m:t>  </m:t>
                      </m:r>
                      <m:r>
                        <a:rPr lang="ar-KW" b="1" i="1" smtClean="0">
                          <a:solidFill>
                            <a:schemeClr val="tx1"/>
                          </a:solidFill>
                          <a:latin typeface="Cambria Math"/>
                          <a:ea typeface="Cambria Math"/>
                          <a:cs typeface="Arial" pitchFamily="34" charset="0"/>
                        </a:rPr>
                        <m:t>=(</m:t>
                      </m:r>
                      <m:sSup>
                        <m:sSupPr>
                          <m:ctrlPr>
                            <a:rPr lang="ar-KW" b="1" i="1" smtClean="0">
                              <a:solidFill>
                                <a:schemeClr val="tx1"/>
                              </a:solidFill>
                              <a:latin typeface="Cambria Math" panose="02040503050406030204" pitchFamily="18" charset="0"/>
                              <a:ea typeface="Cambria Math"/>
                              <a:cs typeface="Arial" pitchFamily="34" charset="0"/>
                            </a:rPr>
                          </m:ctrlPr>
                        </m:sSupPr>
                        <m:e>
                          <m:r>
                            <a:rPr lang="ar-KW" b="1" i="1">
                              <a:solidFill>
                                <a:schemeClr val="tx1"/>
                              </a:solidFill>
                              <a:latin typeface="Cambria Math"/>
                              <a:ea typeface="Cambria Math"/>
                              <a:cs typeface="Arial" pitchFamily="34" charset="0"/>
                            </a:rPr>
                            <m:t>𝟓𝟒𝟏𝟎𝟒𝟎𝟎𝟎</m:t>
                          </m:r>
                          <m:r>
                            <a:rPr lang="en-US" b="1" i="1" smtClean="0">
                              <a:solidFill>
                                <a:schemeClr val="tx1"/>
                              </a:solidFill>
                              <a:latin typeface="Cambria Math"/>
                              <a:ea typeface="Cambria Math"/>
                              <a:cs typeface="Arial" pitchFamily="34" charset="0"/>
                            </a:rPr>
                            <m:t>)</m:t>
                          </m:r>
                        </m:e>
                        <m:sup>
                          <m:r>
                            <a:rPr lang="en-US" b="1" i="1" smtClean="0">
                              <a:solidFill>
                                <a:schemeClr val="tx1"/>
                              </a:solidFill>
                              <a:latin typeface="Cambria Math"/>
                              <a:ea typeface="Cambria Math"/>
                              <a:cs typeface="Arial" pitchFamily="34" charset="0"/>
                            </a:rPr>
                            <m:t>𝟐</m:t>
                          </m:r>
                        </m:sup>
                      </m:sSup>
                      <m:r>
                        <a:rPr lang="ar-KW" b="1" i="1" smtClean="0">
                          <a:solidFill>
                            <a:schemeClr val="tx1"/>
                          </a:solidFill>
                          <a:latin typeface="Cambria Math"/>
                          <a:ea typeface="Cambria Math"/>
                          <a:cs typeface="Arial" pitchFamily="34" charset="0"/>
                        </a:rPr>
                        <m:t>−</m:t>
                      </m:r>
                      <m:sSup>
                        <m:sSupPr>
                          <m:ctrlPr>
                            <a:rPr lang="ar-KW" b="1" i="1" smtClean="0">
                              <a:solidFill>
                                <a:schemeClr val="tx1"/>
                              </a:solidFill>
                              <a:latin typeface="Cambria Math" panose="02040503050406030204" pitchFamily="18" charset="0"/>
                              <a:ea typeface="Cambria Math"/>
                              <a:cs typeface="Arial" pitchFamily="34" charset="0"/>
                            </a:rPr>
                          </m:ctrlPr>
                        </m:sSupPr>
                        <m:e>
                          <m:d>
                            <m:dPr>
                              <m:ctrlPr>
                                <a:rPr lang="en-US" b="1" i="1" smtClean="0">
                                  <a:solidFill>
                                    <a:schemeClr val="tx1"/>
                                  </a:solidFill>
                                  <a:latin typeface="Cambria Math" panose="02040503050406030204" pitchFamily="18" charset="0"/>
                                  <a:ea typeface="Cambria Math"/>
                                  <a:cs typeface="Arial" pitchFamily="34" charset="0"/>
                                </a:rPr>
                              </m:ctrlPr>
                            </m:dPr>
                            <m:e>
                              <m:r>
                                <a:rPr lang="en-US" b="1" i="1" smtClean="0">
                                  <a:solidFill>
                                    <a:schemeClr val="tx1"/>
                                  </a:solidFill>
                                  <a:latin typeface="Cambria Math"/>
                                  <a:ea typeface="Cambria Math"/>
                                  <a:cs typeface="Arial" pitchFamily="34" charset="0"/>
                                </a:rPr>
                                <m:t>𝟏𝟖𝟖𝟐𝟖𝟐𝟎</m:t>
                              </m:r>
                            </m:e>
                          </m:d>
                        </m:e>
                        <m:sup>
                          <m:r>
                            <a:rPr lang="en-US" b="1" i="1" smtClean="0">
                              <a:solidFill>
                                <a:schemeClr val="tx1"/>
                              </a:solidFill>
                              <a:latin typeface="Cambria Math"/>
                              <a:ea typeface="Cambria Math"/>
                              <a:cs typeface="Arial" pitchFamily="34" charset="0"/>
                            </a:rPr>
                            <m:t>𝟐</m:t>
                          </m:r>
                        </m:sup>
                      </m:sSup>
                      <m:r>
                        <a:rPr lang="en-US" b="1" i="1" smtClean="0">
                          <a:solidFill>
                            <a:schemeClr val="tx1"/>
                          </a:solidFill>
                          <a:latin typeface="Cambria Math"/>
                          <a:ea typeface="Cambria Math"/>
                          <a:cs typeface="Arial" pitchFamily="34" charset="0"/>
                        </a:rPr>
                        <m:t>=</m:t>
                      </m:r>
                      <m:r>
                        <a:rPr lang="en-US" b="1" i="1" smtClean="0">
                          <a:solidFill>
                            <a:schemeClr val="tx1"/>
                          </a:solidFill>
                          <a:latin typeface="Cambria Math"/>
                          <a:ea typeface="Cambria Math"/>
                          <a:cs typeface="Arial" pitchFamily="34" charset="0"/>
                        </a:rPr>
                        <m:t>𝟐</m:t>
                      </m:r>
                      <m:r>
                        <a:rPr lang="en-US" b="1" i="1" smtClean="0">
                          <a:solidFill>
                            <a:schemeClr val="tx1"/>
                          </a:solidFill>
                          <a:latin typeface="Cambria Math"/>
                          <a:ea typeface="Cambria Math"/>
                          <a:cs typeface="Arial" pitchFamily="34" charset="0"/>
                        </a:rPr>
                        <m:t>.</m:t>
                      </m:r>
                      <m:r>
                        <a:rPr lang="en-US" b="1" i="1" smtClean="0">
                          <a:solidFill>
                            <a:schemeClr val="tx1"/>
                          </a:solidFill>
                          <a:latin typeface="Cambria Math"/>
                          <a:ea typeface="Cambria Math"/>
                          <a:cs typeface="Arial" pitchFamily="34" charset="0"/>
                        </a:rPr>
                        <m:t>𝟗</m:t>
                      </m:r>
                      <m:r>
                        <a:rPr lang="en-US" b="1" i="1" smtClean="0">
                          <a:solidFill>
                            <a:schemeClr val="tx1"/>
                          </a:solidFill>
                          <a:latin typeface="Cambria Math"/>
                          <a:ea typeface="Cambria Math"/>
                          <a:cs typeface="Arial" pitchFamily="34" charset="0"/>
                        </a:rPr>
                        <m:t>×</m:t>
                      </m:r>
                      <m:sSup>
                        <m:sSupPr>
                          <m:ctrlPr>
                            <a:rPr lang="en-US" b="1" i="1" smtClean="0">
                              <a:solidFill>
                                <a:schemeClr val="tx1"/>
                              </a:solidFill>
                              <a:latin typeface="Cambria Math" panose="02040503050406030204" pitchFamily="18" charset="0"/>
                              <a:ea typeface="Cambria Math"/>
                              <a:cs typeface="Arial" pitchFamily="34" charset="0"/>
                            </a:rPr>
                          </m:ctrlPr>
                        </m:sSupPr>
                        <m:e>
                          <m:r>
                            <a:rPr lang="en-US" b="1" i="1" smtClean="0">
                              <a:solidFill>
                                <a:schemeClr val="tx1"/>
                              </a:solidFill>
                              <a:latin typeface="Cambria Math"/>
                              <a:ea typeface="Cambria Math"/>
                              <a:cs typeface="Arial" pitchFamily="34" charset="0"/>
                            </a:rPr>
                            <m:t>𝟏𝟎</m:t>
                          </m:r>
                        </m:e>
                        <m:sup>
                          <m:r>
                            <a:rPr lang="en-US" b="1" i="1" smtClean="0">
                              <a:solidFill>
                                <a:schemeClr val="tx1"/>
                              </a:solidFill>
                              <a:latin typeface="Cambria Math"/>
                              <a:ea typeface="Cambria Math"/>
                              <a:cs typeface="Arial" pitchFamily="34" charset="0"/>
                            </a:rPr>
                            <m:t>𝟏𝟓</m:t>
                          </m:r>
                        </m:sup>
                      </m:sSup>
                    </m:oMath>
                  </m:oMathPara>
                </a14:m>
                <a:endParaRPr lang="ar-KW" b="1" dirty="0">
                  <a:solidFill>
                    <a:schemeClr val="tx1"/>
                  </a:solidFill>
                  <a:latin typeface="Lucida Calligraphy" pitchFamily="66" charset="0"/>
                  <a:cs typeface="Arial" pitchFamily="34" charset="0"/>
                </a:endParaRPr>
              </a:p>
            </p:txBody>
          </p:sp>
        </mc:Choice>
        <mc:Fallback xmlns="">
          <p:sp>
            <p:nvSpPr>
              <p:cNvPr id="27" name="مربع نص 2"/>
              <p:cNvSpPr txBox="1">
                <a:spLocks noRot="1" noChangeAspect="1" noMove="1" noResize="1" noEditPoints="1" noAdjustHandles="1" noChangeArrowheads="1" noChangeShapeType="1" noTextEdit="1"/>
              </p:cNvSpPr>
              <p:nvPr/>
            </p:nvSpPr>
            <p:spPr>
              <a:xfrm>
                <a:off x="47517" y="5430336"/>
                <a:ext cx="5895109" cy="379656"/>
              </a:xfrm>
              <a:prstGeom prst="rect">
                <a:avLst/>
              </a:prstGeom>
              <a:blipFill>
                <a:blip r:embed="rId4"/>
                <a:stretch>
                  <a:fillRect b="-14516"/>
                </a:stretch>
              </a:blipFill>
            </p:spPr>
            <p:txBody>
              <a:bodyPr/>
              <a:lstStyle/>
              <a:p>
                <a:r>
                  <a:rPr lang="en-US">
                    <a:noFill/>
                  </a:rPr>
                  <a:t> </a:t>
                </a:r>
              </a:p>
            </p:txBody>
          </p:sp>
        </mc:Fallback>
      </mc:AlternateContent>
      <p:sp>
        <p:nvSpPr>
          <p:cNvPr id="29" name="مربع نص 28"/>
          <p:cNvSpPr txBox="1"/>
          <p:nvPr/>
        </p:nvSpPr>
        <p:spPr>
          <a:xfrm>
            <a:off x="5652120" y="5003884"/>
            <a:ext cx="3240360" cy="369332"/>
          </a:xfrm>
          <a:prstGeom prst="rect">
            <a:avLst/>
          </a:prstGeom>
          <a:noFill/>
        </p:spPr>
        <p:txBody>
          <a:bodyPr wrap="square" rtlCol="1">
            <a:spAutoFit/>
          </a:bodyPr>
          <a:lstStyle/>
          <a:p>
            <a:r>
              <a:rPr lang="ar-KW" b="1" dirty="0"/>
              <a:t>من العلاقة الأساسية للقطع الزائد:</a:t>
            </a:r>
          </a:p>
        </p:txBody>
      </p:sp>
      <p:sp>
        <p:nvSpPr>
          <p:cNvPr id="9" name="مربع نص 8"/>
          <p:cNvSpPr txBox="1"/>
          <p:nvPr/>
        </p:nvSpPr>
        <p:spPr>
          <a:xfrm>
            <a:off x="7092280" y="-27384"/>
            <a:ext cx="1881962" cy="461665"/>
          </a:xfrm>
          <a:prstGeom prst="rect">
            <a:avLst/>
          </a:prstGeom>
          <a:noFill/>
        </p:spPr>
        <p:txBody>
          <a:bodyPr wrap="square" rtlCol="1">
            <a:spAutoFit/>
          </a:bodyPr>
          <a:lstStyle/>
          <a:p>
            <a:r>
              <a:rPr lang="ar-KW" sz="2400" b="1" dirty="0">
                <a:solidFill>
                  <a:srgbClr val="FF0000"/>
                </a:solidFill>
              </a:rPr>
              <a:t>مثال </a:t>
            </a:r>
            <a:r>
              <a:rPr lang="en-US" sz="2400" b="1" dirty="0">
                <a:solidFill>
                  <a:srgbClr val="FF0000"/>
                </a:solidFill>
              </a:rPr>
              <a:t> 6</a:t>
            </a:r>
            <a:r>
              <a:rPr lang="ar-KW" sz="2400" b="1" dirty="0">
                <a:solidFill>
                  <a:srgbClr val="FF0000"/>
                </a:solidFill>
              </a:rPr>
              <a:t>صـ</a:t>
            </a:r>
            <a:r>
              <a:rPr lang="en-US" sz="2400" b="1" dirty="0">
                <a:solidFill>
                  <a:srgbClr val="FF0000"/>
                </a:solidFill>
              </a:rPr>
              <a:t>125 </a:t>
            </a:r>
            <a:endParaRPr lang="ar-KW" sz="2400" b="1" dirty="0">
              <a:solidFill>
                <a:srgbClr val="FF0000"/>
              </a:solidFill>
            </a:endParaRPr>
          </a:p>
        </p:txBody>
      </p:sp>
      <mc:AlternateContent xmlns:mc="http://schemas.openxmlformats.org/markup-compatibility/2006" xmlns:a14="http://schemas.microsoft.com/office/drawing/2010/main">
        <mc:Choice Requires="a14">
          <p:sp>
            <p:nvSpPr>
              <p:cNvPr id="22" name="مربع نص 21"/>
              <p:cNvSpPr txBox="1"/>
              <p:nvPr/>
            </p:nvSpPr>
            <p:spPr>
              <a:xfrm>
                <a:off x="623211" y="3563724"/>
                <a:ext cx="2076581" cy="369332"/>
              </a:xfrm>
              <a:prstGeom prst="rect">
                <a:avLst/>
              </a:prstGeom>
              <a:noFill/>
            </p:spPr>
            <p:txBody>
              <a:bodyPr wrap="square" rtlCol="1">
                <a:spAutoFit/>
              </a:bodyPr>
              <a:lstStyle/>
              <a:p>
                <a:pPr/>
                <a14:m>
                  <m:oMathPara xmlns:m="http://schemas.openxmlformats.org/officeDocument/2006/math">
                    <m:oMathParaPr>
                      <m:jc m:val="left"/>
                    </m:oMathParaPr>
                    <m:oMath xmlns:m="http://schemas.openxmlformats.org/officeDocument/2006/math">
                      <m:r>
                        <a:rPr lang="en-US" b="1" i="1" smtClean="0">
                          <a:solidFill>
                            <a:schemeClr val="tx1"/>
                          </a:solidFill>
                          <a:latin typeface="Cambria Math"/>
                        </a:rPr>
                        <m:t>𝒂</m:t>
                      </m:r>
                      <m:r>
                        <a:rPr lang="en-US" b="1" i="1" smtClean="0">
                          <a:solidFill>
                            <a:schemeClr val="tx1"/>
                          </a:solidFill>
                          <a:latin typeface="Cambria Math"/>
                        </a:rPr>
                        <m:t>=</m:t>
                      </m:r>
                      <m:r>
                        <a:rPr lang="en-US" b="1" i="1" smtClean="0">
                          <a:solidFill>
                            <a:schemeClr val="tx1"/>
                          </a:solidFill>
                          <a:latin typeface="Cambria Math"/>
                        </a:rPr>
                        <m:t>𝟏𝟖𝟖𝟐</m:t>
                      </m:r>
                      <m:r>
                        <a:rPr lang="en-US" b="1" i="1" smtClean="0">
                          <a:solidFill>
                            <a:schemeClr val="tx1"/>
                          </a:solidFill>
                          <a:latin typeface="Cambria Math"/>
                        </a:rPr>
                        <m:t> </m:t>
                      </m:r>
                      <m:r>
                        <a:rPr lang="en-US" b="1" i="1" smtClean="0">
                          <a:solidFill>
                            <a:schemeClr val="tx1"/>
                          </a:solidFill>
                          <a:latin typeface="Cambria Math"/>
                        </a:rPr>
                        <m:t>𝟖𝟐𝟎</m:t>
                      </m:r>
                    </m:oMath>
                  </m:oMathPara>
                </a14:m>
                <a:endParaRPr lang="ar-KW" b="1" dirty="0">
                  <a:solidFill>
                    <a:schemeClr val="tx1"/>
                  </a:solidFill>
                </a:endParaRPr>
              </a:p>
            </p:txBody>
          </p:sp>
        </mc:Choice>
        <mc:Fallback xmlns="">
          <p:sp>
            <p:nvSpPr>
              <p:cNvPr id="22" name="مربع نص 21"/>
              <p:cNvSpPr txBox="1">
                <a:spLocks noRot="1" noChangeAspect="1" noMove="1" noResize="1" noEditPoints="1" noAdjustHandles="1" noChangeArrowheads="1" noChangeShapeType="1" noTextEdit="1"/>
              </p:cNvSpPr>
              <p:nvPr/>
            </p:nvSpPr>
            <p:spPr>
              <a:xfrm>
                <a:off x="623211" y="3563724"/>
                <a:ext cx="2076581"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5"/>
              <p:cNvSpPr txBox="1"/>
              <p:nvPr/>
            </p:nvSpPr>
            <p:spPr>
              <a:xfrm>
                <a:off x="255329" y="5792994"/>
                <a:ext cx="5760640" cy="736484"/>
              </a:xfrm>
              <a:prstGeom prst="rect">
                <a:avLst/>
              </a:prstGeom>
              <a:noFill/>
            </p:spPr>
            <p:txBody>
              <a:bodyPr wrap="square" rtlCol="0">
                <a:spAutoFit/>
              </a:bodyPr>
              <a:lstStyle/>
              <a:p>
                <a:pPr algn="l"/>
                <a14:m>
                  <m:oMathPara xmlns:m="http://schemas.openxmlformats.org/officeDocument/2006/math">
                    <m:oMathParaPr>
                      <m:jc m:val="left"/>
                    </m:oMathParaPr>
                    <m:oMath xmlns:m="http://schemas.openxmlformats.org/officeDocument/2006/math">
                      <m:f>
                        <m:fPr>
                          <m:ctrlPr>
                            <a:rPr lang="en-US" sz="2000" b="1" i="1" smtClean="0">
                              <a:solidFill>
                                <a:srgbClr val="FF0000"/>
                              </a:solidFill>
                              <a:latin typeface="Cambria Math" panose="02040503050406030204" pitchFamily="18" charset="0"/>
                            </a:rPr>
                          </m:ctrlPr>
                        </m:fPr>
                        <m:num>
                          <m:sSup>
                            <m:sSupPr>
                              <m:ctrlPr>
                                <a:rPr lang="en-US" sz="2000" b="1" i="1" smtClean="0">
                                  <a:solidFill>
                                    <a:srgbClr val="FF0000"/>
                                  </a:solidFill>
                                  <a:latin typeface="Cambria Math" panose="02040503050406030204" pitchFamily="18" charset="0"/>
                                </a:rPr>
                              </m:ctrlPr>
                            </m:sSupPr>
                            <m:e>
                              <m:r>
                                <a:rPr lang="en-US" sz="2000" b="1" i="1" smtClean="0">
                                  <a:solidFill>
                                    <a:srgbClr val="FF0000"/>
                                  </a:solidFill>
                                  <a:latin typeface="Cambria Math"/>
                                </a:rPr>
                                <m:t>𝒙</m:t>
                              </m:r>
                            </m:e>
                            <m:sup>
                              <m:r>
                                <a:rPr lang="en-US" sz="2000" b="1" i="1" smtClean="0">
                                  <a:solidFill>
                                    <a:srgbClr val="FF0000"/>
                                  </a:solidFill>
                                  <a:latin typeface="Cambria Math"/>
                                </a:rPr>
                                <m:t>𝟐</m:t>
                              </m:r>
                            </m:sup>
                          </m:sSup>
                        </m:num>
                        <m:den>
                          <m:r>
                            <a:rPr lang="en-US" sz="2000" b="1" i="1" smtClean="0">
                              <a:solidFill>
                                <a:srgbClr val="FF0000"/>
                              </a:solidFill>
                              <a:latin typeface="Cambria Math"/>
                            </a:rPr>
                            <m:t>𝟑</m:t>
                          </m:r>
                          <m:r>
                            <a:rPr lang="en-US" sz="2000" b="1" i="1" smtClean="0">
                              <a:solidFill>
                                <a:srgbClr val="FF0000"/>
                              </a:solidFill>
                              <a:latin typeface="Cambria Math"/>
                            </a:rPr>
                            <m:t>.</m:t>
                          </m:r>
                          <m:r>
                            <a:rPr lang="en-US" sz="2000" b="1" i="1" smtClean="0">
                              <a:solidFill>
                                <a:srgbClr val="FF0000"/>
                              </a:solidFill>
                              <a:latin typeface="Cambria Math"/>
                            </a:rPr>
                            <m:t>𝟓</m:t>
                          </m:r>
                          <m:r>
                            <a:rPr lang="en-US" sz="2000" b="1" i="1" smtClean="0">
                              <a:solidFill>
                                <a:srgbClr val="FF0000"/>
                              </a:solidFill>
                              <a:latin typeface="Cambria Math"/>
                              <a:ea typeface="Cambria Math"/>
                            </a:rPr>
                            <m:t>×</m:t>
                          </m:r>
                          <m:sSup>
                            <m:sSupPr>
                              <m:ctrlPr>
                                <a:rPr lang="en-US" sz="2000" b="1" i="1" smtClean="0">
                                  <a:solidFill>
                                    <a:srgbClr val="FF0000"/>
                                  </a:solidFill>
                                  <a:latin typeface="Cambria Math" panose="02040503050406030204" pitchFamily="18" charset="0"/>
                                  <a:ea typeface="Cambria Math"/>
                                </a:rPr>
                              </m:ctrlPr>
                            </m:sSupPr>
                            <m:e>
                              <m:r>
                                <a:rPr lang="en-US" sz="2000" b="1" i="1" smtClean="0">
                                  <a:solidFill>
                                    <a:srgbClr val="FF0000"/>
                                  </a:solidFill>
                                  <a:latin typeface="Cambria Math"/>
                                  <a:ea typeface="Cambria Math"/>
                                </a:rPr>
                                <m:t>𝟏𝟎</m:t>
                              </m:r>
                            </m:e>
                            <m:sup>
                              <m:r>
                                <a:rPr lang="en-US" sz="2000" b="1" i="1" smtClean="0">
                                  <a:solidFill>
                                    <a:srgbClr val="FF0000"/>
                                  </a:solidFill>
                                  <a:latin typeface="Cambria Math"/>
                                  <a:ea typeface="Cambria Math"/>
                                </a:rPr>
                                <m:t>𝟏𝟐</m:t>
                              </m:r>
                            </m:sup>
                          </m:sSup>
                        </m:den>
                      </m:f>
                      <m:r>
                        <a:rPr lang="en-US" sz="2000" b="1" i="1" smtClean="0">
                          <a:solidFill>
                            <a:srgbClr val="FF0000"/>
                          </a:solidFill>
                          <a:latin typeface="Cambria Math"/>
                        </a:rPr>
                        <m:t> − </m:t>
                      </m:r>
                      <m:f>
                        <m:fPr>
                          <m:ctrlPr>
                            <a:rPr lang="en-US" sz="2000" b="1" i="1" smtClean="0">
                              <a:solidFill>
                                <a:srgbClr val="FF0000"/>
                              </a:solidFill>
                              <a:latin typeface="Cambria Math" panose="02040503050406030204" pitchFamily="18" charset="0"/>
                              <a:ea typeface="Cambria Math"/>
                            </a:rPr>
                          </m:ctrlPr>
                        </m:fPr>
                        <m:num>
                          <m:sSup>
                            <m:sSupPr>
                              <m:ctrlPr>
                                <a:rPr lang="en-US" sz="2000" b="1" i="1" smtClean="0">
                                  <a:solidFill>
                                    <a:srgbClr val="FF0000"/>
                                  </a:solidFill>
                                  <a:latin typeface="Cambria Math" panose="02040503050406030204" pitchFamily="18" charset="0"/>
                                  <a:ea typeface="Cambria Math"/>
                                </a:rPr>
                              </m:ctrlPr>
                            </m:sSupPr>
                            <m:e>
                              <m:r>
                                <a:rPr lang="en-US" sz="2000" b="1" i="1" smtClean="0">
                                  <a:solidFill>
                                    <a:srgbClr val="FF0000"/>
                                  </a:solidFill>
                                  <a:latin typeface="Cambria Math"/>
                                  <a:ea typeface="Cambria Math"/>
                                </a:rPr>
                                <m:t>𝒚</m:t>
                              </m:r>
                            </m:e>
                            <m:sup>
                              <m:r>
                                <a:rPr lang="en-US" sz="2000" b="1" i="1" smtClean="0">
                                  <a:solidFill>
                                    <a:srgbClr val="FF0000"/>
                                  </a:solidFill>
                                  <a:latin typeface="Cambria Math"/>
                                  <a:ea typeface="Cambria Math"/>
                                </a:rPr>
                                <m:t>𝟐</m:t>
                              </m:r>
                            </m:sup>
                          </m:sSup>
                        </m:num>
                        <m:den>
                          <m:r>
                            <a:rPr lang="en-US" sz="2000" b="1" i="1" smtClean="0">
                              <a:solidFill>
                                <a:srgbClr val="FF0000"/>
                              </a:solidFill>
                              <a:latin typeface="Cambria Math"/>
                              <a:ea typeface="Cambria Math"/>
                            </a:rPr>
                            <m:t>𝟐</m:t>
                          </m:r>
                          <m:r>
                            <a:rPr lang="en-US" sz="2000" b="1" i="1" smtClean="0">
                              <a:solidFill>
                                <a:srgbClr val="FF0000"/>
                              </a:solidFill>
                              <a:latin typeface="Cambria Math"/>
                              <a:ea typeface="Cambria Math"/>
                            </a:rPr>
                            <m:t>.</m:t>
                          </m:r>
                          <m:r>
                            <a:rPr lang="en-US" sz="2000" b="1" i="1" smtClean="0">
                              <a:solidFill>
                                <a:srgbClr val="FF0000"/>
                              </a:solidFill>
                              <a:latin typeface="Cambria Math"/>
                              <a:ea typeface="Cambria Math"/>
                            </a:rPr>
                            <m:t>𝟗</m:t>
                          </m:r>
                          <m:r>
                            <a:rPr lang="en-US" sz="2000" b="1" i="1" smtClean="0">
                              <a:solidFill>
                                <a:srgbClr val="FF0000"/>
                              </a:solidFill>
                              <a:latin typeface="Cambria Math"/>
                              <a:ea typeface="Cambria Math"/>
                            </a:rPr>
                            <m:t>×</m:t>
                          </m:r>
                          <m:sSup>
                            <m:sSupPr>
                              <m:ctrlPr>
                                <a:rPr lang="en-US" sz="2000" b="1" i="1" smtClean="0">
                                  <a:solidFill>
                                    <a:srgbClr val="FF0000"/>
                                  </a:solidFill>
                                  <a:latin typeface="Cambria Math" panose="02040503050406030204" pitchFamily="18" charset="0"/>
                                  <a:ea typeface="Cambria Math"/>
                                </a:rPr>
                              </m:ctrlPr>
                            </m:sSupPr>
                            <m:e>
                              <m:r>
                                <a:rPr lang="en-US" sz="2000" b="1" i="1" smtClean="0">
                                  <a:solidFill>
                                    <a:srgbClr val="FF0000"/>
                                  </a:solidFill>
                                  <a:latin typeface="Cambria Math"/>
                                  <a:ea typeface="Cambria Math"/>
                                </a:rPr>
                                <m:t>𝟏𝟎</m:t>
                              </m:r>
                            </m:e>
                            <m:sup>
                              <m:r>
                                <a:rPr lang="en-US" sz="2000" b="1" i="1" smtClean="0">
                                  <a:solidFill>
                                    <a:srgbClr val="FF0000"/>
                                  </a:solidFill>
                                  <a:latin typeface="Cambria Math"/>
                                  <a:ea typeface="Cambria Math"/>
                                </a:rPr>
                                <m:t>𝟏𝟓</m:t>
                              </m:r>
                            </m:sup>
                          </m:sSup>
                        </m:den>
                      </m:f>
                      <m:r>
                        <a:rPr lang="en-US" sz="2000" b="1" i="1" smtClean="0">
                          <a:solidFill>
                            <a:srgbClr val="FF0000"/>
                          </a:solidFill>
                          <a:latin typeface="Cambria Math"/>
                          <a:ea typeface="Cambria Math"/>
                        </a:rPr>
                        <m:t>=</m:t>
                      </m:r>
                      <m:r>
                        <a:rPr lang="en-US" sz="2000" b="1" i="1" smtClean="0">
                          <a:solidFill>
                            <a:srgbClr val="FF0000"/>
                          </a:solidFill>
                          <a:latin typeface="Cambria Math"/>
                          <a:ea typeface="Cambria Math"/>
                        </a:rPr>
                        <m:t>𝟏</m:t>
                      </m:r>
                    </m:oMath>
                  </m:oMathPara>
                </a14:m>
                <a:endParaRPr lang="en-US" sz="2000" b="1" dirty="0">
                  <a:solidFill>
                    <a:srgbClr val="FF0000"/>
                  </a:solidFill>
                </a:endParaRPr>
              </a:p>
            </p:txBody>
          </p:sp>
        </mc:Choice>
        <mc:Fallback xmlns="">
          <p:sp>
            <p:nvSpPr>
              <p:cNvPr id="23" name="TextBox 5"/>
              <p:cNvSpPr txBox="1">
                <a:spLocks noRot="1" noChangeAspect="1" noMove="1" noResize="1" noEditPoints="1" noAdjustHandles="1" noChangeArrowheads="1" noChangeShapeType="1" noTextEdit="1"/>
              </p:cNvSpPr>
              <p:nvPr/>
            </p:nvSpPr>
            <p:spPr>
              <a:xfrm>
                <a:off x="255329" y="5792994"/>
                <a:ext cx="5760640" cy="73648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مربع نص 18"/>
              <p:cNvSpPr txBox="1"/>
              <p:nvPr/>
            </p:nvSpPr>
            <p:spPr>
              <a:xfrm>
                <a:off x="539552" y="4067780"/>
                <a:ext cx="2520280" cy="369332"/>
              </a:xfrm>
              <a:prstGeom prst="rect">
                <a:avLst/>
              </a:prstGeom>
              <a:noFill/>
            </p:spPr>
            <p:txBody>
              <a:bodyPr wrap="square" rtlCol="1">
                <a:spAutoFit/>
              </a:bodyPr>
              <a:lstStyle/>
              <a:p>
                <a:pPr/>
                <a14:m>
                  <m:oMathPara xmlns:m="http://schemas.openxmlformats.org/officeDocument/2006/math">
                    <m:oMathParaPr>
                      <m:jc m:val="left"/>
                    </m:oMathParaPr>
                    <m:oMath xmlns:m="http://schemas.openxmlformats.org/officeDocument/2006/math">
                      <m:r>
                        <a:rPr lang="en-US" b="1" i="1" smtClean="0">
                          <a:solidFill>
                            <a:schemeClr val="tx1"/>
                          </a:solidFill>
                          <a:latin typeface="Cambria Math"/>
                        </a:rPr>
                        <m:t>𝟐</m:t>
                      </m:r>
                      <m:r>
                        <a:rPr lang="en-US" b="1" i="1">
                          <a:latin typeface="Cambria Math"/>
                          <a:cs typeface="Arial" pitchFamily="34" charset="0"/>
                        </a:rPr>
                        <m:t>𝑪</m:t>
                      </m:r>
                      <m:r>
                        <a:rPr lang="en-US" b="1" i="1" smtClean="0">
                          <a:solidFill>
                            <a:schemeClr val="tx1"/>
                          </a:solidFill>
                          <a:latin typeface="Cambria Math"/>
                        </a:rPr>
                        <m:t>=</m:t>
                      </m:r>
                      <m:r>
                        <a:rPr lang="en-US" b="1" i="1" smtClean="0">
                          <a:solidFill>
                            <a:schemeClr val="tx1"/>
                          </a:solidFill>
                          <a:latin typeface="Cambria Math"/>
                        </a:rPr>
                        <m:t>𝟏𝟎𝟖</m:t>
                      </m:r>
                      <m:r>
                        <a:rPr lang="en-US" b="1" i="1" smtClean="0">
                          <a:solidFill>
                            <a:schemeClr val="tx1"/>
                          </a:solidFill>
                          <a:latin typeface="Cambria Math"/>
                        </a:rPr>
                        <m:t> </m:t>
                      </m:r>
                      <m:r>
                        <a:rPr lang="en-US" b="1" i="1" smtClean="0">
                          <a:solidFill>
                            <a:schemeClr val="tx1"/>
                          </a:solidFill>
                          <a:latin typeface="Cambria Math"/>
                        </a:rPr>
                        <m:t>𝟐𝟎𝟖</m:t>
                      </m:r>
                      <m:r>
                        <a:rPr lang="en-US" b="1" i="1" smtClean="0">
                          <a:solidFill>
                            <a:schemeClr val="tx1"/>
                          </a:solidFill>
                          <a:latin typeface="Cambria Math"/>
                        </a:rPr>
                        <m:t> </m:t>
                      </m:r>
                      <m:r>
                        <a:rPr lang="en-US" b="1" i="1" smtClean="0">
                          <a:solidFill>
                            <a:schemeClr val="tx1"/>
                          </a:solidFill>
                          <a:latin typeface="Cambria Math"/>
                        </a:rPr>
                        <m:t>𝟎𝟎𝟎</m:t>
                      </m:r>
                    </m:oMath>
                  </m:oMathPara>
                </a14:m>
                <a:endParaRPr lang="ar-KW" b="1" dirty="0">
                  <a:solidFill>
                    <a:schemeClr val="tx1"/>
                  </a:solidFill>
                </a:endParaRPr>
              </a:p>
            </p:txBody>
          </p:sp>
        </mc:Choice>
        <mc:Fallback xmlns="">
          <p:sp>
            <p:nvSpPr>
              <p:cNvPr id="19" name="مربع نص 18"/>
              <p:cNvSpPr txBox="1">
                <a:spLocks noRot="1" noChangeAspect="1" noMove="1" noResize="1" noEditPoints="1" noAdjustHandles="1" noChangeArrowheads="1" noChangeShapeType="1" noTextEdit="1"/>
              </p:cNvSpPr>
              <p:nvPr/>
            </p:nvSpPr>
            <p:spPr>
              <a:xfrm>
                <a:off x="539552" y="4067780"/>
                <a:ext cx="252028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مربع نص 19"/>
              <p:cNvSpPr txBox="1"/>
              <p:nvPr/>
            </p:nvSpPr>
            <p:spPr>
              <a:xfrm>
                <a:off x="539552" y="4499828"/>
                <a:ext cx="2520280" cy="369332"/>
              </a:xfrm>
              <a:prstGeom prst="rect">
                <a:avLst/>
              </a:prstGeom>
              <a:noFill/>
            </p:spPr>
            <p:txBody>
              <a:bodyPr wrap="square" rtlCol="1">
                <a:spAutoFit/>
              </a:bodyPr>
              <a:lstStyle/>
              <a:p>
                <a:pPr/>
                <a14:m>
                  <m:oMathPara xmlns:m="http://schemas.openxmlformats.org/officeDocument/2006/math">
                    <m:oMathParaPr>
                      <m:jc m:val="left"/>
                    </m:oMathParaPr>
                    <m:oMath xmlns:m="http://schemas.openxmlformats.org/officeDocument/2006/math">
                      <m:r>
                        <a:rPr lang="en-US" b="1" i="1">
                          <a:latin typeface="Cambria Math"/>
                          <a:cs typeface="Arial" pitchFamily="34" charset="0"/>
                        </a:rPr>
                        <m:t>𝑪</m:t>
                      </m:r>
                      <m:r>
                        <a:rPr lang="en-US" b="1" i="1" smtClean="0">
                          <a:solidFill>
                            <a:schemeClr val="tx1"/>
                          </a:solidFill>
                          <a:latin typeface="Cambria Math"/>
                        </a:rPr>
                        <m:t>=</m:t>
                      </m:r>
                      <m:r>
                        <a:rPr lang="en-US" b="1" i="1" smtClean="0">
                          <a:solidFill>
                            <a:schemeClr val="tx1"/>
                          </a:solidFill>
                          <a:latin typeface="Cambria Math"/>
                        </a:rPr>
                        <m:t>𝟓𝟒</m:t>
                      </m:r>
                      <m:r>
                        <a:rPr lang="en-US" b="1" i="1" smtClean="0">
                          <a:solidFill>
                            <a:schemeClr val="tx1"/>
                          </a:solidFill>
                          <a:latin typeface="Cambria Math"/>
                        </a:rPr>
                        <m:t> </m:t>
                      </m:r>
                      <m:r>
                        <a:rPr lang="en-US" b="1" i="1" smtClean="0">
                          <a:solidFill>
                            <a:schemeClr val="tx1"/>
                          </a:solidFill>
                          <a:latin typeface="Cambria Math"/>
                        </a:rPr>
                        <m:t>𝟏𝟎𝟒</m:t>
                      </m:r>
                      <m:r>
                        <a:rPr lang="en-US" b="1" i="1" smtClean="0">
                          <a:solidFill>
                            <a:schemeClr val="tx1"/>
                          </a:solidFill>
                          <a:latin typeface="Cambria Math"/>
                        </a:rPr>
                        <m:t> </m:t>
                      </m:r>
                      <m:r>
                        <a:rPr lang="en-US" b="1" i="1" smtClean="0">
                          <a:solidFill>
                            <a:schemeClr val="tx1"/>
                          </a:solidFill>
                          <a:latin typeface="Cambria Math"/>
                        </a:rPr>
                        <m:t>𝟎𝟎𝟎</m:t>
                      </m:r>
                    </m:oMath>
                  </m:oMathPara>
                </a14:m>
                <a:endParaRPr lang="ar-KW" b="1" dirty="0">
                  <a:solidFill>
                    <a:schemeClr val="tx1"/>
                  </a:solidFill>
                </a:endParaRPr>
              </a:p>
            </p:txBody>
          </p:sp>
        </mc:Choice>
        <mc:Fallback xmlns="">
          <p:sp>
            <p:nvSpPr>
              <p:cNvPr id="20" name="مربع نص 19"/>
              <p:cNvSpPr txBox="1">
                <a:spLocks noRot="1" noChangeAspect="1" noMove="1" noResize="1" noEditPoints="1" noAdjustHandles="1" noChangeArrowheads="1" noChangeShapeType="1" noTextEdit="1"/>
              </p:cNvSpPr>
              <p:nvPr/>
            </p:nvSpPr>
            <p:spPr>
              <a:xfrm>
                <a:off x="539552" y="4499828"/>
                <a:ext cx="2520280" cy="369332"/>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50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randombar(horizont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randombar(horizontal)">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randombar(horizontal)">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randombar(horizontal)">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circle(in)">
                                      <p:cBhvr>
                                        <p:cTn id="59" dur="20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circle(in)">
                                      <p:cBhvr>
                                        <p:cTn id="64" dur="20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randombar(horizontal)">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P spid="14" grpId="0"/>
      <p:bldP spid="21" grpId="0"/>
      <p:bldP spid="26" grpId="0"/>
      <p:bldP spid="27" grpId="0"/>
      <p:bldP spid="29" grpId="0"/>
      <p:bldP spid="9" grpId="0"/>
      <p:bldP spid="22" grpId="0"/>
      <p:bldP spid="23"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39338" y="437763"/>
                <a:ext cx="8897157" cy="830997"/>
              </a:xfrm>
              <a:prstGeom prst="rect">
                <a:avLst/>
              </a:prstGeom>
              <a:noFill/>
            </p:spPr>
            <p:txBody>
              <a:bodyPr wrap="square" rtlCol="0">
                <a:spAutoFit/>
              </a:bodyPr>
              <a:lstStyle/>
              <a:p>
                <a:r>
                  <a:rPr lang="ar-KW" sz="2400" b="1" dirty="0">
                    <a:solidFill>
                      <a:schemeClr val="tx1"/>
                    </a:solidFill>
                  </a:rPr>
                  <a:t>في مثال</a:t>
                </a:r>
                <a:r>
                  <a:rPr lang="en-US" sz="2400" b="1" dirty="0">
                    <a:solidFill>
                      <a:schemeClr val="tx1"/>
                    </a:solidFill>
                  </a:rPr>
                  <a:t>(6) </a:t>
                </a:r>
                <a:r>
                  <a:rPr lang="ar-KW" sz="2400" b="1" dirty="0">
                    <a:solidFill>
                      <a:schemeClr val="tx1"/>
                    </a:solidFill>
                  </a:rPr>
                  <a:t> أوجد معادلة قطع زائد لمسار مركبة فضائية حول كوكب المشتري علمًا أن : </a:t>
                </a:r>
                <a14:m>
                  <m:oMath xmlns:m="http://schemas.openxmlformats.org/officeDocument/2006/math">
                    <m:r>
                      <a:rPr lang="en-US" sz="2400" b="1" i="1" smtClean="0">
                        <a:solidFill>
                          <a:schemeClr val="tx1"/>
                        </a:solidFill>
                        <a:latin typeface="Cambria Math"/>
                      </a:rPr>
                      <m:t>𝒂</m:t>
                    </m:r>
                    <m:r>
                      <a:rPr lang="en-US" sz="2400" b="1" i="1" smtClean="0">
                        <a:solidFill>
                          <a:schemeClr val="tx1"/>
                        </a:solidFill>
                        <a:latin typeface="Cambria Math"/>
                      </a:rPr>
                      <m:t>=</m:t>
                    </m:r>
                    <m:r>
                      <a:rPr lang="en-US" sz="2400" b="1" i="1" smtClean="0">
                        <a:solidFill>
                          <a:schemeClr val="tx1"/>
                        </a:solidFill>
                        <a:latin typeface="Cambria Math"/>
                      </a:rPr>
                      <m:t>𝟑𝟖𝟗𝟒𝟐𝟑𝟔𝟎</m:t>
                    </m:r>
                    <m:r>
                      <a:rPr lang="en-US" sz="2400" b="1" i="1" smtClean="0">
                        <a:solidFill>
                          <a:schemeClr val="tx1"/>
                        </a:solidFill>
                        <a:latin typeface="Cambria Math"/>
                      </a:rPr>
                      <m:t> </m:t>
                    </m:r>
                    <m:r>
                      <a:rPr lang="en-US" sz="2400" b="1" i="1" smtClean="0">
                        <a:solidFill>
                          <a:schemeClr val="tx1"/>
                        </a:solidFill>
                        <a:latin typeface="Cambria Math"/>
                      </a:rPr>
                      <m:t>𝒌𝒎</m:t>
                    </m:r>
                    <m:r>
                      <a:rPr lang="ar-KW" sz="2400" b="1" i="1" smtClean="0">
                        <a:solidFill>
                          <a:schemeClr val="tx1"/>
                        </a:solidFill>
                        <a:latin typeface="Cambria Math"/>
                      </a:rPr>
                      <m:t> </m:t>
                    </m:r>
                    <m:r>
                      <a:rPr lang="en-US" sz="2400" b="1" i="1" smtClean="0">
                        <a:solidFill>
                          <a:schemeClr val="tx1"/>
                        </a:solidFill>
                        <a:latin typeface="Cambria Math"/>
                      </a:rPr>
                      <m:t>, </m:t>
                    </m:r>
                    <m:r>
                      <a:rPr lang="en-US" sz="2400" b="1" i="1" smtClean="0">
                        <a:solidFill>
                          <a:schemeClr val="tx1"/>
                        </a:solidFill>
                        <a:latin typeface="Cambria Math"/>
                      </a:rPr>
                      <m:t>𝒄</m:t>
                    </m:r>
                    <m:r>
                      <a:rPr lang="en-US" sz="2400" b="1" i="1" smtClean="0">
                        <a:solidFill>
                          <a:schemeClr val="tx1"/>
                        </a:solidFill>
                        <a:latin typeface="Cambria Math"/>
                      </a:rPr>
                      <m:t>=</m:t>
                    </m:r>
                    <m:r>
                      <a:rPr lang="en-US" sz="2400" b="1" i="1" smtClean="0">
                        <a:solidFill>
                          <a:schemeClr val="tx1"/>
                        </a:solidFill>
                        <a:latin typeface="Cambria Math"/>
                      </a:rPr>
                      <m:t>𝟕𝟕𝟖𝟓𝟒𝟕𝟐𝟎𝟎</m:t>
                    </m:r>
                    <m:r>
                      <a:rPr lang="en-US" sz="2400" b="1" i="1" smtClean="0">
                        <a:solidFill>
                          <a:schemeClr val="tx1"/>
                        </a:solidFill>
                        <a:latin typeface="Cambria Math"/>
                      </a:rPr>
                      <m:t> </m:t>
                    </m:r>
                    <m:r>
                      <a:rPr lang="en-US" sz="2400" b="1" i="1" smtClean="0">
                        <a:solidFill>
                          <a:schemeClr val="tx1"/>
                        </a:solidFill>
                        <a:latin typeface="Cambria Math"/>
                      </a:rPr>
                      <m:t>𝒌𝒎</m:t>
                    </m:r>
                  </m:oMath>
                </a14:m>
                <a:endParaRPr lang="en-US" sz="2400" b="1" dirty="0">
                  <a:solidFill>
                    <a:schemeClr val="tx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39338" y="437763"/>
                <a:ext cx="8897157" cy="830997"/>
              </a:xfrm>
              <a:prstGeom prst="rect">
                <a:avLst/>
              </a:prstGeom>
              <a:blipFill>
                <a:blip r:embed="rId2"/>
                <a:stretch>
                  <a:fillRect l="-1028" t="-6618" r="-1028"/>
                </a:stretch>
              </a:blipFill>
            </p:spPr>
            <p:txBody>
              <a:bodyPr/>
              <a:lstStyle/>
              <a:p>
                <a:r>
                  <a:rPr lang="en-US">
                    <a:noFill/>
                  </a:rPr>
                  <a:t> </a:t>
                </a:r>
              </a:p>
            </p:txBody>
          </p:sp>
        </mc:Fallback>
      </mc:AlternateContent>
      <p:sp>
        <p:nvSpPr>
          <p:cNvPr id="7" name="TextBox 2"/>
          <p:cNvSpPr txBox="1"/>
          <p:nvPr/>
        </p:nvSpPr>
        <p:spPr>
          <a:xfrm>
            <a:off x="8027074" y="1743199"/>
            <a:ext cx="865406" cy="461665"/>
          </a:xfrm>
          <a:prstGeom prst="rect">
            <a:avLst/>
          </a:prstGeom>
          <a:noFill/>
        </p:spPr>
        <p:txBody>
          <a:bodyPr wrap="square" rtlCol="0">
            <a:spAutoFit/>
          </a:bodyPr>
          <a:lstStyle/>
          <a:p>
            <a:pPr fontAlgn="base">
              <a:spcBef>
                <a:spcPct val="0"/>
              </a:spcBef>
              <a:spcAft>
                <a:spcPct val="0"/>
              </a:spcAft>
            </a:pPr>
            <a:r>
              <a:rPr lang="ar-EG" sz="2400" b="1" dirty="0">
                <a:solidFill>
                  <a:srgbClr val="FF0000"/>
                </a:solidFill>
                <a:latin typeface="Lucida Calligraphy" pitchFamily="66" charset="0"/>
                <a:cs typeface="Arial" pitchFamily="34" charset="0"/>
              </a:rPr>
              <a:t>الحل</a:t>
            </a:r>
            <a:r>
              <a:rPr lang="ar-KW" sz="2400" b="1" dirty="0">
                <a:solidFill>
                  <a:srgbClr val="FF0000"/>
                </a:solidFill>
                <a:latin typeface="Lucida Calligraphy" pitchFamily="66" charset="0"/>
                <a:cs typeface="Arial" pitchFamily="34" charset="0"/>
              </a:rPr>
              <a:t>:</a:t>
            </a:r>
            <a:endParaRPr lang="en-US" sz="2400" b="1" dirty="0">
              <a:solidFill>
                <a:srgbClr val="FF0000"/>
              </a:solidFill>
              <a:latin typeface="Lucida Calligraphy" pitchFamily="66" charset="0"/>
              <a:cs typeface="Arial"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35496" y="2351199"/>
                <a:ext cx="2736304" cy="717761"/>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f>
                        <m:fPr>
                          <m:ctrlPr>
                            <a:rPr lang="en-US" sz="2000" b="1" i="1" smtClean="0">
                              <a:solidFill>
                                <a:schemeClr val="tx1"/>
                              </a:solidFill>
                              <a:latin typeface="Cambria Math" panose="02040503050406030204" pitchFamily="18" charset="0"/>
                            </a:rPr>
                          </m:ctrlPr>
                        </m:fPr>
                        <m:num>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𝒙</m:t>
                              </m:r>
                            </m:e>
                            <m:sup>
                              <m:r>
                                <a:rPr lang="en-US" sz="2000" b="1" i="1" smtClean="0">
                                  <a:solidFill>
                                    <a:schemeClr val="tx1"/>
                                  </a:solidFill>
                                  <a:latin typeface="Cambria Math"/>
                                </a:rPr>
                                <m:t>𝟐</m:t>
                              </m:r>
                            </m:sup>
                          </m:sSup>
                        </m:num>
                        <m:den>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𝒂</m:t>
                              </m:r>
                            </m:e>
                            <m:sup>
                              <m:r>
                                <a:rPr lang="en-US" sz="2000" b="1" i="1" smtClean="0">
                                  <a:solidFill>
                                    <a:schemeClr val="tx1"/>
                                  </a:solidFill>
                                  <a:latin typeface="Cambria Math"/>
                                </a:rPr>
                                <m:t>𝟐</m:t>
                              </m:r>
                            </m:sup>
                          </m:sSup>
                        </m:den>
                      </m:f>
                      <m:r>
                        <a:rPr lang="en-US" sz="2000" b="1" i="1" smtClean="0">
                          <a:solidFill>
                            <a:schemeClr val="tx1"/>
                          </a:solidFill>
                          <a:latin typeface="Cambria Math"/>
                        </a:rPr>
                        <m:t>−</m:t>
                      </m:r>
                      <m:f>
                        <m:fPr>
                          <m:ctrlPr>
                            <a:rPr lang="en-US" sz="2000" b="1" i="1" smtClean="0">
                              <a:solidFill>
                                <a:schemeClr val="tx1"/>
                              </a:solidFill>
                              <a:latin typeface="Cambria Math" panose="02040503050406030204" pitchFamily="18" charset="0"/>
                              <a:ea typeface="Cambria Math"/>
                            </a:rPr>
                          </m:ctrlPr>
                        </m:fPr>
                        <m:num>
                          <m:sSup>
                            <m:sSupPr>
                              <m:ctrlPr>
                                <a:rPr lang="en-US" sz="2000" b="1" i="1" smtClean="0">
                                  <a:solidFill>
                                    <a:schemeClr val="tx1"/>
                                  </a:solidFill>
                                  <a:latin typeface="Cambria Math" panose="02040503050406030204" pitchFamily="18" charset="0"/>
                                  <a:ea typeface="Cambria Math"/>
                                </a:rPr>
                              </m:ctrlPr>
                            </m:sSupPr>
                            <m:e>
                              <m:r>
                                <a:rPr lang="en-US" sz="2000" b="1" i="1" smtClean="0">
                                  <a:solidFill>
                                    <a:schemeClr val="tx1"/>
                                  </a:solidFill>
                                  <a:latin typeface="Cambria Math"/>
                                  <a:ea typeface="Cambria Math"/>
                                </a:rPr>
                                <m:t>𝒚</m:t>
                              </m:r>
                            </m:e>
                            <m:sup>
                              <m:r>
                                <a:rPr lang="en-US" sz="2000" b="1" i="1" smtClean="0">
                                  <a:solidFill>
                                    <a:schemeClr val="tx1"/>
                                  </a:solidFill>
                                  <a:latin typeface="Cambria Math"/>
                                  <a:ea typeface="Cambria Math"/>
                                </a:rPr>
                                <m:t>𝟐</m:t>
                              </m:r>
                            </m:sup>
                          </m:sSup>
                        </m:num>
                        <m:den>
                          <m:sSup>
                            <m:sSupPr>
                              <m:ctrlPr>
                                <a:rPr lang="en-US" sz="2000" b="1" i="1" smtClean="0">
                                  <a:solidFill>
                                    <a:schemeClr val="tx1"/>
                                  </a:solidFill>
                                  <a:latin typeface="Cambria Math" panose="02040503050406030204" pitchFamily="18" charset="0"/>
                                  <a:ea typeface="Cambria Math"/>
                                </a:rPr>
                              </m:ctrlPr>
                            </m:sSupPr>
                            <m:e>
                              <m:r>
                                <a:rPr lang="en-US" sz="2000" b="1" i="1" smtClean="0">
                                  <a:solidFill>
                                    <a:schemeClr val="tx1"/>
                                  </a:solidFill>
                                  <a:latin typeface="Cambria Math"/>
                                  <a:ea typeface="Cambria Math"/>
                                </a:rPr>
                                <m:t>𝒃</m:t>
                              </m:r>
                            </m:e>
                            <m:sup>
                              <m:r>
                                <a:rPr lang="en-US" sz="2000" b="1" i="1" smtClean="0">
                                  <a:solidFill>
                                    <a:schemeClr val="tx1"/>
                                  </a:solidFill>
                                  <a:latin typeface="Cambria Math"/>
                                  <a:ea typeface="Cambria Math"/>
                                </a:rPr>
                                <m:t>𝟐</m:t>
                              </m:r>
                            </m:sup>
                          </m:sSup>
                        </m:den>
                      </m:f>
                      <m:r>
                        <a:rPr lang="en-US" sz="2000" b="1" i="1" smtClean="0">
                          <a:solidFill>
                            <a:schemeClr val="tx1"/>
                          </a:solidFill>
                          <a:latin typeface="Cambria Math"/>
                          <a:ea typeface="Cambria Math"/>
                        </a:rPr>
                        <m:t>=</m:t>
                      </m:r>
                      <m:r>
                        <a:rPr lang="en-US" sz="2000" b="1" i="1" smtClean="0">
                          <a:solidFill>
                            <a:schemeClr val="tx1"/>
                          </a:solidFill>
                          <a:latin typeface="Cambria Math"/>
                          <a:ea typeface="Cambria Math"/>
                        </a:rPr>
                        <m:t>𝟏</m:t>
                      </m:r>
                    </m:oMath>
                  </m:oMathPara>
                </a14:m>
                <a:endParaRPr lang="en-US" sz="2000" b="1" dirty="0">
                  <a:solidFill>
                    <a:schemeClr val="tx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5496" y="2351199"/>
                <a:ext cx="2736304" cy="717761"/>
              </a:xfrm>
              <a:prstGeom prst="rect">
                <a:avLst/>
              </a:prstGeom>
              <a:blipFill>
                <a:blip r:embed="rId3"/>
                <a:stretch>
                  <a:fillRect/>
                </a:stretch>
              </a:blipFill>
            </p:spPr>
            <p:txBody>
              <a:bodyPr/>
              <a:lstStyle/>
              <a:p>
                <a:r>
                  <a:rPr lang="en-US">
                    <a:noFill/>
                  </a:rPr>
                  <a:t> </a:t>
                </a:r>
              </a:p>
            </p:txBody>
          </p:sp>
        </mc:Fallback>
      </mc:AlternateContent>
      <p:sp>
        <p:nvSpPr>
          <p:cNvPr id="14" name="مربع نص 2"/>
          <p:cNvSpPr txBox="1"/>
          <p:nvPr/>
        </p:nvSpPr>
        <p:spPr>
          <a:xfrm>
            <a:off x="3031564" y="2123564"/>
            <a:ext cx="5860916" cy="369332"/>
          </a:xfrm>
          <a:prstGeom prst="rect">
            <a:avLst/>
          </a:prstGeom>
          <a:noFill/>
        </p:spPr>
        <p:txBody>
          <a:bodyPr wrap="square" rtlCol="1">
            <a:spAutoFit/>
          </a:bodyPr>
          <a:lstStyle/>
          <a:p>
            <a:pPr rtl="0" fontAlgn="base">
              <a:spcBef>
                <a:spcPct val="0"/>
              </a:spcBef>
              <a:spcAft>
                <a:spcPct val="0"/>
              </a:spcAft>
            </a:pPr>
            <a:r>
              <a:rPr lang="ar-KW" b="1" dirty="0">
                <a:latin typeface="Lucida Calligraphy" pitchFamily="66" charset="0"/>
                <a:cs typeface="Arial" pitchFamily="34" charset="0"/>
              </a:rPr>
              <a:t>نفرض أن مركز القطع الزائد هو نقطة الأصل  وأن المحور القاطع أفقي.</a:t>
            </a:r>
          </a:p>
        </p:txBody>
      </p:sp>
      <mc:AlternateContent xmlns:mc="http://schemas.openxmlformats.org/markup-compatibility/2006" xmlns:a14="http://schemas.microsoft.com/office/drawing/2010/main">
        <mc:Choice Requires="a14">
          <p:sp>
            <p:nvSpPr>
              <p:cNvPr id="21" name="مربع نص 2"/>
              <p:cNvSpPr txBox="1"/>
              <p:nvPr/>
            </p:nvSpPr>
            <p:spPr>
              <a:xfrm>
                <a:off x="611560" y="3269472"/>
                <a:ext cx="2004573" cy="375552"/>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left"/>
                    </m:oMathParaPr>
                    <m:oMath xmlns:m="http://schemas.openxmlformats.org/officeDocument/2006/math">
                      <m:sSup>
                        <m:sSupPr>
                          <m:ctrlPr>
                            <a:rPr lang="ar-KW" b="1" i="1" smtClean="0">
                              <a:solidFill>
                                <a:schemeClr val="tx1"/>
                              </a:solidFill>
                              <a:latin typeface="Cambria Math" panose="02040503050406030204" pitchFamily="18" charset="0"/>
                              <a:cs typeface="Arial" pitchFamily="34" charset="0"/>
                            </a:rPr>
                          </m:ctrlPr>
                        </m:sSupPr>
                        <m:e>
                          <m:r>
                            <a:rPr lang="en-US" b="1" i="1" smtClean="0">
                              <a:solidFill>
                                <a:schemeClr val="tx1"/>
                              </a:solidFill>
                              <a:latin typeface="Cambria Math"/>
                              <a:cs typeface="Arial" pitchFamily="34" charset="0"/>
                            </a:rPr>
                            <m:t>𝑪</m:t>
                          </m:r>
                        </m:e>
                        <m:sup>
                          <m:r>
                            <a:rPr lang="en-US" b="1" i="1" smtClean="0">
                              <a:solidFill>
                                <a:schemeClr val="tx1"/>
                              </a:solidFill>
                              <a:latin typeface="Cambria Math"/>
                              <a:cs typeface="Arial" pitchFamily="34" charset="0"/>
                            </a:rPr>
                            <m:t>𝟐</m:t>
                          </m:r>
                        </m:sup>
                      </m:sSup>
                      <m:r>
                        <a:rPr lang="ar-KW" b="1" i="1" smtClean="0">
                          <a:solidFill>
                            <a:schemeClr val="tx1"/>
                          </a:solidFill>
                          <a:latin typeface="Cambria Math"/>
                          <a:ea typeface="Cambria Math"/>
                          <a:cs typeface="Arial" pitchFamily="34" charset="0"/>
                        </a:rPr>
                        <m:t>=</m:t>
                      </m:r>
                      <m:sSup>
                        <m:sSupPr>
                          <m:ctrlPr>
                            <a:rPr lang="ar-KW" b="1" i="1" smtClean="0">
                              <a:solidFill>
                                <a:schemeClr val="tx1"/>
                              </a:solidFill>
                              <a:latin typeface="Cambria Math" panose="02040503050406030204" pitchFamily="18" charset="0"/>
                              <a:ea typeface="Cambria Math"/>
                              <a:cs typeface="Arial" pitchFamily="34" charset="0"/>
                            </a:rPr>
                          </m:ctrlPr>
                        </m:sSupPr>
                        <m:e>
                          <m:r>
                            <a:rPr lang="en-US" b="1" i="1" smtClean="0">
                              <a:solidFill>
                                <a:schemeClr val="tx1"/>
                              </a:solidFill>
                              <a:latin typeface="Cambria Math"/>
                              <a:ea typeface="Cambria Math"/>
                              <a:cs typeface="Arial" pitchFamily="34" charset="0"/>
                            </a:rPr>
                            <m:t>𝒂</m:t>
                          </m:r>
                        </m:e>
                        <m:sup>
                          <m:r>
                            <a:rPr lang="en-US" b="1" i="1" smtClean="0">
                              <a:solidFill>
                                <a:schemeClr val="tx1"/>
                              </a:solidFill>
                              <a:latin typeface="Cambria Math"/>
                              <a:ea typeface="Cambria Math"/>
                              <a:cs typeface="Arial" pitchFamily="34" charset="0"/>
                            </a:rPr>
                            <m:t>𝟐</m:t>
                          </m:r>
                        </m:sup>
                      </m:sSup>
                      <m:r>
                        <a:rPr lang="ar-KW" b="1" i="1" smtClean="0">
                          <a:solidFill>
                            <a:schemeClr val="tx1"/>
                          </a:solidFill>
                          <a:latin typeface="Cambria Math"/>
                          <a:ea typeface="Cambria Math"/>
                          <a:cs typeface="Arial" pitchFamily="34" charset="0"/>
                        </a:rPr>
                        <m:t>+</m:t>
                      </m:r>
                      <m:sSup>
                        <m:sSupPr>
                          <m:ctrlPr>
                            <a:rPr lang="ar-KW" b="1" i="1" smtClean="0">
                              <a:solidFill>
                                <a:schemeClr val="tx1"/>
                              </a:solidFill>
                              <a:latin typeface="Cambria Math" panose="02040503050406030204" pitchFamily="18" charset="0"/>
                              <a:ea typeface="Cambria Math"/>
                              <a:cs typeface="Arial" pitchFamily="34" charset="0"/>
                            </a:rPr>
                          </m:ctrlPr>
                        </m:sSupPr>
                        <m:e>
                          <m:r>
                            <a:rPr lang="en-US" b="1" i="1" smtClean="0">
                              <a:solidFill>
                                <a:schemeClr val="tx1"/>
                              </a:solidFill>
                              <a:latin typeface="Cambria Math"/>
                              <a:ea typeface="Cambria Math"/>
                              <a:cs typeface="Arial" pitchFamily="34" charset="0"/>
                            </a:rPr>
                            <m:t>𝒃</m:t>
                          </m:r>
                        </m:e>
                        <m:sup>
                          <m:r>
                            <a:rPr lang="en-US" b="1" i="1" smtClean="0">
                              <a:solidFill>
                                <a:schemeClr val="tx1"/>
                              </a:solidFill>
                              <a:latin typeface="Cambria Math"/>
                              <a:ea typeface="Cambria Math"/>
                              <a:cs typeface="Arial" pitchFamily="34" charset="0"/>
                            </a:rPr>
                            <m:t>𝟐</m:t>
                          </m:r>
                        </m:sup>
                      </m:sSup>
                    </m:oMath>
                  </m:oMathPara>
                </a14:m>
                <a:endParaRPr lang="ar-KW" b="1" dirty="0">
                  <a:solidFill>
                    <a:schemeClr val="tx1"/>
                  </a:solidFill>
                  <a:latin typeface="Lucida Calligraphy" pitchFamily="66" charset="0"/>
                  <a:cs typeface="Arial" pitchFamily="34" charset="0"/>
                </a:endParaRPr>
              </a:p>
            </p:txBody>
          </p:sp>
        </mc:Choice>
        <mc:Fallback xmlns="">
          <p:sp>
            <p:nvSpPr>
              <p:cNvPr id="21" name="مربع نص 2"/>
              <p:cNvSpPr txBox="1">
                <a:spLocks noRot="1" noChangeAspect="1" noMove="1" noResize="1" noEditPoints="1" noAdjustHandles="1" noChangeArrowheads="1" noChangeShapeType="1" noTextEdit="1"/>
              </p:cNvSpPr>
              <p:nvPr/>
            </p:nvSpPr>
            <p:spPr>
              <a:xfrm>
                <a:off x="611560" y="3269472"/>
                <a:ext cx="2004573" cy="375552"/>
              </a:xfrm>
              <a:prstGeom prst="rect">
                <a:avLst/>
              </a:prstGeom>
              <a:blipFill>
                <a:blip r:embed="rId4"/>
                <a:stretch>
                  <a:fillRect/>
                </a:stretch>
              </a:blipFill>
            </p:spPr>
            <p:txBody>
              <a:bodyPr/>
              <a:lstStyle/>
              <a:p>
                <a:r>
                  <a:rPr lang="en-US">
                    <a:noFill/>
                  </a:rPr>
                  <a:t> </a:t>
                </a:r>
              </a:p>
            </p:txBody>
          </p:sp>
        </mc:Fallback>
      </mc:AlternateContent>
      <p:sp>
        <p:nvSpPr>
          <p:cNvPr id="26" name="مربع نص 25"/>
          <p:cNvSpPr txBox="1"/>
          <p:nvPr/>
        </p:nvSpPr>
        <p:spPr>
          <a:xfrm>
            <a:off x="5076056" y="2555612"/>
            <a:ext cx="3672408" cy="369332"/>
          </a:xfrm>
          <a:prstGeom prst="rect">
            <a:avLst/>
          </a:prstGeom>
          <a:noFill/>
        </p:spPr>
        <p:txBody>
          <a:bodyPr wrap="square" rtlCol="1">
            <a:spAutoFit/>
          </a:bodyPr>
          <a:lstStyle/>
          <a:p>
            <a:r>
              <a:rPr lang="ar-KW" b="1" dirty="0"/>
              <a:t>معادلة القطع علي الصورة </a:t>
            </a:r>
          </a:p>
        </p:txBody>
      </p:sp>
      <mc:AlternateContent xmlns:mc="http://schemas.openxmlformats.org/markup-compatibility/2006" xmlns:a14="http://schemas.microsoft.com/office/drawing/2010/main">
        <mc:Choice Requires="a14">
          <p:sp>
            <p:nvSpPr>
              <p:cNvPr id="27" name="مربع نص 2"/>
              <p:cNvSpPr txBox="1"/>
              <p:nvPr/>
            </p:nvSpPr>
            <p:spPr>
              <a:xfrm>
                <a:off x="395536" y="3845536"/>
                <a:ext cx="2004573" cy="375552"/>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sSup>
                        <m:sSupPr>
                          <m:ctrlPr>
                            <a:rPr lang="ar-KW" b="1" i="1" smtClean="0">
                              <a:solidFill>
                                <a:schemeClr val="tx1"/>
                              </a:solidFill>
                              <a:latin typeface="Cambria Math" panose="02040503050406030204" pitchFamily="18" charset="0"/>
                              <a:ea typeface="Cambria Math"/>
                              <a:cs typeface="Arial" pitchFamily="34" charset="0"/>
                            </a:rPr>
                          </m:ctrlPr>
                        </m:sSupPr>
                        <m:e>
                          <m:r>
                            <a:rPr lang="en-US" b="1" i="1" smtClean="0">
                              <a:solidFill>
                                <a:schemeClr val="tx1"/>
                              </a:solidFill>
                              <a:latin typeface="Cambria Math"/>
                              <a:ea typeface="Cambria Math"/>
                              <a:cs typeface="Arial" pitchFamily="34" charset="0"/>
                            </a:rPr>
                            <m:t>𝒃</m:t>
                          </m:r>
                        </m:e>
                        <m:sup>
                          <m:r>
                            <a:rPr lang="ar-KW" b="1" i="1" smtClean="0">
                              <a:solidFill>
                                <a:schemeClr val="tx1"/>
                              </a:solidFill>
                              <a:latin typeface="Cambria Math"/>
                              <a:ea typeface="Cambria Math"/>
                              <a:cs typeface="Arial" pitchFamily="34" charset="0"/>
                            </a:rPr>
                            <m:t>𝟐</m:t>
                          </m:r>
                        </m:sup>
                      </m:sSup>
                      <m:r>
                        <a:rPr lang="ar-KW" b="1" i="0" smtClean="0">
                          <a:solidFill>
                            <a:schemeClr val="tx1"/>
                          </a:solidFill>
                          <a:latin typeface="Cambria Math"/>
                          <a:ea typeface="Cambria Math"/>
                          <a:cs typeface="Arial" pitchFamily="34" charset="0"/>
                        </a:rPr>
                        <m:t>  </m:t>
                      </m:r>
                      <m:r>
                        <a:rPr lang="ar-KW" b="1" i="1" smtClean="0">
                          <a:solidFill>
                            <a:schemeClr val="tx1"/>
                          </a:solidFill>
                          <a:latin typeface="Cambria Math"/>
                          <a:ea typeface="Cambria Math"/>
                          <a:cs typeface="Arial" pitchFamily="34" charset="0"/>
                        </a:rPr>
                        <m:t>=</m:t>
                      </m:r>
                      <m:sSup>
                        <m:sSupPr>
                          <m:ctrlPr>
                            <a:rPr lang="ar-KW" b="1" i="1" smtClean="0">
                              <a:solidFill>
                                <a:schemeClr val="tx1"/>
                              </a:solidFill>
                              <a:latin typeface="Cambria Math" panose="02040503050406030204" pitchFamily="18" charset="0"/>
                              <a:ea typeface="Cambria Math"/>
                              <a:cs typeface="Arial" pitchFamily="34" charset="0"/>
                            </a:rPr>
                          </m:ctrlPr>
                        </m:sSupPr>
                        <m:e>
                          <m:r>
                            <a:rPr lang="en-US" b="1" i="1" smtClean="0">
                              <a:solidFill>
                                <a:schemeClr val="tx1"/>
                              </a:solidFill>
                              <a:latin typeface="Cambria Math"/>
                              <a:ea typeface="Cambria Math"/>
                              <a:cs typeface="Arial" pitchFamily="34" charset="0"/>
                            </a:rPr>
                            <m:t>𝒄</m:t>
                          </m:r>
                        </m:e>
                        <m:sup>
                          <m:r>
                            <a:rPr lang="en-US" b="1" i="1" smtClean="0">
                              <a:solidFill>
                                <a:schemeClr val="tx1"/>
                              </a:solidFill>
                              <a:latin typeface="Cambria Math"/>
                              <a:ea typeface="Cambria Math"/>
                              <a:cs typeface="Arial" pitchFamily="34" charset="0"/>
                            </a:rPr>
                            <m:t>𝟐</m:t>
                          </m:r>
                        </m:sup>
                      </m:sSup>
                      <m:r>
                        <a:rPr lang="ar-KW" b="1" i="1" smtClean="0">
                          <a:solidFill>
                            <a:schemeClr val="tx1"/>
                          </a:solidFill>
                          <a:latin typeface="Cambria Math"/>
                          <a:ea typeface="Cambria Math"/>
                          <a:cs typeface="Arial" pitchFamily="34" charset="0"/>
                        </a:rPr>
                        <m:t>−</m:t>
                      </m:r>
                      <m:sSup>
                        <m:sSupPr>
                          <m:ctrlPr>
                            <a:rPr lang="ar-KW" b="1" i="1" smtClean="0">
                              <a:solidFill>
                                <a:schemeClr val="tx1"/>
                              </a:solidFill>
                              <a:latin typeface="Cambria Math" panose="02040503050406030204" pitchFamily="18" charset="0"/>
                              <a:ea typeface="Cambria Math"/>
                              <a:cs typeface="Arial" pitchFamily="34" charset="0"/>
                            </a:rPr>
                          </m:ctrlPr>
                        </m:sSupPr>
                        <m:e>
                          <m:r>
                            <a:rPr lang="en-US" b="1" i="1" smtClean="0">
                              <a:solidFill>
                                <a:schemeClr val="tx1"/>
                              </a:solidFill>
                              <a:latin typeface="Cambria Math"/>
                              <a:ea typeface="Cambria Math"/>
                              <a:cs typeface="Arial" pitchFamily="34" charset="0"/>
                            </a:rPr>
                            <m:t>𝒂</m:t>
                          </m:r>
                        </m:e>
                        <m:sup>
                          <m:r>
                            <a:rPr lang="en-US" b="1" i="1" smtClean="0">
                              <a:solidFill>
                                <a:schemeClr val="tx1"/>
                              </a:solidFill>
                              <a:latin typeface="Cambria Math"/>
                              <a:ea typeface="Cambria Math"/>
                              <a:cs typeface="Arial" pitchFamily="34" charset="0"/>
                            </a:rPr>
                            <m:t>𝟐</m:t>
                          </m:r>
                        </m:sup>
                      </m:sSup>
                    </m:oMath>
                  </m:oMathPara>
                </a14:m>
                <a:endParaRPr lang="ar-KW" b="1" dirty="0">
                  <a:solidFill>
                    <a:schemeClr val="tx1"/>
                  </a:solidFill>
                  <a:latin typeface="Lucida Calligraphy" pitchFamily="66" charset="0"/>
                  <a:cs typeface="Arial" pitchFamily="34" charset="0"/>
                </a:endParaRPr>
              </a:p>
            </p:txBody>
          </p:sp>
        </mc:Choice>
        <mc:Fallback xmlns="">
          <p:sp>
            <p:nvSpPr>
              <p:cNvPr id="27" name="مربع نص 2"/>
              <p:cNvSpPr txBox="1">
                <a:spLocks noRot="1" noChangeAspect="1" noMove="1" noResize="1" noEditPoints="1" noAdjustHandles="1" noChangeArrowheads="1" noChangeShapeType="1" noTextEdit="1"/>
              </p:cNvSpPr>
              <p:nvPr/>
            </p:nvSpPr>
            <p:spPr>
              <a:xfrm>
                <a:off x="395536" y="3845536"/>
                <a:ext cx="2004573" cy="375552"/>
              </a:xfrm>
              <a:prstGeom prst="rect">
                <a:avLst/>
              </a:prstGeom>
              <a:blipFill>
                <a:blip r:embed="rId5"/>
                <a:stretch>
                  <a:fillRect/>
                </a:stretch>
              </a:blipFill>
            </p:spPr>
            <p:txBody>
              <a:bodyPr/>
              <a:lstStyle/>
              <a:p>
                <a:r>
                  <a:rPr lang="en-US">
                    <a:noFill/>
                  </a:rPr>
                  <a:t> </a:t>
                </a:r>
              </a:p>
            </p:txBody>
          </p:sp>
        </mc:Fallback>
      </mc:AlternateContent>
      <p:sp>
        <p:nvSpPr>
          <p:cNvPr id="29" name="مربع نص 28"/>
          <p:cNvSpPr txBox="1"/>
          <p:nvPr/>
        </p:nvSpPr>
        <p:spPr>
          <a:xfrm>
            <a:off x="4067944" y="5723964"/>
            <a:ext cx="4824536" cy="369332"/>
          </a:xfrm>
          <a:prstGeom prst="rect">
            <a:avLst/>
          </a:prstGeom>
          <a:noFill/>
        </p:spPr>
        <p:txBody>
          <a:bodyPr wrap="square" rtlCol="1">
            <a:spAutoFit/>
          </a:bodyPr>
          <a:lstStyle/>
          <a:p>
            <a:r>
              <a:rPr lang="ar-KW" b="1" dirty="0"/>
              <a:t>معادلة القطع الزائد:</a:t>
            </a:r>
          </a:p>
        </p:txBody>
      </p:sp>
      <p:sp>
        <p:nvSpPr>
          <p:cNvPr id="9" name="مربع نص 8"/>
          <p:cNvSpPr txBox="1"/>
          <p:nvPr/>
        </p:nvSpPr>
        <p:spPr>
          <a:xfrm>
            <a:off x="5461838" y="87015"/>
            <a:ext cx="3512404" cy="461665"/>
          </a:xfrm>
          <a:prstGeom prst="rect">
            <a:avLst/>
          </a:prstGeom>
          <a:noFill/>
        </p:spPr>
        <p:txBody>
          <a:bodyPr wrap="square" rtlCol="1">
            <a:spAutoFit/>
          </a:bodyPr>
          <a:lstStyle/>
          <a:p>
            <a:r>
              <a:rPr lang="ar-KW" sz="2400" b="1" dirty="0">
                <a:solidFill>
                  <a:srgbClr val="FF0000"/>
                </a:solidFill>
              </a:rPr>
              <a:t>حاول ان تحل  </a:t>
            </a:r>
            <a:r>
              <a:rPr lang="en-US" sz="2400" b="1" dirty="0">
                <a:solidFill>
                  <a:srgbClr val="FF0000"/>
                </a:solidFill>
              </a:rPr>
              <a:t> 6</a:t>
            </a:r>
            <a:r>
              <a:rPr lang="ar-KW" sz="2400" b="1" dirty="0">
                <a:solidFill>
                  <a:srgbClr val="FF0000"/>
                </a:solidFill>
              </a:rPr>
              <a:t>صـ</a:t>
            </a:r>
            <a:r>
              <a:rPr lang="en-US" sz="2400" b="1" dirty="0">
                <a:solidFill>
                  <a:srgbClr val="FF0000"/>
                </a:solidFill>
              </a:rPr>
              <a:t>125 </a:t>
            </a:r>
            <a:endParaRPr lang="ar-KW" sz="2400" b="1" dirty="0">
              <a:solidFill>
                <a:srgbClr val="FF0000"/>
              </a:solidFill>
            </a:endParaRPr>
          </a:p>
        </p:txBody>
      </p:sp>
      <mc:AlternateContent xmlns:mc="http://schemas.openxmlformats.org/markup-compatibility/2006" xmlns:a14="http://schemas.microsoft.com/office/drawing/2010/main">
        <mc:Choice Requires="a14">
          <p:sp>
            <p:nvSpPr>
              <p:cNvPr id="10" name="مربع نص 9"/>
              <p:cNvSpPr txBox="1"/>
              <p:nvPr/>
            </p:nvSpPr>
            <p:spPr>
              <a:xfrm>
                <a:off x="611559" y="4349592"/>
                <a:ext cx="4248473" cy="375552"/>
              </a:xfrm>
              <a:prstGeom prst="rect">
                <a:avLst/>
              </a:prstGeom>
              <a:noFill/>
            </p:spPr>
            <p:txBody>
              <a:bodyPr wrap="square" rtlCol="1">
                <a:spAutoFit/>
              </a:bodyPr>
              <a:lstStyle/>
              <a:p>
                <a:pPr/>
                <a14:m>
                  <m:oMathPara xmlns:m="http://schemas.openxmlformats.org/officeDocument/2006/math">
                    <m:oMathParaPr>
                      <m:jc m:val="left"/>
                    </m:oMathParaPr>
                    <m:oMath xmlns:m="http://schemas.openxmlformats.org/officeDocument/2006/math">
                      <m:sSup>
                        <m:sSupPr>
                          <m:ctrlPr>
                            <a:rPr lang="ar-KW" b="1" i="1" smtClean="0">
                              <a:solidFill>
                                <a:schemeClr val="tx1"/>
                              </a:solidFill>
                              <a:latin typeface="Cambria Math" panose="02040503050406030204" pitchFamily="18" charset="0"/>
                            </a:rPr>
                          </m:ctrlPr>
                        </m:sSupPr>
                        <m:e>
                          <m:r>
                            <a:rPr lang="en-US" b="1" i="1" smtClean="0">
                              <a:solidFill>
                                <a:schemeClr val="tx1"/>
                              </a:solidFill>
                              <a:latin typeface="Cambria Math"/>
                            </a:rPr>
                            <m:t>𝒃</m:t>
                          </m:r>
                        </m:e>
                        <m:sup>
                          <m:r>
                            <a:rPr lang="ar-KW" b="1" i="1" smtClean="0">
                              <a:solidFill>
                                <a:schemeClr val="tx1"/>
                              </a:solidFill>
                              <a:latin typeface="Cambria Math"/>
                            </a:rPr>
                            <m:t>𝟐</m:t>
                          </m:r>
                        </m:sup>
                      </m:sSup>
                      <m:r>
                        <a:rPr lang="ar-KW" b="1" i="1" smtClean="0">
                          <a:solidFill>
                            <a:schemeClr val="tx1"/>
                          </a:solidFill>
                          <a:latin typeface="Cambria Math"/>
                        </a:rPr>
                        <m:t>=(</m:t>
                      </m:r>
                      <m:sSup>
                        <m:sSupPr>
                          <m:ctrlPr>
                            <a:rPr lang="ar-KW" b="1" i="1" smtClean="0">
                              <a:solidFill>
                                <a:schemeClr val="tx1"/>
                              </a:solidFill>
                              <a:latin typeface="Cambria Math" panose="02040503050406030204" pitchFamily="18" charset="0"/>
                            </a:rPr>
                          </m:ctrlPr>
                        </m:sSupPr>
                        <m:e>
                          <m:r>
                            <a:rPr lang="ar-KW" b="1" i="1" smtClean="0">
                              <a:solidFill>
                                <a:schemeClr val="tx1"/>
                              </a:solidFill>
                              <a:latin typeface="Cambria Math"/>
                            </a:rPr>
                            <m:t>𝟕𝟕𝟖𝟓𝟒𝟕𝟐𝟎𝟎</m:t>
                          </m:r>
                          <m:r>
                            <a:rPr lang="ar-KW" b="1" i="1" smtClean="0">
                              <a:solidFill>
                                <a:schemeClr val="tx1"/>
                              </a:solidFill>
                              <a:latin typeface="Cambria Math"/>
                            </a:rPr>
                            <m:t>)</m:t>
                          </m:r>
                        </m:e>
                        <m:sup>
                          <m:r>
                            <a:rPr lang="ar-KW" b="1" i="1" smtClean="0">
                              <a:solidFill>
                                <a:schemeClr val="tx1"/>
                              </a:solidFill>
                              <a:latin typeface="Cambria Math"/>
                            </a:rPr>
                            <m:t>𝟐</m:t>
                          </m:r>
                        </m:sup>
                      </m:sSup>
                      <m:r>
                        <a:rPr lang="ar-KW" b="1" i="1" smtClean="0">
                          <a:solidFill>
                            <a:schemeClr val="tx1"/>
                          </a:solidFill>
                          <a:latin typeface="Cambria Math"/>
                        </a:rPr>
                        <m:t> −(</m:t>
                      </m:r>
                      <m:sSup>
                        <m:sSupPr>
                          <m:ctrlPr>
                            <a:rPr lang="ar-KW" b="1" i="1" smtClean="0">
                              <a:solidFill>
                                <a:schemeClr val="tx1"/>
                              </a:solidFill>
                              <a:latin typeface="Cambria Math" panose="02040503050406030204" pitchFamily="18" charset="0"/>
                            </a:rPr>
                          </m:ctrlPr>
                        </m:sSupPr>
                        <m:e>
                          <m:r>
                            <a:rPr lang="ar-KW" b="1" i="1" smtClean="0">
                              <a:solidFill>
                                <a:schemeClr val="tx1"/>
                              </a:solidFill>
                              <a:latin typeface="Cambria Math"/>
                            </a:rPr>
                            <m:t>𝟑𝟖𝟗𝟒𝟐𝟑𝟔𝟎</m:t>
                          </m:r>
                          <m:r>
                            <a:rPr lang="ar-KW" b="1" i="1" smtClean="0">
                              <a:solidFill>
                                <a:schemeClr val="tx1"/>
                              </a:solidFill>
                              <a:latin typeface="Cambria Math"/>
                            </a:rPr>
                            <m:t>)</m:t>
                          </m:r>
                        </m:e>
                        <m:sup>
                          <m:r>
                            <a:rPr lang="ar-KW" b="1" i="1" smtClean="0">
                              <a:solidFill>
                                <a:schemeClr val="tx1"/>
                              </a:solidFill>
                              <a:latin typeface="Cambria Math"/>
                            </a:rPr>
                            <m:t>𝟐</m:t>
                          </m:r>
                        </m:sup>
                      </m:sSup>
                    </m:oMath>
                  </m:oMathPara>
                </a14:m>
                <a:endParaRPr lang="ar-KW" b="1" dirty="0">
                  <a:solidFill>
                    <a:schemeClr val="tx1"/>
                  </a:solidFill>
                </a:endParaRPr>
              </a:p>
            </p:txBody>
          </p:sp>
        </mc:Choice>
        <mc:Fallback xmlns="">
          <p:sp>
            <p:nvSpPr>
              <p:cNvPr id="10" name="مربع نص 9"/>
              <p:cNvSpPr txBox="1">
                <a:spLocks noRot="1" noChangeAspect="1" noMove="1" noResize="1" noEditPoints="1" noAdjustHandles="1" noChangeArrowheads="1" noChangeShapeType="1" noTextEdit="1"/>
              </p:cNvSpPr>
              <p:nvPr/>
            </p:nvSpPr>
            <p:spPr>
              <a:xfrm>
                <a:off x="611559" y="4349592"/>
                <a:ext cx="4248473" cy="375552"/>
              </a:xfrm>
              <a:prstGeom prst="rect">
                <a:avLst/>
              </a:prstGeom>
              <a:blipFill>
                <a:blip r:embed="rId6"/>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مربع نص 21"/>
              <p:cNvSpPr txBox="1"/>
              <p:nvPr/>
            </p:nvSpPr>
            <p:spPr>
              <a:xfrm>
                <a:off x="611560" y="4925656"/>
                <a:ext cx="4850278" cy="375552"/>
              </a:xfrm>
              <a:prstGeom prst="rect">
                <a:avLst/>
              </a:prstGeom>
              <a:noFill/>
            </p:spPr>
            <p:txBody>
              <a:bodyPr wrap="square" rtlCol="1">
                <a:spAutoFit/>
              </a:bodyPr>
              <a:lstStyle/>
              <a:p>
                <a:pPr/>
                <a14:m>
                  <m:oMathPara xmlns:m="http://schemas.openxmlformats.org/officeDocument/2006/math">
                    <m:oMathParaPr>
                      <m:jc m:val="left"/>
                    </m:oMathParaPr>
                    <m:oMath xmlns:m="http://schemas.openxmlformats.org/officeDocument/2006/math">
                      <m:sSup>
                        <m:sSupPr>
                          <m:ctrlPr>
                            <a:rPr lang="ar-KW" b="1" i="1" smtClean="0">
                              <a:solidFill>
                                <a:schemeClr val="tx1"/>
                              </a:solidFill>
                              <a:latin typeface="Cambria Math" panose="02040503050406030204" pitchFamily="18" charset="0"/>
                            </a:rPr>
                          </m:ctrlPr>
                        </m:sSupPr>
                        <m:e>
                          <m:r>
                            <a:rPr lang="en-US" b="1" i="1" smtClean="0">
                              <a:solidFill>
                                <a:schemeClr val="tx1"/>
                              </a:solidFill>
                              <a:latin typeface="Cambria Math"/>
                            </a:rPr>
                            <m:t>𝒃</m:t>
                          </m:r>
                        </m:e>
                        <m:sup>
                          <m:r>
                            <a:rPr lang="ar-KW" b="1" i="1" smtClean="0">
                              <a:solidFill>
                                <a:schemeClr val="tx1"/>
                              </a:solidFill>
                              <a:latin typeface="Cambria Math"/>
                            </a:rPr>
                            <m:t>𝟐</m:t>
                          </m:r>
                        </m:sup>
                      </m:sSup>
                      <m:r>
                        <a:rPr lang="ar-KW" b="1" i="1">
                          <a:solidFill>
                            <a:schemeClr val="tx1"/>
                          </a:solidFill>
                          <a:latin typeface="Cambria Math"/>
                          <a:ea typeface="Cambria Math"/>
                        </a:rPr>
                        <m:t>≈</m:t>
                      </m:r>
                      <m:r>
                        <a:rPr lang="ar-KW" b="1" i="1" smtClean="0">
                          <a:solidFill>
                            <a:schemeClr val="tx1"/>
                          </a:solidFill>
                          <a:latin typeface="Cambria Math"/>
                          <a:ea typeface="Cambria Math"/>
                        </a:rPr>
                        <m:t>𝟔</m:t>
                      </m:r>
                      <m:r>
                        <a:rPr lang="ar-KW" b="1" i="1" smtClean="0">
                          <a:solidFill>
                            <a:schemeClr val="tx1"/>
                          </a:solidFill>
                          <a:latin typeface="Cambria Math"/>
                          <a:ea typeface="Cambria Math"/>
                        </a:rPr>
                        <m:t>.</m:t>
                      </m:r>
                      <m:r>
                        <a:rPr lang="ar-KW" b="1" i="1" smtClean="0">
                          <a:solidFill>
                            <a:schemeClr val="tx1"/>
                          </a:solidFill>
                          <a:latin typeface="Cambria Math"/>
                          <a:ea typeface="Cambria Math"/>
                        </a:rPr>
                        <m:t>𝟎𝟒𝟔𝟏𝟗𝟐𝟑𝟓𝟐</m:t>
                      </m:r>
                      <m:r>
                        <a:rPr lang="ar-KW" b="1" i="1" smtClean="0">
                          <a:solidFill>
                            <a:schemeClr val="tx1"/>
                          </a:solidFill>
                          <a:latin typeface="Cambria Math"/>
                          <a:ea typeface="Cambria Math"/>
                        </a:rPr>
                        <m:t>×</m:t>
                      </m:r>
                      <m:sSup>
                        <m:sSupPr>
                          <m:ctrlPr>
                            <a:rPr lang="ar-KW" b="1" i="1" smtClean="0">
                              <a:solidFill>
                                <a:schemeClr val="tx1"/>
                              </a:solidFill>
                              <a:latin typeface="Cambria Math" panose="02040503050406030204" pitchFamily="18" charset="0"/>
                              <a:ea typeface="Cambria Math"/>
                            </a:rPr>
                          </m:ctrlPr>
                        </m:sSupPr>
                        <m:e>
                          <m:r>
                            <a:rPr lang="ar-KW" b="1" i="1" smtClean="0">
                              <a:solidFill>
                                <a:schemeClr val="tx1"/>
                              </a:solidFill>
                              <a:latin typeface="Cambria Math"/>
                              <a:ea typeface="Cambria Math"/>
                            </a:rPr>
                            <m:t>𝟏𝟎</m:t>
                          </m:r>
                        </m:e>
                        <m:sup>
                          <m:r>
                            <a:rPr lang="ar-KW" b="1" i="1" smtClean="0">
                              <a:solidFill>
                                <a:schemeClr val="tx1"/>
                              </a:solidFill>
                              <a:latin typeface="Cambria Math"/>
                              <a:ea typeface="Cambria Math"/>
                            </a:rPr>
                            <m:t>𝟏𝟕</m:t>
                          </m:r>
                        </m:sup>
                      </m:sSup>
                      <m:r>
                        <a:rPr lang="ar-KW" b="1">
                          <a:solidFill>
                            <a:schemeClr val="tx1"/>
                          </a:solidFill>
                          <a:latin typeface="Cambria Math"/>
                          <a:ea typeface="Cambria Math"/>
                        </a:rPr>
                        <m:t>≈</m:t>
                      </m:r>
                      <m:r>
                        <a:rPr lang="ar-KW" b="1" i="0" smtClean="0">
                          <a:solidFill>
                            <a:schemeClr val="tx1"/>
                          </a:solidFill>
                          <a:latin typeface="Cambria Math"/>
                          <a:ea typeface="Cambria Math"/>
                        </a:rPr>
                        <m:t>𝟔</m:t>
                      </m:r>
                      <m:r>
                        <a:rPr lang="ar-KW" b="1" i="0" smtClean="0">
                          <a:solidFill>
                            <a:schemeClr val="tx1"/>
                          </a:solidFill>
                          <a:latin typeface="Cambria Math"/>
                          <a:ea typeface="Cambria Math"/>
                        </a:rPr>
                        <m:t>.</m:t>
                      </m:r>
                      <m:r>
                        <a:rPr lang="ar-KW" b="1" i="0" smtClean="0">
                          <a:solidFill>
                            <a:schemeClr val="tx1"/>
                          </a:solidFill>
                          <a:latin typeface="Cambria Math"/>
                          <a:ea typeface="Cambria Math"/>
                        </a:rPr>
                        <m:t>𝟎𝟓</m:t>
                      </m:r>
                      <m:r>
                        <a:rPr lang="ar-KW" b="1" i="1" smtClean="0">
                          <a:solidFill>
                            <a:schemeClr val="tx1"/>
                          </a:solidFill>
                          <a:latin typeface="Cambria Math"/>
                          <a:ea typeface="Cambria Math"/>
                        </a:rPr>
                        <m:t>×</m:t>
                      </m:r>
                      <m:sSup>
                        <m:sSupPr>
                          <m:ctrlPr>
                            <a:rPr lang="ar-KW" b="1" i="1" smtClean="0">
                              <a:solidFill>
                                <a:schemeClr val="tx1"/>
                              </a:solidFill>
                              <a:latin typeface="Cambria Math" panose="02040503050406030204" pitchFamily="18" charset="0"/>
                              <a:ea typeface="Cambria Math"/>
                            </a:rPr>
                          </m:ctrlPr>
                        </m:sSupPr>
                        <m:e>
                          <m:r>
                            <a:rPr lang="ar-KW" b="1" i="1" smtClean="0">
                              <a:solidFill>
                                <a:schemeClr val="tx1"/>
                              </a:solidFill>
                              <a:latin typeface="Cambria Math"/>
                              <a:ea typeface="Cambria Math"/>
                            </a:rPr>
                            <m:t>𝟏𝟎</m:t>
                          </m:r>
                        </m:e>
                        <m:sup>
                          <m:r>
                            <a:rPr lang="ar-KW" b="1" i="1" smtClean="0">
                              <a:solidFill>
                                <a:schemeClr val="tx1"/>
                              </a:solidFill>
                              <a:latin typeface="Cambria Math"/>
                              <a:ea typeface="Cambria Math"/>
                            </a:rPr>
                            <m:t>𝟏𝟕</m:t>
                          </m:r>
                        </m:sup>
                      </m:sSup>
                    </m:oMath>
                  </m:oMathPara>
                </a14:m>
                <a:endParaRPr lang="ar-KW" b="1" dirty="0">
                  <a:solidFill>
                    <a:schemeClr val="tx1"/>
                  </a:solidFill>
                </a:endParaRPr>
              </a:p>
            </p:txBody>
          </p:sp>
        </mc:Choice>
        <mc:Fallback xmlns="">
          <p:sp>
            <p:nvSpPr>
              <p:cNvPr id="22" name="مربع نص 21"/>
              <p:cNvSpPr txBox="1">
                <a:spLocks noRot="1" noChangeAspect="1" noMove="1" noResize="1" noEditPoints="1" noAdjustHandles="1" noChangeArrowheads="1" noChangeShapeType="1" noTextEdit="1"/>
              </p:cNvSpPr>
              <p:nvPr/>
            </p:nvSpPr>
            <p:spPr>
              <a:xfrm>
                <a:off x="611560" y="4925656"/>
                <a:ext cx="4850278" cy="375552"/>
              </a:xfrm>
              <a:prstGeom prst="rect">
                <a:avLst/>
              </a:prstGeom>
              <a:blipFill>
                <a:blip r:embed="rId7"/>
                <a:stretch>
                  <a:fillRect/>
                </a:stretch>
              </a:blipFill>
            </p:spPr>
            <p:txBody>
              <a:bodyPr/>
              <a:lstStyle/>
              <a:p>
                <a:r>
                  <a:rPr lang="en-US">
                    <a:noFill/>
                  </a:rPr>
                  <a:t> </a:t>
                </a:r>
              </a:p>
            </p:txBody>
          </p:sp>
        </mc:Fallback>
      </mc:AlternateContent>
      <p:sp>
        <p:nvSpPr>
          <p:cNvPr id="23" name="TextBox 5"/>
          <p:cNvSpPr txBox="1"/>
          <p:nvPr/>
        </p:nvSpPr>
        <p:spPr>
          <a:xfrm>
            <a:off x="467544" y="5947688"/>
            <a:ext cx="6552728" cy="400110"/>
          </a:xfrm>
          <a:prstGeom prst="rect">
            <a:avLst/>
          </a:prstGeom>
          <a:noFill/>
        </p:spPr>
        <p:txBody>
          <a:bodyPr wrap="square" rtlCol="0">
            <a:spAutoFit/>
          </a:bodyPr>
          <a:lstStyle/>
          <a:p>
            <a:pPr algn="l"/>
            <a:endParaRPr lang="en-US" sz="2000" b="1" dirty="0"/>
          </a:p>
        </p:txBody>
      </p:sp>
      <mc:AlternateContent xmlns:mc="http://schemas.openxmlformats.org/markup-compatibility/2006" xmlns:a14="http://schemas.microsoft.com/office/drawing/2010/main">
        <mc:Choice Requires="a14">
          <p:sp>
            <p:nvSpPr>
              <p:cNvPr id="18" name="مربع نص 17"/>
              <p:cNvSpPr txBox="1"/>
              <p:nvPr/>
            </p:nvSpPr>
            <p:spPr>
              <a:xfrm>
                <a:off x="611560" y="5497616"/>
                <a:ext cx="4536504" cy="379656"/>
              </a:xfrm>
              <a:prstGeom prst="rect">
                <a:avLst/>
              </a:prstGeom>
              <a:noFill/>
            </p:spPr>
            <p:txBody>
              <a:bodyPr wrap="square" rtlCol="1">
                <a:spAutoFit/>
              </a:bodyPr>
              <a:lstStyle/>
              <a:p>
                <a:pPr/>
                <a14:m>
                  <m:oMathPara xmlns:m="http://schemas.openxmlformats.org/officeDocument/2006/math">
                    <m:oMathParaPr>
                      <m:jc m:val="left"/>
                    </m:oMathParaPr>
                    <m:oMath xmlns:m="http://schemas.openxmlformats.org/officeDocument/2006/math">
                      <m:sSup>
                        <m:sSupPr>
                          <m:ctrlPr>
                            <a:rPr lang="ar-KW" b="1" i="1" smtClean="0">
                              <a:solidFill>
                                <a:schemeClr val="tx1"/>
                              </a:solidFill>
                              <a:latin typeface="Cambria Math" panose="02040503050406030204" pitchFamily="18" charset="0"/>
                            </a:rPr>
                          </m:ctrlPr>
                        </m:sSupPr>
                        <m:e>
                          <m:r>
                            <a:rPr lang="en-US" b="1" i="1" smtClean="0">
                              <a:solidFill>
                                <a:schemeClr val="tx1"/>
                              </a:solidFill>
                              <a:latin typeface="Cambria Math"/>
                            </a:rPr>
                            <m:t>𝒂</m:t>
                          </m:r>
                        </m:e>
                        <m:sup>
                          <m:r>
                            <a:rPr lang="ar-KW" b="1" i="1" smtClean="0">
                              <a:solidFill>
                                <a:schemeClr val="tx1"/>
                              </a:solidFill>
                              <a:latin typeface="Cambria Math"/>
                            </a:rPr>
                            <m:t>𝟐</m:t>
                          </m:r>
                        </m:sup>
                      </m:sSup>
                      <m:r>
                        <a:rPr lang="ar-KW" b="1" i="1">
                          <a:solidFill>
                            <a:schemeClr val="tx1"/>
                          </a:solidFill>
                          <a:latin typeface="Cambria Math"/>
                          <a:ea typeface="Cambria Math"/>
                        </a:rPr>
                        <m:t>≈</m:t>
                      </m:r>
                      <m:r>
                        <a:rPr lang="ar-KW" b="1" i="1" smtClean="0">
                          <a:solidFill>
                            <a:schemeClr val="tx1"/>
                          </a:solidFill>
                          <a:latin typeface="Cambria Math"/>
                          <a:ea typeface="Cambria Math"/>
                        </a:rPr>
                        <m:t>𝟏</m:t>
                      </m:r>
                      <m:r>
                        <a:rPr lang="ar-KW" b="1" i="1" smtClean="0">
                          <a:solidFill>
                            <a:schemeClr val="tx1"/>
                          </a:solidFill>
                          <a:latin typeface="Cambria Math"/>
                          <a:ea typeface="Cambria Math"/>
                        </a:rPr>
                        <m:t>.</m:t>
                      </m:r>
                      <m:r>
                        <a:rPr lang="ar-KW" b="1" i="1" smtClean="0">
                          <a:solidFill>
                            <a:schemeClr val="tx1"/>
                          </a:solidFill>
                          <a:latin typeface="Cambria Math"/>
                          <a:ea typeface="Cambria Math"/>
                        </a:rPr>
                        <m:t>𝟓𝟏𝟔𝟓𝟎𝟕𝟒𝟎𝟐</m:t>
                      </m:r>
                      <m:r>
                        <a:rPr lang="ar-KW" b="1" i="1" smtClean="0">
                          <a:solidFill>
                            <a:schemeClr val="tx1"/>
                          </a:solidFill>
                          <a:latin typeface="Cambria Math"/>
                          <a:ea typeface="Cambria Math"/>
                        </a:rPr>
                        <m:t>×</m:t>
                      </m:r>
                      <m:sSup>
                        <m:sSupPr>
                          <m:ctrlPr>
                            <a:rPr lang="ar-KW" b="1" i="1" smtClean="0">
                              <a:solidFill>
                                <a:schemeClr val="tx1"/>
                              </a:solidFill>
                              <a:latin typeface="Cambria Math" panose="02040503050406030204" pitchFamily="18" charset="0"/>
                              <a:ea typeface="Cambria Math"/>
                            </a:rPr>
                          </m:ctrlPr>
                        </m:sSupPr>
                        <m:e>
                          <m:r>
                            <a:rPr lang="ar-KW" b="1" i="1" smtClean="0">
                              <a:solidFill>
                                <a:schemeClr val="tx1"/>
                              </a:solidFill>
                              <a:latin typeface="Cambria Math"/>
                              <a:ea typeface="Cambria Math"/>
                            </a:rPr>
                            <m:t>𝟏𝟎</m:t>
                          </m:r>
                        </m:e>
                        <m:sup>
                          <m:r>
                            <a:rPr lang="ar-KW" b="1" i="1" smtClean="0">
                              <a:solidFill>
                                <a:schemeClr val="tx1"/>
                              </a:solidFill>
                              <a:latin typeface="Cambria Math"/>
                              <a:ea typeface="Cambria Math"/>
                            </a:rPr>
                            <m:t>𝟏𝟓</m:t>
                          </m:r>
                        </m:sup>
                      </m:sSup>
                      <m:r>
                        <a:rPr lang="ar-KW" b="1" i="1" smtClean="0">
                          <a:solidFill>
                            <a:schemeClr val="tx1"/>
                          </a:solidFill>
                          <a:latin typeface="Cambria Math"/>
                          <a:ea typeface="Cambria Math"/>
                        </a:rPr>
                        <m:t>≈</m:t>
                      </m:r>
                      <m:r>
                        <a:rPr lang="ar-KW" b="1" i="1" smtClean="0">
                          <a:solidFill>
                            <a:schemeClr val="tx1"/>
                          </a:solidFill>
                          <a:latin typeface="Cambria Math"/>
                          <a:ea typeface="Cambria Math"/>
                        </a:rPr>
                        <m:t>𝟏</m:t>
                      </m:r>
                      <m:r>
                        <a:rPr lang="ar-KW" b="1" i="1" smtClean="0">
                          <a:solidFill>
                            <a:schemeClr val="tx1"/>
                          </a:solidFill>
                          <a:latin typeface="Cambria Math"/>
                          <a:ea typeface="Cambria Math"/>
                        </a:rPr>
                        <m:t>.</m:t>
                      </m:r>
                      <m:r>
                        <a:rPr lang="ar-KW" b="1" i="1" smtClean="0">
                          <a:solidFill>
                            <a:schemeClr val="tx1"/>
                          </a:solidFill>
                          <a:latin typeface="Cambria Math"/>
                          <a:ea typeface="Cambria Math"/>
                        </a:rPr>
                        <m:t>𝟓𝟐</m:t>
                      </m:r>
                      <m:r>
                        <a:rPr lang="ar-KW" b="1" i="1" smtClean="0">
                          <a:solidFill>
                            <a:schemeClr val="tx1"/>
                          </a:solidFill>
                          <a:latin typeface="Cambria Math"/>
                          <a:ea typeface="Cambria Math"/>
                        </a:rPr>
                        <m:t> ×</m:t>
                      </m:r>
                      <m:sSup>
                        <m:sSupPr>
                          <m:ctrlPr>
                            <a:rPr lang="ar-KW" b="1" i="1" smtClean="0">
                              <a:solidFill>
                                <a:schemeClr val="tx1"/>
                              </a:solidFill>
                              <a:latin typeface="Cambria Math" panose="02040503050406030204" pitchFamily="18" charset="0"/>
                              <a:ea typeface="Cambria Math"/>
                            </a:rPr>
                          </m:ctrlPr>
                        </m:sSupPr>
                        <m:e>
                          <m:r>
                            <a:rPr lang="ar-KW" b="1" i="1" smtClean="0">
                              <a:solidFill>
                                <a:schemeClr val="tx1"/>
                              </a:solidFill>
                              <a:latin typeface="Cambria Math"/>
                              <a:ea typeface="Cambria Math"/>
                            </a:rPr>
                            <m:t>𝟏𝟎</m:t>
                          </m:r>
                        </m:e>
                        <m:sup>
                          <m:r>
                            <a:rPr lang="ar-KW" b="1" i="1" smtClean="0">
                              <a:solidFill>
                                <a:schemeClr val="tx1"/>
                              </a:solidFill>
                              <a:latin typeface="Cambria Math"/>
                              <a:ea typeface="Cambria Math"/>
                            </a:rPr>
                            <m:t>𝟏𝟓</m:t>
                          </m:r>
                        </m:sup>
                      </m:sSup>
                    </m:oMath>
                  </m:oMathPara>
                </a14:m>
                <a:endParaRPr lang="ar-KW" b="1" dirty="0">
                  <a:solidFill>
                    <a:schemeClr val="tx1"/>
                  </a:solidFill>
                </a:endParaRPr>
              </a:p>
            </p:txBody>
          </p:sp>
        </mc:Choice>
        <mc:Fallback xmlns="">
          <p:sp>
            <p:nvSpPr>
              <p:cNvPr id="18" name="مربع نص 17"/>
              <p:cNvSpPr txBox="1">
                <a:spLocks noRot="1" noChangeAspect="1" noMove="1" noResize="1" noEditPoints="1" noAdjustHandles="1" noChangeArrowheads="1" noChangeShapeType="1" noTextEdit="1"/>
              </p:cNvSpPr>
              <p:nvPr/>
            </p:nvSpPr>
            <p:spPr>
              <a:xfrm>
                <a:off x="611560" y="5497616"/>
                <a:ext cx="4536504" cy="379656"/>
              </a:xfrm>
              <a:prstGeom prst="rect">
                <a:avLst/>
              </a:prstGeom>
              <a:blipFill>
                <a:blip r:embed="rId8"/>
                <a:stretch>
                  <a:fillRect/>
                </a:stretch>
              </a:blipFill>
            </p:spPr>
            <p:txBody>
              <a:bodyPr/>
              <a:lstStyle/>
              <a:p>
                <a:r>
                  <a:rPr lang="en-US">
                    <a:noFill/>
                  </a:rPr>
                  <a:t> </a:t>
                </a:r>
              </a:p>
            </p:txBody>
          </p:sp>
        </mc:Fallback>
      </mc:AlternateContent>
      <p:sp>
        <p:nvSpPr>
          <p:cNvPr id="19" name="TextBox 5"/>
          <p:cNvSpPr txBox="1"/>
          <p:nvPr/>
        </p:nvSpPr>
        <p:spPr>
          <a:xfrm>
            <a:off x="323528" y="5949280"/>
            <a:ext cx="8136904" cy="369332"/>
          </a:xfrm>
          <a:prstGeom prst="rect">
            <a:avLst/>
          </a:prstGeom>
          <a:noFill/>
        </p:spPr>
        <p:txBody>
          <a:bodyPr wrap="square" rtlCol="0">
            <a:spAutoFit/>
          </a:bodyPr>
          <a:lstStyle/>
          <a:p>
            <a:pPr algn="l"/>
            <a:endParaRPr lang="en-US" b="1" dirty="0"/>
          </a:p>
        </p:txBody>
      </p:sp>
      <mc:AlternateContent xmlns:mc="http://schemas.openxmlformats.org/markup-compatibility/2006" xmlns:a14="http://schemas.microsoft.com/office/drawing/2010/main">
        <mc:Choice Requires="a14">
          <p:sp>
            <p:nvSpPr>
              <p:cNvPr id="20" name="TextBox 5"/>
              <p:cNvSpPr txBox="1"/>
              <p:nvPr/>
            </p:nvSpPr>
            <p:spPr>
              <a:xfrm>
                <a:off x="971600" y="6004884"/>
                <a:ext cx="4104456" cy="736484"/>
              </a:xfrm>
              <a:prstGeom prst="rect">
                <a:avLst/>
              </a:prstGeom>
              <a:noFill/>
            </p:spPr>
            <p:txBody>
              <a:bodyPr wrap="square" rtlCol="0">
                <a:spAutoFit/>
              </a:bodyPr>
              <a:lstStyle/>
              <a:p>
                <a:pPr algn="l"/>
                <a14:m>
                  <m:oMathPara xmlns:m="http://schemas.openxmlformats.org/officeDocument/2006/math">
                    <m:oMathParaPr>
                      <m:jc m:val="left"/>
                    </m:oMathParaPr>
                    <m:oMath xmlns:m="http://schemas.openxmlformats.org/officeDocument/2006/math">
                      <m:f>
                        <m:fPr>
                          <m:ctrlPr>
                            <a:rPr lang="en-US" sz="2000" b="1" i="1" smtClean="0">
                              <a:solidFill>
                                <a:srgbClr val="FF0000"/>
                              </a:solidFill>
                              <a:latin typeface="Cambria Math" panose="02040503050406030204" pitchFamily="18" charset="0"/>
                            </a:rPr>
                          </m:ctrlPr>
                        </m:fPr>
                        <m:num>
                          <m:sSup>
                            <m:sSupPr>
                              <m:ctrlPr>
                                <a:rPr lang="en-US" sz="2000" b="1" i="1" smtClean="0">
                                  <a:solidFill>
                                    <a:srgbClr val="FF0000"/>
                                  </a:solidFill>
                                  <a:latin typeface="Cambria Math" panose="02040503050406030204" pitchFamily="18" charset="0"/>
                                </a:rPr>
                              </m:ctrlPr>
                            </m:sSupPr>
                            <m:e>
                              <m:r>
                                <a:rPr lang="en-US" sz="2000" b="1" i="1" smtClean="0">
                                  <a:solidFill>
                                    <a:srgbClr val="FF0000"/>
                                  </a:solidFill>
                                  <a:latin typeface="Cambria Math"/>
                                </a:rPr>
                                <m:t>𝒙</m:t>
                              </m:r>
                            </m:e>
                            <m:sup>
                              <m:r>
                                <a:rPr lang="en-US" sz="2000" b="1" i="1" smtClean="0">
                                  <a:solidFill>
                                    <a:srgbClr val="FF0000"/>
                                  </a:solidFill>
                                  <a:latin typeface="Cambria Math"/>
                                </a:rPr>
                                <m:t>𝟐</m:t>
                              </m:r>
                            </m:sup>
                          </m:sSup>
                        </m:num>
                        <m:den>
                          <m:r>
                            <a:rPr lang="en-US" sz="2000" b="1" i="1" smtClean="0">
                              <a:solidFill>
                                <a:srgbClr val="FF0000"/>
                              </a:solidFill>
                              <a:latin typeface="Cambria Math"/>
                            </a:rPr>
                            <m:t>𝟏</m:t>
                          </m:r>
                          <m:r>
                            <a:rPr lang="en-US" sz="2000" b="1" i="1" smtClean="0">
                              <a:solidFill>
                                <a:srgbClr val="FF0000"/>
                              </a:solidFill>
                              <a:latin typeface="Cambria Math"/>
                            </a:rPr>
                            <m:t>.</m:t>
                          </m:r>
                          <m:r>
                            <a:rPr lang="en-US" sz="2000" b="1" i="1" smtClean="0">
                              <a:solidFill>
                                <a:srgbClr val="FF0000"/>
                              </a:solidFill>
                              <a:latin typeface="Cambria Math"/>
                            </a:rPr>
                            <m:t>𝟓𝟐</m:t>
                          </m:r>
                          <m:r>
                            <a:rPr lang="en-US" sz="2000" b="1" i="1" smtClean="0">
                              <a:solidFill>
                                <a:srgbClr val="FF0000"/>
                              </a:solidFill>
                              <a:latin typeface="Cambria Math"/>
                              <a:ea typeface="Cambria Math"/>
                            </a:rPr>
                            <m:t>×</m:t>
                          </m:r>
                          <m:sSup>
                            <m:sSupPr>
                              <m:ctrlPr>
                                <a:rPr lang="en-US" sz="2000" b="1" i="1" smtClean="0">
                                  <a:solidFill>
                                    <a:srgbClr val="FF0000"/>
                                  </a:solidFill>
                                  <a:latin typeface="Cambria Math" panose="02040503050406030204" pitchFamily="18" charset="0"/>
                                  <a:ea typeface="Cambria Math"/>
                                </a:rPr>
                              </m:ctrlPr>
                            </m:sSupPr>
                            <m:e>
                              <m:r>
                                <a:rPr lang="en-US" sz="2000" b="1" i="1" smtClean="0">
                                  <a:solidFill>
                                    <a:srgbClr val="FF0000"/>
                                  </a:solidFill>
                                  <a:latin typeface="Cambria Math"/>
                                  <a:ea typeface="Cambria Math"/>
                                </a:rPr>
                                <m:t>𝟏𝟎</m:t>
                              </m:r>
                            </m:e>
                            <m:sup>
                              <m:r>
                                <a:rPr lang="en-US" sz="2000" b="1" i="1" smtClean="0">
                                  <a:solidFill>
                                    <a:srgbClr val="FF0000"/>
                                  </a:solidFill>
                                  <a:latin typeface="Cambria Math"/>
                                  <a:ea typeface="Cambria Math"/>
                                </a:rPr>
                                <m:t>𝟏𝟓</m:t>
                              </m:r>
                            </m:sup>
                          </m:sSup>
                        </m:den>
                      </m:f>
                      <m:r>
                        <a:rPr lang="en-US" sz="2000" b="1" i="1" smtClean="0">
                          <a:solidFill>
                            <a:srgbClr val="FF0000"/>
                          </a:solidFill>
                          <a:latin typeface="Cambria Math"/>
                        </a:rPr>
                        <m:t> − </m:t>
                      </m:r>
                      <m:f>
                        <m:fPr>
                          <m:ctrlPr>
                            <a:rPr lang="en-US" sz="2000" b="1" i="1" smtClean="0">
                              <a:solidFill>
                                <a:srgbClr val="FF0000"/>
                              </a:solidFill>
                              <a:latin typeface="Cambria Math" panose="02040503050406030204" pitchFamily="18" charset="0"/>
                              <a:ea typeface="Cambria Math"/>
                            </a:rPr>
                          </m:ctrlPr>
                        </m:fPr>
                        <m:num>
                          <m:sSup>
                            <m:sSupPr>
                              <m:ctrlPr>
                                <a:rPr lang="en-US" sz="2000" b="1" i="1" smtClean="0">
                                  <a:solidFill>
                                    <a:srgbClr val="FF0000"/>
                                  </a:solidFill>
                                  <a:latin typeface="Cambria Math" panose="02040503050406030204" pitchFamily="18" charset="0"/>
                                  <a:ea typeface="Cambria Math"/>
                                </a:rPr>
                              </m:ctrlPr>
                            </m:sSupPr>
                            <m:e>
                              <m:r>
                                <a:rPr lang="en-US" sz="2000" b="1" i="1" smtClean="0">
                                  <a:solidFill>
                                    <a:srgbClr val="FF0000"/>
                                  </a:solidFill>
                                  <a:latin typeface="Cambria Math"/>
                                  <a:ea typeface="Cambria Math"/>
                                </a:rPr>
                                <m:t>𝒚</m:t>
                              </m:r>
                            </m:e>
                            <m:sup>
                              <m:r>
                                <a:rPr lang="en-US" sz="2000" b="1" i="1" smtClean="0">
                                  <a:solidFill>
                                    <a:srgbClr val="FF0000"/>
                                  </a:solidFill>
                                  <a:latin typeface="Cambria Math"/>
                                  <a:ea typeface="Cambria Math"/>
                                </a:rPr>
                                <m:t>𝟐</m:t>
                              </m:r>
                            </m:sup>
                          </m:sSup>
                        </m:num>
                        <m:den>
                          <m:r>
                            <a:rPr lang="en-US" sz="2000" b="1" i="1" smtClean="0">
                              <a:solidFill>
                                <a:srgbClr val="FF0000"/>
                              </a:solidFill>
                              <a:latin typeface="Cambria Math"/>
                              <a:ea typeface="Cambria Math"/>
                            </a:rPr>
                            <m:t>𝟔</m:t>
                          </m:r>
                          <m:r>
                            <a:rPr lang="en-US" sz="2000" b="1" i="1" smtClean="0">
                              <a:solidFill>
                                <a:srgbClr val="FF0000"/>
                              </a:solidFill>
                              <a:latin typeface="Cambria Math"/>
                              <a:ea typeface="Cambria Math"/>
                            </a:rPr>
                            <m:t>.</m:t>
                          </m:r>
                          <m:r>
                            <a:rPr lang="en-US" sz="2000" b="1" i="1" smtClean="0">
                              <a:solidFill>
                                <a:srgbClr val="FF0000"/>
                              </a:solidFill>
                              <a:latin typeface="Cambria Math"/>
                              <a:ea typeface="Cambria Math"/>
                            </a:rPr>
                            <m:t>𝟎𝟓</m:t>
                          </m:r>
                          <m:r>
                            <a:rPr lang="en-US" sz="2000" b="1" i="1" smtClean="0">
                              <a:solidFill>
                                <a:srgbClr val="FF0000"/>
                              </a:solidFill>
                              <a:latin typeface="Cambria Math"/>
                              <a:ea typeface="Cambria Math"/>
                            </a:rPr>
                            <m:t>×</m:t>
                          </m:r>
                          <m:sSup>
                            <m:sSupPr>
                              <m:ctrlPr>
                                <a:rPr lang="en-US" sz="2000" b="1" i="1" smtClean="0">
                                  <a:solidFill>
                                    <a:srgbClr val="FF0000"/>
                                  </a:solidFill>
                                  <a:latin typeface="Cambria Math" panose="02040503050406030204" pitchFamily="18" charset="0"/>
                                  <a:ea typeface="Cambria Math"/>
                                </a:rPr>
                              </m:ctrlPr>
                            </m:sSupPr>
                            <m:e>
                              <m:r>
                                <a:rPr lang="en-US" sz="2000" b="1" i="1" smtClean="0">
                                  <a:solidFill>
                                    <a:srgbClr val="FF0000"/>
                                  </a:solidFill>
                                  <a:latin typeface="Cambria Math"/>
                                  <a:ea typeface="Cambria Math"/>
                                </a:rPr>
                                <m:t>𝟏𝟎</m:t>
                              </m:r>
                            </m:e>
                            <m:sup>
                              <m:r>
                                <a:rPr lang="en-US" sz="2000" b="1" i="1" smtClean="0">
                                  <a:solidFill>
                                    <a:srgbClr val="FF0000"/>
                                  </a:solidFill>
                                  <a:latin typeface="Cambria Math"/>
                                  <a:ea typeface="Cambria Math"/>
                                </a:rPr>
                                <m:t>𝟏𝟕</m:t>
                              </m:r>
                            </m:sup>
                          </m:sSup>
                        </m:den>
                      </m:f>
                      <m:r>
                        <a:rPr lang="en-US" sz="2000" b="1" i="1" smtClean="0">
                          <a:solidFill>
                            <a:srgbClr val="FF0000"/>
                          </a:solidFill>
                          <a:latin typeface="Cambria Math"/>
                          <a:ea typeface="Cambria Math"/>
                        </a:rPr>
                        <m:t>=</m:t>
                      </m:r>
                      <m:r>
                        <a:rPr lang="en-US" sz="2000" b="1" i="1" smtClean="0">
                          <a:solidFill>
                            <a:srgbClr val="FF0000"/>
                          </a:solidFill>
                          <a:latin typeface="Cambria Math"/>
                          <a:ea typeface="Cambria Math"/>
                        </a:rPr>
                        <m:t>𝟏</m:t>
                      </m:r>
                    </m:oMath>
                  </m:oMathPara>
                </a14:m>
                <a:endParaRPr lang="en-US" sz="2000" b="1" dirty="0">
                  <a:solidFill>
                    <a:srgbClr val="FF0000"/>
                  </a:solidFill>
                </a:endParaRPr>
              </a:p>
            </p:txBody>
          </p:sp>
        </mc:Choice>
        <mc:Fallback xmlns="">
          <p:sp>
            <p:nvSpPr>
              <p:cNvPr id="20" name="TextBox 5"/>
              <p:cNvSpPr txBox="1">
                <a:spLocks noRot="1" noChangeAspect="1" noMove="1" noResize="1" noEditPoints="1" noAdjustHandles="1" noChangeArrowheads="1" noChangeShapeType="1" noTextEdit="1"/>
              </p:cNvSpPr>
              <p:nvPr/>
            </p:nvSpPr>
            <p:spPr>
              <a:xfrm>
                <a:off x="971600" y="6004884"/>
                <a:ext cx="4104456" cy="736484"/>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9912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randombar(horizont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ircle(in)">
                                      <p:cBhvr>
                                        <p:cTn id="39" dur="20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circle(in)">
                                      <p:cBhvr>
                                        <p:cTn id="44" dur="20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randombar(horizontal)">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randombar(horizontal)">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randombar(horizontal)">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randombar(horizontal)">
                                      <p:cBhvr>
                                        <p:cTn id="64" dur="50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randombar(horizontal)">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randombar(horizontal)">
                                      <p:cBhvr>
                                        <p:cTn id="7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14" grpId="0"/>
      <p:bldP spid="21" grpId="0"/>
      <p:bldP spid="26" grpId="0"/>
      <p:bldP spid="27" grpId="0"/>
      <p:bldP spid="29" grpId="0"/>
      <p:bldP spid="9" grpId="0"/>
      <p:bldP spid="10" grpId="0"/>
      <p:bldP spid="22" grpId="0"/>
      <p:bldP spid="18"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61"/>
          <p:cNvSpPr>
            <a:spLocks noChangeArrowheads="1"/>
          </p:cNvSpPr>
          <p:nvPr/>
        </p:nvSpPr>
        <p:spPr bwMode="auto">
          <a:xfrm>
            <a:off x="2612155" y="1988840"/>
            <a:ext cx="3919689" cy="1098506"/>
          </a:xfrm>
          <a:prstGeom prst="rect">
            <a:avLst/>
          </a:prstGeom>
          <a:noFill/>
          <a:ln w="9525">
            <a:noFill/>
            <a:miter lim="800000"/>
            <a:headEnd/>
            <a:tailEnd/>
          </a:ln>
        </p:spPr>
        <p:txBody>
          <a:bodyPr wrap="square">
            <a:spAutoFit/>
          </a:bodyPr>
          <a:lstStyle/>
          <a:p>
            <a:pPr algn="ctr" rtl="0" fontAlgn="base">
              <a:lnSpc>
                <a:spcPct val="120000"/>
              </a:lnSpc>
              <a:spcBef>
                <a:spcPct val="0"/>
              </a:spcBef>
              <a:spcAft>
                <a:spcPct val="0"/>
              </a:spcAft>
            </a:pPr>
            <a:r>
              <a:rPr lang="ar-KW" sz="6000" b="1" dirty="0">
                <a:solidFill>
                  <a:srgbClr val="FF0000"/>
                </a:solidFill>
                <a:cs typeface="Arial" pitchFamily="34" charset="0"/>
              </a:rPr>
              <a:t>القطع الزائد</a:t>
            </a:r>
            <a:endParaRPr lang="ar-EG" sz="6000" b="1" dirty="0">
              <a:solidFill>
                <a:srgbClr val="FF0000"/>
              </a:solidFill>
              <a:cs typeface="Arial" pitchFamily="34" charset="0"/>
            </a:endParaRPr>
          </a:p>
        </p:txBody>
      </p:sp>
      <p:sp>
        <p:nvSpPr>
          <p:cNvPr id="22" name="مربع نص 21"/>
          <p:cNvSpPr txBox="1"/>
          <p:nvPr/>
        </p:nvSpPr>
        <p:spPr>
          <a:xfrm>
            <a:off x="2411760" y="692696"/>
            <a:ext cx="3503062" cy="1015663"/>
          </a:xfrm>
          <a:prstGeom prst="rect">
            <a:avLst/>
          </a:prstGeom>
          <a:noFill/>
        </p:spPr>
        <p:txBody>
          <a:bodyPr wrap="square" rtlCol="1">
            <a:spAutoFit/>
          </a:bodyPr>
          <a:lstStyle/>
          <a:p>
            <a:r>
              <a:rPr lang="ar-KW" sz="6000" dirty="0">
                <a:solidFill>
                  <a:srgbClr val="00B050"/>
                </a:solidFill>
              </a:rPr>
              <a:t>بند (</a:t>
            </a:r>
            <a:r>
              <a:rPr lang="en-US" sz="6000" dirty="0">
                <a:solidFill>
                  <a:srgbClr val="00B050"/>
                </a:solidFill>
              </a:rPr>
              <a:t>7-3</a:t>
            </a:r>
            <a:r>
              <a:rPr lang="ar-KW" sz="6000" dirty="0">
                <a:solidFill>
                  <a:srgbClr val="00B050"/>
                </a:solidFill>
              </a:rPr>
              <a:t>)</a:t>
            </a:r>
          </a:p>
        </p:txBody>
      </p:sp>
    </p:spTree>
    <p:extLst>
      <p:ext uri="{BB962C8B-B14F-4D97-AF65-F5344CB8AC3E}">
        <p14:creationId xmlns:p14="http://schemas.microsoft.com/office/powerpoint/2010/main" val="84311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nodeType="after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wipe(down)">
                                      <p:cBhvr>
                                        <p:cTn id="13" dur="580">
                                          <p:stCondLst>
                                            <p:cond delay="0"/>
                                          </p:stCondLst>
                                        </p:cTn>
                                        <p:tgtEl>
                                          <p:spTgt spid="20">
                                            <p:txEl>
                                              <p:pRg st="0" end="0"/>
                                            </p:txEl>
                                          </p:spTgt>
                                        </p:tgtEl>
                                      </p:cBhvr>
                                    </p:animEffect>
                                    <p:anim calcmode="lin" valueType="num">
                                      <p:cBhvr>
                                        <p:cTn id="14" dur="1822" tmFilter="0,0; 0.14,0.36; 0.43,0.73; 0.71,0.91; 1.0,1.0">
                                          <p:stCondLst>
                                            <p:cond delay="0"/>
                                          </p:stCondLst>
                                        </p:cTn>
                                        <p:tgtEl>
                                          <p:spTgt spid="20">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0">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0">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0">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0">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20">
                                            <p:txEl>
                                              <p:pRg st="0" end="0"/>
                                            </p:txEl>
                                          </p:spTgt>
                                        </p:tgtEl>
                                      </p:cBhvr>
                                      <p:to x="100000" y="60000"/>
                                    </p:animScale>
                                    <p:animScale>
                                      <p:cBhvr>
                                        <p:cTn id="20" dur="166" decel="50000">
                                          <p:stCondLst>
                                            <p:cond delay="676"/>
                                          </p:stCondLst>
                                        </p:cTn>
                                        <p:tgtEl>
                                          <p:spTgt spid="20">
                                            <p:txEl>
                                              <p:pRg st="0" end="0"/>
                                            </p:txEl>
                                          </p:spTgt>
                                        </p:tgtEl>
                                      </p:cBhvr>
                                      <p:to x="100000" y="100000"/>
                                    </p:animScale>
                                    <p:animScale>
                                      <p:cBhvr>
                                        <p:cTn id="21" dur="26">
                                          <p:stCondLst>
                                            <p:cond delay="1312"/>
                                          </p:stCondLst>
                                        </p:cTn>
                                        <p:tgtEl>
                                          <p:spTgt spid="20">
                                            <p:txEl>
                                              <p:pRg st="0" end="0"/>
                                            </p:txEl>
                                          </p:spTgt>
                                        </p:tgtEl>
                                      </p:cBhvr>
                                      <p:to x="100000" y="80000"/>
                                    </p:animScale>
                                    <p:animScale>
                                      <p:cBhvr>
                                        <p:cTn id="22" dur="166" decel="50000">
                                          <p:stCondLst>
                                            <p:cond delay="1338"/>
                                          </p:stCondLst>
                                        </p:cTn>
                                        <p:tgtEl>
                                          <p:spTgt spid="20">
                                            <p:txEl>
                                              <p:pRg st="0" end="0"/>
                                            </p:txEl>
                                          </p:spTgt>
                                        </p:tgtEl>
                                      </p:cBhvr>
                                      <p:to x="100000" y="100000"/>
                                    </p:animScale>
                                    <p:animScale>
                                      <p:cBhvr>
                                        <p:cTn id="23" dur="26">
                                          <p:stCondLst>
                                            <p:cond delay="1642"/>
                                          </p:stCondLst>
                                        </p:cTn>
                                        <p:tgtEl>
                                          <p:spTgt spid="20">
                                            <p:txEl>
                                              <p:pRg st="0" end="0"/>
                                            </p:txEl>
                                          </p:spTgt>
                                        </p:tgtEl>
                                      </p:cBhvr>
                                      <p:to x="100000" y="90000"/>
                                    </p:animScale>
                                    <p:animScale>
                                      <p:cBhvr>
                                        <p:cTn id="24" dur="166" decel="50000">
                                          <p:stCondLst>
                                            <p:cond delay="1668"/>
                                          </p:stCondLst>
                                        </p:cTn>
                                        <p:tgtEl>
                                          <p:spTgt spid="20">
                                            <p:txEl>
                                              <p:pRg st="0" end="0"/>
                                            </p:txEl>
                                          </p:spTgt>
                                        </p:tgtEl>
                                      </p:cBhvr>
                                      <p:to x="100000" y="100000"/>
                                    </p:animScale>
                                    <p:animScale>
                                      <p:cBhvr>
                                        <p:cTn id="25" dur="26">
                                          <p:stCondLst>
                                            <p:cond delay="1808"/>
                                          </p:stCondLst>
                                        </p:cTn>
                                        <p:tgtEl>
                                          <p:spTgt spid="20">
                                            <p:txEl>
                                              <p:pRg st="0" end="0"/>
                                            </p:txEl>
                                          </p:spTgt>
                                        </p:tgtEl>
                                      </p:cBhvr>
                                      <p:to x="100000" y="95000"/>
                                    </p:animScale>
                                    <p:animScale>
                                      <p:cBhvr>
                                        <p:cTn id="26" dur="166" decel="50000">
                                          <p:stCondLst>
                                            <p:cond delay="1834"/>
                                          </p:stCondLst>
                                        </p:cTn>
                                        <p:tgtEl>
                                          <p:spTgt spid="20">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683568" y="337880"/>
                <a:ext cx="7992888" cy="1938992"/>
              </a:xfrm>
              <a:prstGeom prst="rect">
                <a:avLst/>
              </a:prstGeom>
              <a:noFill/>
            </p:spPr>
            <p:txBody>
              <a:bodyPr wrap="square" rtlCol="0">
                <a:spAutoFit/>
              </a:bodyPr>
              <a:lstStyle/>
              <a:p>
                <a:r>
                  <a:rPr lang="ar-EG" sz="2000" b="1" dirty="0">
                    <a:solidFill>
                      <a:schemeClr val="tx1"/>
                    </a:solidFill>
                  </a:rPr>
                  <a:t>إذا كانت:</a:t>
                </a:r>
                <a14:m>
                  <m:oMath xmlns:m="http://schemas.openxmlformats.org/officeDocument/2006/math">
                    <m:sSup>
                      <m:sSupPr>
                        <m:ctrlPr>
                          <a:rPr lang="ar-EG"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𝟗</m:t>
                        </m:r>
                        <m:r>
                          <a:rPr lang="en-US" sz="2000" b="1" i="1" smtClean="0">
                            <a:solidFill>
                              <a:schemeClr val="tx1"/>
                            </a:solidFill>
                            <a:latin typeface="Cambria Math"/>
                          </a:rPr>
                          <m:t>𝒙</m:t>
                        </m:r>
                      </m:e>
                      <m:sup>
                        <m:r>
                          <a:rPr lang="en-US" sz="2000" b="1" i="1" smtClean="0">
                            <a:solidFill>
                              <a:schemeClr val="tx1"/>
                            </a:solidFill>
                            <a:latin typeface="Cambria Math"/>
                          </a:rPr>
                          <m:t>𝟐</m:t>
                        </m:r>
                      </m:sup>
                    </m:sSup>
                    <m:r>
                      <a:rPr lang="en-US" sz="2000" b="1" i="1" smtClean="0">
                        <a:solidFill>
                          <a:schemeClr val="tx1"/>
                        </a:solidFill>
                        <a:latin typeface="Cambria Math"/>
                      </a:rPr>
                      <m:t>−</m:t>
                    </m:r>
                    <m:r>
                      <a:rPr lang="en-US" sz="2000" b="1" i="1" smtClean="0">
                        <a:solidFill>
                          <a:schemeClr val="tx1"/>
                        </a:solidFill>
                        <a:latin typeface="Cambria Math"/>
                      </a:rPr>
                      <m:t>𝟏𝟔</m:t>
                    </m:r>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𝒚</m:t>
                        </m:r>
                      </m:e>
                      <m:sup>
                        <m:r>
                          <a:rPr lang="en-US" sz="2000" b="1" i="1" smtClean="0">
                            <a:solidFill>
                              <a:schemeClr val="tx1"/>
                            </a:solidFill>
                            <a:latin typeface="Cambria Math"/>
                          </a:rPr>
                          <m:t>𝟐</m:t>
                        </m:r>
                      </m:sup>
                    </m:sSup>
                    <m:r>
                      <a:rPr lang="en-US" sz="2000" b="1" i="1" smtClean="0">
                        <a:solidFill>
                          <a:schemeClr val="tx1"/>
                        </a:solidFill>
                        <a:latin typeface="Cambria Math"/>
                      </a:rPr>
                      <m:t>=</m:t>
                    </m:r>
                    <m:r>
                      <a:rPr lang="en-US" sz="2000" b="1" i="1" smtClean="0">
                        <a:solidFill>
                          <a:schemeClr val="tx1"/>
                        </a:solidFill>
                        <a:latin typeface="Cambria Math"/>
                      </a:rPr>
                      <m:t>𝟏𝟒𝟒</m:t>
                    </m:r>
                  </m:oMath>
                </a14:m>
                <a:r>
                  <a:rPr lang="en-US" sz="2000" b="1" dirty="0">
                    <a:solidFill>
                      <a:schemeClr val="tx1"/>
                    </a:solidFill>
                  </a:rPr>
                  <a:t>  - </a:t>
                </a:r>
                <a:r>
                  <a:rPr lang="ar-KW" sz="2000" b="1" dirty="0">
                    <a:solidFill>
                      <a:schemeClr val="tx1"/>
                    </a:solidFill>
                  </a:rPr>
                  <a:t> </a:t>
                </a:r>
                <a:r>
                  <a:rPr lang="ar-EG" sz="2000" b="1" dirty="0">
                    <a:solidFill>
                      <a:schemeClr val="tx1"/>
                    </a:solidFill>
                  </a:rPr>
                  <a:t>معادلة قطع </a:t>
                </a:r>
                <a:r>
                  <a:rPr lang="ar-KW" sz="2000" b="1" dirty="0">
                    <a:solidFill>
                      <a:schemeClr val="tx1"/>
                    </a:solidFill>
                  </a:rPr>
                  <a:t>زائد </a:t>
                </a:r>
                <a:r>
                  <a:rPr lang="ar-EG" sz="2000" b="1" dirty="0">
                    <a:solidFill>
                      <a:schemeClr val="tx1"/>
                    </a:solidFill>
                  </a:rPr>
                  <a:t>فأوجد :</a:t>
                </a:r>
              </a:p>
              <a:p>
                <a:r>
                  <a:rPr lang="ar-EG" sz="2000" b="1" dirty="0">
                    <a:solidFill>
                      <a:schemeClr val="tx1"/>
                    </a:solidFill>
                  </a:rPr>
                  <a:t>1- رأسي القطع </a:t>
                </a:r>
                <a:r>
                  <a:rPr lang="ar-KW" sz="2000" b="1" dirty="0">
                    <a:solidFill>
                      <a:schemeClr val="tx1"/>
                    </a:solidFill>
                  </a:rPr>
                  <a:t> الزائد.</a:t>
                </a:r>
                <a:endParaRPr lang="ar-EG" sz="2000" b="1" dirty="0">
                  <a:solidFill>
                    <a:schemeClr val="tx1"/>
                  </a:solidFill>
                </a:endParaRPr>
              </a:p>
              <a:p>
                <a:r>
                  <a:rPr lang="ar-EG" sz="2000" b="1" dirty="0">
                    <a:solidFill>
                      <a:schemeClr val="tx1"/>
                    </a:solidFill>
                  </a:rPr>
                  <a:t>2- البؤرتين.</a:t>
                </a:r>
              </a:p>
              <a:p>
                <a:r>
                  <a:rPr lang="ar-EG" sz="2000" b="1" dirty="0">
                    <a:solidFill>
                      <a:schemeClr val="tx1"/>
                    </a:solidFill>
                  </a:rPr>
                  <a:t>3- معادلتي دليلي القطع.</a:t>
                </a:r>
              </a:p>
              <a:p>
                <a:r>
                  <a:rPr lang="ar-EG" sz="2000" b="1" dirty="0">
                    <a:solidFill>
                      <a:schemeClr val="tx1"/>
                    </a:solidFill>
                  </a:rPr>
                  <a:t>4- طول كل من المحورين </a:t>
                </a:r>
                <a:endParaRPr lang="ar-KW" sz="2000" b="1" dirty="0">
                  <a:solidFill>
                    <a:schemeClr val="tx1"/>
                  </a:solidFill>
                </a:endParaRPr>
              </a:p>
              <a:p>
                <a:r>
                  <a:rPr lang="ar-KW" sz="2000" b="1" dirty="0">
                    <a:solidFill>
                      <a:schemeClr val="tx1"/>
                    </a:solidFill>
                  </a:rPr>
                  <a:t>5- معادلة كلا من الخطين التقاربين </a:t>
                </a:r>
                <a:r>
                  <a:rPr lang="ar-EG" sz="2000" b="1" dirty="0">
                    <a:solidFill>
                      <a:schemeClr val="tx1"/>
                    </a:solidFill>
                  </a:rPr>
                  <a:t>ثم ارسم شكلا </a:t>
                </a:r>
                <a:r>
                  <a:rPr lang="ar-KW" sz="2000" b="1" dirty="0">
                    <a:solidFill>
                      <a:schemeClr val="tx1"/>
                    </a:solidFill>
                  </a:rPr>
                  <a:t>تخطيطيا </a:t>
                </a:r>
                <a:r>
                  <a:rPr lang="ar-EG" sz="2000" b="1" dirty="0">
                    <a:solidFill>
                      <a:schemeClr val="tx1"/>
                    </a:solidFill>
                  </a:rPr>
                  <a:t>للقطع.</a:t>
                </a:r>
                <a:endParaRPr lang="en-US" sz="2000" b="1" dirty="0">
                  <a:solidFill>
                    <a:schemeClr val="tx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83568" y="337880"/>
                <a:ext cx="7992888" cy="1938992"/>
              </a:xfrm>
              <a:prstGeom prst="rect">
                <a:avLst/>
              </a:prstGeom>
              <a:blipFill>
                <a:blip r:embed="rId2"/>
                <a:stretch>
                  <a:fillRect t="-1254" r="-915" b="-4389"/>
                </a:stretch>
              </a:blipFill>
            </p:spPr>
            <p:txBody>
              <a:bodyPr/>
              <a:lstStyle/>
              <a:p>
                <a:r>
                  <a:rPr lang="en-US">
                    <a:noFill/>
                  </a:rPr>
                  <a:t> </a:t>
                </a:r>
              </a:p>
            </p:txBody>
          </p:sp>
        </mc:Fallback>
      </mc:AlternateContent>
      <p:sp>
        <p:nvSpPr>
          <p:cNvPr id="7" name="TextBox 2"/>
          <p:cNvSpPr txBox="1"/>
          <p:nvPr/>
        </p:nvSpPr>
        <p:spPr>
          <a:xfrm>
            <a:off x="8100392" y="2132856"/>
            <a:ext cx="865406" cy="461665"/>
          </a:xfrm>
          <a:prstGeom prst="rect">
            <a:avLst/>
          </a:prstGeom>
          <a:noFill/>
        </p:spPr>
        <p:txBody>
          <a:bodyPr wrap="square" rtlCol="0">
            <a:spAutoFit/>
          </a:bodyPr>
          <a:lstStyle/>
          <a:p>
            <a:pPr rtl="0" fontAlgn="base">
              <a:spcBef>
                <a:spcPct val="0"/>
              </a:spcBef>
              <a:spcAft>
                <a:spcPct val="0"/>
              </a:spcAft>
            </a:pPr>
            <a:r>
              <a:rPr lang="ar-EG" sz="2400" b="1" dirty="0">
                <a:solidFill>
                  <a:srgbClr val="FF0000"/>
                </a:solidFill>
                <a:latin typeface="Lucida Calligraphy" pitchFamily="66" charset="0"/>
                <a:cs typeface="Arial" pitchFamily="34" charset="0"/>
              </a:rPr>
              <a:t>الحل</a:t>
            </a:r>
            <a:r>
              <a:rPr lang="ar-KW" sz="2400" b="1" dirty="0">
                <a:solidFill>
                  <a:srgbClr val="FF0000"/>
                </a:solidFill>
                <a:latin typeface="Lucida Calligraphy" pitchFamily="66" charset="0"/>
                <a:cs typeface="Arial" pitchFamily="34" charset="0"/>
              </a:rPr>
              <a:t>:</a:t>
            </a:r>
            <a:endParaRPr lang="en-US" sz="2400" b="1" dirty="0">
              <a:solidFill>
                <a:srgbClr val="FF0000"/>
              </a:solidFill>
              <a:latin typeface="Lucida Calligraphy" pitchFamily="66" charset="0"/>
              <a:cs typeface="Arial"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3203848" y="2380297"/>
                <a:ext cx="2736304" cy="7364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f>
                        <m:fPr>
                          <m:ctrlPr>
                            <a:rPr lang="en-US" sz="2000" b="1" i="1" smtClean="0">
                              <a:solidFill>
                                <a:schemeClr val="tx1"/>
                              </a:solidFill>
                              <a:latin typeface="Cambria Math" panose="02040503050406030204" pitchFamily="18" charset="0"/>
                            </a:rPr>
                          </m:ctrlPr>
                        </m:fPr>
                        <m:num>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𝟗</m:t>
                              </m:r>
                              <m:r>
                                <a:rPr lang="en-US" sz="2000" b="1" i="1" smtClean="0">
                                  <a:solidFill>
                                    <a:schemeClr val="tx1"/>
                                  </a:solidFill>
                                  <a:latin typeface="Cambria Math"/>
                                </a:rPr>
                                <m:t>𝒙</m:t>
                              </m:r>
                            </m:e>
                            <m:sup>
                              <m:r>
                                <a:rPr lang="en-US" sz="2000" b="1" i="1" smtClean="0">
                                  <a:solidFill>
                                    <a:schemeClr val="tx1"/>
                                  </a:solidFill>
                                  <a:latin typeface="Cambria Math"/>
                                </a:rPr>
                                <m:t>𝟐</m:t>
                              </m:r>
                            </m:sup>
                          </m:sSup>
                        </m:num>
                        <m:den>
                          <m:r>
                            <a:rPr lang="en-US" sz="2000" b="1" i="1" smtClean="0">
                              <a:solidFill>
                                <a:schemeClr val="tx1"/>
                              </a:solidFill>
                              <a:latin typeface="Cambria Math"/>
                            </a:rPr>
                            <m:t>𝟏𝟒𝟒</m:t>
                          </m:r>
                        </m:den>
                      </m:f>
                      <m:r>
                        <a:rPr lang="en-US" sz="2000" b="1" i="1" smtClean="0">
                          <a:solidFill>
                            <a:schemeClr val="tx1"/>
                          </a:solidFill>
                          <a:latin typeface="Cambria Math"/>
                        </a:rPr>
                        <m:t>−</m:t>
                      </m:r>
                      <m:f>
                        <m:fPr>
                          <m:ctrlPr>
                            <a:rPr lang="en-US" sz="2000" b="1" i="1" smtClean="0">
                              <a:solidFill>
                                <a:schemeClr val="tx1"/>
                              </a:solidFill>
                              <a:latin typeface="Cambria Math" panose="02040503050406030204" pitchFamily="18" charset="0"/>
                              <a:ea typeface="Cambria Math"/>
                            </a:rPr>
                          </m:ctrlPr>
                        </m:fPr>
                        <m:num>
                          <m:r>
                            <a:rPr lang="en-US" sz="2000" b="1" i="1" smtClean="0">
                              <a:solidFill>
                                <a:schemeClr val="tx1"/>
                              </a:solidFill>
                              <a:latin typeface="Cambria Math"/>
                              <a:ea typeface="Cambria Math"/>
                            </a:rPr>
                            <m:t>𝟏𝟔</m:t>
                          </m:r>
                          <m:sSup>
                            <m:sSupPr>
                              <m:ctrlPr>
                                <a:rPr lang="en-US" sz="2000" b="1" i="1" smtClean="0">
                                  <a:solidFill>
                                    <a:schemeClr val="tx1"/>
                                  </a:solidFill>
                                  <a:latin typeface="Cambria Math" panose="02040503050406030204" pitchFamily="18" charset="0"/>
                                  <a:ea typeface="Cambria Math"/>
                                </a:rPr>
                              </m:ctrlPr>
                            </m:sSupPr>
                            <m:e>
                              <m:r>
                                <a:rPr lang="en-US" sz="2000" b="1" i="1" smtClean="0">
                                  <a:solidFill>
                                    <a:schemeClr val="tx1"/>
                                  </a:solidFill>
                                  <a:latin typeface="Cambria Math"/>
                                  <a:ea typeface="Cambria Math"/>
                                </a:rPr>
                                <m:t>𝒚</m:t>
                              </m:r>
                            </m:e>
                            <m:sup>
                              <m:r>
                                <a:rPr lang="en-US" sz="2000" b="1" i="1" smtClean="0">
                                  <a:solidFill>
                                    <a:schemeClr val="tx1"/>
                                  </a:solidFill>
                                  <a:latin typeface="Cambria Math"/>
                                  <a:ea typeface="Cambria Math"/>
                                </a:rPr>
                                <m:t>𝟐</m:t>
                              </m:r>
                            </m:sup>
                          </m:sSup>
                        </m:num>
                        <m:den>
                          <m:r>
                            <a:rPr lang="en-US" sz="2000" b="1" i="1" smtClean="0">
                              <a:solidFill>
                                <a:schemeClr val="tx1"/>
                              </a:solidFill>
                              <a:latin typeface="Cambria Math"/>
                              <a:ea typeface="Cambria Math"/>
                            </a:rPr>
                            <m:t>𝟏𝟒𝟒</m:t>
                          </m:r>
                        </m:den>
                      </m:f>
                      <m:r>
                        <a:rPr lang="en-US" sz="2000" b="1" i="1" smtClean="0">
                          <a:solidFill>
                            <a:schemeClr val="tx1"/>
                          </a:solidFill>
                          <a:latin typeface="Cambria Math"/>
                          <a:ea typeface="Cambria Math"/>
                        </a:rPr>
                        <m:t>=</m:t>
                      </m:r>
                      <m:r>
                        <a:rPr lang="en-US" sz="2000" b="1" i="1" smtClean="0">
                          <a:solidFill>
                            <a:schemeClr val="tx1"/>
                          </a:solidFill>
                          <a:latin typeface="Cambria Math"/>
                          <a:ea typeface="Cambria Math"/>
                        </a:rPr>
                        <m:t>𝟏</m:t>
                      </m:r>
                    </m:oMath>
                  </m:oMathPara>
                </a14:m>
                <a:endParaRPr lang="en-US" sz="2000" b="1" dirty="0">
                  <a:solidFill>
                    <a:schemeClr val="tx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203848" y="2380297"/>
                <a:ext cx="2736304" cy="736420"/>
              </a:xfrm>
              <a:prstGeom prst="rect">
                <a:avLst/>
              </a:prstGeom>
              <a:blipFill>
                <a:blip r:embed="rId3"/>
                <a:stretch>
                  <a:fillRect/>
                </a:stretch>
              </a:blipFill>
            </p:spPr>
            <p:txBody>
              <a:bodyPr/>
              <a:lstStyle/>
              <a:p>
                <a:r>
                  <a:rPr lang="en-US">
                    <a:noFill/>
                  </a:rPr>
                  <a:t> </a:t>
                </a:r>
              </a:p>
            </p:txBody>
          </p:sp>
        </mc:Fallback>
      </mc:AlternateContent>
      <p:sp>
        <p:nvSpPr>
          <p:cNvPr id="11" name="مربع نص 2"/>
          <p:cNvSpPr txBox="1"/>
          <p:nvPr/>
        </p:nvSpPr>
        <p:spPr>
          <a:xfrm>
            <a:off x="5896896" y="3156763"/>
            <a:ext cx="3062218" cy="369332"/>
          </a:xfrm>
          <a:prstGeom prst="rect">
            <a:avLst/>
          </a:prstGeom>
          <a:noFill/>
        </p:spPr>
        <p:txBody>
          <a:bodyPr wrap="square" rtlCol="1">
            <a:spAutoFit/>
          </a:bodyPr>
          <a:lstStyle/>
          <a:p>
            <a:pPr rtl="0" fontAlgn="base">
              <a:spcBef>
                <a:spcPct val="0"/>
              </a:spcBef>
              <a:spcAft>
                <a:spcPct val="0"/>
              </a:spcAft>
            </a:pPr>
            <a:r>
              <a:rPr lang="ar-EG" b="1" dirty="0">
                <a:latin typeface="Lucida Calligraphy" pitchFamily="66" charset="0"/>
                <a:cs typeface="Arial" pitchFamily="34" charset="0"/>
              </a:rPr>
              <a:t>ومن معادلة القطع </a:t>
            </a:r>
            <a:r>
              <a:rPr lang="ar-KW" b="1" dirty="0">
                <a:latin typeface="Lucida Calligraphy" pitchFamily="66" charset="0"/>
                <a:cs typeface="Arial" pitchFamily="34" charset="0"/>
              </a:rPr>
              <a:t>الزائد </a:t>
            </a:r>
            <a:r>
              <a:rPr lang="ar-EG" b="1" dirty="0">
                <a:latin typeface="Lucida Calligraphy" pitchFamily="66" charset="0"/>
                <a:cs typeface="Arial" pitchFamily="34" charset="0"/>
              </a:rPr>
              <a:t>نجد أن :</a:t>
            </a:r>
            <a:endParaRPr lang="ar-KW" b="1" dirty="0">
              <a:latin typeface="Lucida Calligraphy" pitchFamily="66" charset="0"/>
              <a:cs typeface="Arial" pitchFamily="34" charset="0"/>
            </a:endParaRPr>
          </a:p>
        </p:txBody>
      </p:sp>
      <mc:AlternateContent xmlns:mc="http://schemas.openxmlformats.org/markup-compatibility/2006">
        <mc:Choice xmlns:a14="http://schemas.microsoft.com/office/drawing/2010/main" Requires="a14">
          <p:sp>
            <p:nvSpPr>
              <p:cNvPr id="12" name="مربع نص 2"/>
              <p:cNvSpPr txBox="1"/>
              <p:nvPr/>
            </p:nvSpPr>
            <p:spPr>
              <a:xfrm>
                <a:off x="161277" y="3339257"/>
                <a:ext cx="2709098" cy="375552"/>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sSup>
                        <m:sSupPr>
                          <m:ctrlPr>
                            <a:rPr lang="ar-KW" b="1" i="1" smtClean="0">
                              <a:solidFill>
                                <a:schemeClr val="tx1"/>
                              </a:solidFill>
                              <a:latin typeface="Cambria Math" panose="02040503050406030204" pitchFamily="18" charset="0"/>
                              <a:cs typeface="Arial" pitchFamily="34" charset="0"/>
                            </a:rPr>
                          </m:ctrlPr>
                        </m:sSupPr>
                        <m:e>
                          <m:r>
                            <a:rPr lang="en-US" b="1" i="1" smtClean="0">
                              <a:solidFill>
                                <a:schemeClr val="tx1"/>
                              </a:solidFill>
                              <a:latin typeface="Cambria Math"/>
                              <a:cs typeface="Arial" pitchFamily="34" charset="0"/>
                            </a:rPr>
                            <m:t>𝒂</m:t>
                          </m:r>
                        </m:e>
                        <m:sup>
                          <m:r>
                            <a:rPr lang="en-US" b="1" i="1" smtClean="0">
                              <a:solidFill>
                                <a:schemeClr val="tx1"/>
                              </a:solidFill>
                              <a:latin typeface="Cambria Math"/>
                              <a:cs typeface="Arial" pitchFamily="34" charset="0"/>
                            </a:rPr>
                            <m:t>𝟐</m:t>
                          </m:r>
                        </m:sup>
                      </m:sSup>
                      <m:r>
                        <a:rPr lang="ar-KW" b="1" i="1" smtClean="0">
                          <a:solidFill>
                            <a:schemeClr val="tx1"/>
                          </a:solidFill>
                          <a:latin typeface="Cambria Math"/>
                          <a:ea typeface="Cambria Math"/>
                          <a:cs typeface="Arial" pitchFamily="34" charset="0"/>
                        </a:rPr>
                        <m:t>=</m:t>
                      </m:r>
                      <m:r>
                        <a:rPr lang="en-US" b="1" i="1" smtClean="0">
                          <a:solidFill>
                            <a:schemeClr val="tx1"/>
                          </a:solidFill>
                          <a:latin typeface="Cambria Math"/>
                          <a:ea typeface="Cambria Math"/>
                          <a:cs typeface="Arial" pitchFamily="34" charset="0"/>
                        </a:rPr>
                        <m:t>𝟏𝟔</m:t>
                      </m:r>
                      <m:r>
                        <a:rPr lang="en-US" b="1" i="1" smtClean="0">
                          <a:solidFill>
                            <a:schemeClr val="tx1"/>
                          </a:solidFill>
                          <a:latin typeface="Cambria Math"/>
                          <a:ea typeface="Cambria Math"/>
                          <a:cs typeface="Arial" pitchFamily="34" charset="0"/>
                        </a:rPr>
                        <m:t> </m:t>
                      </m:r>
                      <m:groupChr>
                        <m:groupChrPr>
                          <m:chr m:val="⇒"/>
                          <m:vertJc m:val="bot"/>
                          <m:ctrlPr>
                            <a:rPr lang="en-US" b="1" i="1" smtClean="0">
                              <a:solidFill>
                                <a:schemeClr val="tx1"/>
                              </a:solidFill>
                              <a:latin typeface="Cambria Math" panose="02040503050406030204" pitchFamily="18" charset="0"/>
                              <a:ea typeface="Cambria Math"/>
                              <a:cs typeface="Arial" pitchFamily="34" charset="0"/>
                            </a:rPr>
                          </m:ctrlPr>
                        </m:groupChrPr>
                        <m:e>
                          <m:r>
                            <m:rPr>
                              <m:brk m:alnAt="2"/>
                            </m:rPr>
                            <a:rPr lang="en-US" b="1" i="1" smtClean="0">
                              <a:solidFill>
                                <a:schemeClr val="tx1"/>
                              </a:solidFill>
                              <a:latin typeface="Cambria Math" panose="02040503050406030204" pitchFamily="18" charset="0"/>
                              <a:ea typeface="Cambria Math"/>
                              <a:cs typeface="Arial" pitchFamily="34" charset="0"/>
                            </a:rPr>
                            <m:t> </m:t>
                          </m:r>
                        </m:e>
                      </m:groupChr>
                      <m:r>
                        <a:rPr lang="en-US" b="1" i="1" smtClean="0">
                          <a:solidFill>
                            <a:schemeClr val="tx1"/>
                          </a:solidFill>
                          <a:latin typeface="Cambria Math"/>
                          <a:ea typeface="Cambria Math"/>
                          <a:cs typeface="Arial" pitchFamily="34" charset="0"/>
                        </a:rPr>
                        <m:t> </m:t>
                      </m:r>
                      <m:r>
                        <a:rPr lang="en-US" b="1" i="1" smtClean="0">
                          <a:solidFill>
                            <a:schemeClr val="tx1"/>
                          </a:solidFill>
                          <a:latin typeface="Cambria Math"/>
                          <a:ea typeface="Cambria Math"/>
                          <a:cs typeface="Arial" pitchFamily="34" charset="0"/>
                        </a:rPr>
                        <m:t>𝒂</m:t>
                      </m:r>
                      <m:r>
                        <a:rPr lang="en-US" b="1" i="1" smtClean="0">
                          <a:solidFill>
                            <a:schemeClr val="tx1"/>
                          </a:solidFill>
                          <a:latin typeface="Cambria Math"/>
                          <a:ea typeface="Cambria Math"/>
                          <a:cs typeface="Arial" pitchFamily="34" charset="0"/>
                        </a:rPr>
                        <m:t> =</m:t>
                      </m:r>
                      <m:r>
                        <a:rPr lang="en-US" b="1" i="1" smtClean="0">
                          <a:solidFill>
                            <a:schemeClr val="tx1"/>
                          </a:solidFill>
                          <a:latin typeface="Cambria Math"/>
                          <a:ea typeface="Cambria Math"/>
                          <a:cs typeface="Arial" pitchFamily="34" charset="0"/>
                        </a:rPr>
                        <m:t>𝟒</m:t>
                      </m:r>
                    </m:oMath>
                  </m:oMathPara>
                </a14:m>
                <a:endParaRPr lang="ar-KW" b="1" dirty="0">
                  <a:solidFill>
                    <a:schemeClr val="tx1"/>
                  </a:solidFill>
                  <a:latin typeface="Lucida Calligraphy" pitchFamily="66" charset="0"/>
                  <a:cs typeface="Arial" pitchFamily="34" charset="0"/>
                </a:endParaRPr>
              </a:p>
            </p:txBody>
          </p:sp>
        </mc:Choice>
        <mc:Fallback>
          <p:sp>
            <p:nvSpPr>
              <p:cNvPr id="12" name="مربع نص 2"/>
              <p:cNvSpPr txBox="1">
                <a:spLocks noRot="1" noChangeAspect="1" noMove="1" noResize="1" noEditPoints="1" noAdjustHandles="1" noChangeArrowheads="1" noChangeShapeType="1" noTextEdit="1"/>
              </p:cNvSpPr>
              <p:nvPr/>
            </p:nvSpPr>
            <p:spPr>
              <a:xfrm>
                <a:off x="161277" y="3339257"/>
                <a:ext cx="2709098" cy="375552"/>
              </a:xfrm>
              <a:prstGeom prst="rect">
                <a:avLst/>
              </a:prstGeom>
              <a:blipFill>
                <a:blip r:embed="rId4"/>
                <a:stretch>
                  <a:fillRect t="-42623" b="-8852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مربع نص 2"/>
              <p:cNvSpPr txBox="1"/>
              <p:nvPr/>
            </p:nvSpPr>
            <p:spPr>
              <a:xfrm>
                <a:off x="3290673" y="3366469"/>
                <a:ext cx="2709098" cy="375552"/>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sSup>
                        <m:sSupPr>
                          <m:ctrlPr>
                            <a:rPr lang="ar-KW" b="1" i="1" smtClean="0">
                              <a:solidFill>
                                <a:schemeClr val="tx1"/>
                              </a:solidFill>
                              <a:latin typeface="Cambria Math" panose="02040503050406030204" pitchFamily="18" charset="0"/>
                              <a:cs typeface="Arial" pitchFamily="34" charset="0"/>
                            </a:rPr>
                          </m:ctrlPr>
                        </m:sSupPr>
                        <m:e>
                          <m:r>
                            <a:rPr lang="en-US" b="1" i="1" smtClean="0">
                              <a:solidFill>
                                <a:schemeClr val="tx1"/>
                              </a:solidFill>
                              <a:latin typeface="Cambria Math"/>
                              <a:cs typeface="Arial" pitchFamily="34" charset="0"/>
                            </a:rPr>
                            <m:t>𝒃</m:t>
                          </m:r>
                        </m:e>
                        <m:sup>
                          <m:r>
                            <a:rPr lang="en-US" b="1" i="1" smtClean="0">
                              <a:solidFill>
                                <a:schemeClr val="tx1"/>
                              </a:solidFill>
                              <a:latin typeface="Cambria Math"/>
                              <a:cs typeface="Arial" pitchFamily="34" charset="0"/>
                            </a:rPr>
                            <m:t>𝟐</m:t>
                          </m:r>
                        </m:sup>
                      </m:sSup>
                      <m:r>
                        <a:rPr lang="ar-KW" b="1" i="1" smtClean="0">
                          <a:solidFill>
                            <a:schemeClr val="tx1"/>
                          </a:solidFill>
                          <a:latin typeface="Cambria Math"/>
                          <a:ea typeface="Cambria Math"/>
                          <a:cs typeface="Arial" pitchFamily="34" charset="0"/>
                        </a:rPr>
                        <m:t>=</m:t>
                      </m:r>
                      <m:r>
                        <a:rPr lang="en-US" b="1" i="1" smtClean="0">
                          <a:solidFill>
                            <a:schemeClr val="tx1"/>
                          </a:solidFill>
                          <a:latin typeface="Cambria Math"/>
                          <a:ea typeface="Cambria Math"/>
                          <a:cs typeface="Arial" pitchFamily="34" charset="0"/>
                        </a:rPr>
                        <m:t>𝟗</m:t>
                      </m:r>
                      <m:r>
                        <a:rPr lang="ar-KW" b="1" i="1" smtClean="0">
                          <a:solidFill>
                            <a:schemeClr val="tx1"/>
                          </a:solidFill>
                          <a:latin typeface="Cambria Math" panose="02040503050406030204" pitchFamily="18" charset="0"/>
                          <a:ea typeface="Cambria Math"/>
                          <a:cs typeface="Arial" pitchFamily="34" charset="0"/>
                        </a:rPr>
                        <m:t>  </m:t>
                      </m:r>
                      <m:groupChr>
                        <m:groupChrPr>
                          <m:chr m:val="⇒"/>
                          <m:vertJc m:val="bot"/>
                          <m:ctrlPr>
                            <a:rPr lang="en-US" b="1" i="1" smtClean="0">
                              <a:solidFill>
                                <a:schemeClr val="tx1"/>
                              </a:solidFill>
                              <a:latin typeface="Cambria Math" panose="02040503050406030204" pitchFamily="18" charset="0"/>
                              <a:ea typeface="Cambria Math"/>
                              <a:cs typeface="Arial" pitchFamily="34" charset="0"/>
                            </a:rPr>
                          </m:ctrlPr>
                        </m:groupChrPr>
                        <m:e>
                          <m:r>
                            <m:rPr>
                              <m:brk m:alnAt="2"/>
                            </m:rPr>
                            <a:rPr lang="en-US" b="1" i="1" smtClean="0">
                              <a:solidFill>
                                <a:schemeClr val="tx1"/>
                              </a:solidFill>
                              <a:latin typeface="Cambria Math" panose="02040503050406030204" pitchFamily="18" charset="0"/>
                              <a:ea typeface="Cambria Math"/>
                              <a:cs typeface="Arial" pitchFamily="34" charset="0"/>
                            </a:rPr>
                            <m:t> </m:t>
                          </m:r>
                        </m:e>
                      </m:groupChr>
                      <m:r>
                        <a:rPr lang="en-US" b="1" i="1" smtClean="0">
                          <a:solidFill>
                            <a:schemeClr val="tx1"/>
                          </a:solidFill>
                          <a:latin typeface="Cambria Math"/>
                          <a:ea typeface="Cambria Math"/>
                          <a:cs typeface="Arial" pitchFamily="34" charset="0"/>
                        </a:rPr>
                        <m:t> </m:t>
                      </m:r>
                      <m:r>
                        <a:rPr lang="en-US" b="1" i="1" smtClean="0">
                          <a:solidFill>
                            <a:schemeClr val="tx1"/>
                          </a:solidFill>
                          <a:latin typeface="Cambria Math"/>
                          <a:ea typeface="Cambria Math"/>
                          <a:cs typeface="Arial" pitchFamily="34" charset="0"/>
                        </a:rPr>
                        <m:t>𝒃</m:t>
                      </m:r>
                      <m:r>
                        <a:rPr lang="en-US" b="1" i="1" smtClean="0">
                          <a:solidFill>
                            <a:schemeClr val="tx1"/>
                          </a:solidFill>
                          <a:latin typeface="Cambria Math"/>
                          <a:ea typeface="Cambria Math"/>
                          <a:cs typeface="Arial" pitchFamily="34" charset="0"/>
                        </a:rPr>
                        <m:t> =</m:t>
                      </m:r>
                      <m:r>
                        <a:rPr lang="en-US" b="1" i="1" smtClean="0">
                          <a:solidFill>
                            <a:schemeClr val="tx1"/>
                          </a:solidFill>
                          <a:latin typeface="Cambria Math"/>
                          <a:ea typeface="Cambria Math"/>
                          <a:cs typeface="Arial" pitchFamily="34" charset="0"/>
                        </a:rPr>
                        <m:t>𝟑</m:t>
                      </m:r>
                    </m:oMath>
                  </m:oMathPara>
                </a14:m>
                <a:endParaRPr lang="ar-KW" b="1" dirty="0">
                  <a:solidFill>
                    <a:schemeClr val="tx1"/>
                  </a:solidFill>
                  <a:latin typeface="Lucida Calligraphy" pitchFamily="66" charset="0"/>
                  <a:cs typeface="Arial" pitchFamily="34" charset="0"/>
                </a:endParaRPr>
              </a:p>
            </p:txBody>
          </p:sp>
        </mc:Choice>
        <mc:Fallback>
          <p:sp>
            <p:nvSpPr>
              <p:cNvPr id="13" name="مربع نص 2"/>
              <p:cNvSpPr txBox="1">
                <a:spLocks noRot="1" noChangeAspect="1" noMove="1" noResize="1" noEditPoints="1" noAdjustHandles="1" noChangeArrowheads="1" noChangeShapeType="1" noTextEdit="1"/>
              </p:cNvSpPr>
              <p:nvPr/>
            </p:nvSpPr>
            <p:spPr>
              <a:xfrm>
                <a:off x="3290673" y="3366469"/>
                <a:ext cx="2709098" cy="375552"/>
              </a:xfrm>
              <a:prstGeom prst="rect">
                <a:avLst/>
              </a:prstGeom>
              <a:blipFill>
                <a:blip r:embed="rId5"/>
                <a:stretch>
                  <a:fillRect t="-41935" b="-85484"/>
                </a:stretch>
              </a:blipFill>
            </p:spPr>
            <p:txBody>
              <a:bodyPr/>
              <a:lstStyle/>
              <a:p>
                <a:r>
                  <a:rPr lang="en-US">
                    <a:noFill/>
                  </a:rPr>
                  <a:t> </a:t>
                </a:r>
              </a:p>
            </p:txBody>
          </p:sp>
        </mc:Fallback>
      </mc:AlternateContent>
      <p:sp>
        <p:nvSpPr>
          <p:cNvPr id="14" name="مربع نص 2"/>
          <p:cNvSpPr txBox="1"/>
          <p:nvPr/>
        </p:nvSpPr>
        <p:spPr>
          <a:xfrm>
            <a:off x="4800751" y="4279380"/>
            <a:ext cx="4063558" cy="369332"/>
          </a:xfrm>
          <a:prstGeom prst="rect">
            <a:avLst/>
          </a:prstGeom>
          <a:noFill/>
        </p:spPr>
        <p:txBody>
          <a:bodyPr wrap="square" rtlCol="1">
            <a:spAutoFit/>
          </a:bodyPr>
          <a:lstStyle/>
          <a:p>
            <a:pPr rtl="0" fontAlgn="base">
              <a:spcBef>
                <a:spcPct val="0"/>
              </a:spcBef>
              <a:spcAft>
                <a:spcPct val="0"/>
              </a:spcAft>
            </a:pPr>
            <a:r>
              <a:rPr lang="ar-EG" b="1" dirty="0">
                <a:latin typeface="Lucida Calligraphy" pitchFamily="66" charset="0"/>
                <a:cs typeface="Arial" pitchFamily="34" charset="0"/>
              </a:rPr>
              <a:t>والمحور </a:t>
            </a:r>
            <a:r>
              <a:rPr lang="ar-KW" b="1" dirty="0">
                <a:latin typeface="Lucida Calligraphy" pitchFamily="66" charset="0"/>
                <a:cs typeface="Arial" pitchFamily="34" charset="0"/>
              </a:rPr>
              <a:t>القاطع </a:t>
            </a:r>
            <a:r>
              <a:rPr lang="ar-EG" b="1" dirty="0">
                <a:latin typeface="Lucida Calligraphy" pitchFamily="66" charset="0"/>
                <a:cs typeface="Arial" pitchFamily="34" charset="0"/>
              </a:rPr>
              <a:t>ينطبق علي محور السينات </a:t>
            </a:r>
            <a:endParaRPr lang="ar-KW" b="1" dirty="0">
              <a:latin typeface="Lucida Calligraphy" pitchFamily="66" charset="0"/>
              <a:cs typeface="Arial" pitchFamily="34" charset="0"/>
            </a:endParaRPr>
          </a:p>
        </p:txBody>
      </p:sp>
      <p:sp>
        <p:nvSpPr>
          <p:cNvPr id="15" name="مربع نص 2"/>
          <p:cNvSpPr txBox="1"/>
          <p:nvPr/>
        </p:nvSpPr>
        <p:spPr>
          <a:xfrm>
            <a:off x="5811415" y="4703531"/>
            <a:ext cx="3062218" cy="369332"/>
          </a:xfrm>
          <a:prstGeom prst="rect">
            <a:avLst/>
          </a:prstGeom>
          <a:noFill/>
        </p:spPr>
        <p:txBody>
          <a:bodyPr wrap="square" rtlCol="1">
            <a:spAutoFit/>
          </a:bodyPr>
          <a:lstStyle/>
          <a:p>
            <a:pPr fontAlgn="base">
              <a:spcBef>
                <a:spcPct val="0"/>
              </a:spcBef>
              <a:spcAft>
                <a:spcPct val="0"/>
              </a:spcAft>
            </a:pPr>
            <a:r>
              <a:rPr lang="en-US" b="1" dirty="0">
                <a:latin typeface="Times New Roman" panose="02020603050405020304" pitchFamily="18" charset="0"/>
                <a:cs typeface="Times New Roman" panose="02020603050405020304" pitchFamily="18" charset="0"/>
              </a:rPr>
              <a:t> (1)</a:t>
            </a:r>
            <a:r>
              <a:rPr lang="ar-EG" b="1" dirty="0">
                <a:latin typeface="Lucida Calligraphy" pitchFamily="66" charset="0"/>
                <a:cs typeface="Arial" pitchFamily="34" charset="0"/>
              </a:rPr>
              <a:t>رأسا القطع </a:t>
            </a:r>
            <a:r>
              <a:rPr lang="ar-KW" b="1" dirty="0">
                <a:latin typeface="Lucida Calligraphy" pitchFamily="66" charset="0"/>
                <a:cs typeface="Arial" pitchFamily="34" charset="0"/>
              </a:rPr>
              <a:t>الزائد </a:t>
            </a:r>
            <a:r>
              <a:rPr lang="ar-EG" b="1" dirty="0">
                <a:latin typeface="Lucida Calligraphy" pitchFamily="66" charset="0"/>
                <a:cs typeface="Arial" pitchFamily="34" charset="0"/>
              </a:rPr>
              <a:t>هما : </a:t>
            </a:r>
            <a:endParaRPr lang="ar-KW" b="1" dirty="0">
              <a:latin typeface="Lucida Calligraphy" pitchFamily="66" charset="0"/>
              <a:cs typeface="Arial" pitchFamily="34" charset="0"/>
            </a:endParaRPr>
          </a:p>
        </p:txBody>
      </p:sp>
      <mc:AlternateContent xmlns:mc="http://schemas.openxmlformats.org/markup-compatibility/2006" xmlns:a14="http://schemas.microsoft.com/office/drawing/2010/main">
        <mc:Choice Requires="a14">
          <p:sp>
            <p:nvSpPr>
              <p:cNvPr id="16" name="مربع نص 2"/>
              <p:cNvSpPr txBox="1"/>
              <p:nvPr/>
            </p:nvSpPr>
            <p:spPr>
              <a:xfrm>
                <a:off x="4676533" y="4675557"/>
                <a:ext cx="3062218" cy="369332"/>
              </a:xfrm>
              <a:prstGeom prst="rect">
                <a:avLst/>
              </a:prstGeom>
              <a:noFill/>
            </p:spPr>
            <p:txBody>
              <a:bodyPr wrap="square" rtlCol="1">
                <a:spAutoFit/>
              </a:bodyPr>
              <a:lstStyle/>
              <a:p>
                <a:pPr algn="l" rtl="0" fontAlgn="base">
                  <a:spcBef>
                    <a:spcPct val="0"/>
                  </a:spcBef>
                  <a:spcAft>
                    <a:spcPct val="0"/>
                  </a:spcAft>
                </a:pPr>
                <a:r>
                  <a:rPr lang="en-US" b="1" i="1" dirty="0">
                    <a:latin typeface="Times New Roman" panose="02020603050405020304" pitchFamily="18" charset="0"/>
                    <a:cs typeface="Times New Roman" panose="02020603050405020304" pitchFamily="18" charset="0"/>
                  </a:rPr>
                  <a:t>A</a:t>
                </a:r>
                <a:r>
                  <a:rPr lang="en-US" b="1" baseline="-25000" dirty="0">
                    <a:solidFill>
                      <a:schemeClr val="tx1"/>
                    </a:solidFill>
                    <a:latin typeface="Lucida Calligraphy" pitchFamily="66" charset="0"/>
                    <a:cs typeface="Arial" pitchFamily="34" charset="0"/>
                  </a:rPr>
                  <a:t>1</a:t>
                </a:r>
                <a14:m>
                  <m:oMath xmlns:m="http://schemas.openxmlformats.org/officeDocument/2006/math">
                    <m:d>
                      <m:dPr>
                        <m:ctrlPr>
                          <a:rPr lang="en-US" b="1" i="1" smtClean="0">
                            <a:solidFill>
                              <a:schemeClr val="tx1"/>
                            </a:solidFill>
                            <a:latin typeface="Cambria Math" panose="02040503050406030204" pitchFamily="18" charset="0"/>
                            <a:cs typeface="Arial" pitchFamily="34" charset="0"/>
                          </a:rPr>
                        </m:ctrlPr>
                      </m:dPr>
                      <m:e>
                        <m:r>
                          <a:rPr lang="en-US" b="1" i="1" smtClean="0">
                            <a:solidFill>
                              <a:schemeClr val="tx1"/>
                            </a:solidFill>
                            <a:latin typeface="Cambria Math"/>
                            <a:cs typeface="Arial" pitchFamily="34" charset="0"/>
                          </a:rPr>
                          <m:t>−</m:t>
                        </m:r>
                        <m:r>
                          <a:rPr lang="en-US" b="1" i="1" smtClean="0">
                            <a:solidFill>
                              <a:schemeClr val="tx1"/>
                            </a:solidFill>
                            <a:latin typeface="Cambria Math"/>
                            <a:cs typeface="Arial" pitchFamily="34" charset="0"/>
                          </a:rPr>
                          <m:t>𝟒</m:t>
                        </m:r>
                        <m:r>
                          <a:rPr lang="en-US" b="1" i="1" smtClean="0">
                            <a:solidFill>
                              <a:schemeClr val="tx1"/>
                            </a:solidFill>
                            <a:latin typeface="Cambria Math"/>
                            <a:cs typeface="Arial" pitchFamily="34" charset="0"/>
                          </a:rPr>
                          <m:t>,</m:t>
                        </m:r>
                        <m:r>
                          <a:rPr lang="en-US" b="1" i="1" smtClean="0">
                            <a:solidFill>
                              <a:schemeClr val="tx1"/>
                            </a:solidFill>
                            <a:latin typeface="Cambria Math"/>
                            <a:cs typeface="Arial" pitchFamily="34" charset="0"/>
                          </a:rPr>
                          <m:t>𝟎</m:t>
                        </m:r>
                      </m:e>
                    </m:d>
                    <m:r>
                      <a:rPr lang="en-US" b="1" i="1" smtClean="0">
                        <a:solidFill>
                          <a:schemeClr val="tx1"/>
                        </a:solidFill>
                        <a:latin typeface="Cambria Math"/>
                        <a:cs typeface="Arial" pitchFamily="34" charset="0"/>
                      </a:rPr>
                      <m:t> , </m:t>
                    </m:r>
                    <m:r>
                      <a:rPr lang="en-US" b="1" i="1" smtClean="0">
                        <a:solidFill>
                          <a:schemeClr val="tx1"/>
                        </a:solidFill>
                        <a:latin typeface="Cambria Math"/>
                        <a:cs typeface="Arial" pitchFamily="34" charset="0"/>
                      </a:rPr>
                      <m:t>𝑨</m:t>
                    </m:r>
                    <m:r>
                      <a:rPr lang="en-US" b="1" i="1" baseline="-25000" smtClean="0">
                        <a:solidFill>
                          <a:schemeClr val="tx1"/>
                        </a:solidFill>
                        <a:latin typeface="Cambria Math"/>
                        <a:cs typeface="Arial" pitchFamily="34" charset="0"/>
                      </a:rPr>
                      <m:t>𝟐</m:t>
                    </m:r>
                    <m:r>
                      <a:rPr lang="en-US" b="1" i="1" baseline="-25000" smtClean="0">
                        <a:solidFill>
                          <a:schemeClr val="tx1"/>
                        </a:solidFill>
                        <a:latin typeface="Cambria Math"/>
                        <a:cs typeface="Arial" pitchFamily="34" charset="0"/>
                      </a:rPr>
                      <m:t> </m:t>
                    </m:r>
                    <m:d>
                      <m:dPr>
                        <m:ctrlPr>
                          <a:rPr lang="en-US" b="1" i="1" smtClean="0">
                            <a:solidFill>
                              <a:schemeClr val="tx1"/>
                            </a:solidFill>
                            <a:latin typeface="Cambria Math" panose="02040503050406030204" pitchFamily="18" charset="0"/>
                            <a:cs typeface="Arial" pitchFamily="34" charset="0"/>
                          </a:rPr>
                        </m:ctrlPr>
                      </m:dPr>
                      <m:e>
                        <m:r>
                          <a:rPr lang="en-US" b="1" i="1" smtClean="0">
                            <a:solidFill>
                              <a:schemeClr val="tx1"/>
                            </a:solidFill>
                            <a:latin typeface="Cambria Math"/>
                            <a:cs typeface="Arial" pitchFamily="34" charset="0"/>
                          </a:rPr>
                          <m:t>𝟒</m:t>
                        </m:r>
                        <m:r>
                          <a:rPr lang="en-US" b="1" i="1" smtClean="0">
                            <a:solidFill>
                              <a:schemeClr val="tx1"/>
                            </a:solidFill>
                            <a:latin typeface="Cambria Math"/>
                            <a:cs typeface="Arial" pitchFamily="34" charset="0"/>
                          </a:rPr>
                          <m:t>, </m:t>
                        </m:r>
                        <m:r>
                          <a:rPr lang="en-US" b="1" i="1" smtClean="0">
                            <a:solidFill>
                              <a:schemeClr val="tx1"/>
                            </a:solidFill>
                            <a:latin typeface="Cambria Math"/>
                            <a:cs typeface="Arial" pitchFamily="34" charset="0"/>
                          </a:rPr>
                          <m:t>𝟎</m:t>
                        </m:r>
                      </m:e>
                    </m:d>
                  </m:oMath>
                </a14:m>
                <a:endParaRPr lang="ar-KW" b="1" dirty="0">
                  <a:solidFill>
                    <a:schemeClr val="tx1"/>
                  </a:solidFill>
                  <a:latin typeface="Lucida Calligraphy" pitchFamily="66" charset="0"/>
                  <a:cs typeface="Arial" pitchFamily="34" charset="0"/>
                </a:endParaRPr>
              </a:p>
            </p:txBody>
          </p:sp>
        </mc:Choice>
        <mc:Fallback xmlns="">
          <p:sp>
            <p:nvSpPr>
              <p:cNvPr id="16" name="مربع نص 2"/>
              <p:cNvSpPr txBox="1">
                <a:spLocks noRot="1" noChangeAspect="1" noMove="1" noResize="1" noEditPoints="1" noAdjustHandles="1" noChangeArrowheads="1" noChangeShapeType="1" noTextEdit="1"/>
              </p:cNvSpPr>
              <p:nvPr/>
            </p:nvSpPr>
            <p:spPr>
              <a:xfrm>
                <a:off x="4676533" y="4675557"/>
                <a:ext cx="3062218" cy="369332"/>
              </a:xfrm>
              <a:prstGeom prst="rect">
                <a:avLst/>
              </a:prstGeom>
              <a:blipFill>
                <a:blip r:embed="rId6"/>
                <a:stretch>
                  <a:fillRect l="-1594" t="-983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مستطيل 8"/>
              <p:cNvSpPr/>
              <p:nvPr/>
            </p:nvSpPr>
            <p:spPr>
              <a:xfrm>
                <a:off x="231972" y="2618716"/>
                <a:ext cx="2133789" cy="375552"/>
              </a:xfrm>
              <a:prstGeom prst="rect">
                <a:avLst/>
              </a:prstGeom>
            </p:spPr>
            <p:txBody>
              <a:bodyPr wrap="none">
                <a:spAutoFit/>
              </a:bodyPr>
              <a:lstStyle/>
              <a:p>
                <a14:m>
                  <m:oMath xmlns:m="http://schemas.openxmlformats.org/officeDocument/2006/math">
                    <m:sSup>
                      <m:sSupPr>
                        <m:ctrlPr>
                          <a:rPr lang="ar-EG" b="1" i="1" smtClean="0">
                            <a:solidFill>
                              <a:schemeClr val="tx1"/>
                            </a:solidFill>
                            <a:latin typeface="Cambria Math" panose="02040503050406030204" pitchFamily="18" charset="0"/>
                          </a:rPr>
                        </m:ctrlPr>
                      </m:sSupPr>
                      <m:e>
                        <m:r>
                          <a:rPr lang="en-US" b="1" i="1">
                            <a:solidFill>
                              <a:schemeClr val="tx1"/>
                            </a:solidFill>
                            <a:latin typeface="Cambria Math"/>
                          </a:rPr>
                          <m:t>𝟗</m:t>
                        </m:r>
                        <m:r>
                          <a:rPr lang="en-US" b="1" i="1">
                            <a:solidFill>
                              <a:schemeClr val="tx1"/>
                            </a:solidFill>
                            <a:latin typeface="Cambria Math"/>
                          </a:rPr>
                          <m:t>𝒙</m:t>
                        </m:r>
                      </m:e>
                      <m:sup>
                        <m:r>
                          <a:rPr lang="en-US" b="1" i="1">
                            <a:solidFill>
                              <a:schemeClr val="tx1"/>
                            </a:solidFill>
                            <a:latin typeface="Cambria Math"/>
                          </a:rPr>
                          <m:t>𝟐</m:t>
                        </m:r>
                      </m:sup>
                    </m:sSup>
                    <m:r>
                      <a:rPr lang="en-US" b="1" i="1">
                        <a:solidFill>
                          <a:schemeClr val="tx1"/>
                        </a:solidFill>
                        <a:latin typeface="Cambria Math"/>
                      </a:rPr>
                      <m:t>−</m:t>
                    </m:r>
                    <m:r>
                      <a:rPr lang="en-US" b="1" i="1">
                        <a:solidFill>
                          <a:schemeClr val="tx1"/>
                        </a:solidFill>
                        <a:latin typeface="Cambria Math"/>
                      </a:rPr>
                      <m:t>𝟏𝟔</m:t>
                    </m:r>
                    <m:sSup>
                      <m:sSupPr>
                        <m:ctrlPr>
                          <a:rPr lang="en-US" b="1" i="1">
                            <a:solidFill>
                              <a:schemeClr val="tx1"/>
                            </a:solidFill>
                            <a:latin typeface="Cambria Math" panose="02040503050406030204" pitchFamily="18" charset="0"/>
                          </a:rPr>
                        </m:ctrlPr>
                      </m:sSupPr>
                      <m:e>
                        <m:r>
                          <a:rPr lang="en-US" b="1" i="1">
                            <a:solidFill>
                              <a:schemeClr val="tx1"/>
                            </a:solidFill>
                            <a:latin typeface="Cambria Math"/>
                          </a:rPr>
                          <m:t>𝒚</m:t>
                        </m:r>
                      </m:e>
                      <m:sup>
                        <m:r>
                          <a:rPr lang="en-US" b="1" i="1">
                            <a:solidFill>
                              <a:schemeClr val="tx1"/>
                            </a:solidFill>
                            <a:latin typeface="Cambria Math"/>
                          </a:rPr>
                          <m:t>𝟐</m:t>
                        </m:r>
                      </m:sup>
                    </m:sSup>
                    <m:r>
                      <a:rPr lang="en-US" b="1" i="1">
                        <a:solidFill>
                          <a:schemeClr val="tx1"/>
                        </a:solidFill>
                        <a:latin typeface="Cambria Math"/>
                      </a:rPr>
                      <m:t>=</m:t>
                    </m:r>
                    <m:r>
                      <a:rPr lang="en-US" b="1" i="1">
                        <a:solidFill>
                          <a:schemeClr val="tx1"/>
                        </a:solidFill>
                        <a:latin typeface="Cambria Math"/>
                      </a:rPr>
                      <m:t>𝟏𝟒𝟒</m:t>
                    </m:r>
                  </m:oMath>
                </a14:m>
                <a:r>
                  <a:rPr lang="en-US" b="1" dirty="0">
                    <a:solidFill>
                      <a:schemeClr val="tx1"/>
                    </a:solidFill>
                  </a:rPr>
                  <a:t> </a:t>
                </a:r>
                <a:endParaRPr lang="ar-KW" b="1" dirty="0">
                  <a:solidFill>
                    <a:schemeClr val="tx1"/>
                  </a:solidFill>
                </a:endParaRPr>
              </a:p>
            </p:txBody>
          </p:sp>
        </mc:Choice>
        <mc:Fallback xmlns="">
          <p:sp>
            <p:nvSpPr>
              <p:cNvPr id="9" name="مستطيل 8"/>
              <p:cNvSpPr>
                <a:spLocks noRot="1" noChangeAspect="1" noMove="1" noResize="1" noEditPoints="1" noAdjustHandles="1" noChangeArrowheads="1" noChangeShapeType="1" noTextEdit="1"/>
              </p:cNvSpPr>
              <p:nvPr/>
            </p:nvSpPr>
            <p:spPr>
              <a:xfrm>
                <a:off x="231972" y="2618716"/>
                <a:ext cx="2133789" cy="375552"/>
              </a:xfrm>
              <a:prstGeom prst="rect">
                <a:avLst/>
              </a:prstGeom>
              <a:blipFill>
                <a:blip r:embed="rId7"/>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5"/>
              <p:cNvSpPr txBox="1"/>
              <p:nvPr/>
            </p:nvSpPr>
            <p:spPr>
              <a:xfrm>
                <a:off x="5740233" y="2414025"/>
                <a:ext cx="2736304" cy="7364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f>
                        <m:fPr>
                          <m:ctrlPr>
                            <a:rPr lang="en-US" sz="2000" b="1" i="1" smtClean="0">
                              <a:solidFill>
                                <a:schemeClr val="tx1"/>
                              </a:solidFill>
                              <a:latin typeface="Cambria Math" panose="02040503050406030204" pitchFamily="18" charset="0"/>
                            </a:rPr>
                          </m:ctrlPr>
                        </m:fPr>
                        <m:num>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𝒙</m:t>
                              </m:r>
                            </m:e>
                            <m:sup>
                              <m:r>
                                <a:rPr lang="en-US" sz="2000" b="1" i="1" smtClean="0">
                                  <a:solidFill>
                                    <a:schemeClr val="tx1"/>
                                  </a:solidFill>
                                  <a:latin typeface="Cambria Math"/>
                                </a:rPr>
                                <m:t>𝟐</m:t>
                              </m:r>
                            </m:sup>
                          </m:sSup>
                        </m:num>
                        <m:den>
                          <m:r>
                            <a:rPr lang="en-US" sz="2000" b="1" i="1" smtClean="0">
                              <a:solidFill>
                                <a:schemeClr val="tx1"/>
                              </a:solidFill>
                              <a:latin typeface="Cambria Math"/>
                            </a:rPr>
                            <m:t>𝟏𝟔</m:t>
                          </m:r>
                        </m:den>
                      </m:f>
                      <m:r>
                        <a:rPr lang="en-US" sz="2000" b="1" i="1" smtClean="0">
                          <a:solidFill>
                            <a:schemeClr val="tx1"/>
                          </a:solidFill>
                          <a:latin typeface="Cambria Math"/>
                        </a:rPr>
                        <m:t>−</m:t>
                      </m:r>
                      <m:f>
                        <m:fPr>
                          <m:ctrlPr>
                            <a:rPr lang="en-US" sz="2000" b="1" i="1" smtClean="0">
                              <a:solidFill>
                                <a:schemeClr val="tx1"/>
                              </a:solidFill>
                              <a:latin typeface="Cambria Math" panose="02040503050406030204" pitchFamily="18" charset="0"/>
                              <a:ea typeface="Cambria Math"/>
                            </a:rPr>
                          </m:ctrlPr>
                        </m:fPr>
                        <m:num>
                          <m:sSup>
                            <m:sSupPr>
                              <m:ctrlPr>
                                <a:rPr lang="en-US" sz="2000" b="1" i="1" smtClean="0">
                                  <a:solidFill>
                                    <a:schemeClr val="tx1"/>
                                  </a:solidFill>
                                  <a:latin typeface="Cambria Math" panose="02040503050406030204" pitchFamily="18" charset="0"/>
                                  <a:ea typeface="Cambria Math"/>
                                </a:rPr>
                              </m:ctrlPr>
                            </m:sSupPr>
                            <m:e>
                              <m:r>
                                <a:rPr lang="en-US" sz="2000" b="1" i="1" smtClean="0">
                                  <a:solidFill>
                                    <a:schemeClr val="tx1"/>
                                  </a:solidFill>
                                  <a:latin typeface="Cambria Math"/>
                                  <a:ea typeface="Cambria Math"/>
                                </a:rPr>
                                <m:t>𝒚</m:t>
                              </m:r>
                            </m:e>
                            <m:sup>
                              <m:r>
                                <a:rPr lang="en-US" sz="2000" b="1" i="1" smtClean="0">
                                  <a:solidFill>
                                    <a:schemeClr val="tx1"/>
                                  </a:solidFill>
                                  <a:latin typeface="Cambria Math"/>
                                  <a:ea typeface="Cambria Math"/>
                                </a:rPr>
                                <m:t>𝟐</m:t>
                              </m:r>
                            </m:sup>
                          </m:sSup>
                        </m:num>
                        <m:den>
                          <m:r>
                            <a:rPr lang="en-US" sz="2000" b="1" i="1" smtClean="0">
                              <a:solidFill>
                                <a:schemeClr val="tx1"/>
                              </a:solidFill>
                              <a:latin typeface="Cambria Math"/>
                              <a:ea typeface="Cambria Math"/>
                            </a:rPr>
                            <m:t>𝟗</m:t>
                          </m:r>
                        </m:den>
                      </m:f>
                      <m:r>
                        <a:rPr lang="en-US" sz="2000" b="1" i="1" smtClean="0">
                          <a:solidFill>
                            <a:schemeClr val="tx1"/>
                          </a:solidFill>
                          <a:latin typeface="Cambria Math"/>
                          <a:ea typeface="Cambria Math"/>
                        </a:rPr>
                        <m:t>=</m:t>
                      </m:r>
                      <m:r>
                        <a:rPr lang="en-US" sz="2000" b="1" i="1" smtClean="0">
                          <a:solidFill>
                            <a:schemeClr val="tx1"/>
                          </a:solidFill>
                          <a:latin typeface="Cambria Math"/>
                          <a:ea typeface="Cambria Math"/>
                        </a:rPr>
                        <m:t>𝟏</m:t>
                      </m:r>
                    </m:oMath>
                  </m:oMathPara>
                </a14:m>
                <a:endParaRPr lang="en-US" sz="2000" b="1" dirty="0">
                  <a:solidFill>
                    <a:schemeClr val="tx1"/>
                  </a:solidFill>
                </a:endParaRPr>
              </a:p>
            </p:txBody>
          </p:sp>
        </mc:Choice>
        <mc:Fallback xmlns="">
          <p:sp>
            <p:nvSpPr>
              <p:cNvPr id="20" name="TextBox 5"/>
              <p:cNvSpPr txBox="1">
                <a:spLocks noRot="1" noChangeAspect="1" noMove="1" noResize="1" noEditPoints="1" noAdjustHandles="1" noChangeArrowheads="1" noChangeShapeType="1" noTextEdit="1"/>
              </p:cNvSpPr>
              <p:nvPr/>
            </p:nvSpPr>
            <p:spPr>
              <a:xfrm>
                <a:off x="5740233" y="2414025"/>
                <a:ext cx="2736304" cy="736420"/>
              </a:xfrm>
              <a:prstGeom prst="rect">
                <a:avLst/>
              </a:prstGeom>
              <a:blipFill>
                <a:blip r:embed="rId8"/>
                <a:stretch>
                  <a:fillRect/>
                </a:stretch>
              </a:blipFill>
            </p:spPr>
            <p:txBody>
              <a:bodyPr/>
              <a:lstStyle/>
              <a:p>
                <a:r>
                  <a:rPr lang="en-US">
                    <a:noFill/>
                  </a:rPr>
                  <a:t> </a:t>
                </a:r>
              </a:p>
            </p:txBody>
          </p:sp>
        </mc:Fallback>
      </mc:AlternateContent>
      <p:sp>
        <p:nvSpPr>
          <p:cNvPr id="17" name="مربع نص 16"/>
          <p:cNvSpPr txBox="1"/>
          <p:nvPr/>
        </p:nvSpPr>
        <p:spPr>
          <a:xfrm>
            <a:off x="6776077" y="44624"/>
            <a:ext cx="2088232" cy="400110"/>
          </a:xfrm>
          <a:prstGeom prst="rect">
            <a:avLst/>
          </a:prstGeom>
          <a:noFill/>
        </p:spPr>
        <p:txBody>
          <a:bodyPr wrap="square" rtlCol="1">
            <a:spAutoFit/>
          </a:bodyPr>
          <a:lstStyle/>
          <a:p>
            <a:r>
              <a:rPr lang="ar-KW" sz="2000" b="1" dirty="0">
                <a:solidFill>
                  <a:srgbClr val="FF0000"/>
                </a:solidFill>
              </a:rPr>
              <a:t>مثال </a:t>
            </a:r>
            <a:r>
              <a:rPr lang="en-US" sz="2000" b="1" dirty="0">
                <a:solidFill>
                  <a:srgbClr val="FF0000"/>
                </a:solidFill>
              </a:rPr>
              <a:t>1 </a:t>
            </a:r>
            <a:r>
              <a:rPr lang="ar-KW" sz="2000" b="1" dirty="0">
                <a:solidFill>
                  <a:srgbClr val="FF0000"/>
                </a:solidFill>
              </a:rPr>
              <a:t>صـــــ </a:t>
            </a:r>
            <a:r>
              <a:rPr lang="en-US" sz="2000" b="1" dirty="0">
                <a:solidFill>
                  <a:srgbClr val="FF0000"/>
                </a:solidFill>
              </a:rPr>
              <a:t>121</a:t>
            </a:r>
            <a:endParaRPr lang="ar-KW" sz="2000" b="1" dirty="0">
              <a:solidFill>
                <a:srgbClr val="FF0000"/>
              </a:solidFill>
            </a:endParaRPr>
          </a:p>
        </p:txBody>
      </p:sp>
      <mc:AlternateContent xmlns:mc="http://schemas.openxmlformats.org/markup-compatibility/2006" xmlns:a14="http://schemas.microsoft.com/office/drawing/2010/main">
        <mc:Choice Requires="a14">
          <p:sp>
            <p:nvSpPr>
              <p:cNvPr id="19" name="TextBox 5">
                <a:extLst>
                  <a:ext uri="{FF2B5EF4-FFF2-40B4-BE49-F238E27FC236}">
                    <a16:creationId xmlns:a16="http://schemas.microsoft.com/office/drawing/2014/main" id="{2404F7A2-CA0B-42CA-8559-93A2C07D401B}"/>
                  </a:ext>
                </a:extLst>
              </p:cNvPr>
              <p:cNvSpPr txBox="1"/>
              <p:nvPr/>
            </p:nvSpPr>
            <p:spPr>
              <a:xfrm>
                <a:off x="5301595" y="2506513"/>
                <a:ext cx="1246802"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ea typeface="Cambria Math" panose="02040503050406030204" pitchFamily="18" charset="0"/>
                        </a:rPr>
                        <m:t>⇒</m:t>
                      </m:r>
                    </m:oMath>
                  </m:oMathPara>
                </a14:m>
                <a:endParaRPr lang="en-US" sz="2800" b="1" dirty="0">
                  <a:solidFill>
                    <a:schemeClr val="tx1"/>
                  </a:solidFill>
                </a:endParaRPr>
              </a:p>
            </p:txBody>
          </p:sp>
        </mc:Choice>
        <mc:Fallback xmlns="">
          <p:sp>
            <p:nvSpPr>
              <p:cNvPr id="19" name="TextBox 5">
                <a:extLst>
                  <a:ext uri="{FF2B5EF4-FFF2-40B4-BE49-F238E27FC236}">
                    <a16:creationId xmlns:a16="http://schemas.microsoft.com/office/drawing/2014/main" id="{2404F7A2-CA0B-42CA-8559-93A2C07D401B}"/>
                  </a:ext>
                </a:extLst>
              </p:cNvPr>
              <p:cNvSpPr txBox="1">
                <a:spLocks noRot="1" noChangeAspect="1" noMove="1" noResize="1" noEditPoints="1" noAdjustHandles="1" noChangeArrowheads="1" noChangeShapeType="1" noTextEdit="1"/>
              </p:cNvSpPr>
              <p:nvPr/>
            </p:nvSpPr>
            <p:spPr>
              <a:xfrm>
                <a:off x="5301595" y="2506513"/>
                <a:ext cx="1246802"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5">
                <a:extLst>
                  <a:ext uri="{FF2B5EF4-FFF2-40B4-BE49-F238E27FC236}">
                    <a16:creationId xmlns:a16="http://schemas.microsoft.com/office/drawing/2014/main" id="{0089106C-B651-43A4-AA69-05D8A1DEF567}"/>
                  </a:ext>
                </a:extLst>
              </p:cNvPr>
              <p:cNvSpPr txBox="1"/>
              <p:nvPr/>
            </p:nvSpPr>
            <p:spPr>
              <a:xfrm>
                <a:off x="2330689" y="2414025"/>
                <a:ext cx="1246802" cy="681982"/>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groupChr>
                        <m:groupChrPr>
                          <m:chr m:val="⇒"/>
                          <m:vertJc m:val="bot"/>
                          <m:ctrlPr>
                            <a:rPr lang="en-US" sz="2800" b="1" i="1" dirty="0" smtClean="0">
                              <a:solidFill>
                                <a:schemeClr val="tx1"/>
                              </a:solidFill>
                              <a:latin typeface="Cambria Math" panose="02040503050406030204" pitchFamily="18" charset="0"/>
                            </a:rPr>
                          </m:ctrlPr>
                        </m:groupChrPr>
                        <m:e>
                          <m:r>
                            <m:rPr>
                              <m:brk m:alnAt="2"/>
                            </m:rPr>
                            <a:rPr lang="en-US" sz="2800" b="1" i="1" dirty="0" smtClean="0">
                              <a:solidFill>
                                <a:schemeClr val="tx1"/>
                              </a:solidFill>
                              <a:latin typeface="Cambria Math" panose="02040503050406030204" pitchFamily="18" charset="0"/>
                              <a:ea typeface="Cambria Math" panose="02040503050406030204" pitchFamily="18" charset="0"/>
                            </a:rPr>
                            <m:t>÷</m:t>
                          </m:r>
                          <m:r>
                            <a:rPr lang="en-US" sz="2800" b="1" i="1" dirty="0" smtClean="0">
                              <a:solidFill>
                                <a:schemeClr val="tx1"/>
                              </a:solidFill>
                              <a:latin typeface="Cambria Math" panose="02040503050406030204" pitchFamily="18" charset="0"/>
                              <a:ea typeface="Cambria Math" panose="02040503050406030204" pitchFamily="18" charset="0"/>
                            </a:rPr>
                            <m:t>𝟏𝟒𝟒</m:t>
                          </m:r>
                        </m:e>
                      </m:groupChr>
                    </m:oMath>
                  </m:oMathPara>
                </a14:m>
                <a:endParaRPr lang="en-US" sz="2800" b="1" dirty="0">
                  <a:solidFill>
                    <a:schemeClr val="tx1"/>
                  </a:solidFill>
                </a:endParaRPr>
              </a:p>
            </p:txBody>
          </p:sp>
        </mc:Choice>
        <mc:Fallback xmlns="">
          <p:sp>
            <p:nvSpPr>
              <p:cNvPr id="21" name="TextBox 5">
                <a:extLst>
                  <a:ext uri="{FF2B5EF4-FFF2-40B4-BE49-F238E27FC236}">
                    <a16:creationId xmlns:a16="http://schemas.microsoft.com/office/drawing/2014/main" id="{0089106C-B651-43A4-AA69-05D8A1DEF567}"/>
                  </a:ext>
                </a:extLst>
              </p:cNvPr>
              <p:cNvSpPr txBox="1">
                <a:spLocks noRot="1" noChangeAspect="1" noMove="1" noResize="1" noEditPoints="1" noAdjustHandles="1" noChangeArrowheads="1" noChangeShapeType="1" noTextEdit="1"/>
              </p:cNvSpPr>
              <p:nvPr/>
            </p:nvSpPr>
            <p:spPr>
              <a:xfrm>
                <a:off x="2330689" y="2414025"/>
                <a:ext cx="1246802" cy="681982"/>
              </a:xfrm>
              <a:prstGeom prst="rect">
                <a:avLst/>
              </a:prstGeom>
              <a:blipFill>
                <a:blip r:embed="rId10"/>
                <a:stretch>
                  <a:fillRect/>
                </a:stretch>
              </a:blipFill>
            </p:spPr>
            <p:txBody>
              <a:bodyPr/>
              <a:lstStyle/>
              <a:p>
                <a:r>
                  <a:rPr lang="en-US">
                    <a:noFill/>
                  </a:rPr>
                  <a:t> </a:t>
                </a:r>
              </a:p>
            </p:txBody>
          </p:sp>
        </mc:Fallback>
      </mc:AlternateContent>
      <p:sp>
        <p:nvSpPr>
          <p:cNvPr id="22" name="مربع نص 2">
            <a:extLst>
              <a:ext uri="{FF2B5EF4-FFF2-40B4-BE49-F238E27FC236}">
                <a16:creationId xmlns:a16="http://schemas.microsoft.com/office/drawing/2014/main" id="{FD321AC7-C3CF-4326-AA62-FE2A787FFEF4}"/>
              </a:ext>
            </a:extLst>
          </p:cNvPr>
          <p:cNvSpPr txBox="1"/>
          <p:nvPr/>
        </p:nvSpPr>
        <p:spPr>
          <a:xfrm>
            <a:off x="3027038" y="3420752"/>
            <a:ext cx="470530" cy="369332"/>
          </a:xfrm>
          <a:prstGeom prst="rect">
            <a:avLst/>
          </a:prstGeom>
          <a:noFill/>
        </p:spPr>
        <p:txBody>
          <a:bodyPr wrap="square" rtlCol="1">
            <a:spAutoFit/>
          </a:bodyPr>
          <a:lstStyle/>
          <a:p>
            <a:pPr algn="l" rtl="0" fontAlgn="base">
              <a:spcBef>
                <a:spcPct val="0"/>
              </a:spcBef>
              <a:spcAft>
                <a:spcPct val="0"/>
              </a:spcAft>
            </a:pPr>
            <a:r>
              <a:rPr lang="en-US" b="1" dirty="0">
                <a:solidFill>
                  <a:schemeClr val="tx1"/>
                </a:solidFill>
                <a:latin typeface="Lucida Calligraphy" pitchFamily="66" charset="0"/>
                <a:cs typeface="Arial" pitchFamily="34" charset="0"/>
              </a:rPr>
              <a:t>,</a:t>
            </a:r>
            <a:endParaRPr lang="ar-KW" b="1" dirty="0">
              <a:solidFill>
                <a:schemeClr val="tx1"/>
              </a:solidFill>
              <a:latin typeface="Lucida Calligraphy" pitchFamily="66" charset="0"/>
              <a:cs typeface="Arial" pitchFamily="34" charset="0"/>
            </a:endParaRPr>
          </a:p>
        </p:txBody>
      </p:sp>
      <p:sp>
        <p:nvSpPr>
          <p:cNvPr id="23" name="مربع نص 2">
            <a:extLst>
              <a:ext uri="{FF2B5EF4-FFF2-40B4-BE49-F238E27FC236}">
                <a16:creationId xmlns:a16="http://schemas.microsoft.com/office/drawing/2014/main" id="{03CDE83C-24AD-43AC-B544-DB1BF45678AD}"/>
              </a:ext>
            </a:extLst>
          </p:cNvPr>
          <p:cNvSpPr txBox="1"/>
          <p:nvPr/>
        </p:nvSpPr>
        <p:spPr>
          <a:xfrm>
            <a:off x="7353270" y="5127682"/>
            <a:ext cx="1520363" cy="369332"/>
          </a:xfrm>
          <a:prstGeom prst="rect">
            <a:avLst/>
          </a:prstGeom>
          <a:noFill/>
        </p:spPr>
        <p:txBody>
          <a:bodyPr wrap="square" rtlCol="1">
            <a:spAutoFit/>
          </a:bodyPr>
          <a:lstStyle/>
          <a:p>
            <a:pPr fontAlgn="base">
              <a:spcBef>
                <a:spcPct val="0"/>
              </a:spcBef>
              <a:spcAft>
                <a:spcPct val="0"/>
              </a:spcAft>
            </a:pPr>
            <a:r>
              <a:rPr lang="en-US" b="1" dirty="0">
                <a:latin typeface="Times New Roman" panose="02020603050405020304" pitchFamily="18" charset="0"/>
                <a:cs typeface="Times New Roman" panose="02020603050405020304" pitchFamily="18" charset="0"/>
              </a:rPr>
              <a:t>(2)</a:t>
            </a:r>
            <a:r>
              <a:rPr lang="ar-EG" b="1" dirty="0">
                <a:latin typeface="Lucida Calligraphy" pitchFamily="66" charset="0"/>
                <a:cs typeface="Arial" pitchFamily="34" charset="0"/>
              </a:rPr>
              <a:t> البؤرتين</a:t>
            </a:r>
            <a:r>
              <a:rPr lang="ar-KW" b="1" dirty="0">
                <a:latin typeface="Lucida Calligraphy" pitchFamily="66" charset="0"/>
                <a:cs typeface="Arial" pitchFamily="34" charset="0"/>
              </a:rPr>
              <a:t>:</a:t>
            </a:r>
          </a:p>
        </p:txBody>
      </p:sp>
      <mc:AlternateContent xmlns:mc="http://schemas.openxmlformats.org/markup-compatibility/2006" xmlns:a14="http://schemas.microsoft.com/office/drawing/2010/main">
        <mc:Choice Requires="a14">
          <p:sp>
            <p:nvSpPr>
              <p:cNvPr id="24" name="مربع نص 2">
                <a:extLst>
                  <a:ext uri="{FF2B5EF4-FFF2-40B4-BE49-F238E27FC236}">
                    <a16:creationId xmlns:a16="http://schemas.microsoft.com/office/drawing/2014/main" id="{59F9798B-0945-4AB6-9ABE-7B9487B618FE}"/>
                  </a:ext>
                </a:extLst>
              </p:cNvPr>
              <p:cNvSpPr txBox="1"/>
              <p:nvPr/>
            </p:nvSpPr>
            <p:spPr>
              <a:xfrm>
                <a:off x="349538" y="3875288"/>
                <a:ext cx="2016223" cy="375552"/>
              </a:xfrm>
              <a:prstGeom prst="rect">
                <a:avLst/>
              </a:prstGeom>
              <a:noFill/>
            </p:spPr>
            <p:txBody>
              <a:bodyPr wrap="square" rtlCol="1">
                <a:spAutoFit/>
              </a:bodyPr>
              <a:lstStyle/>
              <a:p>
                <a:pPr algn="r" fontAlgn="base">
                  <a:spcBef>
                    <a:spcPct val="0"/>
                  </a:spcBef>
                  <a:spcAft>
                    <a:spcPct val="0"/>
                  </a:spcAft>
                </a:pPr>
                <a14:m>
                  <m:oMath xmlns:m="http://schemas.openxmlformats.org/officeDocument/2006/math">
                    <m:sSup>
                      <m:sSupPr>
                        <m:ctrlPr>
                          <a:rPr lang="ar-KW" b="1" i="1" smtClean="0">
                            <a:solidFill>
                              <a:schemeClr val="tx1"/>
                            </a:solidFill>
                            <a:latin typeface="Cambria Math" panose="02040503050406030204" pitchFamily="18" charset="0"/>
                            <a:cs typeface="Arial" pitchFamily="34" charset="0"/>
                          </a:rPr>
                        </m:ctrlPr>
                      </m:sSupPr>
                      <m:e>
                        <m:r>
                          <a:rPr lang="en-US" b="1" i="1" smtClean="0">
                            <a:solidFill>
                              <a:schemeClr val="tx1"/>
                            </a:solidFill>
                            <a:latin typeface="Cambria Math"/>
                            <a:cs typeface="Arial" pitchFamily="34" charset="0"/>
                          </a:rPr>
                          <m:t>𝑪</m:t>
                        </m:r>
                      </m:e>
                      <m:sup>
                        <m:r>
                          <a:rPr lang="en-US" b="1" i="1" smtClean="0">
                            <a:solidFill>
                              <a:schemeClr val="tx1"/>
                            </a:solidFill>
                            <a:latin typeface="Cambria Math"/>
                            <a:cs typeface="Arial" pitchFamily="34" charset="0"/>
                          </a:rPr>
                          <m:t>𝟐</m:t>
                        </m:r>
                      </m:sup>
                    </m:sSup>
                    <m:r>
                      <a:rPr lang="ar-KW" b="1" i="1" smtClean="0">
                        <a:solidFill>
                          <a:schemeClr val="tx1"/>
                        </a:solidFill>
                        <a:latin typeface="Cambria Math"/>
                        <a:ea typeface="Cambria Math"/>
                        <a:cs typeface="Arial" pitchFamily="34" charset="0"/>
                      </a:rPr>
                      <m:t>=</m:t>
                    </m:r>
                    <m:r>
                      <a:rPr lang="en-US" b="1" i="1" smtClean="0">
                        <a:solidFill>
                          <a:schemeClr val="tx1"/>
                        </a:solidFill>
                        <a:latin typeface="Cambria Math"/>
                        <a:ea typeface="Cambria Math"/>
                        <a:cs typeface="Arial" pitchFamily="34" charset="0"/>
                      </a:rPr>
                      <m:t>𝟏𝟔</m:t>
                    </m:r>
                    <m:r>
                      <a:rPr lang="en-US" b="1" i="1" smtClean="0">
                        <a:solidFill>
                          <a:schemeClr val="tx1"/>
                        </a:solidFill>
                        <a:latin typeface="Cambria Math"/>
                        <a:ea typeface="Cambria Math"/>
                        <a:cs typeface="Arial" pitchFamily="34" charset="0"/>
                      </a:rPr>
                      <m:t>+</m:t>
                    </m:r>
                    <m:r>
                      <a:rPr lang="en-US" b="1" i="1" smtClean="0">
                        <a:solidFill>
                          <a:schemeClr val="tx1"/>
                        </a:solidFill>
                        <a:latin typeface="Cambria Math"/>
                        <a:ea typeface="Cambria Math"/>
                        <a:cs typeface="Arial" pitchFamily="34" charset="0"/>
                      </a:rPr>
                      <m:t>𝟗</m:t>
                    </m:r>
                    <m:r>
                      <a:rPr lang="en-US" b="1" i="1" smtClean="0">
                        <a:solidFill>
                          <a:schemeClr val="tx1"/>
                        </a:solidFill>
                        <a:latin typeface="Cambria Math"/>
                        <a:ea typeface="Cambria Math"/>
                        <a:cs typeface="Arial" pitchFamily="34" charset="0"/>
                      </a:rPr>
                      <m:t> </m:t>
                    </m:r>
                  </m:oMath>
                </a14:m>
                <a:r>
                  <a:rPr lang="en-US" b="1" dirty="0">
                    <a:solidFill>
                      <a:schemeClr val="tx1"/>
                    </a:solidFill>
                    <a:latin typeface="Lucida Calligraphy" pitchFamily="66" charset="0"/>
                    <a:ea typeface="Cambria Math"/>
                    <a:cs typeface="Arial" pitchFamily="34" charset="0"/>
                  </a:rPr>
                  <a:t>=25</a:t>
                </a:r>
              </a:p>
            </p:txBody>
          </p:sp>
        </mc:Choice>
        <mc:Fallback xmlns="">
          <p:sp>
            <p:nvSpPr>
              <p:cNvPr id="24" name="مربع نص 2">
                <a:extLst>
                  <a:ext uri="{FF2B5EF4-FFF2-40B4-BE49-F238E27FC236}">
                    <a16:creationId xmlns:a16="http://schemas.microsoft.com/office/drawing/2014/main" id="{59F9798B-0945-4AB6-9ABE-7B9487B618FE}"/>
                  </a:ext>
                </a:extLst>
              </p:cNvPr>
              <p:cNvSpPr txBox="1">
                <a:spLocks noRot="1" noChangeAspect="1" noMove="1" noResize="1" noEditPoints="1" noAdjustHandles="1" noChangeArrowheads="1" noChangeShapeType="1" noTextEdit="1"/>
              </p:cNvSpPr>
              <p:nvPr/>
            </p:nvSpPr>
            <p:spPr>
              <a:xfrm>
                <a:off x="349538" y="3875288"/>
                <a:ext cx="2016223" cy="375552"/>
              </a:xfrm>
              <a:prstGeom prst="rect">
                <a:avLst/>
              </a:prstGeom>
              <a:blipFill>
                <a:blip r:embed="rId11"/>
                <a:stretch>
                  <a:fillRect t="-6557" r="-3021" b="-2786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مربع نص 2">
                <a:extLst>
                  <a:ext uri="{FF2B5EF4-FFF2-40B4-BE49-F238E27FC236}">
                    <a16:creationId xmlns:a16="http://schemas.microsoft.com/office/drawing/2014/main" id="{9DF7021D-8B6F-4CB7-8CB4-B1810CC300B0}"/>
                  </a:ext>
                </a:extLst>
              </p:cNvPr>
              <p:cNvSpPr txBox="1"/>
              <p:nvPr/>
            </p:nvSpPr>
            <p:spPr>
              <a:xfrm>
                <a:off x="1987116" y="3902500"/>
                <a:ext cx="2911430" cy="369332"/>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sSup>
                        <m:sSupPr>
                          <m:ctrlPr>
                            <a:rPr lang="ar-KW" b="1" i="1" smtClean="0">
                              <a:solidFill>
                                <a:schemeClr val="tx1"/>
                              </a:solidFill>
                              <a:latin typeface="Cambria Math" panose="02040503050406030204" pitchFamily="18" charset="0"/>
                              <a:cs typeface="Arial" pitchFamily="34" charset="0"/>
                            </a:rPr>
                          </m:ctrlPr>
                        </m:sSupPr>
                        <m:e>
                          <m:r>
                            <a:rPr lang="en-US" b="1" i="1" smtClean="0">
                              <a:solidFill>
                                <a:schemeClr val="tx1"/>
                              </a:solidFill>
                              <a:latin typeface="Cambria Math"/>
                              <a:cs typeface="Arial" pitchFamily="34" charset="0"/>
                            </a:rPr>
                            <m:t>𝑪</m:t>
                          </m:r>
                        </m:e>
                        <m:sup>
                          <m:r>
                            <a:rPr lang="en-US" b="1" i="1" smtClean="0">
                              <a:solidFill>
                                <a:schemeClr val="tx1"/>
                              </a:solidFill>
                              <a:latin typeface="Cambria Math" panose="02040503050406030204" pitchFamily="18" charset="0"/>
                              <a:cs typeface="Arial" pitchFamily="34" charset="0"/>
                            </a:rPr>
                            <m:t> </m:t>
                          </m:r>
                        </m:sup>
                      </m:sSup>
                      <m:r>
                        <a:rPr lang="ar-KW" b="1" i="1" smtClean="0">
                          <a:solidFill>
                            <a:schemeClr val="tx1"/>
                          </a:solidFill>
                          <a:latin typeface="Cambria Math"/>
                          <a:ea typeface="Cambria Math"/>
                          <a:cs typeface="Arial" pitchFamily="34" charset="0"/>
                        </a:rPr>
                        <m:t>=</m:t>
                      </m:r>
                      <m:r>
                        <a:rPr lang="ar-KW" b="1" i="1" smtClean="0">
                          <a:solidFill>
                            <a:schemeClr val="tx1"/>
                          </a:solidFill>
                          <a:latin typeface="Cambria Math"/>
                          <a:ea typeface="Cambria Math"/>
                          <a:cs typeface="Arial" pitchFamily="34" charset="0"/>
                        </a:rPr>
                        <m:t>𝟓</m:t>
                      </m:r>
                    </m:oMath>
                  </m:oMathPara>
                </a14:m>
                <a:endParaRPr lang="en-US" b="1" dirty="0">
                  <a:solidFill>
                    <a:schemeClr val="tx1"/>
                  </a:solidFill>
                  <a:latin typeface="Lucida Calligraphy" pitchFamily="66" charset="0"/>
                  <a:ea typeface="Cambria Math"/>
                  <a:cs typeface="Arial" pitchFamily="34" charset="0"/>
                </a:endParaRPr>
              </a:p>
            </p:txBody>
          </p:sp>
        </mc:Choice>
        <mc:Fallback>
          <p:sp>
            <p:nvSpPr>
              <p:cNvPr id="25" name="مربع نص 2">
                <a:extLst>
                  <a:ext uri="{FF2B5EF4-FFF2-40B4-BE49-F238E27FC236}">
                    <a16:creationId xmlns:a16="http://schemas.microsoft.com/office/drawing/2014/main" id="{9DF7021D-8B6F-4CB7-8CB4-B1810CC300B0}"/>
                  </a:ext>
                </a:extLst>
              </p:cNvPr>
              <p:cNvSpPr txBox="1">
                <a:spLocks noRot="1" noChangeAspect="1" noMove="1" noResize="1" noEditPoints="1" noAdjustHandles="1" noChangeArrowheads="1" noChangeShapeType="1" noTextEdit="1"/>
              </p:cNvSpPr>
              <p:nvPr/>
            </p:nvSpPr>
            <p:spPr>
              <a:xfrm>
                <a:off x="1987116" y="3902500"/>
                <a:ext cx="2911430"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مربع نص 2">
                <a:extLst>
                  <a:ext uri="{FF2B5EF4-FFF2-40B4-BE49-F238E27FC236}">
                    <a16:creationId xmlns:a16="http://schemas.microsoft.com/office/drawing/2014/main" id="{A4142BA8-3E24-4B7D-A9A0-39C0CF76C327}"/>
                  </a:ext>
                </a:extLst>
              </p:cNvPr>
              <p:cNvSpPr txBox="1"/>
              <p:nvPr/>
            </p:nvSpPr>
            <p:spPr>
              <a:xfrm>
                <a:off x="5599397" y="5127682"/>
                <a:ext cx="2139354" cy="369332"/>
              </a:xfrm>
              <a:prstGeom prst="rect">
                <a:avLst/>
              </a:prstGeom>
              <a:noFill/>
            </p:spPr>
            <p:txBody>
              <a:bodyPr wrap="square" rtlCol="1">
                <a:spAutoFit/>
              </a:bodyPr>
              <a:lstStyle/>
              <a:p>
                <a:pPr fontAlgn="base">
                  <a:spcBef>
                    <a:spcPct val="0"/>
                  </a:spcBef>
                  <a:spcAft>
                    <a:spcPct val="0"/>
                  </a:spcAft>
                </a:pPr>
                <a:r>
                  <a:rPr lang="en-US" b="1" i="1" dirty="0">
                    <a:solidFill>
                      <a:schemeClr val="tx1"/>
                    </a:solidFill>
                    <a:latin typeface="Times New Roman" panose="02020603050405020304" pitchFamily="18" charset="0"/>
                    <a:cs typeface="Times New Roman" panose="02020603050405020304" pitchFamily="18" charset="0"/>
                  </a:rPr>
                  <a:t>F</a:t>
                </a:r>
                <a:r>
                  <a:rPr lang="en-US" b="1" i="1" baseline="-25000" dirty="0">
                    <a:solidFill>
                      <a:schemeClr val="tx1"/>
                    </a:solidFill>
                    <a:latin typeface="Times New Roman" panose="02020603050405020304" pitchFamily="18" charset="0"/>
                    <a:cs typeface="Times New Roman" panose="02020603050405020304" pitchFamily="18" charset="0"/>
                  </a:rPr>
                  <a:t>1</a:t>
                </a:r>
                <a14:m>
                  <m:oMath xmlns:m="http://schemas.openxmlformats.org/officeDocument/2006/math">
                    <m:d>
                      <m:dPr>
                        <m:ctrlPr>
                          <a:rPr lang="en-US" b="1" i="1" smtClean="0">
                            <a:solidFill>
                              <a:schemeClr val="tx1"/>
                            </a:solidFill>
                            <a:latin typeface="Cambria Math" panose="02040503050406030204" pitchFamily="18" charset="0"/>
                            <a:cs typeface="Arial" pitchFamily="34" charset="0"/>
                          </a:rPr>
                        </m:ctrlPr>
                      </m:dPr>
                      <m:e>
                        <m:r>
                          <a:rPr lang="en-US" b="1" i="1" smtClean="0">
                            <a:solidFill>
                              <a:schemeClr val="tx1"/>
                            </a:solidFill>
                            <a:latin typeface="Cambria Math"/>
                            <a:cs typeface="Arial" pitchFamily="34" charset="0"/>
                          </a:rPr>
                          <m:t>−</m:t>
                        </m:r>
                        <m:r>
                          <a:rPr lang="en-US" b="1" i="1" smtClean="0">
                            <a:solidFill>
                              <a:schemeClr val="tx1"/>
                            </a:solidFill>
                            <a:latin typeface="Cambria Math"/>
                            <a:cs typeface="Arial" pitchFamily="34" charset="0"/>
                          </a:rPr>
                          <m:t>𝟓</m:t>
                        </m:r>
                        <m:r>
                          <a:rPr lang="en-US" b="1" i="1" smtClean="0">
                            <a:solidFill>
                              <a:schemeClr val="tx1"/>
                            </a:solidFill>
                            <a:latin typeface="Cambria Math"/>
                            <a:cs typeface="Arial" pitchFamily="34" charset="0"/>
                          </a:rPr>
                          <m:t>, </m:t>
                        </m:r>
                        <m:r>
                          <a:rPr lang="en-US" b="1" i="1" smtClean="0">
                            <a:solidFill>
                              <a:schemeClr val="tx1"/>
                            </a:solidFill>
                            <a:latin typeface="Cambria Math"/>
                            <a:cs typeface="Arial" pitchFamily="34" charset="0"/>
                          </a:rPr>
                          <m:t>𝟎</m:t>
                        </m:r>
                      </m:e>
                    </m:d>
                    <m:r>
                      <a:rPr lang="en-US" b="1" i="1" smtClean="0">
                        <a:solidFill>
                          <a:schemeClr val="tx1"/>
                        </a:solidFill>
                        <a:latin typeface="Cambria Math"/>
                        <a:cs typeface="Arial" pitchFamily="34" charset="0"/>
                      </a:rPr>
                      <m:t> , </m:t>
                    </m:r>
                    <m:r>
                      <a:rPr lang="en-US" b="1" i="1" smtClean="0">
                        <a:solidFill>
                          <a:schemeClr val="tx1"/>
                        </a:solidFill>
                        <a:latin typeface="Cambria Math"/>
                        <a:cs typeface="Arial" pitchFamily="34" charset="0"/>
                      </a:rPr>
                      <m:t>𝑭</m:t>
                    </m:r>
                    <m:r>
                      <a:rPr lang="en-US" b="1" i="1" baseline="-25000" smtClean="0">
                        <a:solidFill>
                          <a:schemeClr val="tx1"/>
                        </a:solidFill>
                        <a:latin typeface="Cambria Math"/>
                        <a:cs typeface="Arial" pitchFamily="34" charset="0"/>
                      </a:rPr>
                      <m:t>𝟐</m:t>
                    </m:r>
                    <m:d>
                      <m:dPr>
                        <m:ctrlPr>
                          <a:rPr lang="en-US" b="1" i="1">
                            <a:solidFill>
                              <a:schemeClr val="tx1"/>
                            </a:solidFill>
                            <a:latin typeface="Cambria Math" panose="02040503050406030204" pitchFamily="18" charset="0"/>
                            <a:cs typeface="Arial" pitchFamily="34" charset="0"/>
                          </a:rPr>
                        </m:ctrlPr>
                      </m:dPr>
                      <m:e>
                        <m:r>
                          <a:rPr lang="en-US" b="1" i="1" smtClean="0">
                            <a:solidFill>
                              <a:schemeClr val="tx1"/>
                            </a:solidFill>
                            <a:latin typeface="Cambria Math"/>
                            <a:cs typeface="Arial" pitchFamily="34" charset="0"/>
                          </a:rPr>
                          <m:t>𝟓</m:t>
                        </m:r>
                        <m:r>
                          <a:rPr lang="en-US" b="1" i="1">
                            <a:solidFill>
                              <a:schemeClr val="tx1"/>
                            </a:solidFill>
                            <a:latin typeface="Cambria Math"/>
                            <a:cs typeface="Arial" pitchFamily="34" charset="0"/>
                          </a:rPr>
                          <m:t>, </m:t>
                        </m:r>
                        <m:r>
                          <a:rPr lang="en-US" b="1" i="1">
                            <a:solidFill>
                              <a:schemeClr val="tx1"/>
                            </a:solidFill>
                            <a:latin typeface="Cambria Math"/>
                            <a:cs typeface="Arial" pitchFamily="34" charset="0"/>
                          </a:rPr>
                          <m:t>𝟎</m:t>
                        </m:r>
                      </m:e>
                    </m:d>
                  </m:oMath>
                </a14:m>
                <a:endParaRPr lang="ar-KW" b="1" dirty="0">
                  <a:solidFill>
                    <a:schemeClr val="tx1"/>
                  </a:solidFill>
                  <a:latin typeface="Lucida Calligraphy" pitchFamily="66" charset="0"/>
                  <a:cs typeface="Arial" pitchFamily="34" charset="0"/>
                </a:endParaRPr>
              </a:p>
            </p:txBody>
          </p:sp>
        </mc:Choice>
        <mc:Fallback xmlns="">
          <p:sp>
            <p:nvSpPr>
              <p:cNvPr id="26" name="مربع نص 2">
                <a:extLst>
                  <a:ext uri="{FF2B5EF4-FFF2-40B4-BE49-F238E27FC236}">
                    <a16:creationId xmlns:a16="http://schemas.microsoft.com/office/drawing/2014/main" id="{A4142BA8-3E24-4B7D-A9A0-39C0CF76C327}"/>
                  </a:ext>
                </a:extLst>
              </p:cNvPr>
              <p:cNvSpPr txBox="1">
                <a:spLocks noRot="1" noChangeAspect="1" noMove="1" noResize="1" noEditPoints="1" noAdjustHandles="1" noChangeArrowheads="1" noChangeShapeType="1" noTextEdit="1"/>
              </p:cNvSpPr>
              <p:nvPr/>
            </p:nvSpPr>
            <p:spPr>
              <a:xfrm>
                <a:off x="5599397" y="5127682"/>
                <a:ext cx="2139354" cy="369332"/>
              </a:xfrm>
              <a:prstGeom prst="rect">
                <a:avLst/>
              </a:prstGeom>
              <a:blipFill>
                <a:blip r:embed="rId13"/>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5">
                <a:extLst>
                  <a:ext uri="{FF2B5EF4-FFF2-40B4-BE49-F238E27FC236}">
                    <a16:creationId xmlns:a16="http://schemas.microsoft.com/office/drawing/2014/main" id="{664FE0BE-F196-4AEF-926D-E757FE52D8CB}"/>
                  </a:ext>
                </a:extLst>
              </p:cNvPr>
              <p:cNvSpPr txBox="1"/>
              <p:nvPr/>
            </p:nvSpPr>
            <p:spPr>
              <a:xfrm>
                <a:off x="2032201" y="3809735"/>
                <a:ext cx="1246802"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ea typeface="Cambria Math" panose="02040503050406030204" pitchFamily="18" charset="0"/>
                        </a:rPr>
                        <m:t>⇒</m:t>
                      </m:r>
                    </m:oMath>
                  </m:oMathPara>
                </a14:m>
                <a:endParaRPr lang="en-US" sz="2800" b="1" dirty="0">
                  <a:solidFill>
                    <a:schemeClr val="tx1"/>
                  </a:solidFill>
                </a:endParaRPr>
              </a:p>
            </p:txBody>
          </p:sp>
        </mc:Choice>
        <mc:Fallback xmlns="">
          <p:sp>
            <p:nvSpPr>
              <p:cNvPr id="27" name="TextBox 5">
                <a:extLst>
                  <a:ext uri="{FF2B5EF4-FFF2-40B4-BE49-F238E27FC236}">
                    <a16:creationId xmlns:a16="http://schemas.microsoft.com/office/drawing/2014/main" id="{664FE0BE-F196-4AEF-926D-E757FE52D8CB}"/>
                  </a:ext>
                </a:extLst>
              </p:cNvPr>
              <p:cNvSpPr txBox="1">
                <a:spLocks noRot="1" noChangeAspect="1" noMove="1" noResize="1" noEditPoints="1" noAdjustHandles="1" noChangeArrowheads="1" noChangeShapeType="1" noTextEdit="1"/>
              </p:cNvSpPr>
              <p:nvPr/>
            </p:nvSpPr>
            <p:spPr>
              <a:xfrm>
                <a:off x="2032201" y="3809735"/>
                <a:ext cx="1246802" cy="523220"/>
              </a:xfrm>
              <a:prstGeom prst="rect">
                <a:avLst/>
              </a:prstGeom>
              <a:blipFill>
                <a:blip r:embed="rId14"/>
                <a:stretch>
                  <a:fillRect/>
                </a:stretch>
              </a:blipFill>
            </p:spPr>
            <p:txBody>
              <a:bodyPr/>
              <a:lstStyle/>
              <a:p>
                <a:r>
                  <a:rPr lang="en-US">
                    <a:noFill/>
                  </a:rPr>
                  <a:t> </a:t>
                </a:r>
              </a:p>
            </p:txBody>
          </p:sp>
        </mc:Fallback>
      </mc:AlternateContent>
      <p:sp>
        <p:nvSpPr>
          <p:cNvPr id="28" name="مربع نص 2">
            <a:extLst>
              <a:ext uri="{FF2B5EF4-FFF2-40B4-BE49-F238E27FC236}">
                <a16:creationId xmlns:a16="http://schemas.microsoft.com/office/drawing/2014/main" id="{10CEBB86-D6EB-4859-9874-2CE8545563D9}"/>
              </a:ext>
            </a:extLst>
          </p:cNvPr>
          <p:cNvSpPr txBox="1"/>
          <p:nvPr/>
        </p:nvSpPr>
        <p:spPr>
          <a:xfrm>
            <a:off x="6955550" y="5465984"/>
            <a:ext cx="1890275" cy="369332"/>
          </a:xfrm>
          <a:prstGeom prst="rect">
            <a:avLst/>
          </a:prstGeom>
          <a:noFill/>
        </p:spPr>
        <p:txBody>
          <a:bodyPr wrap="square" rtlCol="1">
            <a:spAutoFit/>
          </a:bodyPr>
          <a:lstStyle/>
          <a:p>
            <a:pPr fontAlgn="base">
              <a:spcBef>
                <a:spcPct val="0"/>
              </a:spcBef>
              <a:spcAft>
                <a:spcPct val="0"/>
              </a:spcAft>
            </a:pPr>
            <a:r>
              <a:rPr lang="en-US" b="1" dirty="0">
                <a:latin typeface="Times New Roman" panose="02020603050405020304" pitchFamily="18" charset="0"/>
                <a:cs typeface="Times New Roman" panose="02020603050405020304" pitchFamily="18" charset="0"/>
              </a:rPr>
              <a:t>(3)</a:t>
            </a:r>
            <a:r>
              <a:rPr lang="ar-EG" b="1" dirty="0">
                <a:latin typeface="Lucida Calligraphy" pitchFamily="66" charset="0"/>
                <a:cs typeface="Arial" pitchFamily="34" charset="0"/>
              </a:rPr>
              <a:t> معادل</a:t>
            </a:r>
            <a:r>
              <a:rPr lang="ar-KW" b="1" dirty="0">
                <a:latin typeface="Lucida Calligraphy" pitchFamily="66" charset="0"/>
                <a:cs typeface="Arial" pitchFamily="34" charset="0"/>
              </a:rPr>
              <a:t>تا</a:t>
            </a:r>
            <a:r>
              <a:rPr lang="ar-EG" b="1" dirty="0">
                <a:latin typeface="Lucida Calligraphy" pitchFamily="66" charset="0"/>
                <a:cs typeface="Arial" pitchFamily="34" charset="0"/>
              </a:rPr>
              <a:t> الدليلين:</a:t>
            </a:r>
            <a:endParaRPr lang="ar-KW" b="1" dirty="0">
              <a:latin typeface="Lucida Calligraphy" pitchFamily="66" charset="0"/>
              <a:cs typeface="Arial" pitchFamily="34" charset="0"/>
            </a:endParaRPr>
          </a:p>
        </p:txBody>
      </p:sp>
      <mc:AlternateContent xmlns:mc="http://schemas.openxmlformats.org/markup-compatibility/2006" xmlns:a14="http://schemas.microsoft.com/office/drawing/2010/main">
        <mc:Choice Requires="a14">
          <p:sp>
            <p:nvSpPr>
              <p:cNvPr id="29" name="TextBox 7">
                <a:extLst>
                  <a:ext uri="{FF2B5EF4-FFF2-40B4-BE49-F238E27FC236}">
                    <a16:creationId xmlns:a16="http://schemas.microsoft.com/office/drawing/2014/main" id="{30B326CB-CEC1-483C-AF7A-8EBAA1FE46DD}"/>
                  </a:ext>
                </a:extLst>
              </p:cNvPr>
              <p:cNvSpPr txBox="1"/>
              <p:nvPr/>
            </p:nvSpPr>
            <p:spPr>
              <a:xfrm>
                <a:off x="349538" y="5735575"/>
                <a:ext cx="1177434" cy="7177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chemeClr val="tx1"/>
                          </a:solidFill>
                          <a:latin typeface="Cambria Math"/>
                        </a:rPr>
                        <m:t>𝒙</m:t>
                      </m:r>
                      <m:r>
                        <a:rPr lang="en-US" sz="2000" b="1" i="1" smtClean="0">
                          <a:solidFill>
                            <a:schemeClr val="tx1"/>
                          </a:solidFill>
                          <a:latin typeface="Cambria Math"/>
                        </a:rPr>
                        <m:t>=</m:t>
                      </m:r>
                      <m:f>
                        <m:fPr>
                          <m:ctrlPr>
                            <a:rPr lang="en-US" sz="2000" b="1" i="1" smtClean="0">
                              <a:solidFill>
                                <a:schemeClr val="tx1"/>
                              </a:solidFill>
                              <a:latin typeface="Cambria Math" panose="02040503050406030204" pitchFamily="18" charset="0"/>
                            </a:rPr>
                          </m:ctrlPr>
                        </m:fPr>
                        <m:num>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𝒂</m:t>
                              </m:r>
                            </m:e>
                            <m:sup>
                              <m:r>
                                <a:rPr lang="en-US" sz="2000" b="1" i="1" smtClean="0">
                                  <a:solidFill>
                                    <a:schemeClr val="tx1"/>
                                  </a:solidFill>
                                  <a:latin typeface="Cambria Math"/>
                                </a:rPr>
                                <m:t>𝟐</m:t>
                              </m:r>
                            </m:sup>
                          </m:sSup>
                        </m:num>
                        <m:den>
                          <m:r>
                            <a:rPr lang="en-US" sz="2000" b="1" i="1" smtClean="0">
                              <a:solidFill>
                                <a:schemeClr val="tx1"/>
                              </a:solidFill>
                              <a:latin typeface="Cambria Math"/>
                            </a:rPr>
                            <m:t>𝒄</m:t>
                          </m:r>
                        </m:den>
                      </m:f>
                    </m:oMath>
                  </m:oMathPara>
                </a14:m>
                <a:endParaRPr lang="en-US" sz="2000" b="1" dirty="0">
                  <a:solidFill>
                    <a:schemeClr val="tx1"/>
                  </a:solidFill>
                </a:endParaRPr>
              </a:p>
            </p:txBody>
          </p:sp>
        </mc:Choice>
        <mc:Fallback xmlns="">
          <p:sp>
            <p:nvSpPr>
              <p:cNvPr id="29" name="TextBox 7">
                <a:extLst>
                  <a:ext uri="{FF2B5EF4-FFF2-40B4-BE49-F238E27FC236}">
                    <a16:creationId xmlns:a16="http://schemas.microsoft.com/office/drawing/2014/main" id="{30B326CB-CEC1-483C-AF7A-8EBAA1FE46DD}"/>
                  </a:ext>
                </a:extLst>
              </p:cNvPr>
              <p:cNvSpPr txBox="1">
                <a:spLocks noRot="1" noChangeAspect="1" noMove="1" noResize="1" noEditPoints="1" noAdjustHandles="1" noChangeArrowheads="1" noChangeShapeType="1" noTextEdit="1"/>
              </p:cNvSpPr>
              <p:nvPr/>
            </p:nvSpPr>
            <p:spPr>
              <a:xfrm>
                <a:off x="349538" y="5735575"/>
                <a:ext cx="1177434" cy="717761"/>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12">
                <a:extLst>
                  <a:ext uri="{FF2B5EF4-FFF2-40B4-BE49-F238E27FC236}">
                    <a16:creationId xmlns:a16="http://schemas.microsoft.com/office/drawing/2014/main" id="{1CCE4036-8DBD-40F3-AE7A-AF798A96DE3B}"/>
                  </a:ext>
                </a:extLst>
              </p:cNvPr>
              <p:cNvSpPr txBox="1"/>
              <p:nvPr/>
            </p:nvSpPr>
            <p:spPr>
              <a:xfrm>
                <a:off x="1376032" y="5696484"/>
                <a:ext cx="1979458" cy="7177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chemeClr val="tx1"/>
                          </a:solidFill>
                          <a:latin typeface="Cambria Math"/>
                        </a:rPr>
                        <m:t>, </m:t>
                      </m:r>
                      <m:r>
                        <a:rPr lang="ar-KW" sz="2000" b="1" i="1" smtClean="0">
                          <a:solidFill>
                            <a:schemeClr val="tx1"/>
                          </a:solidFill>
                          <a:latin typeface="Cambria Math" panose="02040503050406030204" pitchFamily="18" charset="0"/>
                        </a:rPr>
                        <m:t> </m:t>
                      </m:r>
                      <m:r>
                        <a:rPr lang="en-US" sz="2000" b="1" i="1" smtClean="0">
                          <a:solidFill>
                            <a:schemeClr val="tx1"/>
                          </a:solidFill>
                          <a:latin typeface="Cambria Math"/>
                        </a:rPr>
                        <m:t>𝒙</m:t>
                      </m:r>
                      <m:r>
                        <a:rPr lang="en-US" sz="2000" b="1" i="1" smtClean="0">
                          <a:solidFill>
                            <a:schemeClr val="tx1"/>
                          </a:solidFill>
                          <a:latin typeface="Cambria Math"/>
                        </a:rPr>
                        <m:t>=−</m:t>
                      </m:r>
                      <m:f>
                        <m:fPr>
                          <m:ctrlPr>
                            <a:rPr lang="en-US" sz="2000" b="1" i="1" smtClean="0">
                              <a:solidFill>
                                <a:schemeClr val="tx1"/>
                              </a:solidFill>
                              <a:latin typeface="Cambria Math" panose="02040503050406030204" pitchFamily="18" charset="0"/>
                            </a:rPr>
                          </m:ctrlPr>
                        </m:fPr>
                        <m:num>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𝒂</m:t>
                              </m:r>
                            </m:e>
                            <m:sup>
                              <m:r>
                                <a:rPr lang="en-US" sz="2000" b="1" i="1" smtClean="0">
                                  <a:solidFill>
                                    <a:schemeClr val="tx1"/>
                                  </a:solidFill>
                                  <a:latin typeface="Cambria Math"/>
                                </a:rPr>
                                <m:t>𝟐</m:t>
                              </m:r>
                            </m:sup>
                          </m:sSup>
                        </m:num>
                        <m:den>
                          <m:r>
                            <a:rPr lang="en-US" sz="2000" b="1" i="1" smtClean="0">
                              <a:solidFill>
                                <a:schemeClr val="tx1"/>
                              </a:solidFill>
                              <a:latin typeface="Cambria Math"/>
                            </a:rPr>
                            <m:t>𝒄</m:t>
                          </m:r>
                        </m:den>
                      </m:f>
                    </m:oMath>
                  </m:oMathPara>
                </a14:m>
                <a:endParaRPr lang="en-US" sz="2000" b="1" dirty="0">
                  <a:solidFill>
                    <a:schemeClr val="tx1"/>
                  </a:solidFill>
                </a:endParaRPr>
              </a:p>
            </p:txBody>
          </p:sp>
        </mc:Choice>
        <mc:Fallback xmlns="">
          <p:sp>
            <p:nvSpPr>
              <p:cNvPr id="30" name="TextBox 12">
                <a:extLst>
                  <a:ext uri="{FF2B5EF4-FFF2-40B4-BE49-F238E27FC236}">
                    <a16:creationId xmlns:a16="http://schemas.microsoft.com/office/drawing/2014/main" id="{1CCE4036-8DBD-40F3-AE7A-AF798A96DE3B}"/>
                  </a:ext>
                </a:extLst>
              </p:cNvPr>
              <p:cNvSpPr txBox="1">
                <a:spLocks noRot="1" noChangeAspect="1" noMove="1" noResize="1" noEditPoints="1" noAdjustHandles="1" noChangeArrowheads="1" noChangeShapeType="1" noTextEdit="1"/>
              </p:cNvSpPr>
              <p:nvPr/>
            </p:nvSpPr>
            <p:spPr>
              <a:xfrm>
                <a:off x="1376032" y="5696484"/>
                <a:ext cx="1979458" cy="717761"/>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14">
                <a:extLst>
                  <a:ext uri="{FF2B5EF4-FFF2-40B4-BE49-F238E27FC236}">
                    <a16:creationId xmlns:a16="http://schemas.microsoft.com/office/drawing/2014/main" id="{641740C9-C692-4973-B6CC-D812FDB00EFD}"/>
                  </a:ext>
                </a:extLst>
              </p:cNvPr>
              <p:cNvSpPr txBox="1"/>
              <p:nvPr/>
            </p:nvSpPr>
            <p:spPr>
              <a:xfrm>
                <a:off x="3315041" y="5840029"/>
                <a:ext cx="2633149" cy="6127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a:rPr>
                        <m:t>𝒙</m:t>
                      </m:r>
                      <m:r>
                        <a:rPr lang="ar-EG" b="1" i="1" smtClean="0">
                          <a:solidFill>
                            <a:schemeClr val="tx1"/>
                          </a:solidFill>
                          <a:latin typeface="Cambria Math"/>
                        </a:rPr>
                        <m:t>= </m:t>
                      </m:r>
                      <m:f>
                        <m:fPr>
                          <m:ctrlPr>
                            <a:rPr lang="en-US" b="1" i="1" smtClean="0">
                              <a:solidFill>
                                <a:schemeClr val="tx1"/>
                              </a:solidFill>
                              <a:latin typeface="Cambria Math" panose="02040503050406030204" pitchFamily="18" charset="0"/>
                            </a:rPr>
                          </m:ctrlPr>
                        </m:fPr>
                        <m:num>
                          <m:r>
                            <a:rPr lang="en-US" b="1" i="1" smtClean="0">
                              <a:solidFill>
                                <a:schemeClr val="tx1"/>
                              </a:solidFill>
                              <a:latin typeface="Cambria Math"/>
                            </a:rPr>
                            <m:t>−</m:t>
                          </m:r>
                          <m:r>
                            <a:rPr lang="en-US" b="1" i="1" smtClean="0">
                              <a:solidFill>
                                <a:schemeClr val="tx1"/>
                              </a:solidFill>
                              <a:latin typeface="Cambria Math"/>
                            </a:rPr>
                            <m:t>𝟏𝟔</m:t>
                          </m:r>
                        </m:num>
                        <m:den>
                          <m:r>
                            <a:rPr lang="en-US" b="1" i="1" smtClean="0">
                              <a:solidFill>
                                <a:schemeClr val="tx1"/>
                              </a:solidFill>
                              <a:latin typeface="Cambria Math"/>
                            </a:rPr>
                            <m:t>𝟓</m:t>
                          </m:r>
                        </m:den>
                      </m:f>
                    </m:oMath>
                  </m:oMathPara>
                </a14:m>
                <a:endParaRPr lang="en-US" b="1" dirty="0">
                  <a:solidFill>
                    <a:schemeClr val="tx1"/>
                  </a:solidFill>
                </a:endParaRPr>
              </a:p>
            </p:txBody>
          </p:sp>
        </mc:Choice>
        <mc:Fallback xmlns="">
          <p:sp>
            <p:nvSpPr>
              <p:cNvPr id="31" name="TextBox 14">
                <a:extLst>
                  <a:ext uri="{FF2B5EF4-FFF2-40B4-BE49-F238E27FC236}">
                    <a16:creationId xmlns:a16="http://schemas.microsoft.com/office/drawing/2014/main" id="{641740C9-C692-4973-B6CC-D812FDB00EFD}"/>
                  </a:ext>
                </a:extLst>
              </p:cNvPr>
              <p:cNvSpPr txBox="1">
                <a:spLocks noRot="1" noChangeAspect="1" noMove="1" noResize="1" noEditPoints="1" noAdjustHandles="1" noChangeArrowheads="1" noChangeShapeType="1" noTextEdit="1"/>
              </p:cNvSpPr>
              <p:nvPr/>
            </p:nvSpPr>
            <p:spPr>
              <a:xfrm>
                <a:off x="3315041" y="5840029"/>
                <a:ext cx="2633149" cy="612796"/>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14">
                <a:extLst>
                  <a:ext uri="{FF2B5EF4-FFF2-40B4-BE49-F238E27FC236}">
                    <a16:creationId xmlns:a16="http://schemas.microsoft.com/office/drawing/2014/main" id="{42F5F436-61AE-4DA2-AA0C-897624211392}"/>
                  </a:ext>
                </a:extLst>
              </p:cNvPr>
              <p:cNvSpPr txBox="1"/>
              <p:nvPr/>
            </p:nvSpPr>
            <p:spPr>
              <a:xfrm>
                <a:off x="4720121" y="5803736"/>
                <a:ext cx="2633149" cy="6127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a:rPr>
                        <m:t>,  </m:t>
                      </m:r>
                      <m:r>
                        <a:rPr lang="en-US" b="1" i="1" smtClean="0">
                          <a:solidFill>
                            <a:schemeClr val="tx1"/>
                          </a:solidFill>
                          <a:latin typeface="Cambria Math"/>
                        </a:rPr>
                        <m:t>𝒙</m:t>
                      </m:r>
                      <m:r>
                        <a:rPr lang="ar-EG" b="1" i="1" smtClean="0">
                          <a:solidFill>
                            <a:schemeClr val="tx1"/>
                          </a:solidFill>
                          <a:latin typeface="Cambria Math"/>
                        </a:rPr>
                        <m:t>= </m:t>
                      </m:r>
                      <m:f>
                        <m:fPr>
                          <m:ctrlPr>
                            <a:rPr lang="en-US" b="1" i="1" smtClean="0">
                              <a:solidFill>
                                <a:schemeClr val="tx1"/>
                              </a:solidFill>
                              <a:latin typeface="Cambria Math" panose="02040503050406030204" pitchFamily="18" charset="0"/>
                            </a:rPr>
                          </m:ctrlPr>
                        </m:fPr>
                        <m:num>
                          <m:r>
                            <a:rPr lang="en-US" b="1" i="1" smtClean="0">
                              <a:solidFill>
                                <a:schemeClr val="tx1"/>
                              </a:solidFill>
                              <a:latin typeface="Cambria Math"/>
                            </a:rPr>
                            <m:t>𝟏𝟔</m:t>
                          </m:r>
                        </m:num>
                        <m:den>
                          <m:r>
                            <a:rPr lang="en-US" b="1" i="1" smtClean="0">
                              <a:solidFill>
                                <a:schemeClr val="tx1"/>
                              </a:solidFill>
                              <a:latin typeface="Cambria Math"/>
                            </a:rPr>
                            <m:t>𝟓</m:t>
                          </m:r>
                        </m:den>
                      </m:f>
                    </m:oMath>
                  </m:oMathPara>
                </a14:m>
                <a:endParaRPr lang="en-US" b="1" dirty="0">
                  <a:solidFill>
                    <a:schemeClr val="tx1"/>
                  </a:solidFill>
                </a:endParaRPr>
              </a:p>
            </p:txBody>
          </p:sp>
        </mc:Choice>
        <mc:Fallback xmlns="">
          <p:sp>
            <p:nvSpPr>
              <p:cNvPr id="32" name="TextBox 14">
                <a:extLst>
                  <a:ext uri="{FF2B5EF4-FFF2-40B4-BE49-F238E27FC236}">
                    <a16:creationId xmlns:a16="http://schemas.microsoft.com/office/drawing/2014/main" id="{42F5F436-61AE-4DA2-AA0C-897624211392}"/>
                  </a:ext>
                </a:extLst>
              </p:cNvPr>
              <p:cNvSpPr txBox="1">
                <a:spLocks noRot="1" noChangeAspect="1" noMove="1" noResize="1" noEditPoints="1" noAdjustHandles="1" noChangeArrowheads="1" noChangeShapeType="1" noTextEdit="1"/>
              </p:cNvSpPr>
              <p:nvPr/>
            </p:nvSpPr>
            <p:spPr>
              <a:xfrm>
                <a:off x="4720121" y="5803736"/>
                <a:ext cx="2633149" cy="612796"/>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5">
                <a:extLst>
                  <a:ext uri="{FF2B5EF4-FFF2-40B4-BE49-F238E27FC236}">
                    <a16:creationId xmlns:a16="http://schemas.microsoft.com/office/drawing/2014/main" id="{98566304-949B-4D49-B866-1C1C30D53B75}"/>
                  </a:ext>
                </a:extLst>
              </p:cNvPr>
              <p:cNvSpPr txBox="1"/>
              <p:nvPr/>
            </p:nvSpPr>
            <p:spPr>
              <a:xfrm>
                <a:off x="3116048" y="5884613"/>
                <a:ext cx="1246802"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ea typeface="Cambria Math" panose="02040503050406030204" pitchFamily="18" charset="0"/>
                        </a:rPr>
                        <m:t>⇒</m:t>
                      </m:r>
                    </m:oMath>
                  </m:oMathPara>
                </a14:m>
                <a:endParaRPr lang="en-US" sz="2800" b="1" dirty="0">
                  <a:solidFill>
                    <a:schemeClr val="tx1"/>
                  </a:solidFill>
                </a:endParaRPr>
              </a:p>
            </p:txBody>
          </p:sp>
        </mc:Choice>
        <mc:Fallback xmlns="">
          <p:sp>
            <p:nvSpPr>
              <p:cNvPr id="33" name="TextBox 5">
                <a:extLst>
                  <a:ext uri="{FF2B5EF4-FFF2-40B4-BE49-F238E27FC236}">
                    <a16:creationId xmlns:a16="http://schemas.microsoft.com/office/drawing/2014/main" id="{98566304-949B-4D49-B866-1C1C30D53B75}"/>
                  </a:ext>
                </a:extLst>
              </p:cNvPr>
              <p:cNvSpPr txBox="1">
                <a:spLocks noRot="1" noChangeAspect="1" noMove="1" noResize="1" noEditPoints="1" noAdjustHandles="1" noChangeArrowheads="1" noChangeShapeType="1" noTextEdit="1"/>
              </p:cNvSpPr>
              <p:nvPr/>
            </p:nvSpPr>
            <p:spPr>
              <a:xfrm>
                <a:off x="3116048" y="5884613"/>
                <a:ext cx="1246802" cy="523220"/>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5323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randombar(horizont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randombar(horizont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circle(in)">
                                      <p:cBhvr>
                                        <p:cTn id="48" dur="20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circle(in)">
                                      <p:cBhvr>
                                        <p:cTn id="53" dur="20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circle(in)">
                                      <p:cBhvr>
                                        <p:cTn id="58" dur="20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circle(in)">
                                      <p:cBhvr>
                                        <p:cTn id="63" dur="20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circle(in)">
                                      <p:cBhvr>
                                        <p:cTn id="68" dur="20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randombar(horizontal)">
                                      <p:cBhvr>
                                        <p:cTn id="73" dur="500"/>
                                        <p:tgtEl>
                                          <p:spTgt spid="27"/>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circle(in)">
                                      <p:cBhvr>
                                        <p:cTn id="78" dur="2000"/>
                                        <p:tgtEl>
                                          <p:spTgt spid="25"/>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circle(in)">
                                      <p:cBhvr>
                                        <p:cTn id="83" dur="2000"/>
                                        <p:tgtEl>
                                          <p:spTgt spid="14"/>
                                        </p:tgtEl>
                                      </p:cBhvr>
                                    </p:animEffect>
                                  </p:childTnLst>
                                </p:cTn>
                              </p:par>
                            </p:childTnLst>
                          </p:cTn>
                        </p:par>
                      </p:childTnLst>
                    </p:cTn>
                  </p:par>
                  <p:par>
                    <p:cTn id="84" fill="hold">
                      <p:stCondLst>
                        <p:cond delay="indefinite"/>
                      </p:stCondLst>
                      <p:childTnLst>
                        <p:par>
                          <p:cTn id="85" fill="hold">
                            <p:stCondLst>
                              <p:cond delay="0"/>
                            </p:stCondLst>
                            <p:childTnLst>
                              <p:par>
                                <p:cTn id="86" presetID="6" presetClass="entr" presetSubtype="16" fill="hold" grpId="0" nodeType="click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circle(in)">
                                      <p:cBhvr>
                                        <p:cTn id="88" dur="2000"/>
                                        <p:tgtEl>
                                          <p:spTgt spid="15"/>
                                        </p:tgtEl>
                                      </p:cBhvr>
                                    </p:animEffect>
                                  </p:childTnLst>
                                </p:cTn>
                              </p:par>
                            </p:childTnLst>
                          </p:cTn>
                        </p:par>
                      </p:childTnLst>
                    </p:cTn>
                  </p:par>
                  <p:par>
                    <p:cTn id="89" fill="hold">
                      <p:stCondLst>
                        <p:cond delay="indefinite"/>
                      </p:stCondLst>
                      <p:childTnLst>
                        <p:par>
                          <p:cTn id="90" fill="hold">
                            <p:stCondLst>
                              <p:cond delay="0"/>
                            </p:stCondLst>
                            <p:childTnLst>
                              <p:par>
                                <p:cTn id="91" presetID="6" presetClass="entr" presetSubtype="16" fill="hold" grpId="0" nodeType="click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circle(in)">
                                      <p:cBhvr>
                                        <p:cTn id="93" dur="2000"/>
                                        <p:tgtEl>
                                          <p:spTgt spid="16"/>
                                        </p:tgtEl>
                                      </p:cBhvr>
                                    </p:animEffect>
                                  </p:childTnLst>
                                </p:cTn>
                              </p:par>
                            </p:childTnLst>
                          </p:cTn>
                        </p:par>
                      </p:childTnLst>
                    </p:cTn>
                  </p:par>
                  <p:par>
                    <p:cTn id="94" fill="hold">
                      <p:stCondLst>
                        <p:cond delay="indefinite"/>
                      </p:stCondLst>
                      <p:childTnLst>
                        <p:par>
                          <p:cTn id="95" fill="hold">
                            <p:stCondLst>
                              <p:cond delay="0"/>
                            </p:stCondLst>
                            <p:childTnLst>
                              <p:par>
                                <p:cTn id="96" presetID="6" presetClass="entr" presetSubtype="16" fill="hold" grpId="0"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circle(in)">
                                      <p:cBhvr>
                                        <p:cTn id="98" dur="2000"/>
                                        <p:tgtEl>
                                          <p:spTgt spid="23"/>
                                        </p:tgtEl>
                                      </p:cBhvr>
                                    </p:animEffect>
                                  </p:childTnLst>
                                </p:cTn>
                              </p:par>
                            </p:childTnLst>
                          </p:cTn>
                        </p:par>
                      </p:childTnLst>
                    </p:cTn>
                  </p:par>
                  <p:par>
                    <p:cTn id="99" fill="hold">
                      <p:stCondLst>
                        <p:cond delay="indefinite"/>
                      </p:stCondLst>
                      <p:childTnLst>
                        <p:par>
                          <p:cTn id="100" fill="hold">
                            <p:stCondLst>
                              <p:cond delay="0"/>
                            </p:stCondLst>
                            <p:childTnLst>
                              <p:par>
                                <p:cTn id="101" presetID="6" presetClass="entr" presetSubtype="16" fill="hold" grpId="0" nodeType="click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circle(in)">
                                      <p:cBhvr>
                                        <p:cTn id="103" dur="2000"/>
                                        <p:tgtEl>
                                          <p:spTgt spid="26"/>
                                        </p:tgtEl>
                                      </p:cBhvr>
                                    </p:animEffect>
                                  </p:childTnLst>
                                </p:cTn>
                              </p:par>
                            </p:childTnLst>
                          </p:cTn>
                        </p:par>
                      </p:childTnLst>
                    </p:cTn>
                  </p:par>
                  <p:par>
                    <p:cTn id="104" fill="hold">
                      <p:stCondLst>
                        <p:cond delay="indefinite"/>
                      </p:stCondLst>
                      <p:childTnLst>
                        <p:par>
                          <p:cTn id="105" fill="hold">
                            <p:stCondLst>
                              <p:cond delay="0"/>
                            </p:stCondLst>
                            <p:childTnLst>
                              <p:par>
                                <p:cTn id="106" presetID="6" presetClass="entr" presetSubtype="16" fill="hold" grpId="0" nodeType="click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circle(in)">
                                      <p:cBhvr>
                                        <p:cTn id="108" dur="2000"/>
                                        <p:tgtEl>
                                          <p:spTgt spid="28"/>
                                        </p:tgtEl>
                                      </p:cBhvr>
                                    </p:animEffect>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grpId="0" nodeType="click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randombar(horizontal)">
                                      <p:cBhvr>
                                        <p:cTn id="113" dur="500"/>
                                        <p:tgtEl>
                                          <p:spTgt spid="29"/>
                                        </p:tgtEl>
                                      </p:cBhvr>
                                    </p:animEffect>
                                  </p:childTnLst>
                                </p:cTn>
                              </p:par>
                            </p:childTnLst>
                          </p:cTn>
                        </p:par>
                      </p:childTnLst>
                    </p:cTn>
                  </p:par>
                  <p:par>
                    <p:cTn id="114" fill="hold">
                      <p:stCondLst>
                        <p:cond delay="indefinite"/>
                      </p:stCondLst>
                      <p:childTnLst>
                        <p:par>
                          <p:cTn id="115" fill="hold">
                            <p:stCondLst>
                              <p:cond delay="0"/>
                            </p:stCondLst>
                            <p:childTnLst>
                              <p:par>
                                <p:cTn id="116" presetID="14" presetClass="entr" presetSubtype="10" fill="hold" grpId="0" nodeType="clickEffect">
                                  <p:stCondLst>
                                    <p:cond delay="0"/>
                                  </p:stCondLst>
                                  <p:childTnLst>
                                    <p:set>
                                      <p:cBhvr>
                                        <p:cTn id="117" dur="1" fill="hold">
                                          <p:stCondLst>
                                            <p:cond delay="0"/>
                                          </p:stCondLst>
                                        </p:cTn>
                                        <p:tgtEl>
                                          <p:spTgt spid="30"/>
                                        </p:tgtEl>
                                        <p:attrNameLst>
                                          <p:attrName>style.visibility</p:attrName>
                                        </p:attrNameLst>
                                      </p:cBhvr>
                                      <p:to>
                                        <p:strVal val="visible"/>
                                      </p:to>
                                    </p:set>
                                    <p:animEffect transition="in" filter="randombar(horizontal)">
                                      <p:cBhvr>
                                        <p:cTn id="118" dur="500"/>
                                        <p:tgtEl>
                                          <p:spTgt spid="30"/>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ntr" presetSubtype="10" fill="hold" grpId="0" nodeType="clickEffect">
                                  <p:stCondLst>
                                    <p:cond delay="0"/>
                                  </p:stCondLst>
                                  <p:childTnLst>
                                    <p:set>
                                      <p:cBhvr>
                                        <p:cTn id="122" dur="1" fill="hold">
                                          <p:stCondLst>
                                            <p:cond delay="0"/>
                                          </p:stCondLst>
                                        </p:cTn>
                                        <p:tgtEl>
                                          <p:spTgt spid="33"/>
                                        </p:tgtEl>
                                        <p:attrNameLst>
                                          <p:attrName>style.visibility</p:attrName>
                                        </p:attrNameLst>
                                      </p:cBhvr>
                                      <p:to>
                                        <p:strVal val="visible"/>
                                      </p:to>
                                    </p:set>
                                    <p:animEffect transition="in" filter="randombar(horizontal)">
                                      <p:cBhvr>
                                        <p:cTn id="123" dur="500"/>
                                        <p:tgtEl>
                                          <p:spTgt spid="33"/>
                                        </p:tgtEl>
                                      </p:cBhvr>
                                    </p:animEffect>
                                  </p:childTnLst>
                                </p:cTn>
                              </p:par>
                            </p:childTnLst>
                          </p:cTn>
                        </p:par>
                      </p:childTnLst>
                    </p:cTn>
                  </p:par>
                  <p:par>
                    <p:cTn id="124" fill="hold">
                      <p:stCondLst>
                        <p:cond delay="indefinite"/>
                      </p:stCondLst>
                      <p:childTnLst>
                        <p:par>
                          <p:cTn id="125" fill="hold">
                            <p:stCondLst>
                              <p:cond delay="0"/>
                            </p:stCondLst>
                            <p:childTnLst>
                              <p:par>
                                <p:cTn id="126" presetID="14" presetClass="entr" presetSubtype="10" fill="hold" grpId="0" nodeType="clickEffect">
                                  <p:stCondLst>
                                    <p:cond delay="0"/>
                                  </p:stCondLst>
                                  <p:childTnLst>
                                    <p:set>
                                      <p:cBhvr>
                                        <p:cTn id="127" dur="1" fill="hold">
                                          <p:stCondLst>
                                            <p:cond delay="0"/>
                                          </p:stCondLst>
                                        </p:cTn>
                                        <p:tgtEl>
                                          <p:spTgt spid="31"/>
                                        </p:tgtEl>
                                        <p:attrNameLst>
                                          <p:attrName>style.visibility</p:attrName>
                                        </p:attrNameLst>
                                      </p:cBhvr>
                                      <p:to>
                                        <p:strVal val="visible"/>
                                      </p:to>
                                    </p:set>
                                    <p:animEffect transition="in" filter="randombar(horizontal)">
                                      <p:cBhvr>
                                        <p:cTn id="128" dur="500"/>
                                        <p:tgtEl>
                                          <p:spTgt spid="31"/>
                                        </p:tgtEl>
                                      </p:cBhvr>
                                    </p:animEffect>
                                  </p:childTnLst>
                                </p:cTn>
                              </p:par>
                              <p:par>
                                <p:cTn id="129" presetID="14" presetClass="entr" presetSubtype="1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randombar(horizontal)">
                                      <p:cBhvr>
                                        <p:cTn id="13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P spid="11" grpId="0"/>
      <p:bldP spid="12" grpId="0"/>
      <p:bldP spid="13" grpId="0"/>
      <p:bldP spid="14" grpId="0"/>
      <p:bldP spid="15" grpId="0"/>
      <p:bldP spid="16" grpId="0"/>
      <p:bldP spid="9" grpId="0"/>
      <p:bldP spid="20" grpId="0"/>
      <p:bldP spid="17" grpId="0"/>
      <p:bldP spid="19" grpId="0"/>
      <p:bldP spid="21" grpId="0"/>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مجموعة 25"/>
          <p:cNvGrpSpPr/>
          <p:nvPr/>
        </p:nvGrpSpPr>
        <p:grpSpPr>
          <a:xfrm>
            <a:off x="5859760" y="231398"/>
            <a:ext cx="3155739" cy="400323"/>
            <a:chOff x="5780214" y="4197909"/>
            <a:chExt cx="3155739" cy="400323"/>
          </a:xfrm>
        </p:grpSpPr>
        <p:sp>
          <p:nvSpPr>
            <p:cNvPr id="17" name="مربع نص 2"/>
            <p:cNvSpPr txBox="1"/>
            <p:nvPr/>
          </p:nvSpPr>
          <p:spPr>
            <a:xfrm>
              <a:off x="6184643" y="4197909"/>
              <a:ext cx="2751310" cy="369332"/>
            </a:xfrm>
            <a:prstGeom prst="rect">
              <a:avLst/>
            </a:prstGeom>
            <a:noFill/>
          </p:spPr>
          <p:txBody>
            <a:bodyPr wrap="square" rtlCol="1">
              <a:spAutoFit/>
            </a:bodyPr>
            <a:lstStyle/>
            <a:p>
              <a:pPr fontAlgn="base">
                <a:spcBef>
                  <a:spcPct val="0"/>
                </a:spcBef>
                <a:spcAft>
                  <a:spcPct val="0"/>
                </a:spcAft>
              </a:pPr>
              <a:r>
                <a:rPr lang="en-US" b="1" dirty="0">
                  <a:latin typeface="Times New Roman" panose="02020603050405020304" pitchFamily="18" charset="0"/>
                  <a:cs typeface="Times New Roman" panose="02020603050405020304" pitchFamily="18" charset="0"/>
                </a:rPr>
                <a:t>(4)</a:t>
              </a:r>
              <a:r>
                <a:rPr lang="ar-EG" b="1" dirty="0">
                  <a:latin typeface="Lucida Calligraphy" pitchFamily="66" charset="0"/>
                  <a:cs typeface="Arial" pitchFamily="34" charset="0"/>
                </a:rPr>
                <a:t> طول المحور </a:t>
              </a:r>
              <a:r>
                <a:rPr lang="ar-KW" b="1" dirty="0">
                  <a:latin typeface="Lucida Calligraphy" pitchFamily="66" charset="0"/>
                  <a:cs typeface="Arial" pitchFamily="34" charset="0"/>
                </a:rPr>
                <a:t>القاطع</a:t>
              </a:r>
              <a:r>
                <a:rPr lang="en-US" b="1" dirty="0">
                  <a:latin typeface="Lucida Calligraphy" pitchFamily="66" charset="0"/>
                  <a:cs typeface="Arial" pitchFamily="34" charset="0"/>
                </a:rPr>
                <a:t> </a:t>
              </a:r>
              <a:r>
                <a:rPr lang="ar-KW" b="1" dirty="0">
                  <a:latin typeface="Lucida Calligraphy" pitchFamily="66" charset="0"/>
                  <a:cs typeface="Arial" pitchFamily="34" charset="0"/>
                </a:rPr>
                <a:t>يساوي</a:t>
              </a:r>
            </a:p>
          </p:txBody>
        </p:sp>
        <p:sp>
          <p:nvSpPr>
            <p:cNvPr id="18" name="TextBox 17"/>
            <p:cNvSpPr txBox="1"/>
            <p:nvPr/>
          </p:nvSpPr>
          <p:spPr>
            <a:xfrm>
              <a:off x="5780214" y="4228900"/>
              <a:ext cx="656456" cy="369332"/>
            </a:xfrm>
            <a:prstGeom prst="rect">
              <a:avLst/>
            </a:prstGeom>
            <a:noFill/>
          </p:spPr>
          <p:txBody>
            <a:bodyPr wrap="square" rtlCol="0">
              <a:spAutoFit/>
            </a:bodyPr>
            <a:lstStyle/>
            <a:p>
              <a:r>
                <a:rPr lang="en-US" b="1" dirty="0">
                  <a:latin typeface="Lucida Calligraphy" pitchFamily="66" charset="0"/>
                  <a:cs typeface="Arial" pitchFamily="34" charset="0"/>
                </a:rPr>
                <a:t>: 2a</a:t>
              </a:r>
              <a:endParaRPr lang="ar-KW" b="1" dirty="0">
                <a:latin typeface="Lucida Calligraphy" pitchFamily="66" charset="0"/>
                <a:cs typeface="Arial" pitchFamily="34" charset="0"/>
              </a:endParaRPr>
            </a:p>
          </p:txBody>
        </p:sp>
      </p:grpSp>
      <mc:AlternateContent xmlns:mc="http://schemas.openxmlformats.org/markup-compatibility/2006" xmlns:a14="http://schemas.microsoft.com/office/drawing/2010/main">
        <mc:Choice Requires="a14">
          <p:sp>
            <p:nvSpPr>
              <p:cNvPr id="19" name="TextBox 18"/>
              <p:cNvSpPr txBox="1"/>
              <p:nvPr/>
            </p:nvSpPr>
            <p:spPr>
              <a:xfrm>
                <a:off x="2899119" y="262389"/>
                <a:ext cx="2448272" cy="369332"/>
              </a:xfrm>
              <a:prstGeom prst="rect">
                <a:avLst/>
              </a:prstGeom>
              <a:noFill/>
            </p:spPr>
            <p:txBody>
              <a:bodyPr wrap="square" rtlCol="0">
                <a:spAutoFit/>
              </a:bodyPr>
              <a:lstStyle/>
              <a:p>
                <a:pPr algn="l"/>
                <a:r>
                  <a:rPr lang="en-US" b="1" dirty="0">
                    <a:solidFill>
                      <a:schemeClr val="tx1"/>
                    </a:solidFill>
                  </a:rPr>
                  <a:t>2</a:t>
                </a:r>
                <a:r>
                  <a:rPr lang="en-US" b="1" i="1" dirty="0">
                    <a:solidFill>
                      <a:schemeClr val="tx1"/>
                    </a:solidFill>
                    <a:latin typeface="Times New Roman" panose="02020603050405020304" pitchFamily="18" charset="0"/>
                    <a:cs typeface="Times New Roman" panose="02020603050405020304" pitchFamily="18" charset="0"/>
                  </a:rPr>
                  <a:t>a</a:t>
                </a:r>
                <a:r>
                  <a:rPr lang="en-US" b="1" dirty="0">
                    <a:solidFill>
                      <a:schemeClr val="tx1"/>
                    </a:solidFill>
                  </a:rPr>
                  <a:t> = 2 </a:t>
                </a:r>
                <a14:m>
                  <m:oMath xmlns:m="http://schemas.openxmlformats.org/officeDocument/2006/math">
                    <m:r>
                      <a:rPr lang="en-US" b="1" i="1" smtClean="0">
                        <a:solidFill>
                          <a:schemeClr val="tx1"/>
                        </a:solidFill>
                        <a:latin typeface="Cambria Math"/>
                        <a:ea typeface="Cambria Math"/>
                      </a:rPr>
                      <m:t>×</m:t>
                    </m:r>
                    <m:r>
                      <a:rPr lang="en-US" b="1" i="1" smtClean="0">
                        <a:solidFill>
                          <a:schemeClr val="tx1"/>
                        </a:solidFill>
                        <a:latin typeface="Cambria Math"/>
                        <a:ea typeface="Cambria Math"/>
                      </a:rPr>
                      <m:t>𝟒</m:t>
                    </m:r>
                    <m:r>
                      <a:rPr lang="en-US" b="1" i="1" smtClean="0">
                        <a:solidFill>
                          <a:schemeClr val="tx1"/>
                        </a:solidFill>
                        <a:latin typeface="Cambria Math"/>
                        <a:ea typeface="Cambria Math"/>
                      </a:rPr>
                      <m:t>=</m:t>
                    </m:r>
                    <m:r>
                      <a:rPr lang="en-US" b="1" i="1" smtClean="0">
                        <a:solidFill>
                          <a:schemeClr val="tx1"/>
                        </a:solidFill>
                        <a:latin typeface="Cambria Math"/>
                        <a:ea typeface="Cambria Math"/>
                      </a:rPr>
                      <m:t>𝟖</m:t>
                    </m:r>
                  </m:oMath>
                </a14:m>
                <a:endParaRPr lang="en-US" b="1" dirty="0">
                  <a:solidFill>
                    <a:schemeClr val="tx1"/>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899119" y="262389"/>
                <a:ext cx="2448272" cy="369332"/>
              </a:xfrm>
              <a:prstGeom prst="rect">
                <a:avLst/>
              </a:prstGeom>
              <a:blipFill>
                <a:blip r:embed="rId3"/>
                <a:stretch>
                  <a:fillRect l="-1995" t="-9836" b="-24590"/>
                </a:stretch>
              </a:blipFill>
            </p:spPr>
            <p:txBody>
              <a:bodyPr/>
              <a:lstStyle/>
              <a:p>
                <a:r>
                  <a:rPr lang="en-US">
                    <a:noFill/>
                  </a:rPr>
                  <a:t> </a:t>
                </a:r>
              </a:p>
            </p:txBody>
          </p:sp>
        </mc:Fallback>
      </mc:AlternateContent>
      <p:grpSp>
        <p:nvGrpSpPr>
          <p:cNvPr id="28" name="مجموعة 27"/>
          <p:cNvGrpSpPr/>
          <p:nvPr/>
        </p:nvGrpSpPr>
        <p:grpSpPr>
          <a:xfrm>
            <a:off x="5379938" y="908720"/>
            <a:ext cx="3251353" cy="400323"/>
            <a:chOff x="5406782" y="4797152"/>
            <a:chExt cx="3251353" cy="400323"/>
          </a:xfrm>
        </p:grpSpPr>
        <p:sp>
          <p:nvSpPr>
            <p:cNvPr id="20" name="مربع نص 2"/>
            <p:cNvSpPr txBox="1"/>
            <p:nvPr/>
          </p:nvSpPr>
          <p:spPr>
            <a:xfrm>
              <a:off x="6012160" y="4797152"/>
              <a:ext cx="2645975" cy="369332"/>
            </a:xfrm>
            <a:prstGeom prst="rect">
              <a:avLst/>
            </a:prstGeom>
            <a:noFill/>
          </p:spPr>
          <p:txBody>
            <a:bodyPr wrap="square" rtlCol="1">
              <a:spAutoFit/>
            </a:bodyPr>
            <a:lstStyle/>
            <a:p>
              <a:pPr rtl="0" fontAlgn="base">
                <a:spcBef>
                  <a:spcPct val="0"/>
                </a:spcBef>
                <a:spcAft>
                  <a:spcPct val="0"/>
                </a:spcAft>
              </a:pPr>
              <a:r>
                <a:rPr lang="ar-EG" b="1" dirty="0">
                  <a:latin typeface="Lucida Calligraphy" pitchFamily="66" charset="0"/>
                  <a:cs typeface="Arial" pitchFamily="34" charset="0"/>
                </a:rPr>
                <a:t>طول المحور </a:t>
              </a:r>
              <a:r>
                <a:rPr lang="ar-KW" b="1" dirty="0">
                  <a:latin typeface="Lucida Calligraphy" pitchFamily="66" charset="0"/>
                  <a:cs typeface="Arial" pitchFamily="34" charset="0"/>
                </a:rPr>
                <a:t>المرافق </a:t>
              </a:r>
              <a:r>
                <a:rPr lang="ar-KW" b="1" dirty="0">
                  <a:latin typeface="Lucida Calligraphy" pitchFamily="66" charset="0"/>
                  <a:cs typeface="+mj-cs"/>
                </a:rPr>
                <a:t>يساوي</a:t>
              </a:r>
              <a:r>
                <a:rPr lang="ar-EG" b="1" dirty="0">
                  <a:latin typeface="Lucida Calligraphy" pitchFamily="66" charset="0"/>
                  <a:cs typeface="Arial" pitchFamily="34" charset="0"/>
                </a:rPr>
                <a:t> </a:t>
              </a:r>
              <a:r>
                <a:rPr lang="en-US" b="1" dirty="0">
                  <a:latin typeface="Lucida Calligraphy" pitchFamily="66" charset="0"/>
                  <a:cs typeface="Arial" pitchFamily="34" charset="0"/>
                </a:rPr>
                <a:t> </a:t>
              </a:r>
              <a:endParaRPr lang="ar-KW" b="1" dirty="0">
                <a:latin typeface="Lucida Calligraphy" pitchFamily="66" charset="0"/>
                <a:cs typeface="Arial" pitchFamily="34" charset="0"/>
              </a:endParaRPr>
            </a:p>
          </p:txBody>
        </p:sp>
        <p:sp>
          <p:nvSpPr>
            <p:cNvPr id="21" name="TextBox 20"/>
            <p:cNvSpPr txBox="1"/>
            <p:nvPr/>
          </p:nvSpPr>
          <p:spPr>
            <a:xfrm>
              <a:off x="5406782" y="4828143"/>
              <a:ext cx="1061660" cy="369332"/>
            </a:xfrm>
            <a:prstGeom prst="rect">
              <a:avLst/>
            </a:prstGeom>
            <a:noFill/>
          </p:spPr>
          <p:txBody>
            <a:bodyPr wrap="square" rtlCol="0">
              <a:spAutoFit/>
            </a:bodyPr>
            <a:lstStyle/>
            <a:p>
              <a:r>
                <a:rPr lang="en-US" b="1" dirty="0">
                  <a:latin typeface="Lucida Calligraphy" pitchFamily="66" charset="0"/>
                  <a:cs typeface="Arial" pitchFamily="34" charset="0"/>
                </a:rPr>
                <a:t>  : 2 </a:t>
              </a:r>
              <a:r>
                <a:rPr lang="en-US" b="1" i="1" dirty="0">
                  <a:latin typeface="Times New Roman" panose="02020603050405020304" pitchFamily="18" charset="0"/>
                  <a:cs typeface="Times New Roman" panose="02020603050405020304" pitchFamily="18" charset="0"/>
                </a:rPr>
                <a:t>b</a:t>
              </a:r>
              <a:endParaRPr lang="en-US" i="1" dirty="0"/>
            </a:p>
          </p:txBody>
        </p:sp>
      </p:grpSp>
      <mc:AlternateContent xmlns:mc="http://schemas.openxmlformats.org/markup-compatibility/2006" xmlns:a14="http://schemas.microsoft.com/office/drawing/2010/main">
        <mc:Choice Requires="a14">
          <p:sp>
            <p:nvSpPr>
              <p:cNvPr id="22" name="TextBox 21"/>
              <p:cNvSpPr txBox="1"/>
              <p:nvPr/>
            </p:nvSpPr>
            <p:spPr>
              <a:xfrm>
                <a:off x="2899119" y="908089"/>
                <a:ext cx="2448272" cy="369332"/>
              </a:xfrm>
              <a:prstGeom prst="rect">
                <a:avLst/>
              </a:prstGeom>
              <a:noFill/>
            </p:spPr>
            <p:txBody>
              <a:bodyPr wrap="square" rtlCol="0">
                <a:spAutoFit/>
              </a:bodyPr>
              <a:lstStyle/>
              <a:p>
                <a:pPr algn="l"/>
                <a:r>
                  <a:rPr lang="en-US" b="1" dirty="0">
                    <a:solidFill>
                      <a:schemeClr val="tx1"/>
                    </a:solidFill>
                  </a:rPr>
                  <a:t>2</a:t>
                </a:r>
                <a:r>
                  <a:rPr lang="en-US" b="1" i="1" dirty="0">
                    <a:solidFill>
                      <a:schemeClr val="tx1"/>
                    </a:solidFill>
                    <a:latin typeface="Times New Roman" panose="02020603050405020304" pitchFamily="18" charset="0"/>
                    <a:cs typeface="Times New Roman" panose="02020603050405020304" pitchFamily="18" charset="0"/>
                  </a:rPr>
                  <a:t>b </a:t>
                </a:r>
                <a:r>
                  <a:rPr lang="en-US" b="1" dirty="0">
                    <a:solidFill>
                      <a:schemeClr val="tx1"/>
                    </a:solidFill>
                  </a:rPr>
                  <a:t>= 2 </a:t>
                </a:r>
                <a14:m>
                  <m:oMath xmlns:m="http://schemas.openxmlformats.org/officeDocument/2006/math">
                    <m:r>
                      <a:rPr lang="en-US" b="1" i="1" smtClean="0">
                        <a:solidFill>
                          <a:schemeClr val="tx1"/>
                        </a:solidFill>
                        <a:latin typeface="Cambria Math"/>
                        <a:ea typeface="Cambria Math"/>
                      </a:rPr>
                      <m:t>×</m:t>
                    </m:r>
                    <m:r>
                      <a:rPr lang="en-US" b="1" i="1" smtClean="0">
                        <a:solidFill>
                          <a:schemeClr val="tx1"/>
                        </a:solidFill>
                        <a:latin typeface="Cambria Math"/>
                        <a:ea typeface="Cambria Math"/>
                      </a:rPr>
                      <m:t>𝟑</m:t>
                    </m:r>
                    <m:r>
                      <a:rPr lang="en-US" b="1" i="1" smtClean="0">
                        <a:solidFill>
                          <a:schemeClr val="tx1"/>
                        </a:solidFill>
                        <a:latin typeface="Cambria Math"/>
                        <a:ea typeface="Cambria Math"/>
                      </a:rPr>
                      <m:t>=</m:t>
                    </m:r>
                    <m:r>
                      <a:rPr lang="en-US" b="1" i="1" smtClean="0">
                        <a:solidFill>
                          <a:schemeClr val="tx1"/>
                        </a:solidFill>
                        <a:latin typeface="Cambria Math"/>
                        <a:ea typeface="Cambria Math"/>
                      </a:rPr>
                      <m:t>𝟔</m:t>
                    </m:r>
                  </m:oMath>
                </a14:m>
                <a:endParaRPr lang="en-US" b="1" dirty="0">
                  <a:solidFill>
                    <a:schemeClr val="tx1"/>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899119" y="908089"/>
                <a:ext cx="2448272" cy="369332"/>
              </a:xfrm>
              <a:prstGeom prst="rect">
                <a:avLst/>
              </a:prstGeom>
              <a:blipFill>
                <a:blip r:embed="rId4"/>
                <a:stretch>
                  <a:fillRect l="-1995" t="-11475" b="-24590"/>
                </a:stretch>
              </a:blipFill>
            </p:spPr>
            <p:txBody>
              <a:bodyPr/>
              <a:lstStyle/>
              <a:p>
                <a:r>
                  <a:rPr lang="en-US">
                    <a:noFill/>
                  </a:rPr>
                  <a:t> </a:t>
                </a:r>
              </a:p>
            </p:txBody>
          </p:sp>
        </mc:Fallback>
      </mc:AlternateContent>
      <p:sp>
        <p:nvSpPr>
          <p:cNvPr id="24" name="مربع نص 23"/>
          <p:cNvSpPr txBox="1"/>
          <p:nvPr/>
        </p:nvSpPr>
        <p:spPr>
          <a:xfrm>
            <a:off x="5580111" y="1555051"/>
            <a:ext cx="3456384" cy="369332"/>
          </a:xfrm>
          <a:prstGeom prst="rect">
            <a:avLst/>
          </a:prstGeom>
          <a:noFill/>
        </p:spPr>
        <p:txBody>
          <a:bodyPr wrap="square" rtlCol="1">
            <a:spAutoFit/>
          </a:bodyPr>
          <a:lstStyle/>
          <a:p>
            <a:r>
              <a:rPr lang="en-US" b="1" dirty="0">
                <a:latin typeface="Times New Roman" panose="02020603050405020304" pitchFamily="18" charset="0"/>
                <a:cs typeface="Times New Roman" panose="02020603050405020304" pitchFamily="18" charset="0"/>
              </a:rPr>
              <a:t>(5)</a:t>
            </a:r>
            <a:r>
              <a:rPr lang="ar-KW" b="1" dirty="0"/>
              <a:t> معادلة كل من الخطين المقاربين :</a:t>
            </a:r>
          </a:p>
        </p:txBody>
      </p:sp>
      <mc:AlternateContent xmlns:mc="http://schemas.openxmlformats.org/markup-compatibility/2006" xmlns:a14="http://schemas.microsoft.com/office/drawing/2010/main">
        <mc:Choice Requires="a14">
          <p:sp>
            <p:nvSpPr>
              <p:cNvPr id="25" name="TextBox 12"/>
              <p:cNvSpPr txBox="1"/>
              <p:nvPr/>
            </p:nvSpPr>
            <p:spPr>
              <a:xfrm>
                <a:off x="936231" y="1401258"/>
                <a:ext cx="1798930" cy="676917"/>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000" b="1" i="1" smtClean="0">
                          <a:solidFill>
                            <a:schemeClr val="tx1"/>
                          </a:solidFill>
                          <a:latin typeface="Cambria Math"/>
                        </a:rPr>
                        <m:t>𝒚</m:t>
                      </m:r>
                      <m:r>
                        <a:rPr lang="en-US" sz="2000" b="1" i="1" smtClean="0">
                          <a:solidFill>
                            <a:schemeClr val="tx1"/>
                          </a:solidFill>
                          <a:latin typeface="Cambria Math"/>
                        </a:rPr>
                        <m:t>=±</m:t>
                      </m:r>
                      <m:f>
                        <m:fPr>
                          <m:ctrlPr>
                            <a:rPr lang="en-US" sz="2000" b="1" i="1" smtClean="0">
                              <a:solidFill>
                                <a:schemeClr val="tx1"/>
                              </a:solidFill>
                              <a:latin typeface="Cambria Math" panose="02040503050406030204" pitchFamily="18" charset="0"/>
                            </a:rPr>
                          </m:ctrlPr>
                        </m:fPr>
                        <m:num>
                          <m:r>
                            <a:rPr lang="en-US" sz="2000" b="1" i="1" smtClean="0">
                              <a:solidFill>
                                <a:schemeClr val="tx1"/>
                              </a:solidFill>
                              <a:latin typeface="Cambria Math"/>
                            </a:rPr>
                            <m:t>𝒃</m:t>
                          </m:r>
                        </m:num>
                        <m:den>
                          <m:r>
                            <a:rPr lang="en-US" sz="2000" b="1" i="1" smtClean="0">
                              <a:solidFill>
                                <a:schemeClr val="tx1"/>
                              </a:solidFill>
                              <a:latin typeface="Cambria Math"/>
                            </a:rPr>
                            <m:t>𝒂</m:t>
                          </m:r>
                        </m:den>
                      </m:f>
                      <m:r>
                        <a:rPr lang="en-US" sz="2000" b="1" i="1" smtClean="0">
                          <a:solidFill>
                            <a:schemeClr val="tx1"/>
                          </a:solidFill>
                          <a:latin typeface="Cambria Math"/>
                        </a:rPr>
                        <m:t>𝒙</m:t>
                      </m:r>
                    </m:oMath>
                  </m:oMathPara>
                </a14:m>
                <a:endParaRPr lang="en-US" sz="2000" b="1" dirty="0">
                  <a:solidFill>
                    <a:schemeClr val="tx1"/>
                  </a:solidFill>
                </a:endParaRPr>
              </a:p>
            </p:txBody>
          </p:sp>
        </mc:Choice>
        <mc:Fallback xmlns="">
          <p:sp>
            <p:nvSpPr>
              <p:cNvPr id="25" name="TextBox 12"/>
              <p:cNvSpPr txBox="1">
                <a:spLocks noRot="1" noChangeAspect="1" noMove="1" noResize="1" noEditPoints="1" noAdjustHandles="1" noChangeArrowheads="1" noChangeShapeType="1" noTextEdit="1"/>
              </p:cNvSpPr>
              <p:nvPr/>
            </p:nvSpPr>
            <p:spPr>
              <a:xfrm>
                <a:off x="936231" y="1401258"/>
                <a:ext cx="1798930" cy="67691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12"/>
              <p:cNvSpPr txBox="1"/>
              <p:nvPr/>
            </p:nvSpPr>
            <p:spPr>
              <a:xfrm>
                <a:off x="2987824" y="1401257"/>
                <a:ext cx="1798930" cy="676917"/>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000" b="1" i="1" smtClean="0">
                          <a:solidFill>
                            <a:schemeClr val="tx1"/>
                          </a:solidFill>
                          <a:latin typeface="Cambria Math"/>
                        </a:rPr>
                        <m:t>𝒚</m:t>
                      </m:r>
                      <m:r>
                        <a:rPr lang="en-US" sz="2000" b="1" i="1" smtClean="0">
                          <a:solidFill>
                            <a:schemeClr val="tx1"/>
                          </a:solidFill>
                          <a:latin typeface="Cambria Math"/>
                        </a:rPr>
                        <m:t>=±</m:t>
                      </m:r>
                      <m:f>
                        <m:fPr>
                          <m:ctrlPr>
                            <a:rPr lang="en-US" sz="2000" b="1" i="1" smtClean="0">
                              <a:solidFill>
                                <a:schemeClr val="tx1"/>
                              </a:solidFill>
                              <a:latin typeface="Cambria Math" panose="02040503050406030204" pitchFamily="18" charset="0"/>
                            </a:rPr>
                          </m:ctrlPr>
                        </m:fPr>
                        <m:num>
                          <m:r>
                            <a:rPr lang="en-US" sz="2000" b="1" i="1" smtClean="0">
                              <a:solidFill>
                                <a:schemeClr val="tx1"/>
                              </a:solidFill>
                              <a:latin typeface="Cambria Math"/>
                            </a:rPr>
                            <m:t>𝟑</m:t>
                          </m:r>
                        </m:num>
                        <m:den>
                          <m:r>
                            <a:rPr lang="en-US" sz="2000" b="1" i="1" smtClean="0">
                              <a:solidFill>
                                <a:schemeClr val="tx1"/>
                              </a:solidFill>
                              <a:latin typeface="Cambria Math"/>
                            </a:rPr>
                            <m:t>𝟒</m:t>
                          </m:r>
                        </m:den>
                      </m:f>
                      <m:r>
                        <a:rPr lang="en-US" sz="2000" b="1" i="1" smtClean="0">
                          <a:solidFill>
                            <a:schemeClr val="tx1"/>
                          </a:solidFill>
                          <a:latin typeface="Cambria Math"/>
                        </a:rPr>
                        <m:t>𝒙</m:t>
                      </m:r>
                    </m:oMath>
                  </m:oMathPara>
                </a14:m>
                <a:endParaRPr lang="en-US" sz="2000" b="1" dirty="0">
                  <a:solidFill>
                    <a:schemeClr val="tx1"/>
                  </a:solidFill>
                </a:endParaRPr>
              </a:p>
            </p:txBody>
          </p:sp>
        </mc:Choice>
        <mc:Fallback xmlns="">
          <p:sp>
            <p:nvSpPr>
              <p:cNvPr id="27" name="TextBox 12"/>
              <p:cNvSpPr txBox="1">
                <a:spLocks noRot="1" noChangeAspect="1" noMove="1" noResize="1" noEditPoints="1" noAdjustHandles="1" noChangeArrowheads="1" noChangeShapeType="1" noTextEdit="1"/>
              </p:cNvSpPr>
              <p:nvPr/>
            </p:nvSpPr>
            <p:spPr>
              <a:xfrm>
                <a:off x="2987824" y="1401257"/>
                <a:ext cx="1798930" cy="67691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5">
                <a:extLst>
                  <a:ext uri="{FF2B5EF4-FFF2-40B4-BE49-F238E27FC236}">
                    <a16:creationId xmlns:a16="http://schemas.microsoft.com/office/drawing/2014/main" id="{A5E165B0-CE05-4615-B389-38921667F863}"/>
                  </a:ext>
                </a:extLst>
              </p:cNvPr>
              <p:cNvSpPr txBox="1"/>
              <p:nvPr/>
            </p:nvSpPr>
            <p:spPr>
              <a:xfrm>
                <a:off x="2230728" y="1521524"/>
                <a:ext cx="1246802"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ea typeface="Cambria Math" panose="02040503050406030204" pitchFamily="18" charset="0"/>
                        </a:rPr>
                        <m:t>⇒</m:t>
                      </m:r>
                    </m:oMath>
                  </m:oMathPara>
                </a14:m>
                <a:endParaRPr lang="en-US" sz="2800" b="1" dirty="0">
                  <a:solidFill>
                    <a:schemeClr val="tx1"/>
                  </a:solidFill>
                </a:endParaRPr>
              </a:p>
            </p:txBody>
          </p:sp>
        </mc:Choice>
        <mc:Fallback xmlns="">
          <p:sp>
            <p:nvSpPr>
              <p:cNvPr id="30" name="TextBox 5">
                <a:extLst>
                  <a:ext uri="{FF2B5EF4-FFF2-40B4-BE49-F238E27FC236}">
                    <a16:creationId xmlns:a16="http://schemas.microsoft.com/office/drawing/2014/main" id="{A5E165B0-CE05-4615-B389-38921667F863}"/>
                  </a:ext>
                </a:extLst>
              </p:cNvPr>
              <p:cNvSpPr txBox="1">
                <a:spLocks noRot="1" noChangeAspect="1" noMove="1" noResize="1" noEditPoints="1" noAdjustHandles="1" noChangeArrowheads="1" noChangeShapeType="1" noTextEdit="1"/>
              </p:cNvSpPr>
              <p:nvPr/>
            </p:nvSpPr>
            <p:spPr>
              <a:xfrm>
                <a:off x="2230728" y="1521524"/>
                <a:ext cx="1246802" cy="523220"/>
              </a:xfrm>
              <a:prstGeom prst="rect">
                <a:avLst/>
              </a:prstGeom>
              <a:blipFill>
                <a:blip r:embed="rId7"/>
                <a:stretch>
                  <a:fillRect/>
                </a:stretch>
              </a:blipFill>
            </p:spPr>
            <p:txBody>
              <a:bodyPr/>
              <a:lstStyle/>
              <a:p>
                <a:r>
                  <a:rPr lang="en-US">
                    <a:noFill/>
                  </a:rPr>
                  <a:t> </a:t>
                </a:r>
              </a:p>
            </p:txBody>
          </p:sp>
        </mc:Fallback>
      </mc:AlternateContent>
      <p:pic>
        <p:nvPicPr>
          <p:cNvPr id="31" name="صورة 30">
            <a:extLst>
              <a:ext uri="{FF2B5EF4-FFF2-40B4-BE49-F238E27FC236}">
                <a16:creationId xmlns:a16="http://schemas.microsoft.com/office/drawing/2014/main" id="{C31D174A-443E-4F04-9DD8-2D8CE853BBE2}"/>
              </a:ext>
            </a:extLst>
          </p:cNvPr>
          <p:cNvPicPr>
            <a:picLocks noChangeAspect="1"/>
          </p:cNvPicPr>
          <p:nvPr/>
        </p:nvPicPr>
        <p:blipFill>
          <a:blip r:embed="rId8"/>
          <a:stretch>
            <a:fillRect/>
          </a:stretch>
        </p:blipFill>
        <p:spPr>
          <a:xfrm>
            <a:off x="251520" y="2165010"/>
            <a:ext cx="8763979" cy="4262451"/>
          </a:xfrm>
          <a:prstGeom prst="rect">
            <a:avLst/>
          </a:prstGeom>
          <a:ln w="127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04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randombar(horizont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randombar(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randombar(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randombar(horizontal)">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4" grpId="0"/>
      <p:bldP spid="25" grpId="0"/>
      <p:bldP spid="27"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827584" y="263564"/>
                <a:ext cx="7992888" cy="2013308"/>
              </a:xfrm>
              <a:prstGeom prst="rect">
                <a:avLst/>
              </a:prstGeom>
              <a:noFill/>
            </p:spPr>
            <p:txBody>
              <a:bodyPr wrap="square" rtlCol="0">
                <a:spAutoFit/>
              </a:bodyPr>
              <a:lstStyle/>
              <a:p>
                <a:r>
                  <a:rPr lang="ar-EG" sz="2000" b="1" dirty="0">
                    <a:solidFill>
                      <a:schemeClr val="tx1"/>
                    </a:solidFill>
                  </a:rPr>
                  <a:t>إذا كانت:</a:t>
                </a:r>
                <a14:m>
                  <m:oMath xmlns:m="http://schemas.openxmlformats.org/officeDocument/2006/math">
                    <m:sSup>
                      <m:sSupPr>
                        <m:ctrlPr>
                          <a:rPr lang="ar-EG"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𝟗</m:t>
                        </m:r>
                        <m:r>
                          <a:rPr lang="en-US" sz="2000" b="1" i="1" smtClean="0">
                            <a:solidFill>
                              <a:schemeClr val="tx1"/>
                            </a:solidFill>
                            <a:latin typeface="Cambria Math"/>
                          </a:rPr>
                          <m:t>𝒚</m:t>
                        </m:r>
                      </m:e>
                      <m:sup>
                        <m:r>
                          <a:rPr lang="en-US" sz="2000" b="1" i="1" smtClean="0">
                            <a:solidFill>
                              <a:schemeClr val="tx1"/>
                            </a:solidFill>
                            <a:latin typeface="Cambria Math"/>
                          </a:rPr>
                          <m:t>𝟐</m:t>
                        </m:r>
                      </m:sup>
                    </m:sSup>
                    <m:r>
                      <a:rPr lang="en-US" sz="2000" b="1" i="1" smtClean="0">
                        <a:solidFill>
                          <a:schemeClr val="tx1"/>
                        </a:solidFill>
                        <a:latin typeface="Cambria Math"/>
                      </a:rPr>
                      <m:t>−</m:t>
                    </m:r>
                    <m:r>
                      <a:rPr lang="en-US" sz="2000" b="1" i="1" smtClean="0">
                        <a:solidFill>
                          <a:schemeClr val="tx1"/>
                        </a:solidFill>
                        <a:latin typeface="Cambria Math"/>
                      </a:rPr>
                      <m:t>𝟐𝟓</m:t>
                    </m:r>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𝒙</m:t>
                        </m:r>
                      </m:e>
                      <m:sup>
                        <m:r>
                          <a:rPr lang="en-US" sz="2000" b="1" i="1" smtClean="0">
                            <a:solidFill>
                              <a:schemeClr val="tx1"/>
                            </a:solidFill>
                            <a:latin typeface="Cambria Math"/>
                          </a:rPr>
                          <m:t>𝟐</m:t>
                        </m:r>
                      </m:sup>
                    </m:sSup>
                    <m:r>
                      <a:rPr lang="en-US" sz="2000" b="1" i="1" smtClean="0">
                        <a:solidFill>
                          <a:schemeClr val="tx1"/>
                        </a:solidFill>
                        <a:latin typeface="Cambria Math"/>
                      </a:rPr>
                      <m:t>=</m:t>
                    </m:r>
                    <m:r>
                      <a:rPr lang="en-US" sz="2000" b="1" i="1" smtClean="0">
                        <a:solidFill>
                          <a:schemeClr val="tx1"/>
                        </a:solidFill>
                        <a:latin typeface="Cambria Math"/>
                      </a:rPr>
                      <m:t>𝟐𝟐𝟓</m:t>
                    </m:r>
                  </m:oMath>
                </a14:m>
                <a:r>
                  <a:rPr lang="en-US" sz="2000" b="1" dirty="0">
                    <a:solidFill>
                      <a:schemeClr val="tx1"/>
                    </a:solidFill>
                  </a:rPr>
                  <a:t>- </a:t>
                </a:r>
                <a:r>
                  <a:rPr lang="ar-EG" sz="2000" b="1" dirty="0">
                    <a:solidFill>
                      <a:schemeClr val="tx1"/>
                    </a:solidFill>
                  </a:rPr>
                  <a:t>معادلة قطع </a:t>
                </a:r>
                <a:r>
                  <a:rPr lang="ar-KW" sz="2000" b="1" dirty="0">
                    <a:solidFill>
                      <a:schemeClr val="tx1"/>
                    </a:solidFill>
                  </a:rPr>
                  <a:t>زائد </a:t>
                </a:r>
                <a:r>
                  <a:rPr lang="ar-EG" sz="2000" b="1" dirty="0">
                    <a:solidFill>
                      <a:schemeClr val="tx1"/>
                    </a:solidFill>
                  </a:rPr>
                  <a:t>فأوجد :</a:t>
                </a:r>
              </a:p>
              <a:p>
                <a:r>
                  <a:rPr lang="ar-EG" sz="2000" b="1" dirty="0">
                    <a:solidFill>
                      <a:schemeClr val="tx1"/>
                    </a:solidFill>
                  </a:rPr>
                  <a:t>1- رأسي القطع </a:t>
                </a:r>
                <a:r>
                  <a:rPr lang="ar-KW" sz="2000" b="1" dirty="0">
                    <a:solidFill>
                      <a:schemeClr val="tx1"/>
                    </a:solidFill>
                  </a:rPr>
                  <a:t> الزائد.</a:t>
                </a:r>
                <a:endParaRPr lang="ar-EG" sz="2000" b="1" dirty="0">
                  <a:solidFill>
                    <a:schemeClr val="tx1"/>
                  </a:solidFill>
                </a:endParaRPr>
              </a:p>
              <a:p>
                <a:r>
                  <a:rPr lang="ar-EG" sz="2000" b="1" dirty="0">
                    <a:solidFill>
                      <a:schemeClr val="tx1"/>
                    </a:solidFill>
                  </a:rPr>
                  <a:t>2- البؤرتين.</a:t>
                </a:r>
              </a:p>
              <a:p>
                <a:r>
                  <a:rPr lang="ar-EG" sz="2000" b="1" dirty="0">
                    <a:solidFill>
                      <a:schemeClr val="tx1"/>
                    </a:solidFill>
                  </a:rPr>
                  <a:t>3- معادلتي دليلي القطع.</a:t>
                </a:r>
              </a:p>
              <a:p>
                <a:r>
                  <a:rPr lang="ar-EG" sz="2000" b="1" dirty="0">
                    <a:solidFill>
                      <a:schemeClr val="tx1"/>
                    </a:solidFill>
                  </a:rPr>
                  <a:t>4- طول كل من المحورين </a:t>
                </a:r>
                <a:endParaRPr lang="ar-KW" sz="2000" b="1" dirty="0">
                  <a:solidFill>
                    <a:schemeClr val="tx1"/>
                  </a:solidFill>
                </a:endParaRPr>
              </a:p>
              <a:p>
                <a:r>
                  <a:rPr lang="ar-KW" sz="2000" b="1" dirty="0">
                    <a:solidFill>
                      <a:schemeClr val="tx1"/>
                    </a:solidFill>
                  </a:rPr>
                  <a:t>5- معادلة كلا من الخطين التقاربين </a:t>
                </a:r>
                <a:r>
                  <a:rPr lang="ar-EG" sz="2000" b="1" dirty="0">
                    <a:solidFill>
                      <a:schemeClr val="tx1"/>
                    </a:solidFill>
                  </a:rPr>
                  <a:t>ثم ارسم شكلا </a:t>
                </a:r>
                <a:r>
                  <a:rPr lang="ar-KW" sz="2000" b="1" dirty="0">
                    <a:solidFill>
                      <a:schemeClr val="tx1"/>
                    </a:solidFill>
                  </a:rPr>
                  <a:t>تخطيطيا </a:t>
                </a:r>
                <a:r>
                  <a:rPr lang="ar-EG" sz="2000" b="1" dirty="0">
                    <a:solidFill>
                      <a:schemeClr val="tx1"/>
                    </a:solidFill>
                  </a:rPr>
                  <a:t>للقطع.</a:t>
                </a:r>
                <a:endParaRPr lang="en-US" sz="2000" b="1" dirty="0">
                  <a:solidFill>
                    <a:schemeClr val="tx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27584" y="263564"/>
                <a:ext cx="7992888" cy="2013308"/>
              </a:xfrm>
              <a:prstGeom prst="rect">
                <a:avLst/>
              </a:prstGeom>
              <a:blipFill>
                <a:blip r:embed="rId2"/>
                <a:stretch>
                  <a:fillRect t="-1208" r="-839" b="-604"/>
                </a:stretch>
              </a:blipFill>
            </p:spPr>
            <p:txBody>
              <a:bodyPr/>
              <a:lstStyle/>
              <a:p>
                <a:r>
                  <a:rPr lang="en-US">
                    <a:noFill/>
                  </a:rPr>
                  <a:t> </a:t>
                </a:r>
              </a:p>
            </p:txBody>
          </p:sp>
        </mc:Fallback>
      </mc:AlternateContent>
      <p:sp>
        <p:nvSpPr>
          <p:cNvPr id="7" name="TextBox 2"/>
          <p:cNvSpPr txBox="1"/>
          <p:nvPr/>
        </p:nvSpPr>
        <p:spPr>
          <a:xfrm>
            <a:off x="8172400" y="2006889"/>
            <a:ext cx="865406" cy="461665"/>
          </a:xfrm>
          <a:prstGeom prst="rect">
            <a:avLst/>
          </a:prstGeom>
          <a:noFill/>
        </p:spPr>
        <p:txBody>
          <a:bodyPr wrap="square" rtlCol="0">
            <a:spAutoFit/>
          </a:bodyPr>
          <a:lstStyle/>
          <a:p>
            <a:pPr fontAlgn="base">
              <a:spcBef>
                <a:spcPct val="0"/>
              </a:spcBef>
              <a:spcAft>
                <a:spcPct val="0"/>
              </a:spcAft>
            </a:pPr>
            <a:r>
              <a:rPr lang="ar-EG" sz="2400" b="1" dirty="0">
                <a:solidFill>
                  <a:srgbClr val="FF0000"/>
                </a:solidFill>
                <a:latin typeface="Lucida Calligraphy" pitchFamily="66" charset="0"/>
                <a:cs typeface="Arial" pitchFamily="34" charset="0"/>
              </a:rPr>
              <a:t>الحل</a:t>
            </a:r>
            <a:r>
              <a:rPr lang="en-US" sz="2400" b="1" dirty="0">
                <a:solidFill>
                  <a:srgbClr val="FF0000"/>
                </a:solidFill>
                <a:latin typeface="Lucida Calligraphy" pitchFamily="66" charset="0"/>
                <a:cs typeface="Arial" pitchFamily="34" charset="0"/>
              </a:rPr>
              <a:t>:</a:t>
            </a:r>
          </a:p>
        </p:txBody>
      </p:sp>
      <mc:AlternateContent xmlns:mc="http://schemas.openxmlformats.org/markup-compatibility/2006" xmlns:a14="http://schemas.microsoft.com/office/drawing/2010/main">
        <mc:Choice Requires="a14">
          <p:sp>
            <p:nvSpPr>
              <p:cNvPr id="6" name="TextBox 5"/>
              <p:cNvSpPr txBox="1"/>
              <p:nvPr/>
            </p:nvSpPr>
            <p:spPr>
              <a:xfrm>
                <a:off x="3035868" y="2331984"/>
                <a:ext cx="2736304" cy="715773"/>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f>
                        <m:fPr>
                          <m:ctrlPr>
                            <a:rPr lang="en-US" sz="2000" b="1" i="1" smtClean="0">
                              <a:solidFill>
                                <a:schemeClr val="tx1"/>
                              </a:solidFill>
                              <a:latin typeface="Cambria Math" panose="02040503050406030204" pitchFamily="18" charset="0"/>
                            </a:rPr>
                          </m:ctrlPr>
                        </m:fPr>
                        <m:num>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𝟗</m:t>
                              </m:r>
                              <m:r>
                                <a:rPr lang="en-US" sz="2000" b="1" i="1" smtClean="0">
                                  <a:solidFill>
                                    <a:schemeClr val="tx1"/>
                                  </a:solidFill>
                                  <a:latin typeface="Cambria Math"/>
                                </a:rPr>
                                <m:t>𝒚</m:t>
                              </m:r>
                            </m:e>
                            <m:sup>
                              <m:r>
                                <a:rPr lang="en-US" sz="2000" b="1" i="1" smtClean="0">
                                  <a:solidFill>
                                    <a:schemeClr val="tx1"/>
                                  </a:solidFill>
                                  <a:latin typeface="Cambria Math"/>
                                </a:rPr>
                                <m:t>𝟐</m:t>
                              </m:r>
                            </m:sup>
                          </m:sSup>
                        </m:num>
                        <m:den>
                          <m:r>
                            <a:rPr lang="en-US" sz="2000" b="1" i="1" smtClean="0">
                              <a:solidFill>
                                <a:schemeClr val="tx1"/>
                              </a:solidFill>
                              <a:latin typeface="Cambria Math"/>
                            </a:rPr>
                            <m:t>𝟐𝟐𝟓</m:t>
                          </m:r>
                        </m:den>
                      </m:f>
                      <m:r>
                        <a:rPr lang="en-US" sz="2000" b="1" i="1" smtClean="0">
                          <a:solidFill>
                            <a:schemeClr val="tx1"/>
                          </a:solidFill>
                          <a:latin typeface="Cambria Math"/>
                        </a:rPr>
                        <m:t>−</m:t>
                      </m:r>
                      <m:f>
                        <m:fPr>
                          <m:ctrlPr>
                            <a:rPr lang="en-US" sz="2000" b="1" i="1" smtClean="0">
                              <a:solidFill>
                                <a:schemeClr val="tx1"/>
                              </a:solidFill>
                              <a:latin typeface="Cambria Math" panose="02040503050406030204" pitchFamily="18" charset="0"/>
                              <a:ea typeface="Cambria Math"/>
                            </a:rPr>
                          </m:ctrlPr>
                        </m:fPr>
                        <m:num>
                          <m:r>
                            <a:rPr lang="en-US" sz="2000" b="1" i="1" smtClean="0">
                              <a:solidFill>
                                <a:schemeClr val="tx1"/>
                              </a:solidFill>
                              <a:latin typeface="Cambria Math"/>
                              <a:ea typeface="Cambria Math"/>
                            </a:rPr>
                            <m:t>𝟐𝟓</m:t>
                          </m:r>
                          <m:sSup>
                            <m:sSupPr>
                              <m:ctrlPr>
                                <a:rPr lang="en-US" sz="2000" b="1" i="1" smtClean="0">
                                  <a:solidFill>
                                    <a:schemeClr val="tx1"/>
                                  </a:solidFill>
                                  <a:latin typeface="Cambria Math" panose="02040503050406030204" pitchFamily="18" charset="0"/>
                                  <a:ea typeface="Cambria Math"/>
                                </a:rPr>
                              </m:ctrlPr>
                            </m:sSupPr>
                            <m:e>
                              <m:r>
                                <a:rPr lang="en-US" sz="2000" b="1" i="1" smtClean="0">
                                  <a:solidFill>
                                    <a:schemeClr val="tx1"/>
                                  </a:solidFill>
                                  <a:latin typeface="Cambria Math"/>
                                  <a:ea typeface="Cambria Math"/>
                                </a:rPr>
                                <m:t>𝒙</m:t>
                              </m:r>
                            </m:e>
                            <m:sup>
                              <m:r>
                                <a:rPr lang="en-US" sz="2000" b="1" i="1" smtClean="0">
                                  <a:solidFill>
                                    <a:schemeClr val="tx1"/>
                                  </a:solidFill>
                                  <a:latin typeface="Cambria Math"/>
                                  <a:ea typeface="Cambria Math"/>
                                </a:rPr>
                                <m:t>𝟐</m:t>
                              </m:r>
                            </m:sup>
                          </m:sSup>
                        </m:num>
                        <m:den>
                          <m:r>
                            <a:rPr lang="en-US" sz="2000" b="1" i="1" smtClean="0">
                              <a:solidFill>
                                <a:schemeClr val="tx1"/>
                              </a:solidFill>
                              <a:latin typeface="Cambria Math"/>
                              <a:ea typeface="Cambria Math"/>
                            </a:rPr>
                            <m:t>𝟐𝟐𝟓</m:t>
                          </m:r>
                        </m:den>
                      </m:f>
                      <m:r>
                        <a:rPr lang="en-US" sz="2000" b="1" i="1" smtClean="0">
                          <a:solidFill>
                            <a:schemeClr val="tx1"/>
                          </a:solidFill>
                          <a:latin typeface="Cambria Math"/>
                          <a:ea typeface="Cambria Math"/>
                        </a:rPr>
                        <m:t>=</m:t>
                      </m:r>
                      <m:r>
                        <a:rPr lang="en-US" sz="2000" b="1" i="1" smtClean="0">
                          <a:solidFill>
                            <a:schemeClr val="tx1"/>
                          </a:solidFill>
                          <a:latin typeface="Cambria Math"/>
                          <a:ea typeface="Cambria Math"/>
                        </a:rPr>
                        <m:t>𝟏</m:t>
                      </m:r>
                    </m:oMath>
                  </m:oMathPara>
                </a14:m>
                <a:endParaRPr lang="en-US" sz="2000" b="1" dirty="0">
                  <a:solidFill>
                    <a:schemeClr val="tx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035868" y="2331984"/>
                <a:ext cx="2736304" cy="715773"/>
              </a:xfrm>
              <a:prstGeom prst="rect">
                <a:avLst/>
              </a:prstGeom>
              <a:blipFill>
                <a:blip r:embed="rId3"/>
                <a:stretch>
                  <a:fillRect/>
                </a:stretch>
              </a:blipFill>
            </p:spPr>
            <p:txBody>
              <a:bodyPr/>
              <a:lstStyle/>
              <a:p>
                <a:r>
                  <a:rPr lang="en-US">
                    <a:noFill/>
                  </a:rPr>
                  <a:t> </a:t>
                </a:r>
              </a:p>
            </p:txBody>
          </p:sp>
        </mc:Fallback>
      </mc:AlternateContent>
      <p:sp>
        <p:nvSpPr>
          <p:cNvPr id="11" name="مربع نص 2"/>
          <p:cNvSpPr txBox="1"/>
          <p:nvPr/>
        </p:nvSpPr>
        <p:spPr>
          <a:xfrm>
            <a:off x="5997062" y="3098551"/>
            <a:ext cx="3062218" cy="369332"/>
          </a:xfrm>
          <a:prstGeom prst="rect">
            <a:avLst/>
          </a:prstGeom>
          <a:noFill/>
        </p:spPr>
        <p:txBody>
          <a:bodyPr wrap="square" rtlCol="1">
            <a:spAutoFit/>
          </a:bodyPr>
          <a:lstStyle/>
          <a:p>
            <a:pPr rtl="0" fontAlgn="base">
              <a:spcBef>
                <a:spcPct val="0"/>
              </a:spcBef>
              <a:spcAft>
                <a:spcPct val="0"/>
              </a:spcAft>
            </a:pPr>
            <a:r>
              <a:rPr lang="ar-EG" b="1" dirty="0">
                <a:latin typeface="Lucida Calligraphy" pitchFamily="66" charset="0"/>
                <a:cs typeface="Arial" pitchFamily="34" charset="0"/>
              </a:rPr>
              <a:t>ومن معادلة القطع </a:t>
            </a:r>
            <a:r>
              <a:rPr lang="ar-KW" b="1" dirty="0">
                <a:latin typeface="Lucida Calligraphy" pitchFamily="66" charset="0"/>
                <a:cs typeface="Arial" pitchFamily="34" charset="0"/>
              </a:rPr>
              <a:t>الزائد </a:t>
            </a:r>
            <a:r>
              <a:rPr lang="ar-EG" b="1" dirty="0">
                <a:latin typeface="Lucida Calligraphy" pitchFamily="66" charset="0"/>
                <a:cs typeface="Arial" pitchFamily="34" charset="0"/>
              </a:rPr>
              <a:t>نجد أن :</a:t>
            </a:r>
            <a:endParaRPr lang="ar-KW" b="1" dirty="0">
              <a:latin typeface="Lucida Calligraphy" pitchFamily="66" charset="0"/>
              <a:cs typeface="Arial" pitchFamily="34" charset="0"/>
            </a:endParaRPr>
          </a:p>
        </p:txBody>
      </p:sp>
      <mc:AlternateContent xmlns:mc="http://schemas.openxmlformats.org/markup-compatibility/2006" xmlns:a14="http://schemas.microsoft.com/office/drawing/2010/main">
        <mc:Choice Requires="a14">
          <p:sp>
            <p:nvSpPr>
              <p:cNvPr id="12" name="مربع نص 2"/>
              <p:cNvSpPr txBox="1"/>
              <p:nvPr/>
            </p:nvSpPr>
            <p:spPr>
              <a:xfrm>
                <a:off x="202255" y="3070766"/>
                <a:ext cx="2709098" cy="375552"/>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sSup>
                        <m:sSupPr>
                          <m:ctrlPr>
                            <a:rPr lang="ar-KW" b="1" i="1" smtClean="0">
                              <a:solidFill>
                                <a:schemeClr val="tx1"/>
                              </a:solidFill>
                              <a:latin typeface="Cambria Math" panose="02040503050406030204" pitchFamily="18" charset="0"/>
                              <a:cs typeface="Arial" pitchFamily="34" charset="0"/>
                            </a:rPr>
                          </m:ctrlPr>
                        </m:sSupPr>
                        <m:e>
                          <m:r>
                            <a:rPr lang="en-US" b="1" i="1" smtClean="0">
                              <a:solidFill>
                                <a:schemeClr val="tx1"/>
                              </a:solidFill>
                              <a:latin typeface="Cambria Math"/>
                              <a:cs typeface="Arial" pitchFamily="34" charset="0"/>
                            </a:rPr>
                            <m:t>𝒂</m:t>
                          </m:r>
                        </m:e>
                        <m:sup>
                          <m:r>
                            <a:rPr lang="en-US" b="1" i="1" smtClean="0">
                              <a:solidFill>
                                <a:schemeClr val="tx1"/>
                              </a:solidFill>
                              <a:latin typeface="Cambria Math"/>
                              <a:cs typeface="Arial" pitchFamily="34" charset="0"/>
                            </a:rPr>
                            <m:t>𝟐</m:t>
                          </m:r>
                        </m:sup>
                      </m:sSup>
                      <m:r>
                        <a:rPr lang="ar-KW" b="1" i="1" smtClean="0">
                          <a:solidFill>
                            <a:schemeClr val="tx1"/>
                          </a:solidFill>
                          <a:latin typeface="Cambria Math"/>
                          <a:ea typeface="Cambria Math"/>
                          <a:cs typeface="Arial" pitchFamily="34" charset="0"/>
                        </a:rPr>
                        <m:t>=</m:t>
                      </m:r>
                      <m:r>
                        <a:rPr lang="en-US" b="1" i="1" smtClean="0">
                          <a:solidFill>
                            <a:schemeClr val="tx1"/>
                          </a:solidFill>
                          <a:latin typeface="Cambria Math"/>
                          <a:ea typeface="Cambria Math"/>
                          <a:cs typeface="Arial" pitchFamily="34" charset="0"/>
                        </a:rPr>
                        <m:t>𝟐𝟓</m:t>
                      </m:r>
                      <m:groupChr>
                        <m:groupChrPr>
                          <m:chr m:val="⇒"/>
                          <m:vertJc m:val="bot"/>
                          <m:ctrlPr>
                            <a:rPr lang="en-US" b="1" i="1" smtClean="0">
                              <a:solidFill>
                                <a:schemeClr val="tx1"/>
                              </a:solidFill>
                              <a:latin typeface="Cambria Math" panose="02040503050406030204" pitchFamily="18" charset="0"/>
                              <a:ea typeface="Cambria Math"/>
                              <a:cs typeface="Arial" pitchFamily="34" charset="0"/>
                            </a:rPr>
                          </m:ctrlPr>
                        </m:groupChrPr>
                        <m:e>
                          <m:r>
                            <m:rPr>
                              <m:brk m:alnAt="2"/>
                            </m:rPr>
                            <a:rPr lang="en-US" b="1" i="1" smtClean="0">
                              <a:solidFill>
                                <a:schemeClr val="tx1"/>
                              </a:solidFill>
                              <a:latin typeface="Cambria Math" panose="02040503050406030204" pitchFamily="18" charset="0"/>
                              <a:ea typeface="Cambria Math"/>
                              <a:cs typeface="Arial" pitchFamily="34" charset="0"/>
                            </a:rPr>
                            <m:t> </m:t>
                          </m:r>
                        </m:e>
                      </m:groupChr>
                      <m:r>
                        <a:rPr lang="en-US" b="1" i="1" smtClean="0">
                          <a:solidFill>
                            <a:schemeClr val="tx1"/>
                          </a:solidFill>
                          <a:latin typeface="Cambria Math"/>
                          <a:ea typeface="Cambria Math"/>
                          <a:cs typeface="Arial" pitchFamily="34" charset="0"/>
                        </a:rPr>
                        <m:t> </m:t>
                      </m:r>
                      <m:r>
                        <a:rPr lang="en-US" b="1" i="1" smtClean="0">
                          <a:solidFill>
                            <a:schemeClr val="tx1"/>
                          </a:solidFill>
                          <a:latin typeface="Cambria Math"/>
                          <a:ea typeface="Cambria Math"/>
                          <a:cs typeface="Arial" pitchFamily="34" charset="0"/>
                        </a:rPr>
                        <m:t>𝒂</m:t>
                      </m:r>
                      <m:r>
                        <a:rPr lang="en-US" b="1" i="1" smtClean="0">
                          <a:solidFill>
                            <a:schemeClr val="tx1"/>
                          </a:solidFill>
                          <a:latin typeface="Cambria Math"/>
                          <a:ea typeface="Cambria Math"/>
                          <a:cs typeface="Arial" pitchFamily="34" charset="0"/>
                        </a:rPr>
                        <m:t> =</m:t>
                      </m:r>
                      <m:r>
                        <a:rPr lang="en-US" b="1" i="1" smtClean="0">
                          <a:solidFill>
                            <a:schemeClr val="tx1"/>
                          </a:solidFill>
                          <a:latin typeface="Cambria Math"/>
                          <a:ea typeface="Cambria Math"/>
                          <a:cs typeface="Arial" pitchFamily="34" charset="0"/>
                        </a:rPr>
                        <m:t>𝟓</m:t>
                      </m:r>
                    </m:oMath>
                  </m:oMathPara>
                </a14:m>
                <a:endParaRPr lang="ar-KW" b="1" dirty="0">
                  <a:solidFill>
                    <a:schemeClr val="tx1"/>
                  </a:solidFill>
                  <a:latin typeface="Lucida Calligraphy" pitchFamily="66" charset="0"/>
                  <a:cs typeface="Arial" pitchFamily="34" charset="0"/>
                </a:endParaRPr>
              </a:p>
            </p:txBody>
          </p:sp>
        </mc:Choice>
        <mc:Fallback xmlns="">
          <p:sp>
            <p:nvSpPr>
              <p:cNvPr id="12" name="مربع نص 2"/>
              <p:cNvSpPr txBox="1">
                <a:spLocks noRot="1" noChangeAspect="1" noMove="1" noResize="1" noEditPoints="1" noAdjustHandles="1" noChangeArrowheads="1" noChangeShapeType="1" noTextEdit="1"/>
              </p:cNvSpPr>
              <p:nvPr/>
            </p:nvSpPr>
            <p:spPr>
              <a:xfrm>
                <a:off x="202255" y="3070766"/>
                <a:ext cx="2709098" cy="375552"/>
              </a:xfrm>
              <a:prstGeom prst="rect">
                <a:avLst/>
              </a:prstGeom>
              <a:blipFill>
                <a:blip r:embed="rId4"/>
                <a:stretch>
                  <a:fillRect t="-42623" b="-885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مربع نص 2"/>
              <p:cNvSpPr txBox="1"/>
              <p:nvPr/>
            </p:nvSpPr>
            <p:spPr>
              <a:xfrm>
                <a:off x="2368342" y="3086404"/>
                <a:ext cx="2709098" cy="375552"/>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sSup>
                        <m:sSupPr>
                          <m:ctrlPr>
                            <a:rPr lang="ar-KW" b="1" i="1" smtClean="0">
                              <a:solidFill>
                                <a:schemeClr val="tx1"/>
                              </a:solidFill>
                              <a:latin typeface="Cambria Math" panose="02040503050406030204" pitchFamily="18" charset="0"/>
                              <a:cs typeface="Arial" pitchFamily="34" charset="0"/>
                            </a:rPr>
                          </m:ctrlPr>
                        </m:sSupPr>
                        <m:e>
                          <m:r>
                            <a:rPr lang="en-US" b="1" i="1" smtClean="0">
                              <a:solidFill>
                                <a:schemeClr val="tx1"/>
                              </a:solidFill>
                              <a:latin typeface="Cambria Math"/>
                              <a:cs typeface="Arial" pitchFamily="34" charset="0"/>
                            </a:rPr>
                            <m:t>𝒃</m:t>
                          </m:r>
                        </m:e>
                        <m:sup>
                          <m:r>
                            <a:rPr lang="en-US" b="1" i="1" smtClean="0">
                              <a:solidFill>
                                <a:schemeClr val="tx1"/>
                              </a:solidFill>
                              <a:latin typeface="Cambria Math"/>
                              <a:cs typeface="Arial" pitchFamily="34" charset="0"/>
                            </a:rPr>
                            <m:t>𝟐</m:t>
                          </m:r>
                        </m:sup>
                      </m:sSup>
                      <m:r>
                        <a:rPr lang="ar-KW" b="1" i="1" smtClean="0">
                          <a:solidFill>
                            <a:schemeClr val="tx1"/>
                          </a:solidFill>
                          <a:latin typeface="Cambria Math"/>
                          <a:ea typeface="Cambria Math"/>
                          <a:cs typeface="Arial" pitchFamily="34" charset="0"/>
                        </a:rPr>
                        <m:t>=</m:t>
                      </m:r>
                      <m:r>
                        <a:rPr lang="en-US" b="1" i="1" smtClean="0">
                          <a:solidFill>
                            <a:schemeClr val="tx1"/>
                          </a:solidFill>
                          <a:latin typeface="Cambria Math"/>
                          <a:ea typeface="Cambria Math"/>
                          <a:cs typeface="Arial" pitchFamily="34" charset="0"/>
                        </a:rPr>
                        <m:t>𝟗</m:t>
                      </m:r>
                      <m:groupChr>
                        <m:groupChrPr>
                          <m:chr m:val="⇒"/>
                          <m:vertJc m:val="bot"/>
                          <m:ctrlPr>
                            <a:rPr lang="en-US" b="1" i="1" smtClean="0">
                              <a:solidFill>
                                <a:schemeClr val="tx1"/>
                              </a:solidFill>
                              <a:latin typeface="Cambria Math" panose="02040503050406030204" pitchFamily="18" charset="0"/>
                              <a:ea typeface="Cambria Math"/>
                              <a:cs typeface="Arial" pitchFamily="34" charset="0"/>
                            </a:rPr>
                          </m:ctrlPr>
                        </m:groupChrPr>
                        <m:e>
                          <m:r>
                            <m:rPr>
                              <m:brk m:alnAt="2"/>
                            </m:rPr>
                            <a:rPr lang="en-US" b="1" i="1" smtClean="0">
                              <a:solidFill>
                                <a:schemeClr val="tx1"/>
                              </a:solidFill>
                              <a:latin typeface="Cambria Math" panose="02040503050406030204" pitchFamily="18" charset="0"/>
                              <a:ea typeface="Cambria Math"/>
                              <a:cs typeface="Arial" pitchFamily="34" charset="0"/>
                            </a:rPr>
                            <m:t> </m:t>
                          </m:r>
                        </m:e>
                      </m:groupChr>
                      <m:r>
                        <a:rPr lang="en-US" b="1" i="1" smtClean="0">
                          <a:solidFill>
                            <a:schemeClr val="tx1"/>
                          </a:solidFill>
                          <a:latin typeface="Cambria Math"/>
                          <a:ea typeface="Cambria Math"/>
                          <a:cs typeface="Arial" pitchFamily="34" charset="0"/>
                        </a:rPr>
                        <m:t> </m:t>
                      </m:r>
                      <m:r>
                        <a:rPr lang="en-US" b="1" i="1" smtClean="0">
                          <a:solidFill>
                            <a:schemeClr val="tx1"/>
                          </a:solidFill>
                          <a:latin typeface="Cambria Math"/>
                          <a:ea typeface="Cambria Math"/>
                          <a:cs typeface="Arial" pitchFamily="34" charset="0"/>
                        </a:rPr>
                        <m:t>𝒃</m:t>
                      </m:r>
                      <m:r>
                        <a:rPr lang="en-US" b="1" i="1" smtClean="0">
                          <a:solidFill>
                            <a:schemeClr val="tx1"/>
                          </a:solidFill>
                          <a:latin typeface="Cambria Math"/>
                          <a:ea typeface="Cambria Math"/>
                          <a:cs typeface="Arial" pitchFamily="34" charset="0"/>
                        </a:rPr>
                        <m:t> =</m:t>
                      </m:r>
                      <m:r>
                        <a:rPr lang="en-US" b="1" i="1" smtClean="0">
                          <a:solidFill>
                            <a:schemeClr val="tx1"/>
                          </a:solidFill>
                          <a:latin typeface="Cambria Math"/>
                          <a:ea typeface="Cambria Math"/>
                          <a:cs typeface="Arial" pitchFamily="34" charset="0"/>
                        </a:rPr>
                        <m:t>𝟑</m:t>
                      </m:r>
                    </m:oMath>
                  </m:oMathPara>
                </a14:m>
                <a:endParaRPr lang="ar-KW" b="1" dirty="0">
                  <a:solidFill>
                    <a:schemeClr val="tx1"/>
                  </a:solidFill>
                  <a:latin typeface="Lucida Calligraphy" pitchFamily="66" charset="0"/>
                  <a:cs typeface="Arial" pitchFamily="34" charset="0"/>
                </a:endParaRPr>
              </a:p>
            </p:txBody>
          </p:sp>
        </mc:Choice>
        <mc:Fallback xmlns="">
          <p:sp>
            <p:nvSpPr>
              <p:cNvPr id="13" name="مربع نص 2"/>
              <p:cNvSpPr txBox="1">
                <a:spLocks noRot="1" noChangeAspect="1" noMove="1" noResize="1" noEditPoints="1" noAdjustHandles="1" noChangeArrowheads="1" noChangeShapeType="1" noTextEdit="1"/>
              </p:cNvSpPr>
              <p:nvPr/>
            </p:nvSpPr>
            <p:spPr>
              <a:xfrm>
                <a:off x="2368342" y="3086404"/>
                <a:ext cx="2709098" cy="375552"/>
              </a:xfrm>
              <a:prstGeom prst="rect">
                <a:avLst/>
              </a:prstGeom>
              <a:blipFill>
                <a:blip r:embed="rId5"/>
                <a:stretch>
                  <a:fillRect t="-41935" b="-85484"/>
                </a:stretch>
              </a:blipFill>
            </p:spPr>
            <p:txBody>
              <a:bodyPr/>
              <a:lstStyle/>
              <a:p>
                <a:r>
                  <a:rPr lang="en-US">
                    <a:noFill/>
                  </a:rPr>
                  <a:t> </a:t>
                </a:r>
              </a:p>
            </p:txBody>
          </p:sp>
        </mc:Fallback>
      </mc:AlternateContent>
      <p:sp>
        <p:nvSpPr>
          <p:cNvPr id="14" name="مربع نص 2"/>
          <p:cNvSpPr txBox="1"/>
          <p:nvPr/>
        </p:nvSpPr>
        <p:spPr>
          <a:xfrm>
            <a:off x="4926217" y="4059251"/>
            <a:ext cx="4063558" cy="369332"/>
          </a:xfrm>
          <a:prstGeom prst="rect">
            <a:avLst/>
          </a:prstGeom>
          <a:noFill/>
        </p:spPr>
        <p:txBody>
          <a:bodyPr wrap="square" rtlCol="1">
            <a:spAutoFit/>
          </a:bodyPr>
          <a:lstStyle/>
          <a:p>
            <a:pPr rtl="0" fontAlgn="base">
              <a:spcBef>
                <a:spcPct val="0"/>
              </a:spcBef>
              <a:spcAft>
                <a:spcPct val="0"/>
              </a:spcAft>
            </a:pPr>
            <a:r>
              <a:rPr lang="ar-EG" b="1" dirty="0">
                <a:latin typeface="Lucida Calligraphy" pitchFamily="66" charset="0"/>
                <a:cs typeface="Arial" pitchFamily="34" charset="0"/>
              </a:rPr>
              <a:t>والمحور </a:t>
            </a:r>
            <a:r>
              <a:rPr lang="ar-KW" b="1" dirty="0">
                <a:latin typeface="Lucida Calligraphy" pitchFamily="66" charset="0"/>
                <a:cs typeface="Arial" pitchFamily="34" charset="0"/>
              </a:rPr>
              <a:t>القاطع </a:t>
            </a:r>
            <a:r>
              <a:rPr lang="ar-EG" b="1" dirty="0">
                <a:latin typeface="Lucida Calligraphy" pitchFamily="66" charset="0"/>
                <a:cs typeface="Arial" pitchFamily="34" charset="0"/>
              </a:rPr>
              <a:t>ينطبق علي محور ال</a:t>
            </a:r>
            <a:r>
              <a:rPr lang="ar-SA" b="1" dirty="0">
                <a:latin typeface="Lucida Calligraphy" pitchFamily="66" charset="0"/>
                <a:cs typeface="Arial" pitchFamily="34" charset="0"/>
              </a:rPr>
              <a:t>صاد</a:t>
            </a:r>
            <a:r>
              <a:rPr lang="ar-EG" b="1" dirty="0">
                <a:latin typeface="Lucida Calligraphy" pitchFamily="66" charset="0"/>
                <a:cs typeface="Arial" pitchFamily="34" charset="0"/>
              </a:rPr>
              <a:t>ت </a:t>
            </a:r>
            <a:endParaRPr lang="ar-KW" b="1" dirty="0">
              <a:latin typeface="Lucida Calligraphy" pitchFamily="66" charset="0"/>
              <a:cs typeface="Arial" pitchFamily="34" charset="0"/>
            </a:endParaRPr>
          </a:p>
        </p:txBody>
      </p:sp>
      <p:sp>
        <p:nvSpPr>
          <p:cNvPr id="15" name="مربع نص 2"/>
          <p:cNvSpPr txBox="1"/>
          <p:nvPr/>
        </p:nvSpPr>
        <p:spPr>
          <a:xfrm>
            <a:off x="5975588" y="4470453"/>
            <a:ext cx="3062218" cy="369332"/>
          </a:xfrm>
          <a:prstGeom prst="rect">
            <a:avLst/>
          </a:prstGeom>
          <a:noFill/>
        </p:spPr>
        <p:txBody>
          <a:bodyPr wrap="square" rtlCol="1">
            <a:spAutoFit/>
          </a:bodyPr>
          <a:lstStyle/>
          <a:p>
            <a:pPr fontAlgn="base">
              <a:spcBef>
                <a:spcPct val="0"/>
              </a:spcBef>
              <a:spcAft>
                <a:spcPct val="0"/>
              </a:spcAft>
            </a:pPr>
            <a:r>
              <a:rPr lang="en-US" b="1" dirty="0">
                <a:latin typeface="Times New Roman" panose="02020603050405020304" pitchFamily="18" charset="0"/>
                <a:cs typeface="Times New Roman" panose="02020603050405020304" pitchFamily="18" charset="0"/>
              </a:rPr>
              <a:t> (1)</a:t>
            </a:r>
            <a:r>
              <a:rPr lang="ar-EG" b="1" dirty="0">
                <a:latin typeface="Lucida Calligraphy" pitchFamily="66" charset="0"/>
                <a:cs typeface="Arial" pitchFamily="34" charset="0"/>
              </a:rPr>
              <a:t>رأسا القطع </a:t>
            </a:r>
            <a:r>
              <a:rPr lang="ar-KW" b="1" dirty="0">
                <a:latin typeface="Lucida Calligraphy" pitchFamily="66" charset="0"/>
                <a:cs typeface="Arial" pitchFamily="34" charset="0"/>
              </a:rPr>
              <a:t>الزائد </a:t>
            </a:r>
            <a:r>
              <a:rPr lang="ar-EG" b="1" dirty="0">
                <a:latin typeface="Lucida Calligraphy" pitchFamily="66" charset="0"/>
                <a:cs typeface="Arial" pitchFamily="34" charset="0"/>
              </a:rPr>
              <a:t>هما : </a:t>
            </a:r>
            <a:endParaRPr lang="ar-KW" b="1" dirty="0">
              <a:latin typeface="Lucida Calligraphy" pitchFamily="66" charset="0"/>
              <a:cs typeface="Arial" pitchFamily="34" charset="0"/>
            </a:endParaRPr>
          </a:p>
        </p:txBody>
      </p:sp>
      <mc:AlternateContent xmlns:mc="http://schemas.openxmlformats.org/markup-compatibility/2006" xmlns:a14="http://schemas.microsoft.com/office/drawing/2010/main">
        <mc:Choice Requires="a14">
          <p:sp>
            <p:nvSpPr>
              <p:cNvPr id="16" name="مربع نص 2"/>
              <p:cNvSpPr txBox="1"/>
              <p:nvPr/>
            </p:nvSpPr>
            <p:spPr>
              <a:xfrm>
                <a:off x="4404020" y="4470453"/>
                <a:ext cx="2376264" cy="375552"/>
              </a:xfrm>
              <a:prstGeom prst="rect">
                <a:avLst/>
              </a:prstGeom>
              <a:noFill/>
            </p:spPr>
            <p:txBody>
              <a:bodyPr wrap="square" rtlCol="1">
                <a:spAutoFit/>
              </a:bodyPr>
              <a:lstStyle/>
              <a:p>
                <a:pPr fontAlgn="base">
                  <a:spcBef>
                    <a:spcPct val="0"/>
                  </a:spcBef>
                  <a:spcAft>
                    <a:spcPct val="0"/>
                  </a:spcAft>
                </a:pPr>
                <a:r>
                  <a:rPr lang="en-US" b="1" i="1" dirty="0">
                    <a:solidFill>
                      <a:schemeClr val="tx1"/>
                    </a:solidFill>
                    <a:latin typeface="Times New Roman" panose="02020603050405020304" pitchFamily="18" charset="0"/>
                    <a:cs typeface="Times New Roman" panose="02020603050405020304" pitchFamily="18" charset="0"/>
                  </a:rPr>
                  <a:t>A</a:t>
                </a:r>
                <a:r>
                  <a:rPr lang="en-US" b="1" i="1" baseline="-25000" dirty="0">
                    <a:solidFill>
                      <a:schemeClr val="tx1"/>
                    </a:solidFill>
                    <a:latin typeface="Times New Roman" panose="02020603050405020304" pitchFamily="18" charset="0"/>
                    <a:cs typeface="Times New Roman" panose="02020603050405020304" pitchFamily="18" charset="0"/>
                  </a:rPr>
                  <a:t>1</a:t>
                </a:r>
                <a14:m>
                  <m:oMath xmlns:m="http://schemas.openxmlformats.org/officeDocument/2006/math">
                    <m:r>
                      <a:rPr lang="en-US" b="1" i="1" smtClean="0">
                        <a:solidFill>
                          <a:schemeClr val="tx1"/>
                        </a:solidFill>
                        <a:latin typeface="Cambria Math" panose="02040503050406030204" pitchFamily="18" charset="0"/>
                        <a:cs typeface="Arial" pitchFamily="34" charset="0"/>
                      </a:rPr>
                      <m:t> </m:t>
                    </m:r>
                    <m:d>
                      <m:dPr>
                        <m:ctrlPr>
                          <a:rPr lang="en-US" b="1" i="1" smtClean="0">
                            <a:solidFill>
                              <a:schemeClr val="tx1"/>
                            </a:solidFill>
                            <a:latin typeface="Cambria Math" panose="02040503050406030204" pitchFamily="18" charset="0"/>
                            <a:cs typeface="Arial" pitchFamily="34" charset="0"/>
                          </a:rPr>
                        </m:ctrlPr>
                      </m:dPr>
                      <m:e>
                        <m:r>
                          <a:rPr lang="en-US" b="1" i="1" smtClean="0">
                            <a:solidFill>
                              <a:schemeClr val="tx1"/>
                            </a:solidFill>
                            <a:latin typeface="Cambria Math"/>
                            <a:cs typeface="Arial" pitchFamily="34" charset="0"/>
                          </a:rPr>
                          <m:t>𝟎</m:t>
                        </m:r>
                        <m:r>
                          <a:rPr lang="en-US" b="1" i="1" smtClean="0">
                            <a:solidFill>
                              <a:schemeClr val="tx1"/>
                            </a:solidFill>
                            <a:latin typeface="Cambria Math"/>
                            <a:cs typeface="Arial" pitchFamily="34" charset="0"/>
                          </a:rPr>
                          <m:t>,−</m:t>
                        </m:r>
                        <m:r>
                          <a:rPr lang="en-US" b="1" i="1" smtClean="0">
                            <a:solidFill>
                              <a:schemeClr val="tx1"/>
                            </a:solidFill>
                            <a:latin typeface="Cambria Math"/>
                            <a:cs typeface="Arial" pitchFamily="34" charset="0"/>
                          </a:rPr>
                          <m:t>𝟓</m:t>
                        </m:r>
                      </m:e>
                    </m:d>
                    <m:r>
                      <a:rPr lang="en-US" b="1" i="1" smtClean="0">
                        <a:solidFill>
                          <a:schemeClr val="tx1"/>
                        </a:solidFill>
                        <a:latin typeface="Cambria Math"/>
                        <a:cs typeface="Arial" pitchFamily="34" charset="0"/>
                      </a:rPr>
                      <m:t> ,</m:t>
                    </m:r>
                    <m:r>
                      <a:rPr lang="en-US" b="1" i="1" smtClean="0">
                        <a:solidFill>
                          <a:schemeClr val="tx1"/>
                        </a:solidFill>
                        <a:latin typeface="Cambria Math" panose="02040503050406030204" pitchFamily="18" charset="0"/>
                        <a:cs typeface="Arial" pitchFamily="34" charset="0"/>
                      </a:rPr>
                      <m:t>   </m:t>
                    </m:r>
                    <m:r>
                      <a:rPr lang="en-US" b="1" i="1" smtClean="0">
                        <a:solidFill>
                          <a:schemeClr val="tx1"/>
                        </a:solidFill>
                        <a:latin typeface="Cambria Math" panose="02040503050406030204" pitchFamily="18" charset="0"/>
                        <a:cs typeface="Arial" pitchFamily="34" charset="0"/>
                      </a:rPr>
                      <m:t>𝑨</m:t>
                    </m:r>
                    <m:r>
                      <a:rPr lang="en-US" b="1" i="1" baseline="-25000" smtClean="0">
                        <a:solidFill>
                          <a:schemeClr val="tx1"/>
                        </a:solidFill>
                        <a:latin typeface="Cambria Math"/>
                        <a:cs typeface="Arial" pitchFamily="34" charset="0"/>
                      </a:rPr>
                      <m:t>𝟐</m:t>
                    </m:r>
                    <m:r>
                      <a:rPr lang="en-US" b="1" i="1" smtClean="0">
                        <a:solidFill>
                          <a:schemeClr val="tx1"/>
                        </a:solidFill>
                        <a:latin typeface="Cambria Math"/>
                        <a:cs typeface="Arial" pitchFamily="34" charset="0"/>
                      </a:rPr>
                      <m:t> </m:t>
                    </m:r>
                    <m:d>
                      <m:dPr>
                        <m:ctrlPr>
                          <a:rPr lang="en-US" b="1" i="1" smtClean="0">
                            <a:solidFill>
                              <a:schemeClr val="tx1"/>
                            </a:solidFill>
                            <a:latin typeface="Cambria Math" panose="02040503050406030204" pitchFamily="18" charset="0"/>
                            <a:cs typeface="Arial" pitchFamily="34" charset="0"/>
                          </a:rPr>
                        </m:ctrlPr>
                      </m:dPr>
                      <m:e>
                        <m:r>
                          <a:rPr lang="en-US" b="1" i="1" smtClean="0">
                            <a:solidFill>
                              <a:schemeClr val="tx1"/>
                            </a:solidFill>
                            <a:latin typeface="Cambria Math"/>
                            <a:cs typeface="Arial" pitchFamily="34" charset="0"/>
                          </a:rPr>
                          <m:t>𝟎</m:t>
                        </m:r>
                        <m:r>
                          <a:rPr lang="en-US" b="1" i="1" smtClean="0">
                            <a:solidFill>
                              <a:schemeClr val="tx1"/>
                            </a:solidFill>
                            <a:latin typeface="Cambria Math"/>
                            <a:cs typeface="Arial" pitchFamily="34" charset="0"/>
                          </a:rPr>
                          <m:t>,</m:t>
                        </m:r>
                        <m:r>
                          <a:rPr lang="en-US" b="1" i="1" smtClean="0">
                            <a:solidFill>
                              <a:schemeClr val="tx1"/>
                            </a:solidFill>
                            <a:latin typeface="Cambria Math"/>
                            <a:cs typeface="Arial" pitchFamily="34" charset="0"/>
                          </a:rPr>
                          <m:t>𝟓</m:t>
                        </m:r>
                      </m:e>
                    </m:d>
                  </m:oMath>
                </a14:m>
                <a:endParaRPr lang="ar-KW" b="1" dirty="0">
                  <a:solidFill>
                    <a:schemeClr val="tx1"/>
                  </a:solidFill>
                  <a:latin typeface="Lucida Calligraphy" pitchFamily="66" charset="0"/>
                  <a:cs typeface="Arial" pitchFamily="34" charset="0"/>
                </a:endParaRPr>
              </a:p>
            </p:txBody>
          </p:sp>
        </mc:Choice>
        <mc:Fallback xmlns="">
          <p:sp>
            <p:nvSpPr>
              <p:cNvPr id="16" name="مربع نص 2"/>
              <p:cNvSpPr txBox="1">
                <a:spLocks noRot="1" noChangeAspect="1" noMove="1" noResize="1" noEditPoints="1" noAdjustHandles="1" noChangeArrowheads="1" noChangeShapeType="1" noTextEdit="1"/>
              </p:cNvSpPr>
              <p:nvPr/>
            </p:nvSpPr>
            <p:spPr>
              <a:xfrm>
                <a:off x="4404020" y="4470453"/>
                <a:ext cx="2376264" cy="375552"/>
              </a:xfrm>
              <a:prstGeom prst="rect">
                <a:avLst/>
              </a:prstGeom>
              <a:blipFill>
                <a:blip r:embed="rId6"/>
                <a:stretch>
                  <a:fillRect t="-8065" b="-22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مستطيل 8"/>
              <p:cNvSpPr/>
              <p:nvPr/>
            </p:nvSpPr>
            <p:spPr>
              <a:xfrm>
                <a:off x="566003" y="2549392"/>
                <a:ext cx="2133789" cy="375552"/>
              </a:xfrm>
              <a:prstGeom prst="rect">
                <a:avLst/>
              </a:prstGeom>
            </p:spPr>
            <p:txBody>
              <a:bodyPr wrap="none">
                <a:spAutoFit/>
              </a:bodyPr>
              <a:lstStyle/>
              <a:p>
                <a14:m>
                  <m:oMath xmlns:m="http://schemas.openxmlformats.org/officeDocument/2006/math">
                    <m:sSup>
                      <m:sSupPr>
                        <m:ctrlPr>
                          <a:rPr lang="ar-EG" b="1" i="1" smtClean="0">
                            <a:solidFill>
                              <a:schemeClr val="tx1"/>
                            </a:solidFill>
                            <a:latin typeface="Cambria Math" panose="02040503050406030204" pitchFamily="18" charset="0"/>
                          </a:rPr>
                        </m:ctrlPr>
                      </m:sSupPr>
                      <m:e>
                        <m:r>
                          <a:rPr lang="en-US" b="1" i="1">
                            <a:solidFill>
                              <a:schemeClr val="tx1"/>
                            </a:solidFill>
                            <a:latin typeface="Cambria Math"/>
                          </a:rPr>
                          <m:t>𝟗</m:t>
                        </m:r>
                        <m:r>
                          <a:rPr lang="en-US" b="1" i="1" smtClean="0">
                            <a:solidFill>
                              <a:schemeClr val="tx1"/>
                            </a:solidFill>
                            <a:latin typeface="Cambria Math"/>
                          </a:rPr>
                          <m:t>𝒚</m:t>
                        </m:r>
                      </m:e>
                      <m:sup>
                        <m:r>
                          <a:rPr lang="en-US" b="1" i="1">
                            <a:solidFill>
                              <a:schemeClr val="tx1"/>
                            </a:solidFill>
                            <a:latin typeface="Cambria Math"/>
                          </a:rPr>
                          <m:t>𝟐</m:t>
                        </m:r>
                      </m:sup>
                    </m:sSup>
                    <m:r>
                      <a:rPr lang="en-US" b="1" i="1">
                        <a:solidFill>
                          <a:schemeClr val="tx1"/>
                        </a:solidFill>
                        <a:latin typeface="Cambria Math"/>
                      </a:rPr>
                      <m:t>−</m:t>
                    </m:r>
                    <m:r>
                      <a:rPr lang="en-US" b="1" i="1" smtClean="0">
                        <a:solidFill>
                          <a:schemeClr val="tx1"/>
                        </a:solidFill>
                        <a:latin typeface="Cambria Math"/>
                      </a:rPr>
                      <m:t>𝟐𝟓</m:t>
                    </m:r>
                    <m:sSup>
                      <m:sSupPr>
                        <m:ctrlPr>
                          <a:rPr lang="en-US" b="1" i="1">
                            <a:solidFill>
                              <a:schemeClr val="tx1"/>
                            </a:solidFill>
                            <a:latin typeface="Cambria Math" panose="02040503050406030204" pitchFamily="18" charset="0"/>
                          </a:rPr>
                        </m:ctrlPr>
                      </m:sSupPr>
                      <m:e>
                        <m:r>
                          <a:rPr lang="en-US" b="1" i="1" smtClean="0">
                            <a:solidFill>
                              <a:schemeClr val="tx1"/>
                            </a:solidFill>
                            <a:latin typeface="Cambria Math"/>
                          </a:rPr>
                          <m:t>𝒙</m:t>
                        </m:r>
                      </m:e>
                      <m:sup>
                        <m:r>
                          <a:rPr lang="en-US" b="1" i="1">
                            <a:solidFill>
                              <a:schemeClr val="tx1"/>
                            </a:solidFill>
                            <a:latin typeface="Cambria Math"/>
                          </a:rPr>
                          <m:t>𝟐</m:t>
                        </m:r>
                      </m:sup>
                    </m:sSup>
                    <m:r>
                      <a:rPr lang="en-US" b="1" i="1">
                        <a:solidFill>
                          <a:schemeClr val="tx1"/>
                        </a:solidFill>
                        <a:latin typeface="Cambria Math"/>
                      </a:rPr>
                      <m:t>=</m:t>
                    </m:r>
                    <m:r>
                      <a:rPr lang="en-US" b="1" i="1" smtClean="0">
                        <a:solidFill>
                          <a:schemeClr val="tx1"/>
                        </a:solidFill>
                        <a:latin typeface="Cambria Math"/>
                      </a:rPr>
                      <m:t>𝟐𝟐𝟓</m:t>
                    </m:r>
                  </m:oMath>
                </a14:m>
                <a:r>
                  <a:rPr lang="en-US" b="1" dirty="0">
                    <a:solidFill>
                      <a:schemeClr val="tx1"/>
                    </a:solidFill>
                  </a:rPr>
                  <a:t> </a:t>
                </a:r>
                <a:endParaRPr lang="ar-KW" b="1" dirty="0">
                  <a:solidFill>
                    <a:schemeClr val="tx1"/>
                  </a:solidFill>
                </a:endParaRPr>
              </a:p>
            </p:txBody>
          </p:sp>
        </mc:Choice>
        <mc:Fallback xmlns="">
          <p:sp>
            <p:nvSpPr>
              <p:cNvPr id="9" name="مستطيل 8"/>
              <p:cNvSpPr>
                <a:spLocks noRot="1" noChangeAspect="1" noMove="1" noResize="1" noEditPoints="1" noAdjustHandles="1" noChangeArrowheads="1" noChangeShapeType="1" noTextEdit="1"/>
              </p:cNvSpPr>
              <p:nvPr/>
            </p:nvSpPr>
            <p:spPr>
              <a:xfrm>
                <a:off x="566003" y="2549392"/>
                <a:ext cx="2133789" cy="375552"/>
              </a:xfrm>
              <a:prstGeom prst="rect">
                <a:avLst/>
              </a:prstGeom>
              <a:blipFill>
                <a:blip r:embed="rId7"/>
                <a:stretch>
                  <a:fillRect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5"/>
              <p:cNvSpPr txBox="1"/>
              <p:nvPr/>
            </p:nvSpPr>
            <p:spPr>
              <a:xfrm>
                <a:off x="5469134" y="2339010"/>
                <a:ext cx="2736304" cy="717825"/>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f>
                        <m:fPr>
                          <m:ctrlPr>
                            <a:rPr lang="en-US" sz="2000" b="1" i="1" smtClean="0">
                              <a:solidFill>
                                <a:schemeClr val="tx1"/>
                              </a:solidFill>
                              <a:latin typeface="Cambria Math" panose="02040503050406030204" pitchFamily="18" charset="0"/>
                            </a:rPr>
                          </m:ctrlPr>
                        </m:fPr>
                        <m:num>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𝒚</m:t>
                              </m:r>
                            </m:e>
                            <m:sup>
                              <m:r>
                                <a:rPr lang="en-US" sz="2000" b="1" i="1" smtClean="0">
                                  <a:solidFill>
                                    <a:schemeClr val="tx1"/>
                                  </a:solidFill>
                                  <a:latin typeface="Cambria Math"/>
                                </a:rPr>
                                <m:t>𝟐</m:t>
                              </m:r>
                            </m:sup>
                          </m:sSup>
                        </m:num>
                        <m:den>
                          <m:r>
                            <a:rPr lang="en-US" sz="2000" b="1" i="1" smtClean="0">
                              <a:solidFill>
                                <a:schemeClr val="tx1"/>
                              </a:solidFill>
                              <a:latin typeface="Cambria Math"/>
                            </a:rPr>
                            <m:t>𝟐𝟓</m:t>
                          </m:r>
                        </m:den>
                      </m:f>
                      <m:r>
                        <a:rPr lang="en-US" sz="2000" b="1" i="1" smtClean="0">
                          <a:solidFill>
                            <a:schemeClr val="tx1"/>
                          </a:solidFill>
                          <a:latin typeface="Cambria Math"/>
                        </a:rPr>
                        <m:t>−</m:t>
                      </m:r>
                      <m:f>
                        <m:fPr>
                          <m:ctrlPr>
                            <a:rPr lang="en-US" sz="2000" b="1" i="1" smtClean="0">
                              <a:solidFill>
                                <a:schemeClr val="tx1"/>
                              </a:solidFill>
                              <a:latin typeface="Cambria Math" panose="02040503050406030204" pitchFamily="18" charset="0"/>
                              <a:ea typeface="Cambria Math"/>
                            </a:rPr>
                          </m:ctrlPr>
                        </m:fPr>
                        <m:num>
                          <m:sSup>
                            <m:sSupPr>
                              <m:ctrlPr>
                                <a:rPr lang="en-US" sz="2000" b="1" i="1" smtClean="0">
                                  <a:solidFill>
                                    <a:schemeClr val="tx1"/>
                                  </a:solidFill>
                                  <a:latin typeface="Cambria Math" panose="02040503050406030204" pitchFamily="18" charset="0"/>
                                  <a:ea typeface="Cambria Math"/>
                                </a:rPr>
                              </m:ctrlPr>
                            </m:sSupPr>
                            <m:e>
                              <m:r>
                                <a:rPr lang="en-US" sz="2000" b="1" i="1" smtClean="0">
                                  <a:solidFill>
                                    <a:schemeClr val="tx1"/>
                                  </a:solidFill>
                                  <a:latin typeface="Cambria Math"/>
                                  <a:ea typeface="Cambria Math"/>
                                </a:rPr>
                                <m:t>𝒙</m:t>
                              </m:r>
                            </m:e>
                            <m:sup>
                              <m:r>
                                <a:rPr lang="en-US" sz="2000" b="1" i="1" smtClean="0">
                                  <a:solidFill>
                                    <a:schemeClr val="tx1"/>
                                  </a:solidFill>
                                  <a:latin typeface="Cambria Math"/>
                                  <a:ea typeface="Cambria Math"/>
                                </a:rPr>
                                <m:t>𝟐</m:t>
                              </m:r>
                            </m:sup>
                          </m:sSup>
                        </m:num>
                        <m:den>
                          <m:r>
                            <a:rPr lang="en-US" sz="2000" b="1" i="1" smtClean="0">
                              <a:solidFill>
                                <a:schemeClr val="tx1"/>
                              </a:solidFill>
                              <a:latin typeface="Cambria Math"/>
                              <a:ea typeface="Cambria Math"/>
                            </a:rPr>
                            <m:t>𝟗</m:t>
                          </m:r>
                        </m:den>
                      </m:f>
                      <m:r>
                        <a:rPr lang="en-US" sz="2000" b="1" i="1" smtClean="0">
                          <a:solidFill>
                            <a:schemeClr val="tx1"/>
                          </a:solidFill>
                          <a:latin typeface="Cambria Math"/>
                          <a:ea typeface="Cambria Math"/>
                        </a:rPr>
                        <m:t>=</m:t>
                      </m:r>
                      <m:r>
                        <a:rPr lang="en-US" sz="2000" b="1" i="1" smtClean="0">
                          <a:solidFill>
                            <a:schemeClr val="tx1"/>
                          </a:solidFill>
                          <a:latin typeface="Cambria Math"/>
                          <a:ea typeface="Cambria Math"/>
                        </a:rPr>
                        <m:t>𝟏</m:t>
                      </m:r>
                    </m:oMath>
                  </m:oMathPara>
                </a14:m>
                <a:endParaRPr lang="en-US" sz="2000" b="1" dirty="0">
                  <a:solidFill>
                    <a:schemeClr val="tx1"/>
                  </a:solidFill>
                </a:endParaRPr>
              </a:p>
            </p:txBody>
          </p:sp>
        </mc:Choice>
        <mc:Fallback xmlns="">
          <p:sp>
            <p:nvSpPr>
              <p:cNvPr id="20" name="TextBox 5"/>
              <p:cNvSpPr txBox="1">
                <a:spLocks noRot="1" noChangeAspect="1" noMove="1" noResize="1" noEditPoints="1" noAdjustHandles="1" noChangeArrowheads="1" noChangeShapeType="1" noTextEdit="1"/>
              </p:cNvSpPr>
              <p:nvPr/>
            </p:nvSpPr>
            <p:spPr>
              <a:xfrm>
                <a:off x="5469134" y="2339010"/>
                <a:ext cx="2736304" cy="717825"/>
              </a:xfrm>
              <a:prstGeom prst="rect">
                <a:avLst/>
              </a:prstGeom>
              <a:blipFill>
                <a:blip r:embed="rId8"/>
                <a:stretch>
                  <a:fillRect/>
                </a:stretch>
              </a:blipFill>
            </p:spPr>
            <p:txBody>
              <a:bodyPr/>
              <a:lstStyle/>
              <a:p>
                <a:r>
                  <a:rPr lang="en-US">
                    <a:noFill/>
                  </a:rPr>
                  <a:t> </a:t>
                </a:r>
              </a:p>
            </p:txBody>
          </p:sp>
        </mc:Fallback>
      </mc:AlternateContent>
      <p:sp>
        <p:nvSpPr>
          <p:cNvPr id="18" name="مربع نص 17"/>
          <p:cNvSpPr txBox="1"/>
          <p:nvPr/>
        </p:nvSpPr>
        <p:spPr>
          <a:xfrm>
            <a:off x="5508104" y="-27384"/>
            <a:ext cx="3508605" cy="400110"/>
          </a:xfrm>
          <a:prstGeom prst="rect">
            <a:avLst/>
          </a:prstGeom>
          <a:noFill/>
        </p:spPr>
        <p:txBody>
          <a:bodyPr wrap="square" rtlCol="1">
            <a:spAutoFit/>
          </a:bodyPr>
          <a:lstStyle/>
          <a:p>
            <a:r>
              <a:rPr lang="ar-KW" sz="2000" b="1" dirty="0"/>
              <a:t>حاول ان تحل </a:t>
            </a:r>
            <a:r>
              <a:rPr lang="en-US" sz="2000" b="1" dirty="0"/>
              <a:t>1</a:t>
            </a:r>
            <a:r>
              <a:rPr lang="ar-KW" sz="2000" b="1" dirty="0"/>
              <a:t>صـــــ </a:t>
            </a:r>
            <a:r>
              <a:rPr lang="en-US" sz="2000" b="1" dirty="0"/>
              <a:t>121</a:t>
            </a:r>
            <a:endParaRPr lang="ar-KW" sz="2000" b="1" dirty="0"/>
          </a:p>
        </p:txBody>
      </p:sp>
      <mc:AlternateContent xmlns:mc="http://schemas.openxmlformats.org/markup-compatibility/2006" xmlns:a14="http://schemas.microsoft.com/office/drawing/2010/main">
        <mc:Choice Requires="a14">
          <p:sp>
            <p:nvSpPr>
              <p:cNvPr id="19" name="TextBox 5">
                <a:extLst>
                  <a:ext uri="{FF2B5EF4-FFF2-40B4-BE49-F238E27FC236}">
                    <a16:creationId xmlns:a16="http://schemas.microsoft.com/office/drawing/2014/main" id="{ACCA1985-CEC5-4D85-A46F-4195F222C68B}"/>
                  </a:ext>
                </a:extLst>
              </p:cNvPr>
              <p:cNvSpPr txBox="1"/>
              <p:nvPr/>
            </p:nvSpPr>
            <p:spPr>
              <a:xfrm>
                <a:off x="2368342" y="2348880"/>
                <a:ext cx="1246802" cy="681982"/>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groupChr>
                        <m:groupChrPr>
                          <m:chr m:val="⇒"/>
                          <m:vertJc m:val="bot"/>
                          <m:ctrlPr>
                            <a:rPr lang="en-US" sz="2800" b="1" i="1" dirty="0" smtClean="0">
                              <a:solidFill>
                                <a:schemeClr val="tx1"/>
                              </a:solidFill>
                              <a:latin typeface="Cambria Math" panose="02040503050406030204" pitchFamily="18" charset="0"/>
                            </a:rPr>
                          </m:ctrlPr>
                        </m:groupChrPr>
                        <m:e>
                          <m:r>
                            <m:rPr>
                              <m:brk m:alnAt="2"/>
                            </m:rPr>
                            <a:rPr lang="en-US" sz="2800" b="1" i="1" dirty="0" smtClean="0">
                              <a:solidFill>
                                <a:schemeClr val="tx1"/>
                              </a:solidFill>
                              <a:latin typeface="Cambria Math" panose="02040503050406030204" pitchFamily="18" charset="0"/>
                              <a:ea typeface="Cambria Math" panose="02040503050406030204" pitchFamily="18" charset="0"/>
                            </a:rPr>
                            <m:t>÷</m:t>
                          </m:r>
                          <m:r>
                            <a:rPr lang="en-US" sz="2800" b="1" i="1" dirty="0" smtClean="0">
                              <a:solidFill>
                                <a:schemeClr val="tx1"/>
                              </a:solidFill>
                              <a:latin typeface="Cambria Math" panose="02040503050406030204" pitchFamily="18" charset="0"/>
                              <a:ea typeface="Cambria Math" panose="02040503050406030204" pitchFamily="18" charset="0"/>
                            </a:rPr>
                            <m:t>𝟐𝟐𝟓</m:t>
                          </m:r>
                        </m:e>
                      </m:groupChr>
                    </m:oMath>
                  </m:oMathPara>
                </a14:m>
                <a:endParaRPr lang="en-US" sz="2800" b="1" dirty="0">
                  <a:solidFill>
                    <a:schemeClr val="tx1"/>
                  </a:solidFill>
                </a:endParaRPr>
              </a:p>
            </p:txBody>
          </p:sp>
        </mc:Choice>
        <mc:Fallback xmlns="">
          <p:sp>
            <p:nvSpPr>
              <p:cNvPr id="19" name="TextBox 5">
                <a:extLst>
                  <a:ext uri="{FF2B5EF4-FFF2-40B4-BE49-F238E27FC236}">
                    <a16:creationId xmlns:a16="http://schemas.microsoft.com/office/drawing/2014/main" id="{ACCA1985-CEC5-4D85-A46F-4195F222C68B}"/>
                  </a:ext>
                </a:extLst>
              </p:cNvPr>
              <p:cNvSpPr txBox="1">
                <a:spLocks noRot="1" noChangeAspect="1" noMove="1" noResize="1" noEditPoints="1" noAdjustHandles="1" noChangeArrowheads="1" noChangeShapeType="1" noTextEdit="1"/>
              </p:cNvSpPr>
              <p:nvPr/>
            </p:nvSpPr>
            <p:spPr>
              <a:xfrm>
                <a:off x="2368342" y="2348880"/>
                <a:ext cx="1246802" cy="68198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5">
                <a:extLst>
                  <a:ext uri="{FF2B5EF4-FFF2-40B4-BE49-F238E27FC236}">
                    <a16:creationId xmlns:a16="http://schemas.microsoft.com/office/drawing/2014/main" id="{053CA2DD-F241-4AE9-A775-9A242C6B39A0}"/>
                  </a:ext>
                </a:extLst>
              </p:cNvPr>
              <p:cNvSpPr txBox="1"/>
              <p:nvPr/>
            </p:nvSpPr>
            <p:spPr>
              <a:xfrm>
                <a:off x="1620438" y="3570320"/>
                <a:ext cx="1246802"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ea typeface="Cambria Math" panose="02040503050406030204" pitchFamily="18" charset="0"/>
                        </a:rPr>
                        <m:t>⇒</m:t>
                      </m:r>
                    </m:oMath>
                  </m:oMathPara>
                </a14:m>
                <a:endParaRPr lang="en-US" sz="2800" b="1" dirty="0">
                  <a:solidFill>
                    <a:schemeClr val="tx1"/>
                  </a:solidFill>
                </a:endParaRPr>
              </a:p>
            </p:txBody>
          </p:sp>
        </mc:Choice>
        <mc:Fallback xmlns="">
          <p:sp>
            <p:nvSpPr>
              <p:cNvPr id="21" name="TextBox 5">
                <a:extLst>
                  <a:ext uri="{FF2B5EF4-FFF2-40B4-BE49-F238E27FC236}">
                    <a16:creationId xmlns:a16="http://schemas.microsoft.com/office/drawing/2014/main" id="{053CA2DD-F241-4AE9-A775-9A242C6B39A0}"/>
                  </a:ext>
                </a:extLst>
              </p:cNvPr>
              <p:cNvSpPr txBox="1">
                <a:spLocks noRot="1" noChangeAspect="1" noMove="1" noResize="1" noEditPoints="1" noAdjustHandles="1" noChangeArrowheads="1" noChangeShapeType="1" noTextEdit="1"/>
              </p:cNvSpPr>
              <p:nvPr/>
            </p:nvSpPr>
            <p:spPr>
              <a:xfrm>
                <a:off x="1620438" y="3570320"/>
                <a:ext cx="1246802" cy="523220"/>
              </a:xfrm>
              <a:prstGeom prst="rect">
                <a:avLst/>
              </a:prstGeom>
              <a:blipFill>
                <a:blip r:embed="rId10"/>
                <a:stretch>
                  <a:fillRect/>
                </a:stretch>
              </a:blipFill>
            </p:spPr>
            <p:txBody>
              <a:bodyPr/>
              <a:lstStyle/>
              <a:p>
                <a:r>
                  <a:rPr lang="en-US">
                    <a:noFill/>
                  </a:rPr>
                  <a:t> </a:t>
                </a:r>
              </a:p>
            </p:txBody>
          </p:sp>
        </mc:Fallback>
      </mc:AlternateContent>
      <p:sp>
        <p:nvSpPr>
          <p:cNvPr id="22" name="مربع نص 2">
            <a:extLst>
              <a:ext uri="{FF2B5EF4-FFF2-40B4-BE49-F238E27FC236}">
                <a16:creationId xmlns:a16="http://schemas.microsoft.com/office/drawing/2014/main" id="{C373F3DB-30BE-40E2-A4A6-CEB28DCF8A3E}"/>
              </a:ext>
            </a:extLst>
          </p:cNvPr>
          <p:cNvSpPr txBox="1"/>
          <p:nvPr/>
        </p:nvSpPr>
        <p:spPr>
          <a:xfrm>
            <a:off x="2565338" y="3223262"/>
            <a:ext cx="470530" cy="369332"/>
          </a:xfrm>
          <a:prstGeom prst="rect">
            <a:avLst/>
          </a:prstGeom>
          <a:noFill/>
        </p:spPr>
        <p:txBody>
          <a:bodyPr wrap="square" rtlCol="1">
            <a:spAutoFit/>
          </a:bodyPr>
          <a:lstStyle/>
          <a:p>
            <a:pPr algn="l" rtl="0" fontAlgn="base">
              <a:spcBef>
                <a:spcPct val="0"/>
              </a:spcBef>
              <a:spcAft>
                <a:spcPct val="0"/>
              </a:spcAft>
            </a:pPr>
            <a:r>
              <a:rPr lang="en-US" b="1" dirty="0">
                <a:solidFill>
                  <a:schemeClr val="tx1"/>
                </a:solidFill>
                <a:latin typeface="Lucida Calligraphy" pitchFamily="66" charset="0"/>
                <a:cs typeface="Arial" pitchFamily="34" charset="0"/>
              </a:rPr>
              <a:t>,</a:t>
            </a:r>
            <a:endParaRPr lang="ar-KW" b="1" dirty="0">
              <a:solidFill>
                <a:schemeClr val="tx1"/>
              </a:solidFill>
              <a:latin typeface="Lucida Calligraphy" pitchFamily="66" charset="0"/>
              <a:cs typeface="Arial" pitchFamily="34" charset="0"/>
            </a:endParaRPr>
          </a:p>
        </p:txBody>
      </p:sp>
      <mc:AlternateContent xmlns:mc="http://schemas.openxmlformats.org/markup-compatibility/2006" xmlns:a14="http://schemas.microsoft.com/office/drawing/2010/main">
        <mc:Choice Requires="a14">
          <p:sp>
            <p:nvSpPr>
              <p:cNvPr id="23" name="مربع نص 2">
                <a:extLst>
                  <a:ext uri="{FF2B5EF4-FFF2-40B4-BE49-F238E27FC236}">
                    <a16:creationId xmlns:a16="http://schemas.microsoft.com/office/drawing/2014/main" id="{EA48B098-D243-44E0-AD31-2BC0C12447E4}"/>
                  </a:ext>
                </a:extLst>
              </p:cNvPr>
              <p:cNvSpPr txBox="1"/>
              <p:nvPr/>
            </p:nvSpPr>
            <p:spPr>
              <a:xfrm>
                <a:off x="481756" y="3622528"/>
                <a:ext cx="1611952" cy="375552"/>
              </a:xfrm>
              <a:prstGeom prst="rect">
                <a:avLst/>
              </a:prstGeom>
              <a:noFill/>
            </p:spPr>
            <p:txBody>
              <a:bodyPr wrap="square" rtlCol="1">
                <a:spAutoFit/>
              </a:bodyPr>
              <a:lstStyle/>
              <a:p>
                <a:pPr algn="r" fontAlgn="base">
                  <a:spcBef>
                    <a:spcPct val="0"/>
                  </a:spcBef>
                  <a:spcAft>
                    <a:spcPct val="0"/>
                  </a:spcAft>
                </a:pPr>
                <a14:m>
                  <m:oMathPara xmlns:m="http://schemas.openxmlformats.org/officeDocument/2006/math">
                    <m:oMathParaPr>
                      <m:jc m:val="right"/>
                    </m:oMathParaPr>
                    <m:oMath xmlns:m="http://schemas.openxmlformats.org/officeDocument/2006/math">
                      <m:sSup>
                        <m:sSupPr>
                          <m:ctrlPr>
                            <a:rPr lang="ar-KW" b="1" i="1" smtClean="0">
                              <a:solidFill>
                                <a:schemeClr val="tx1"/>
                              </a:solidFill>
                              <a:latin typeface="Cambria Math" panose="02040503050406030204" pitchFamily="18" charset="0"/>
                              <a:cs typeface="Arial" pitchFamily="34" charset="0"/>
                            </a:rPr>
                          </m:ctrlPr>
                        </m:sSupPr>
                        <m:e>
                          <m:r>
                            <a:rPr lang="en-US" b="1" i="1" smtClean="0">
                              <a:solidFill>
                                <a:schemeClr val="tx1"/>
                              </a:solidFill>
                              <a:latin typeface="Cambria Math"/>
                              <a:cs typeface="Arial" pitchFamily="34" charset="0"/>
                            </a:rPr>
                            <m:t>𝑪</m:t>
                          </m:r>
                        </m:e>
                        <m:sup>
                          <m:r>
                            <a:rPr lang="en-US" b="1" i="1" smtClean="0">
                              <a:solidFill>
                                <a:schemeClr val="tx1"/>
                              </a:solidFill>
                              <a:latin typeface="Cambria Math"/>
                              <a:cs typeface="Arial" pitchFamily="34" charset="0"/>
                            </a:rPr>
                            <m:t>𝟐</m:t>
                          </m:r>
                        </m:sup>
                      </m:sSup>
                      <m:r>
                        <a:rPr lang="ar-KW" b="1" i="1" smtClean="0">
                          <a:solidFill>
                            <a:schemeClr val="tx1"/>
                          </a:solidFill>
                          <a:latin typeface="Cambria Math"/>
                          <a:ea typeface="Cambria Math"/>
                          <a:cs typeface="Arial" pitchFamily="34" charset="0"/>
                        </a:rPr>
                        <m:t>=</m:t>
                      </m:r>
                      <m:sSup>
                        <m:sSupPr>
                          <m:ctrlPr>
                            <a:rPr lang="ar-KW" b="1" i="1" smtClean="0">
                              <a:solidFill>
                                <a:schemeClr val="tx1"/>
                              </a:solidFill>
                              <a:latin typeface="Cambria Math" panose="02040503050406030204" pitchFamily="18" charset="0"/>
                              <a:ea typeface="Cambria Math"/>
                              <a:cs typeface="Arial" pitchFamily="34" charset="0"/>
                            </a:rPr>
                          </m:ctrlPr>
                        </m:sSupPr>
                        <m:e>
                          <m:r>
                            <a:rPr lang="en-US" b="1" i="1" smtClean="0">
                              <a:solidFill>
                                <a:schemeClr val="tx1"/>
                              </a:solidFill>
                              <a:latin typeface="Cambria Math"/>
                              <a:ea typeface="Cambria Math"/>
                              <a:cs typeface="Arial" pitchFamily="34" charset="0"/>
                            </a:rPr>
                            <m:t>𝒂</m:t>
                          </m:r>
                        </m:e>
                        <m:sup>
                          <m:r>
                            <a:rPr lang="en-US" b="1" i="1" smtClean="0">
                              <a:solidFill>
                                <a:schemeClr val="tx1"/>
                              </a:solidFill>
                              <a:latin typeface="Cambria Math"/>
                              <a:ea typeface="Cambria Math"/>
                              <a:cs typeface="Arial" pitchFamily="34" charset="0"/>
                            </a:rPr>
                            <m:t>𝟐</m:t>
                          </m:r>
                        </m:sup>
                      </m:sSup>
                      <m:r>
                        <a:rPr lang="ar-KW" b="1" i="1" smtClean="0">
                          <a:solidFill>
                            <a:schemeClr val="tx1"/>
                          </a:solidFill>
                          <a:latin typeface="Cambria Math"/>
                          <a:ea typeface="Cambria Math"/>
                          <a:cs typeface="Arial" pitchFamily="34" charset="0"/>
                        </a:rPr>
                        <m:t>+</m:t>
                      </m:r>
                      <m:sSup>
                        <m:sSupPr>
                          <m:ctrlPr>
                            <a:rPr lang="ar-KW" b="1" i="1" smtClean="0">
                              <a:solidFill>
                                <a:schemeClr val="tx1"/>
                              </a:solidFill>
                              <a:latin typeface="Cambria Math" panose="02040503050406030204" pitchFamily="18" charset="0"/>
                              <a:ea typeface="Cambria Math"/>
                              <a:cs typeface="Arial" pitchFamily="34" charset="0"/>
                            </a:rPr>
                          </m:ctrlPr>
                        </m:sSupPr>
                        <m:e>
                          <m:r>
                            <a:rPr lang="en-US" b="1" i="1" smtClean="0">
                              <a:solidFill>
                                <a:schemeClr val="tx1"/>
                              </a:solidFill>
                              <a:latin typeface="Cambria Math"/>
                              <a:ea typeface="Cambria Math"/>
                              <a:cs typeface="Arial" pitchFamily="34" charset="0"/>
                            </a:rPr>
                            <m:t>𝒃</m:t>
                          </m:r>
                        </m:e>
                        <m:sup>
                          <m:r>
                            <a:rPr lang="en-US" b="1" i="1" smtClean="0">
                              <a:solidFill>
                                <a:schemeClr val="tx1"/>
                              </a:solidFill>
                              <a:latin typeface="Cambria Math"/>
                              <a:ea typeface="Cambria Math"/>
                              <a:cs typeface="Arial" pitchFamily="34" charset="0"/>
                            </a:rPr>
                            <m:t>𝟐</m:t>
                          </m:r>
                        </m:sup>
                      </m:sSup>
                    </m:oMath>
                  </m:oMathPara>
                </a14:m>
                <a:endParaRPr lang="ar-KW" b="1" dirty="0">
                  <a:solidFill>
                    <a:schemeClr val="tx1"/>
                  </a:solidFill>
                  <a:latin typeface="Lucida Calligraphy" pitchFamily="66" charset="0"/>
                  <a:cs typeface="Arial" pitchFamily="34" charset="0"/>
                </a:endParaRPr>
              </a:p>
            </p:txBody>
          </p:sp>
        </mc:Choice>
        <mc:Fallback xmlns="">
          <p:sp>
            <p:nvSpPr>
              <p:cNvPr id="23" name="مربع نص 2">
                <a:extLst>
                  <a:ext uri="{FF2B5EF4-FFF2-40B4-BE49-F238E27FC236}">
                    <a16:creationId xmlns:a16="http://schemas.microsoft.com/office/drawing/2014/main" id="{EA48B098-D243-44E0-AD31-2BC0C12447E4}"/>
                  </a:ext>
                </a:extLst>
              </p:cNvPr>
              <p:cNvSpPr txBox="1">
                <a:spLocks noRot="1" noChangeAspect="1" noMove="1" noResize="1" noEditPoints="1" noAdjustHandles="1" noChangeArrowheads="1" noChangeShapeType="1" noTextEdit="1"/>
              </p:cNvSpPr>
              <p:nvPr/>
            </p:nvSpPr>
            <p:spPr>
              <a:xfrm>
                <a:off x="481756" y="3622528"/>
                <a:ext cx="1611952" cy="37555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مربع نص 2">
                <a:extLst>
                  <a:ext uri="{FF2B5EF4-FFF2-40B4-BE49-F238E27FC236}">
                    <a16:creationId xmlns:a16="http://schemas.microsoft.com/office/drawing/2014/main" id="{1068AD5F-4A16-4EEE-A894-9053114582F1}"/>
                  </a:ext>
                </a:extLst>
              </p:cNvPr>
              <p:cNvSpPr txBox="1"/>
              <p:nvPr/>
            </p:nvSpPr>
            <p:spPr>
              <a:xfrm>
                <a:off x="2308700" y="3644765"/>
                <a:ext cx="2117024" cy="375552"/>
              </a:xfrm>
              <a:prstGeom prst="rect">
                <a:avLst/>
              </a:prstGeom>
              <a:noFill/>
            </p:spPr>
            <p:txBody>
              <a:bodyPr wrap="square" rtlCol="1">
                <a:spAutoFit/>
              </a:bodyPr>
              <a:lstStyle/>
              <a:p>
                <a:pPr fontAlgn="base">
                  <a:spcBef>
                    <a:spcPct val="0"/>
                  </a:spcBef>
                  <a:spcAft>
                    <a:spcPct val="0"/>
                  </a:spcAft>
                </a:pPr>
                <a14:m>
                  <m:oMath xmlns:m="http://schemas.openxmlformats.org/officeDocument/2006/math">
                    <m:sSup>
                      <m:sSupPr>
                        <m:ctrlPr>
                          <a:rPr lang="ar-KW" b="1" i="1" smtClean="0">
                            <a:solidFill>
                              <a:schemeClr val="tx1"/>
                            </a:solidFill>
                            <a:latin typeface="Cambria Math" panose="02040503050406030204" pitchFamily="18" charset="0"/>
                            <a:cs typeface="Arial" pitchFamily="34" charset="0"/>
                          </a:rPr>
                        </m:ctrlPr>
                      </m:sSupPr>
                      <m:e>
                        <m:r>
                          <a:rPr lang="en-US" b="1" i="1" smtClean="0">
                            <a:solidFill>
                              <a:schemeClr val="tx1"/>
                            </a:solidFill>
                            <a:latin typeface="Cambria Math"/>
                            <a:cs typeface="Arial" pitchFamily="34" charset="0"/>
                          </a:rPr>
                          <m:t>𝑪</m:t>
                        </m:r>
                      </m:e>
                      <m:sup>
                        <m:r>
                          <a:rPr lang="en-US" b="1" i="1" smtClean="0">
                            <a:solidFill>
                              <a:schemeClr val="tx1"/>
                            </a:solidFill>
                            <a:latin typeface="Cambria Math"/>
                            <a:cs typeface="Arial" pitchFamily="34" charset="0"/>
                          </a:rPr>
                          <m:t>𝟐</m:t>
                        </m:r>
                      </m:sup>
                    </m:sSup>
                    <m:r>
                      <a:rPr lang="ar-KW" b="1" i="1" smtClean="0">
                        <a:solidFill>
                          <a:schemeClr val="tx1"/>
                        </a:solidFill>
                        <a:latin typeface="Cambria Math"/>
                        <a:ea typeface="Cambria Math"/>
                        <a:cs typeface="Arial" pitchFamily="34" charset="0"/>
                      </a:rPr>
                      <m:t>=</m:t>
                    </m:r>
                    <m:r>
                      <a:rPr lang="en-US" b="1" i="1" smtClean="0">
                        <a:solidFill>
                          <a:schemeClr val="tx1"/>
                        </a:solidFill>
                        <a:latin typeface="Cambria Math"/>
                        <a:ea typeface="Cambria Math"/>
                        <a:cs typeface="Arial" pitchFamily="34" charset="0"/>
                      </a:rPr>
                      <m:t>𝟐𝟓</m:t>
                    </m:r>
                    <m:r>
                      <a:rPr lang="en-US" b="1" i="1" smtClean="0">
                        <a:solidFill>
                          <a:schemeClr val="tx1"/>
                        </a:solidFill>
                        <a:latin typeface="Cambria Math"/>
                        <a:ea typeface="Cambria Math"/>
                        <a:cs typeface="Arial" pitchFamily="34" charset="0"/>
                      </a:rPr>
                      <m:t>+</m:t>
                    </m:r>
                    <m:r>
                      <a:rPr lang="en-US" b="1" i="1" smtClean="0">
                        <a:solidFill>
                          <a:schemeClr val="tx1"/>
                        </a:solidFill>
                        <a:latin typeface="Cambria Math"/>
                        <a:ea typeface="Cambria Math"/>
                        <a:cs typeface="Arial" pitchFamily="34" charset="0"/>
                      </a:rPr>
                      <m:t>𝟗</m:t>
                    </m:r>
                    <m:r>
                      <a:rPr lang="en-US" b="1" i="1" smtClean="0">
                        <a:solidFill>
                          <a:schemeClr val="tx1"/>
                        </a:solidFill>
                        <a:latin typeface="Cambria Math"/>
                        <a:ea typeface="Cambria Math"/>
                        <a:cs typeface="Arial" pitchFamily="34" charset="0"/>
                      </a:rPr>
                      <m:t> </m:t>
                    </m:r>
                  </m:oMath>
                </a14:m>
                <a:r>
                  <a:rPr lang="en-US" b="1" dirty="0">
                    <a:solidFill>
                      <a:schemeClr val="tx1"/>
                    </a:solidFill>
                    <a:latin typeface="Lucida Calligraphy" pitchFamily="66" charset="0"/>
                    <a:cs typeface="Arial" pitchFamily="34" charset="0"/>
                  </a:rPr>
                  <a:t>= 34</a:t>
                </a:r>
                <a:endParaRPr lang="ar-KW" b="1" dirty="0">
                  <a:solidFill>
                    <a:schemeClr val="tx1"/>
                  </a:solidFill>
                  <a:latin typeface="Lucida Calligraphy" pitchFamily="66" charset="0"/>
                  <a:cs typeface="Arial" pitchFamily="34" charset="0"/>
                </a:endParaRPr>
              </a:p>
            </p:txBody>
          </p:sp>
        </mc:Choice>
        <mc:Fallback xmlns="">
          <p:sp>
            <p:nvSpPr>
              <p:cNvPr id="24" name="مربع نص 2">
                <a:extLst>
                  <a:ext uri="{FF2B5EF4-FFF2-40B4-BE49-F238E27FC236}">
                    <a16:creationId xmlns:a16="http://schemas.microsoft.com/office/drawing/2014/main" id="{1068AD5F-4A16-4EEE-A894-9053114582F1}"/>
                  </a:ext>
                </a:extLst>
              </p:cNvPr>
              <p:cNvSpPr txBox="1">
                <a:spLocks noRot="1" noChangeAspect="1" noMove="1" noResize="1" noEditPoints="1" noAdjustHandles="1" noChangeArrowheads="1" noChangeShapeType="1" noTextEdit="1"/>
              </p:cNvSpPr>
              <p:nvPr/>
            </p:nvSpPr>
            <p:spPr>
              <a:xfrm>
                <a:off x="2308700" y="3644765"/>
                <a:ext cx="2117024" cy="375552"/>
              </a:xfrm>
              <a:prstGeom prst="rect">
                <a:avLst/>
              </a:prstGeom>
              <a:blipFill>
                <a:blip r:embed="rId12"/>
                <a:stretch>
                  <a:fillRect t="-6452" r="-2594" b="-258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مربع نص 2">
                <a:extLst>
                  <a:ext uri="{FF2B5EF4-FFF2-40B4-BE49-F238E27FC236}">
                    <a16:creationId xmlns:a16="http://schemas.microsoft.com/office/drawing/2014/main" id="{4A7C8AC7-014E-4754-B8F3-F543AFAB5338}"/>
                  </a:ext>
                </a:extLst>
              </p:cNvPr>
              <p:cNvSpPr txBox="1"/>
              <p:nvPr/>
            </p:nvSpPr>
            <p:spPr>
              <a:xfrm>
                <a:off x="4768919" y="3639125"/>
                <a:ext cx="1319870" cy="401970"/>
              </a:xfrm>
              <a:prstGeom prst="rect">
                <a:avLst/>
              </a:prstGeom>
              <a:noFill/>
            </p:spPr>
            <p:txBody>
              <a:bodyPr wrap="square" rtlCol="1">
                <a:spAutoFit/>
              </a:bodyPr>
              <a:lstStyle/>
              <a:p>
                <a:pPr algn="r" fontAlgn="base">
                  <a:spcBef>
                    <a:spcPct val="0"/>
                  </a:spcBef>
                  <a:spcAft>
                    <a:spcPct val="0"/>
                  </a:spcAft>
                </a:pPr>
                <a14:m>
                  <m:oMathPara xmlns:m="http://schemas.openxmlformats.org/officeDocument/2006/math">
                    <m:oMathParaPr>
                      <m:jc m:val="right"/>
                    </m:oMathParaPr>
                    <m:oMath xmlns:m="http://schemas.openxmlformats.org/officeDocument/2006/math">
                      <m:sSup>
                        <m:sSupPr>
                          <m:ctrlPr>
                            <a:rPr lang="ar-KW" b="1" i="1" smtClean="0">
                              <a:solidFill>
                                <a:schemeClr val="tx1"/>
                              </a:solidFill>
                              <a:latin typeface="Cambria Math" panose="02040503050406030204" pitchFamily="18" charset="0"/>
                              <a:cs typeface="Arial" pitchFamily="34" charset="0"/>
                            </a:rPr>
                          </m:ctrlPr>
                        </m:sSupPr>
                        <m:e>
                          <m:r>
                            <a:rPr lang="en-US" b="1" i="1" smtClean="0">
                              <a:solidFill>
                                <a:schemeClr val="tx1"/>
                              </a:solidFill>
                              <a:latin typeface="Cambria Math"/>
                              <a:cs typeface="Arial" pitchFamily="34" charset="0"/>
                            </a:rPr>
                            <m:t>𝑪</m:t>
                          </m:r>
                        </m:e>
                        <m:sup>
                          <m:r>
                            <a:rPr lang="en-US" b="1" i="1" smtClean="0">
                              <a:solidFill>
                                <a:schemeClr val="tx1"/>
                              </a:solidFill>
                              <a:latin typeface="Cambria Math" panose="02040503050406030204" pitchFamily="18" charset="0"/>
                              <a:cs typeface="Arial" pitchFamily="34" charset="0"/>
                            </a:rPr>
                            <m:t> </m:t>
                          </m:r>
                        </m:sup>
                      </m:sSup>
                      <m:r>
                        <a:rPr lang="ar-KW" b="1" i="1" smtClean="0">
                          <a:solidFill>
                            <a:schemeClr val="tx1"/>
                          </a:solidFill>
                          <a:latin typeface="Cambria Math"/>
                          <a:ea typeface="Cambria Math"/>
                          <a:cs typeface="Arial" pitchFamily="34" charset="0"/>
                        </a:rPr>
                        <m:t>=</m:t>
                      </m:r>
                      <m:rad>
                        <m:radPr>
                          <m:degHide m:val="on"/>
                          <m:ctrlPr>
                            <a:rPr lang="ar-KW" b="1" i="1" smtClean="0">
                              <a:solidFill>
                                <a:schemeClr val="tx1"/>
                              </a:solidFill>
                              <a:latin typeface="Cambria Math" panose="02040503050406030204" pitchFamily="18" charset="0"/>
                              <a:ea typeface="Cambria Math"/>
                              <a:cs typeface="Arial" pitchFamily="34" charset="0"/>
                            </a:rPr>
                          </m:ctrlPr>
                        </m:radPr>
                        <m:deg/>
                        <m:e>
                          <m:r>
                            <a:rPr lang="ar-KW" b="1" i="1" smtClean="0">
                              <a:solidFill>
                                <a:schemeClr val="tx1"/>
                              </a:solidFill>
                              <a:latin typeface="Cambria Math"/>
                              <a:ea typeface="Cambria Math"/>
                              <a:cs typeface="Arial" pitchFamily="34" charset="0"/>
                            </a:rPr>
                            <m:t>𝟑𝟒</m:t>
                          </m:r>
                        </m:e>
                      </m:rad>
                    </m:oMath>
                  </m:oMathPara>
                </a14:m>
                <a:endParaRPr lang="en-US" b="1" dirty="0">
                  <a:solidFill>
                    <a:schemeClr val="tx1"/>
                  </a:solidFill>
                  <a:latin typeface="Lucida Calligraphy" pitchFamily="66" charset="0"/>
                  <a:ea typeface="Cambria Math"/>
                  <a:cs typeface="Arial" pitchFamily="34" charset="0"/>
                </a:endParaRPr>
              </a:p>
            </p:txBody>
          </p:sp>
        </mc:Choice>
        <mc:Fallback xmlns="">
          <p:sp>
            <p:nvSpPr>
              <p:cNvPr id="25" name="مربع نص 2">
                <a:extLst>
                  <a:ext uri="{FF2B5EF4-FFF2-40B4-BE49-F238E27FC236}">
                    <a16:creationId xmlns:a16="http://schemas.microsoft.com/office/drawing/2014/main" id="{4A7C8AC7-014E-4754-B8F3-F543AFAB5338}"/>
                  </a:ext>
                </a:extLst>
              </p:cNvPr>
              <p:cNvSpPr txBox="1">
                <a:spLocks noRot="1" noChangeAspect="1" noMove="1" noResize="1" noEditPoints="1" noAdjustHandles="1" noChangeArrowheads="1" noChangeShapeType="1" noTextEdit="1"/>
              </p:cNvSpPr>
              <p:nvPr/>
            </p:nvSpPr>
            <p:spPr>
              <a:xfrm>
                <a:off x="4768919" y="3639125"/>
                <a:ext cx="1319870" cy="40197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5">
                <a:extLst>
                  <a:ext uri="{FF2B5EF4-FFF2-40B4-BE49-F238E27FC236}">
                    <a16:creationId xmlns:a16="http://schemas.microsoft.com/office/drawing/2014/main" id="{46983F55-573E-4A9A-9430-3813714FFF8D}"/>
                  </a:ext>
                </a:extLst>
              </p:cNvPr>
              <p:cNvSpPr txBox="1"/>
              <p:nvPr/>
            </p:nvSpPr>
            <p:spPr>
              <a:xfrm>
                <a:off x="4152685" y="3570006"/>
                <a:ext cx="1246802"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ea typeface="Cambria Math" panose="02040503050406030204" pitchFamily="18" charset="0"/>
                        </a:rPr>
                        <m:t>⇒</m:t>
                      </m:r>
                    </m:oMath>
                  </m:oMathPara>
                </a14:m>
                <a:endParaRPr lang="en-US" sz="2800" b="1" dirty="0">
                  <a:solidFill>
                    <a:schemeClr val="tx1"/>
                  </a:solidFill>
                </a:endParaRPr>
              </a:p>
            </p:txBody>
          </p:sp>
        </mc:Choice>
        <mc:Fallback xmlns="">
          <p:sp>
            <p:nvSpPr>
              <p:cNvPr id="26" name="TextBox 5">
                <a:extLst>
                  <a:ext uri="{FF2B5EF4-FFF2-40B4-BE49-F238E27FC236}">
                    <a16:creationId xmlns:a16="http://schemas.microsoft.com/office/drawing/2014/main" id="{46983F55-573E-4A9A-9430-3813714FFF8D}"/>
                  </a:ext>
                </a:extLst>
              </p:cNvPr>
              <p:cNvSpPr txBox="1">
                <a:spLocks noRot="1" noChangeAspect="1" noMove="1" noResize="1" noEditPoints="1" noAdjustHandles="1" noChangeArrowheads="1" noChangeShapeType="1" noTextEdit="1"/>
              </p:cNvSpPr>
              <p:nvPr/>
            </p:nvSpPr>
            <p:spPr>
              <a:xfrm>
                <a:off x="4152685" y="3570006"/>
                <a:ext cx="1246802" cy="523220"/>
              </a:xfrm>
              <a:prstGeom prst="rect">
                <a:avLst/>
              </a:prstGeom>
              <a:blipFill>
                <a:blip r:embed="rId14"/>
                <a:stretch>
                  <a:fillRect/>
                </a:stretch>
              </a:blipFill>
            </p:spPr>
            <p:txBody>
              <a:bodyPr/>
              <a:lstStyle/>
              <a:p>
                <a:r>
                  <a:rPr lang="en-US">
                    <a:noFill/>
                  </a:rPr>
                  <a:t> </a:t>
                </a:r>
              </a:p>
            </p:txBody>
          </p:sp>
        </mc:Fallback>
      </mc:AlternateContent>
      <p:sp>
        <p:nvSpPr>
          <p:cNvPr id="27" name="مربع نص 2">
            <a:extLst>
              <a:ext uri="{FF2B5EF4-FFF2-40B4-BE49-F238E27FC236}">
                <a16:creationId xmlns:a16="http://schemas.microsoft.com/office/drawing/2014/main" id="{2BE456D6-37E0-410C-A56E-EA59999633AB}"/>
              </a:ext>
            </a:extLst>
          </p:cNvPr>
          <p:cNvSpPr txBox="1"/>
          <p:nvPr/>
        </p:nvSpPr>
        <p:spPr>
          <a:xfrm>
            <a:off x="7506697" y="4910692"/>
            <a:ext cx="1520363" cy="369332"/>
          </a:xfrm>
          <a:prstGeom prst="rect">
            <a:avLst/>
          </a:prstGeom>
          <a:noFill/>
        </p:spPr>
        <p:txBody>
          <a:bodyPr wrap="square" rtlCol="1">
            <a:spAutoFit/>
          </a:bodyPr>
          <a:lstStyle/>
          <a:p>
            <a:pPr fontAlgn="base">
              <a:spcBef>
                <a:spcPct val="0"/>
              </a:spcBef>
              <a:spcAft>
                <a:spcPct val="0"/>
              </a:spcAft>
            </a:pPr>
            <a:r>
              <a:rPr lang="en-US" b="1" dirty="0">
                <a:latin typeface="Times New Roman" panose="02020603050405020304" pitchFamily="18" charset="0"/>
                <a:cs typeface="Times New Roman" panose="02020603050405020304" pitchFamily="18" charset="0"/>
              </a:rPr>
              <a:t>(2)</a:t>
            </a:r>
            <a:r>
              <a:rPr lang="ar-EG" b="1" dirty="0">
                <a:latin typeface="Lucida Calligraphy" pitchFamily="66" charset="0"/>
                <a:cs typeface="Arial" pitchFamily="34" charset="0"/>
              </a:rPr>
              <a:t> البؤرتين</a:t>
            </a:r>
            <a:r>
              <a:rPr lang="en-US" b="1" dirty="0">
                <a:latin typeface="Lucida Calligraphy" pitchFamily="66" charset="0"/>
                <a:cs typeface="Arial" pitchFamily="34" charset="0"/>
              </a:rPr>
              <a:t>  </a:t>
            </a:r>
            <a:r>
              <a:rPr lang="en-US" b="1" i="1" dirty="0">
                <a:latin typeface="Lucida Calligraphy" pitchFamily="66" charset="0"/>
                <a:cs typeface="Arial" pitchFamily="34" charset="0"/>
              </a:rPr>
              <a:t>:</a:t>
            </a:r>
            <a:r>
              <a:rPr lang="en-US" b="1" dirty="0">
                <a:latin typeface="Lucida Calligraphy" pitchFamily="66" charset="0"/>
                <a:cs typeface="Arial" pitchFamily="34" charset="0"/>
              </a:rPr>
              <a:t> </a:t>
            </a:r>
            <a:endParaRPr lang="ar-KW" b="1" dirty="0">
              <a:latin typeface="Lucida Calligraphy" pitchFamily="66" charset="0"/>
              <a:cs typeface="Arial" pitchFamily="34" charset="0"/>
            </a:endParaRPr>
          </a:p>
        </p:txBody>
      </p:sp>
      <mc:AlternateContent xmlns:mc="http://schemas.openxmlformats.org/markup-compatibility/2006" xmlns:a14="http://schemas.microsoft.com/office/drawing/2010/main">
        <mc:Choice Requires="a14">
          <p:sp>
            <p:nvSpPr>
              <p:cNvPr id="28" name="مربع نص 2">
                <a:extLst>
                  <a:ext uri="{FF2B5EF4-FFF2-40B4-BE49-F238E27FC236}">
                    <a16:creationId xmlns:a16="http://schemas.microsoft.com/office/drawing/2014/main" id="{2D938A04-A35F-42AD-8B22-6BC8693C41D6}"/>
                  </a:ext>
                </a:extLst>
              </p:cNvPr>
              <p:cNvSpPr txBox="1"/>
              <p:nvPr/>
            </p:nvSpPr>
            <p:spPr>
              <a:xfrm>
                <a:off x="4600862" y="4849522"/>
                <a:ext cx="3062218" cy="430502"/>
              </a:xfrm>
              <a:prstGeom prst="rect">
                <a:avLst/>
              </a:prstGeom>
              <a:noFill/>
            </p:spPr>
            <p:txBody>
              <a:bodyPr wrap="square" rtlCol="1">
                <a:spAutoFit/>
              </a:bodyPr>
              <a:lstStyle/>
              <a:p>
                <a:pPr fontAlgn="base">
                  <a:spcBef>
                    <a:spcPct val="0"/>
                  </a:spcBef>
                  <a:spcAft>
                    <a:spcPct val="0"/>
                  </a:spcAft>
                </a:pPr>
                <a:r>
                  <a:rPr lang="en-US" b="1" i="1" dirty="0">
                    <a:solidFill>
                      <a:schemeClr val="tx1"/>
                    </a:solidFill>
                    <a:latin typeface="Times New Roman" panose="02020603050405020304" pitchFamily="18" charset="0"/>
                    <a:cs typeface="Times New Roman" panose="02020603050405020304" pitchFamily="18" charset="0"/>
                  </a:rPr>
                  <a:t>F</a:t>
                </a:r>
                <a:r>
                  <a:rPr lang="en-US" b="1" i="1" baseline="-25000" dirty="0">
                    <a:solidFill>
                      <a:schemeClr val="tx1"/>
                    </a:solidFill>
                    <a:latin typeface="Times New Roman" panose="02020603050405020304" pitchFamily="18" charset="0"/>
                    <a:cs typeface="Times New Roman" panose="02020603050405020304" pitchFamily="18" charset="0"/>
                  </a:rPr>
                  <a:t>1</a:t>
                </a:r>
                <a14:m>
                  <m:oMath xmlns:m="http://schemas.openxmlformats.org/officeDocument/2006/math">
                    <m:d>
                      <m:dPr>
                        <m:ctrlPr>
                          <a:rPr lang="en-US" b="1" i="1" smtClean="0">
                            <a:solidFill>
                              <a:schemeClr val="tx1"/>
                            </a:solidFill>
                            <a:latin typeface="Cambria Math" panose="02040503050406030204" pitchFamily="18" charset="0"/>
                            <a:cs typeface="Arial" pitchFamily="34" charset="0"/>
                          </a:rPr>
                        </m:ctrlPr>
                      </m:dPr>
                      <m:e>
                        <m:r>
                          <a:rPr lang="en-US" b="1" i="1" smtClean="0">
                            <a:solidFill>
                              <a:schemeClr val="tx1"/>
                            </a:solidFill>
                            <a:latin typeface="Cambria Math"/>
                            <a:cs typeface="Arial" pitchFamily="34" charset="0"/>
                          </a:rPr>
                          <m:t>𝟎</m:t>
                        </m:r>
                        <m:r>
                          <a:rPr lang="en-US" b="1" i="1" smtClean="0">
                            <a:solidFill>
                              <a:schemeClr val="tx1"/>
                            </a:solidFill>
                            <a:latin typeface="Cambria Math"/>
                            <a:cs typeface="Arial" pitchFamily="34" charset="0"/>
                          </a:rPr>
                          <m:t>,−</m:t>
                        </m:r>
                        <m:rad>
                          <m:radPr>
                            <m:degHide m:val="on"/>
                            <m:ctrlPr>
                              <a:rPr lang="en-US" b="1" i="1" smtClean="0">
                                <a:solidFill>
                                  <a:schemeClr val="tx1"/>
                                </a:solidFill>
                                <a:latin typeface="Cambria Math" panose="02040503050406030204" pitchFamily="18" charset="0"/>
                                <a:cs typeface="Arial" pitchFamily="34" charset="0"/>
                              </a:rPr>
                            </m:ctrlPr>
                          </m:radPr>
                          <m:deg/>
                          <m:e>
                            <m:r>
                              <a:rPr lang="en-US" b="1" i="1" smtClean="0">
                                <a:solidFill>
                                  <a:schemeClr val="tx1"/>
                                </a:solidFill>
                                <a:latin typeface="Cambria Math"/>
                                <a:cs typeface="Arial" pitchFamily="34" charset="0"/>
                              </a:rPr>
                              <m:t>𝟑𝟒</m:t>
                            </m:r>
                          </m:e>
                        </m:rad>
                      </m:e>
                    </m:d>
                    <m:r>
                      <a:rPr lang="en-US" b="1" i="1" smtClean="0">
                        <a:solidFill>
                          <a:schemeClr val="tx1"/>
                        </a:solidFill>
                        <a:latin typeface="Cambria Math"/>
                        <a:cs typeface="Arial" pitchFamily="34" charset="0"/>
                      </a:rPr>
                      <m:t> , </m:t>
                    </m:r>
                    <m:r>
                      <a:rPr lang="en-US" b="1" i="1" smtClean="0">
                        <a:solidFill>
                          <a:schemeClr val="tx1"/>
                        </a:solidFill>
                        <a:latin typeface="Cambria Math"/>
                        <a:cs typeface="Arial" pitchFamily="34" charset="0"/>
                      </a:rPr>
                      <m:t>𝑭</m:t>
                    </m:r>
                    <m:r>
                      <a:rPr lang="en-US" b="1" i="1" baseline="-25000" smtClean="0">
                        <a:solidFill>
                          <a:schemeClr val="tx1"/>
                        </a:solidFill>
                        <a:latin typeface="Cambria Math"/>
                        <a:cs typeface="Arial" pitchFamily="34" charset="0"/>
                      </a:rPr>
                      <m:t>𝟐</m:t>
                    </m:r>
                    <m:d>
                      <m:dPr>
                        <m:ctrlPr>
                          <a:rPr lang="en-US" b="1" i="1">
                            <a:solidFill>
                              <a:schemeClr val="tx1"/>
                            </a:solidFill>
                            <a:latin typeface="Cambria Math" panose="02040503050406030204" pitchFamily="18" charset="0"/>
                            <a:cs typeface="Arial" pitchFamily="34" charset="0"/>
                          </a:rPr>
                        </m:ctrlPr>
                      </m:dPr>
                      <m:e>
                        <m:r>
                          <a:rPr lang="en-US" b="1" i="1">
                            <a:solidFill>
                              <a:schemeClr val="tx1"/>
                            </a:solidFill>
                            <a:latin typeface="Cambria Math"/>
                            <a:cs typeface="Arial" pitchFamily="34" charset="0"/>
                          </a:rPr>
                          <m:t>𝟎</m:t>
                        </m:r>
                        <m:r>
                          <a:rPr lang="en-US" b="1" i="1" smtClean="0">
                            <a:solidFill>
                              <a:schemeClr val="tx1"/>
                            </a:solidFill>
                            <a:latin typeface="Cambria Math"/>
                            <a:cs typeface="Arial" pitchFamily="34" charset="0"/>
                          </a:rPr>
                          <m:t>,</m:t>
                        </m:r>
                        <m:rad>
                          <m:radPr>
                            <m:degHide m:val="on"/>
                            <m:ctrlPr>
                              <a:rPr lang="en-US" b="1" i="1" smtClean="0">
                                <a:solidFill>
                                  <a:schemeClr val="tx1"/>
                                </a:solidFill>
                                <a:latin typeface="Cambria Math" panose="02040503050406030204" pitchFamily="18" charset="0"/>
                                <a:cs typeface="Arial" pitchFamily="34" charset="0"/>
                              </a:rPr>
                            </m:ctrlPr>
                          </m:radPr>
                          <m:deg/>
                          <m:e>
                            <m:r>
                              <a:rPr lang="en-US" b="1" i="1" smtClean="0">
                                <a:solidFill>
                                  <a:schemeClr val="tx1"/>
                                </a:solidFill>
                                <a:latin typeface="Cambria Math"/>
                                <a:cs typeface="Arial" pitchFamily="34" charset="0"/>
                              </a:rPr>
                              <m:t>𝟑𝟒</m:t>
                            </m:r>
                          </m:e>
                        </m:rad>
                      </m:e>
                    </m:d>
                  </m:oMath>
                </a14:m>
                <a:endParaRPr lang="ar-KW" b="1" dirty="0">
                  <a:solidFill>
                    <a:schemeClr val="tx1"/>
                  </a:solidFill>
                  <a:latin typeface="Lucida Calligraphy" pitchFamily="66" charset="0"/>
                  <a:cs typeface="Arial" pitchFamily="34" charset="0"/>
                </a:endParaRPr>
              </a:p>
            </p:txBody>
          </p:sp>
        </mc:Choice>
        <mc:Fallback xmlns="">
          <p:sp>
            <p:nvSpPr>
              <p:cNvPr id="28" name="مربع نص 2">
                <a:extLst>
                  <a:ext uri="{FF2B5EF4-FFF2-40B4-BE49-F238E27FC236}">
                    <a16:creationId xmlns:a16="http://schemas.microsoft.com/office/drawing/2014/main" id="{2D938A04-A35F-42AD-8B22-6BC8693C41D6}"/>
                  </a:ext>
                </a:extLst>
              </p:cNvPr>
              <p:cNvSpPr txBox="1">
                <a:spLocks noRot="1" noChangeAspect="1" noMove="1" noResize="1" noEditPoints="1" noAdjustHandles="1" noChangeArrowheads="1" noChangeShapeType="1" noTextEdit="1"/>
              </p:cNvSpPr>
              <p:nvPr/>
            </p:nvSpPr>
            <p:spPr>
              <a:xfrm>
                <a:off x="4600862" y="4849522"/>
                <a:ext cx="3062218" cy="430502"/>
              </a:xfrm>
              <a:prstGeom prst="rect">
                <a:avLst/>
              </a:prstGeom>
              <a:blipFill>
                <a:blip r:embed="rId15"/>
                <a:stretch>
                  <a:fillRect t="-1429" b="-15714"/>
                </a:stretch>
              </a:blipFill>
            </p:spPr>
            <p:txBody>
              <a:bodyPr/>
              <a:lstStyle/>
              <a:p>
                <a:r>
                  <a:rPr lang="en-US">
                    <a:noFill/>
                  </a:rPr>
                  <a:t> </a:t>
                </a:r>
              </a:p>
            </p:txBody>
          </p:sp>
        </mc:Fallback>
      </mc:AlternateContent>
      <p:sp>
        <p:nvSpPr>
          <p:cNvPr id="29" name="مربع نص 2">
            <a:extLst>
              <a:ext uri="{FF2B5EF4-FFF2-40B4-BE49-F238E27FC236}">
                <a16:creationId xmlns:a16="http://schemas.microsoft.com/office/drawing/2014/main" id="{C365DF19-B324-4948-A89C-3D0D8F6FC662}"/>
              </a:ext>
            </a:extLst>
          </p:cNvPr>
          <p:cNvSpPr txBox="1"/>
          <p:nvPr/>
        </p:nvSpPr>
        <p:spPr>
          <a:xfrm>
            <a:off x="7126434" y="5289761"/>
            <a:ext cx="1890275" cy="369332"/>
          </a:xfrm>
          <a:prstGeom prst="rect">
            <a:avLst/>
          </a:prstGeom>
          <a:noFill/>
        </p:spPr>
        <p:txBody>
          <a:bodyPr wrap="square" rtlCol="1">
            <a:spAutoFit/>
          </a:bodyPr>
          <a:lstStyle/>
          <a:p>
            <a:pPr fontAlgn="base">
              <a:spcBef>
                <a:spcPct val="0"/>
              </a:spcBef>
              <a:spcAft>
                <a:spcPct val="0"/>
              </a:spcAft>
            </a:pPr>
            <a:r>
              <a:rPr lang="en-US" b="1" dirty="0">
                <a:latin typeface="Times New Roman" panose="02020603050405020304" pitchFamily="18" charset="0"/>
                <a:cs typeface="Times New Roman" panose="02020603050405020304" pitchFamily="18" charset="0"/>
              </a:rPr>
              <a:t>(3)</a:t>
            </a:r>
            <a:r>
              <a:rPr lang="ar-EG" b="1" dirty="0">
                <a:latin typeface="Lucida Calligraphy" pitchFamily="66" charset="0"/>
                <a:cs typeface="Arial" pitchFamily="34" charset="0"/>
              </a:rPr>
              <a:t> معادل</a:t>
            </a:r>
            <a:r>
              <a:rPr lang="ar-KW" b="1" dirty="0">
                <a:latin typeface="Lucida Calligraphy" pitchFamily="66" charset="0"/>
                <a:cs typeface="Arial" pitchFamily="34" charset="0"/>
              </a:rPr>
              <a:t>تا</a:t>
            </a:r>
            <a:r>
              <a:rPr lang="ar-EG" b="1" dirty="0">
                <a:latin typeface="Lucida Calligraphy" pitchFamily="66" charset="0"/>
                <a:cs typeface="Arial" pitchFamily="34" charset="0"/>
              </a:rPr>
              <a:t> الدليلين:</a:t>
            </a:r>
            <a:endParaRPr lang="ar-KW" b="1" dirty="0">
              <a:latin typeface="Lucida Calligraphy" pitchFamily="66" charset="0"/>
              <a:cs typeface="Arial" pitchFamily="34" charset="0"/>
            </a:endParaRPr>
          </a:p>
        </p:txBody>
      </p:sp>
      <mc:AlternateContent xmlns:mc="http://schemas.openxmlformats.org/markup-compatibility/2006" xmlns:a14="http://schemas.microsoft.com/office/drawing/2010/main">
        <mc:Choice Requires="a14">
          <p:sp>
            <p:nvSpPr>
              <p:cNvPr id="30" name="TextBox 7">
                <a:extLst>
                  <a:ext uri="{FF2B5EF4-FFF2-40B4-BE49-F238E27FC236}">
                    <a16:creationId xmlns:a16="http://schemas.microsoft.com/office/drawing/2014/main" id="{42059061-5709-4144-B56A-FC0A0CCD2986}"/>
                  </a:ext>
                </a:extLst>
              </p:cNvPr>
              <p:cNvSpPr txBox="1"/>
              <p:nvPr/>
            </p:nvSpPr>
            <p:spPr>
              <a:xfrm>
                <a:off x="683568" y="5445224"/>
                <a:ext cx="1177434" cy="717761"/>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000" b="1" i="1" smtClean="0">
                          <a:solidFill>
                            <a:schemeClr val="tx1"/>
                          </a:solidFill>
                          <a:latin typeface="Cambria Math"/>
                        </a:rPr>
                        <m:t>𝒚</m:t>
                      </m:r>
                      <m:r>
                        <a:rPr lang="en-US" sz="2000" b="1" i="1" smtClean="0">
                          <a:solidFill>
                            <a:schemeClr val="tx1"/>
                          </a:solidFill>
                          <a:latin typeface="Cambria Math"/>
                        </a:rPr>
                        <m:t>=</m:t>
                      </m:r>
                      <m:f>
                        <m:fPr>
                          <m:ctrlPr>
                            <a:rPr lang="en-US" sz="2000" b="1" i="1" smtClean="0">
                              <a:solidFill>
                                <a:schemeClr val="tx1"/>
                              </a:solidFill>
                              <a:latin typeface="Cambria Math" panose="02040503050406030204" pitchFamily="18" charset="0"/>
                            </a:rPr>
                          </m:ctrlPr>
                        </m:fPr>
                        <m:num>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𝒂</m:t>
                              </m:r>
                            </m:e>
                            <m:sup>
                              <m:r>
                                <a:rPr lang="en-US" sz="2000" b="1" i="1" smtClean="0">
                                  <a:solidFill>
                                    <a:schemeClr val="tx1"/>
                                  </a:solidFill>
                                  <a:latin typeface="Cambria Math"/>
                                </a:rPr>
                                <m:t>𝟐</m:t>
                              </m:r>
                            </m:sup>
                          </m:sSup>
                        </m:num>
                        <m:den>
                          <m:r>
                            <a:rPr lang="en-US" sz="2000" b="1" i="1" smtClean="0">
                              <a:solidFill>
                                <a:schemeClr val="tx1"/>
                              </a:solidFill>
                              <a:latin typeface="Cambria Math"/>
                            </a:rPr>
                            <m:t>𝒄</m:t>
                          </m:r>
                        </m:den>
                      </m:f>
                    </m:oMath>
                  </m:oMathPara>
                </a14:m>
                <a:endParaRPr lang="en-US" sz="2000" b="1" dirty="0">
                  <a:solidFill>
                    <a:schemeClr val="tx1"/>
                  </a:solidFill>
                </a:endParaRPr>
              </a:p>
            </p:txBody>
          </p:sp>
        </mc:Choice>
        <mc:Fallback xmlns="">
          <p:sp>
            <p:nvSpPr>
              <p:cNvPr id="30" name="TextBox 7">
                <a:extLst>
                  <a:ext uri="{FF2B5EF4-FFF2-40B4-BE49-F238E27FC236}">
                    <a16:creationId xmlns:a16="http://schemas.microsoft.com/office/drawing/2014/main" id="{42059061-5709-4144-B56A-FC0A0CCD2986}"/>
                  </a:ext>
                </a:extLst>
              </p:cNvPr>
              <p:cNvSpPr txBox="1">
                <a:spLocks noRot="1" noChangeAspect="1" noMove="1" noResize="1" noEditPoints="1" noAdjustHandles="1" noChangeArrowheads="1" noChangeShapeType="1" noTextEdit="1"/>
              </p:cNvSpPr>
              <p:nvPr/>
            </p:nvSpPr>
            <p:spPr>
              <a:xfrm>
                <a:off x="683568" y="5445224"/>
                <a:ext cx="1177434" cy="717761"/>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12">
                <a:extLst>
                  <a:ext uri="{FF2B5EF4-FFF2-40B4-BE49-F238E27FC236}">
                    <a16:creationId xmlns:a16="http://schemas.microsoft.com/office/drawing/2014/main" id="{3AEFEF4E-B66A-48EB-BEE7-8E93B720EFE8}"/>
                  </a:ext>
                </a:extLst>
              </p:cNvPr>
              <p:cNvSpPr txBox="1"/>
              <p:nvPr/>
            </p:nvSpPr>
            <p:spPr>
              <a:xfrm>
                <a:off x="1872462" y="5447543"/>
                <a:ext cx="1979458" cy="717761"/>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000" b="1" i="1" smtClean="0">
                          <a:solidFill>
                            <a:schemeClr val="tx1"/>
                          </a:solidFill>
                          <a:latin typeface="Cambria Math"/>
                        </a:rPr>
                        <m:t>,  </m:t>
                      </m:r>
                      <m:r>
                        <a:rPr lang="en-US" sz="2000" b="1" i="1" smtClean="0">
                          <a:solidFill>
                            <a:schemeClr val="tx1"/>
                          </a:solidFill>
                          <a:latin typeface="Cambria Math"/>
                        </a:rPr>
                        <m:t>𝒚</m:t>
                      </m:r>
                      <m:r>
                        <a:rPr lang="en-US" sz="2000" b="1" i="1" smtClean="0">
                          <a:solidFill>
                            <a:schemeClr val="tx1"/>
                          </a:solidFill>
                          <a:latin typeface="Cambria Math"/>
                        </a:rPr>
                        <m:t>=−</m:t>
                      </m:r>
                      <m:f>
                        <m:fPr>
                          <m:ctrlPr>
                            <a:rPr lang="en-US" sz="2000" b="1" i="1" smtClean="0">
                              <a:solidFill>
                                <a:schemeClr val="tx1"/>
                              </a:solidFill>
                              <a:latin typeface="Cambria Math" panose="02040503050406030204" pitchFamily="18" charset="0"/>
                            </a:rPr>
                          </m:ctrlPr>
                        </m:fPr>
                        <m:num>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𝒂</m:t>
                              </m:r>
                            </m:e>
                            <m:sup>
                              <m:r>
                                <a:rPr lang="en-US" sz="2000" b="1" i="1" smtClean="0">
                                  <a:solidFill>
                                    <a:schemeClr val="tx1"/>
                                  </a:solidFill>
                                  <a:latin typeface="Cambria Math"/>
                                </a:rPr>
                                <m:t>𝟐</m:t>
                              </m:r>
                            </m:sup>
                          </m:sSup>
                        </m:num>
                        <m:den>
                          <m:r>
                            <a:rPr lang="en-US" sz="2000" b="1" i="1" smtClean="0">
                              <a:solidFill>
                                <a:schemeClr val="tx1"/>
                              </a:solidFill>
                              <a:latin typeface="Cambria Math"/>
                            </a:rPr>
                            <m:t>𝒄</m:t>
                          </m:r>
                        </m:den>
                      </m:f>
                    </m:oMath>
                  </m:oMathPara>
                </a14:m>
                <a:endParaRPr lang="en-US" sz="2000" b="1" dirty="0">
                  <a:solidFill>
                    <a:schemeClr val="tx1"/>
                  </a:solidFill>
                </a:endParaRPr>
              </a:p>
            </p:txBody>
          </p:sp>
        </mc:Choice>
        <mc:Fallback xmlns="">
          <p:sp>
            <p:nvSpPr>
              <p:cNvPr id="31" name="TextBox 12">
                <a:extLst>
                  <a:ext uri="{FF2B5EF4-FFF2-40B4-BE49-F238E27FC236}">
                    <a16:creationId xmlns:a16="http://schemas.microsoft.com/office/drawing/2014/main" id="{3AEFEF4E-B66A-48EB-BEE7-8E93B720EFE8}"/>
                  </a:ext>
                </a:extLst>
              </p:cNvPr>
              <p:cNvSpPr txBox="1">
                <a:spLocks noRot="1" noChangeAspect="1" noMove="1" noResize="1" noEditPoints="1" noAdjustHandles="1" noChangeArrowheads="1" noChangeShapeType="1" noTextEdit="1"/>
              </p:cNvSpPr>
              <p:nvPr/>
            </p:nvSpPr>
            <p:spPr>
              <a:xfrm>
                <a:off x="1872462" y="5447543"/>
                <a:ext cx="1979458" cy="717761"/>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14">
                <a:extLst>
                  <a:ext uri="{FF2B5EF4-FFF2-40B4-BE49-F238E27FC236}">
                    <a16:creationId xmlns:a16="http://schemas.microsoft.com/office/drawing/2014/main" id="{5731EAB7-020E-4CA4-B968-6D577EAD793A}"/>
                  </a:ext>
                </a:extLst>
              </p:cNvPr>
              <p:cNvSpPr txBox="1"/>
              <p:nvPr/>
            </p:nvSpPr>
            <p:spPr>
              <a:xfrm>
                <a:off x="4296872" y="5484842"/>
                <a:ext cx="1517660" cy="670183"/>
              </a:xfrm>
              <a:prstGeom prst="rect">
                <a:avLst/>
              </a:prstGeom>
              <a:noFill/>
            </p:spPr>
            <p:txBody>
              <a:bodyPr wrap="square" rtlCol="0">
                <a:spAutoFit/>
              </a:bodyPr>
              <a:lstStyle/>
              <a:p>
                <a:pPr algn="l"/>
                <a14:m>
                  <m:oMathPara xmlns:m="http://schemas.openxmlformats.org/officeDocument/2006/math">
                    <m:oMathParaPr>
                      <m:jc m:val="left"/>
                    </m:oMathParaPr>
                    <m:oMath xmlns:m="http://schemas.openxmlformats.org/officeDocument/2006/math">
                      <m:r>
                        <a:rPr lang="en-US" b="1" i="1" smtClean="0">
                          <a:solidFill>
                            <a:schemeClr val="tx1"/>
                          </a:solidFill>
                          <a:latin typeface="Cambria Math"/>
                        </a:rPr>
                        <m:t>𝒚</m:t>
                      </m:r>
                      <m:r>
                        <a:rPr lang="ar-EG" b="1" i="1" smtClean="0">
                          <a:solidFill>
                            <a:schemeClr val="tx1"/>
                          </a:solidFill>
                          <a:latin typeface="Cambria Math"/>
                        </a:rPr>
                        <m:t>= </m:t>
                      </m:r>
                      <m:f>
                        <m:fPr>
                          <m:ctrlPr>
                            <a:rPr lang="en-US" b="1" i="1" smtClean="0">
                              <a:solidFill>
                                <a:schemeClr val="tx1"/>
                              </a:solidFill>
                              <a:latin typeface="Cambria Math" panose="02040503050406030204" pitchFamily="18" charset="0"/>
                            </a:rPr>
                          </m:ctrlPr>
                        </m:fPr>
                        <m:num>
                          <m:r>
                            <a:rPr lang="en-US" b="1" i="1" smtClean="0">
                              <a:solidFill>
                                <a:schemeClr val="tx1"/>
                              </a:solidFill>
                              <a:latin typeface="Cambria Math"/>
                            </a:rPr>
                            <m:t>−</m:t>
                          </m:r>
                          <m:r>
                            <a:rPr lang="en-US" b="1" i="1" smtClean="0">
                              <a:solidFill>
                                <a:schemeClr val="tx1"/>
                              </a:solidFill>
                              <a:latin typeface="Cambria Math"/>
                            </a:rPr>
                            <m:t>𝟐𝟓</m:t>
                          </m:r>
                        </m:num>
                        <m:den>
                          <m:rad>
                            <m:radPr>
                              <m:degHide m:val="on"/>
                              <m:ctrlPr>
                                <a:rPr lang="en-US" b="1" i="1" smtClean="0">
                                  <a:solidFill>
                                    <a:schemeClr val="tx1"/>
                                  </a:solidFill>
                                  <a:latin typeface="Cambria Math" panose="02040503050406030204" pitchFamily="18" charset="0"/>
                                </a:rPr>
                              </m:ctrlPr>
                            </m:radPr>
                            <m:deg/>
                            <m:e>
                              <m:r>
                                <a:rPr lang="en-US" b="1" i="1" smtClean="0">
                                  <a:solidFill>
                                    <a:schemeClr val="tx1"/>
                                  </a:solidFill>
                                  <a:latin typeface="Cambria Math"/>
                                </a:rPr>
                                <m:t>𝟑𝟒</m:t>
                              </m:r>
                            </m:e>
                          </m:rad>
                        </m:den>
                      </m:f>
                    </m:oMath>
                  </m:oMathPara>
                </a14:m>
                <a:endParaRPr lang="en-US" b="1" dirty="0">
                  <a:solidFill>
                    <a:schemeClr val="tx1"/>
                  </a:solidFill>
                </a:endParaRPr>
              </a:p>
            </p:txBody>
          </p:sp>
        </mc:Choice>
        <mc:Fallback xmlns="">
          <p:sp>
            <p:nvSpPr>
              <p:cNvPr id="32" name="TextBox 14">
                <a:extLst>
                  <a:ext uri="{FF2B5EF4-FFF2-40B4-BE49-F238E27FC236}">
                    <a16:creationId xmlns:a16="http://schemas.microsoft.com/office/drawing/2014/main" id="{5731EAB7-020E-4CA4-B968-6D577EAD793A}"/>
                  </a:ext>
                </a:extLst>
              </p:cNvPr>
              <p:cNvSpPr txBox="1">
                <a:spLocks noRot="1" noChangeAspect="1" noMove="1" noResize="1" noEditPoints="1" noAdjustHandles="1" noChangeArrowheads="1" noChangeShapeType="1" noTextEdit="1"/>
              </p:cNvSpPr>
              <p:nvPr/>
            </p:nvSpPr>
            <p:spPr>
              <a:xfrm>
                <a:off x="4296872" y="5484842"/>
                <a:ext cx="1517660" cy="670183"/>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14">
                <a:extLst>
                  <a:ext uri="{FF2B5EF4-FFF2-40B4-BE49-F238E27FC236}">
                    <a16:creationId xmlns:a16="http://schemas.microsoft.com/office/drawing/2014/main" id="{E573615F-EDAE-48E2-8C70-6F9A1833A633}"/>
                  </a:ext>
                </a:extLst>
              </p:cNvPr>
              <p:cNvSpPr txBox="1"/>
              <p:nvPr/>
            </p:nvSpPr>
            <p:spPr>
              <a:xfrm>
                <a:off x="5633729" y="5417853"/>
                <a:ext cx="2633149" cy="670183"/>
              </a:xfrm>
              <a:prstGeom prst="rect">
                <a:avLst/>
              </a:prstGeom>
              <a:noFill/>
            </p:spPr>
            <p:txBody>
              <a:bodyPr wrap="square" rtlCol="0">
                <a:spAutoFit/>
              </a:bodyPr>
              <a:lstStyle/>
              <a:p>
                <a:pPr algn="l"/>
                <a14:m>
                  <m:oMathPara xmlns:m="http://schemas.openxmlformats.org/officeDocument/2006/math">
                    <m:oMathParaPr>
                      <m:jc m:val="left"/>
                    </m:oMathParaPr>
                    <m:oMath xmlns:m="http://schemas.openxmlformats.org/officeDocument/2006/math">
                      <m:r>
                        <a:rPr lang="en-US" b="1" i="1" smtClean="0">
                          <a:solidFill>
                            <a:schemeClr val="tx1"/>
                          </a:solidFill>
                          <a:latin typeface="Cambria Math"/>
                        </a:rPr>
                        <m:t> ,   </m:t>
                      </m:r>
                      <m:r>
                        <a:rPr lang="en-US" b="1" i="1" smtClean="0">
                          <a:solidFill>
                            <a:schemeClr val="tx1"/>
                          </a:solidFill>
                          <a:latin typeface="Cambria Math"/>
                        </a:rPr>
                        <m:t>𝒚</m:t>
                      </m:r>
                      <m:r>
                        <a:rPr lang="ar-EG" b="1" i="1" smtClean="0">
                          <a:solidFill>
                            <a:schemeClr val="tx1"/>
                          </a:solidFill>
                          <a:latin typeface="Cambria Math"/>
                        </a:rPr>
                        <m:t>= </m:t>
                      </m:r>
                      <m:f>
                        <m:fPr>
                          <m:ctrlPr>
                            <a:rPr lang="en-US" b="1" i="1" smtClean="0">
                              <a:solidFill>
                                <a:schemeClr val="tx1"/>
                              </a:solidFill>
                              <a:latin typeface="Cambria Math" panose="02040503050406030204" pitchFamily="18" charset="0"/>
                            </a:rPr>
                          </m:ctrlPr>
                        </m:fPr>
                        <m:num>
                          <m:r>
                            <a:rPr lang="en-US" b="1" i="1" smtClean="0">
                              <a:solidFill>
                                <a:schemeClr val="tx1"/>
                              </a:solidFill>
                              <a:latin typeface="Cambria Math"/>
                            </a:rPr>
                            <m:t>𝟐𝟓</m:t>
                          </m:r>
                        </m:num>
                        <m:den>
                          <m:rad>
                            <m:radPr>
                              <m:degHide m:val="on"/>
                              <m:ctrlPr>
                                <a:rPr lang="en-US" b="1" i="1" smtClean="0">
                                  <a:solidFill>
                                    <a:schemeClr val="tx1"/>
                                  </a:solidFill>
                                  <a:latin typeface="Cambria Math" panose="02040503050406030204" pitchFamily="18" charset="0"/>
                                </a:rPr>
                              </m:ctrlPr>
                            </m:radPr>
                            <m:deg/>
                            <m:e>
                              <m:r>
                                <a:rPr lang="en-US" b="1" i="1" smtClean="0">
                                  <a:solidFill>
                                    <a:schemeClr val="tx1"/>
                                  </a:solidFill>
                                  <a:latin typeface="Cambria Math"/>
                                </a:rPr>
                                <m:t>𝟑𝟒</m:t>
                              </m:r>
                            </m:e>
                          </m:rad>
                        </m:den>
                      </m:f>
                    </m:oMath>
                  </m:oMathPara>
                </a14:m>
                <a:endParaRPr lang="en-US" b="1" dirty="0">
                  <a:solidFill>
                    <a:schemeClr val="tx1"/>
                  </a:solidFill>
                </a:endParaRPr>
              </a:p>
            </p:txBody>
          </p:sp>
        </mc:Choice>
        <mc:Fallback xmlns="">
          <p:sp>
            <p:nvSpPr>
              <p:cNvPr id="33" name="TextBox 14">
                <a:extLst>
                  <a:ext uri="{FF2B5EF4-FFF2-40B4-BE49-F238E27FC236}">
                    <a16:creationId xmlns:a16="http://schemas.microsoft.com/office/drawing/2014/main" id="{E573615F-EDAE-48E2-8C70-6F9A1833A633}"/>
                  </a:ext>
                </a:extLst>
              </p:cNvPr>
              <p:cNvSpPr txBox="1">
                <a:spLocks noRot="1" noChangeAspect="1" noMove="1" noResize="1" noEditPoints="1" noAdjustHandles="1" noChangeArrowheads="1" noChangeShapeType="1" noTextEdit="1"/>
              </p:cNvSpPr>
              <p:nvPr/>
            </p:nvSpPr>
            <p:spPr>
              <a:xfrm>
                <a:off x="5633729" y="5417853"/>
                <a:ext cx="2633149" cy="670183"/>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5">
                <a:extLst>
                  <a:ext uri="{FF2B5EF4-FFF2-40B4-BE49-F238E27FC236}">
                    <a16:creationId xmlns:a16="http://schemas.microsoft.com/office/drawing/2014/main" id="{A9301E19-1F6E-49C7-A33D-AC40DC924350}"/>
                  </a:ext>
                </a:extLst>
              </p:cNvPr>
              <p:cNvSpPr txBox="1"/>
              <p:nvPr/>
            </p:nvSpPr>
            <p:spPr>
              <a:xfrm>
                <a:off x="3435748" y="5602889"/>
                <a:ext cx="1246802"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ea typeface="Cambria Math" panose="02040503050406030204" pitchFamily="18" charset="0"/>
                        </a:rPr>
                        <m:t>⇒</m:t>
                      </m:r>
                    </m:oMath>
                  </m:oMathPara>
                </a14:m>
                <a:endParaRPr lang="en-US" sz="2800" b="1" dirty="0">
                  <a:solidFill>
                    <a:schemeClr val="tx1"/>
                  </a:solidFill>
                </a:endParaRPr>
              </a:p>
            </p:txBody>
          </p:sp>
        </mc:Choice>
        <mc:Fallback xmlns="">
          <p:sp>
            <p:nvSpPr>
              <p:cNvPr id="34" name="TextBox 5">
                <a:extLst>
                  <a:ext uri="{FF2B5EF4-FFF2-40B4-BE49-F238E27FC236}">
                    <a16:creationId xmlns:a16="http://schemas.microsoft.com/office/drawing/2014/main" id="{A9301E19-1F6E-49C7-A33D-AC40DC924350}"/>
                  </a:ext>
                </a:extLst>
              </p:cNvPr>
              <p:cNvSpPr txBox="1">
                <a:spLocks noRot="1" noChangeAspect="1" noMove="1" noResize="1" noEditPoints="1" noAdjustHandles="1" noChangeArrowheads="1" noChangeShapeType="1" noTextEdit="1"/>
              </p:cNvSpPr>
              <p:nvPr/>
            </p:nvSpPr>
            <p:spPr>
              <a:xfrm>
                <a:off x="3435748" y="5602889"/>
                <a:ext cx="1246802" cy="523220"/>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5">
                <a:extLst>
                  <a:ext uri="{FF2B5EF4-FFF2-40B4-BE49-F238E27FC236}">
                    <a16:creationId xmlns:a16="http://schemas.microsoft.com/office/drawing/2014/main" id="{3E1A547C-DB1E-4C1B-864B-D274C8A4E7DF}"/>
                  </a:ext>
                </a:extLst>
              </p:cNvPr>
              <p:cNvSpPr txBox="1"/>
              <p:nvPr/>
            </p:nvSpPr>
            <p:spPr>
              <a:xfrm>
                <a:off x="5090756" y="2472678"/>
                <a:ext cx="1246802"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ea typeface="Cambria Math" panose="02040503050406030204" pitchFamily="18" charset="0"/>
                        </a:rPr>
                        <m:t>⇒</m:t>
                      </m:r>
                    </m:oMath>
                  </m:oMathPara>
                </a14:m>
                <a:endParaRPr lang="en-US" sz="2800" b="1" dirty="0">
                  <a:solidFill>
                    <a:schemeClr val="tx1"/>
                  </a:solidFill>
                </a:endParaRPr>
              </a:p>
            </p:txBody>
          </p:sp>
        </mc:Choice>
        <mc:Fallback xmlns="">
          <p:sp>
            <p:nvSpPr>
              <p:cNvPr id="35" name="TextBox 5">
                <a:extLst>
                  <a:ext uri="{FF2B5EF4-FFF2-40B4-BE49-F238E27FC236}">
                    <a16:creationId xmlns:a16="http://schemas.microsoft.com/office/drawing/2014/main" id="{3E1A547C-DB1E-4C1B-864B-D274C8A4E7DF}"/>
                  </a:ext>
                </a:extLst>
              </p:cNvPr>
              <p:cNvSpPr txBox="1">
                <a:spLocks noRot="1" noChangeAspect="1" noMove="1" noResize="1" noEditPoints="1" noAdjustHandles="1" noChangeArrowheads="1" noChangeShapeType="1" noTextEdit="1"/>
              </p:cNvSpPr>
              <p:nvPr/>
            </p:nvSpPr>
            <p:spPr>
              <a:xfrm>
                <a:off x="5090756" y="2472678"/>
                <a:ext cx="1246802" cy="523220"/>
              </a:xfrm>
              <a:prstGeom prst="rect">
                <a:avLst/>
              </a:prstGeom>
              <a:blipFill>
                <a:blip r:embed="rId2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5704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randombar(horizont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randombar(horizont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randombar(horizontal)">
                                      <p:cBhvr>
                                        <p:cTn id="38" dur="5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circle(in)">
                                      <p:cBhvr>
                                        <p:cTn id="48" dur="20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circle(in)">
                                      <p:cBhvr>
                                        <p:cTn id="53" dur="20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circle(in)">
                                      <p:cBhvr>
                                        <p:cTn id="58" dur="20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circle(in)">
                                      <p:cBhvr>
                                        <p:cTn id="63" dur="20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circle(in)">
                                      <p:cBhvr>
                                        <p:cTn id="68" dur="20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randombar(horizontal)">
                                      <p:cBhvr>
                                        <p:cTn id="73" dur="5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circle(in)">
                                      <p:cBhvr>
                                        <p:cTn id="78" dur="20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randombar(horizontal)">
                                      <p:cBhvr>
                                        <p:cTn id="83" dur="500"/>
                                        <p:tgtEl>
                                          <p:spTgt spid="26"/>
                                        </p:tgtEl>
                                      </p:cBhvr>
                                    </p:animEffect>
                                  </p:childTnLst>
                                </p:cTn>
                              </p:par>
                            </p:childTnLst>
                          </p:cTn>
                        </p:par>
                      </p:childTnLst>
                    </p:cTn>
                  </p:par>
                  <p:par>
                    <p:cTn id="84" fill="hold">
                      <p:stCondLst>
                        <p:cond delay="indefinite"/>
                      </p:stCondLst>
                      <p:childTnLst>
                        <p:par>
                          <p:cTn id="85" fill="hold">
                            <p:stCondLst>
                              <p:cond delay="0"/>
                            </p:stCondLst>
                            <p:childTnLst>
                              <p:par>
                                <p:cTn id="86" presetID="6" presetClass="entr" presetSubtype="16" fill="hold" grpId="0" nodeType="click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circle(in)">
                                      <p:cBhvr>
                                        <p:cTn id="88" dur="2000"/>
                                        <p:tgtEl>
                                          <p:spTgt spid="25"/>
                                        </p:tgtEl>
                                      </p:cBhvr>
                                    </p:animEffect>
                                  </p:childTnLst>
                                </p:cTn>
                              </p:par>
                            </p:childTnLst>
                          </p:cTn>
                        </p:par>
                      </p:childTnLst>
                    </p:cTn>
                  </p:par>
                  <p:par>
                    <p:cTn id="89" fill="hold">
                      <p:stCondLst>
                        <p:cond delay="indefinite"/>
                      </p:stCondLst>
                      <p:childTnLst>
                        <p:par>
                          <p:cTn id="90" fill="hold">
                            <p:stCondLst>
                              <p:cond delay="0"/>
                            </p:stCondLst>
                            <p:childTnLst>
                              <p:par>
                                <p:cTn id="91" presetID="6" presetClass="entr" presetSubtype="16" fill="hold" grpId="0" nodeType="click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circle(in)">
                                      <p:cBhvr>
                                        <p:cTn id="93" dur="2000"/>
                                        <p:tgtEl>
                                          <p:spTgt spid="14"/>
                                        </p:tgtEl>
                                      </p:cBhvr>
                                    </p:animEffect>
                                  </p:childTnLst>
                                </p:cTn>
                              </p:par>
                            </p:childTnLst>
                          </p:cTn>
                        </p:par>
                      </p:childTnLst>
                    </p:cTn>
                  </p:par>
                  <p:par>
                    <p:cTn id="94" fill="hold">
                      <p:stCondLst>
                        <p:cond delay="indefinite"/>
                      </p:stCondLst>
                      <p:childTnLst>
                        <p:par>
                          <p:cTn id="95" fill="hold">
                            <p:stCondLst>
                              <p:cond delay="0"/>
                            </p:stCondLst>
                            <p:childTnLst>
                              <p:par>
                                <p:cTn id="96" presetID="6" presetClass="entr" presetSubtype="16" fill="hold" grpId="0" nodeType="click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circle(in)">
                                      <p:cBhvr>
                                        <p:cTn id="98" dur="2000"/>
                                        <p:tgtEl>
                                          <p:spTgt spid="15"/>
                                        </p:tgtEl>
                                      </p:cBhvr>
                                    </p:animEffect>
                                  </p:childTnLst>
                                </p:cTn>
                              </p:par>
                            </p:childTnLst>
                          </p:cTn>
                        </p:par>
                      </p:childTnLst>
                    </p:cTn>
                  </p:par>
                  <p:par>
                    <p:cTn id="99" fill="hold">
                      <p:stCondLst>
                        <p:cond delay="indefinite"/>
                      </p:stCondLst>
                      <p:childTnLst>
                        <p:par>
                          <p:cTn id="100" fill="hold">
                            <p:stCondLst>
                              <p:cond delay="0"/>
                            </p:stCondLst>
                            <p:childTnLst>
                              <p:par>
                                <p:cTn id="101" presetID="6" presetClass="entr" presetSubtype="16" fill="hold" grpId="0" nodeType="clickEffect">
                                  <p:stCondLst>
                                    <p:cond delay="0"/>
                                  </p:stCondLst>
                                  <p:childTnLst>
                                    <p:set>
                                      <p:cBhvr>
                                        <p:cTn id="102" dur="1" fill="hold">
                                          <p:stCondLst>
                                            <p:cond delay="0"/>
                                          </p:stCondLst>
                                        </p:cTn>
                                        <p:tgtEl>
                                          <p:spTgt spid="16"/>
                                        </p:tgtEl>
                                        <p:attrNameLst>
                                          <p:attrName>style.visibility</p:attrName>
                                        </p:attrNameLst>
                                      </p:cBhvr>
                                      <p:to>
                                        <p:strVal val="visible"/>
                                      </p:to>
                                    </p:set>
                                    <p:animEffect transition="in" filter="circle(in)">
                                      <p:cBhvr>
                                        <p:cTn id="103" dur="2000"/>
                                        <p:tgtEl>
                                          <p:spTgt spid="16"/>
                                        </p:tgtEl>
                                      </p:cBhvr>
                                    </p:animEffect>
                                  </p:childTnLst>
                                </p:cTn>
                              </p:par>
                            </p:childTnLst>
                          </p:cTn>
                        </p:par>
                      </p:childTnLst>
                    </p:cTn>
                  </p:par>
                  <p:par>
                    <p:cTn id="104" fill="hold">
                      <p:stCondLst>
                        <p:cond delay="indefinite"/>
                      </p:stCondLst>
                      <p:childTnLst>
                        <p:par>
                          <p:cTn id="105" fill="hold">
                            <p:stCondLst>
                              <p:cond delay="0"/>
                            </p:stCondLst>
                            <p:childTnLst>
                              <p:par>
                                <p:cTn id="106" presetID="6" presetClass="entr" presetSubtype="16" fill="hold" grpId="0" nodeType="click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circle(in)">
                                      <p:cBhvr>
                                        <p:cTn id="108" dur="2000"/>
                                        <p:tgtEl>
                                          <p:spTgt spid="27"/>
                                        </p:tgtEl>
                                      </p:cBhvr>
                                    </p:animEffect>
                                  </p:childTnLst>
                                </p:cTn>
                              </p:par>
                            </p:childTnLst>
                          </p:cTn>
                        </p:par>
                      </p:childTnLst>
                    </p:cTn>
                  </p:par>
                  <p:par>
                    <p:cTn id="109" fill="hold">
                      <p:stCondLst>
                        <p:cond delay="indefinite"/>
                      </p:stCondLst>
                      <p:childTnLst>
                        <p:par>
                          <p:cTn id="110" fill="hold">
                            <p:stCondLst>
                              <p:cond delay="0"/>
                            </p:stCondLst>
                            <p:childTnLst>
                              <p:par>
                                <p:cTn id="111" presetID="6" presetClass="entr" presetSubtype="16" fill="hold" grpId="0" nodeType="click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circle(in)">
                                      <p:cBhvr>
                                        <p:cTn id="113" dur="2000"/>
                                        <p:tgtEl>
                                          <p:spTgt spid="28"/>
                                        </p:tgtEl>
                                      </p:cBhvr>
                                    </p:animEffect>
                                  </p:childTnLst>
                                </p:cTn>
                              </p:par>
                            </p:childTnLst>
                          </p:cTn>
                        </p:par>
                      </p:childTnLst>
                    </p:cTn>
                  </p:par>
                  <p:par>
                    <p:cTn id="114" fill="hold">
                      <p:stCondLst>
                        <p:cond delay="indefinite"/>
                      </p:stCondLst>
                      <p:childTnLst>
                        <p:par>
                          <p:cTn id="115" fill="hold">
                            <p:stCondLst>
                              <p:cond delay="0"/>
                            </p:stCondLst>
                            <p:childTnLst>
                              <p:par>
                                <p:cTn id="116" presetID="6" presetClass="entr" presetSubtype="16" fill="hold" grpId="0" nodeType="clickEffect">
                                  <p:stCondLst>
                                    <p:cond delay="0"/>
                                  </p:stCondLst>
                                  <p:childTnLst>
                                    <p:set>
                                      <p:cBhvr>
                                        <p:cTn id="117" dur="1" fill="hold">
                                          <p:stCondLst>
                                            <p:cond delay="0"/>
                                          </p:stCondLst>
                                        </p:cTn>
                                        <p:tgtEl>
                                          <p:spTgt spid="29"/>
                                        </p:tgtEl>
                                        <p:attrNameLst>
                                          <p:attrName>style.visibility</p:attrName>
                                        </p:attrNameLst>
                                      </p:cBhvr>
                                      <p:to>
                                        <p:strVal val="visible"/>
                                      </p:to>
                                    </p:set>
                                    <p:animEffect transition="in" filter="circle(in)">
                                      <p:cBhvr>
                                        <p:cTn id="118" dur="2000"/>
                                        <p:tgtEl>
                                          <p:spTgt spid="29"/>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ntr" presetSubtype="10" fill="hold" grpId="0" nodeType="clickEffect">
                                  <p:stCondLst>
                                    <p:cond delay="0"/>
                                  </p:stCondLst>
                                  <p:childTnLst>
                                    <p:set>
                                      <p:cBhvr>
                                        <p:cTn id="122" dur="1" fill="hold">
                                          <p:stCondLst>
                                            <p:cond delay="0"/>
                                          </p:stCondLst>
                                        </p:cTn>
                                        <p:tgtEl>
                                          <p:spTgt spid="30"/>
                                        </p:tgtEl>
                                        <p:attrNameLst>
                                          <p:attrName>style.visibility</p:attrName>
                                        </p:attrNameLst>
                                      </p:cBhvr>
                                      <p:to>
                                        <p:strVal val="visible"/>
                                      </p:to>
                                    </p:set>
                                    <p:animEffect transition="in" filter="randombar(horizontal)">
                                      <p:cBhvr>
                                        <p:cTn id="123" dur="500"/>
                                        <p:tgtEl>
                                          <p:spTgt spid="30"/>
                                        </p:tgtEl>
                                      </p:cBhvr>
                                    </p:animEffect>
                                  </p:childTnLst>
                                </p:cTn>
                              </p:par>
                            </p:childTnLst>
                          </p:cTn>
                        </p:par>
                      </p:childTnLst>
                    </p:cTn>
                  </p:par>
                  <p:par>
                    <p:cTn id="124" fill="hold">
                      <p:stCondLst>
                        <p:cond delay="indefinite"/>
                      </p:stCondLst>
                      <p:childTnLst>
                        <p:par>
                          <p:cTn id="125" fill="hold">
                            <p:stCondLst>
                              <p:cond delay="0"/>
                            </p:stCondLst>
                            <p:childTnLst>
                              <p:par>
                                <p:cTn id="126" presetID="14" presetClass="entr" presetSubtype="10" fill="hold" grpId="0" nodeType="clickEffect">
                                  <p:stCondLst>
                                    <p:cond delay="0"/>
                                  </p:stCondLst>
                                  <p:childTnLst>
                                    <p:set>
                                      <p:cBhvr>
                                        <p:cTn id="127" dur="1" fill="hold">
                                          <p:stCondLst>
                                            <p:cond delay="0"/>
                                          </p:stCondLst>
                                        </p:cTn>
                                        <p:tgtEl>
                                          <p:spTgt spid="31"/>
                                        </p:tgtEl>
                                        <p:attrNameLst>
                                          <p:attrName>style.visibility</p:attrName>
                                        </p:attrNameLst>
                                      </p:cBhvr>
                                      <p:to>
                                        <p:strVal val="visible"/>
                                      </p:to>
                                    </p:set>
                                    <p:animEffect transition="in" filter="randombar(horizontal)">
                                      <p:cBhvr>
                                        <p:cTn id="128" dur="500"/>
                                        <p:tgtEl>
                                          <p:spTgt spid="31"/>
                                        </p:tgtEl>
                                      </p:cBhvr>
                                    </p:animEffect>
                                  </p:childTnLst>
                                </p:cTn>
                              </p:par>
                            </p:childTnLst>
                          </p:cTn>
                        </p:par>
                      </p:childTnLst>
                    </p:cTn>
                  </p:par>
                  <p:par>
                    <p:cTn id="129" fill="hold">
                      <p:stCondLst>
                        <p:cond delay="indefinite"/>
                      </p:stCondLst>
                      <p:childTnLst>
                        <p:par>
                          <p:cTn id="130" fill="hold">
                            <p:stCondLst>
                              <p:cond delay="0"/>
                            </p:stCondLst>
                            <p:childTnLst>
                              <p:par>
                                <p:cTn id="131" presetID="14" presetClass="entr" presetSubtype="10" fill="hold" grpId="0" nodeType="click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randombar(horizontal)">
                                      <p:cBhvr>
                                        <p:cTn id="133" dur="500"/>
                                        <p:tgtEl>
                                          <p:spTgt spid="34"/>
                                        </p:tgtEl>
                                      </p:cBhvr>
                                    </p:animEffect>
                                  </p:childTnLst>
                                </p:cTn>
                              </p:par>
                            </p:childTnLst>
                          </p:cTn>
                        </p:par>
                      </p:childTnLst>
                    </p:cTn>
                  </p:par>
                  <p:par>
                    <p:cTn id="134" fill="hold">
                      <p:stCondLst>
                        <p:cond delay="indefinite"/>
                      </p:stCondLst>
                      <p:childTnLst>
                        <p:par>
                          <p:cTn id="135" fill="hold">
                            <p:stCondLst>
                              <p:cond delay="0"/>
                            </p:stCondLst>
                            <p:childTnLst>
                              <p:par>
                                <p:cTn id="136" presetID="14" presetClass="entr" presetSubtype="10" fill="hold" grpId="0" nodeType="click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randombar(horizontal)">
                                      <p:cBhvr>
                                        <p:cTn id="138" dur="500"/>
                                        <p:tgtEl>
                                          <p:spTgt spid="32"/>
                                        </p:tgtEl>
                                      </p:cBhvr>
                                    </p:animEffect>
                                  </p:childTnLst>
                                </p:cTn>
                              </p:par>
                            </p:childTnLst>
                          </p:cTn>
                        </p:par>
                      </p:childTnLst>
                    </p:cTn>
                  </p:par>
                  <p:par>
                    <p:cTn id="139" fill="hold">
                      <p:stCondLst>
                        <p:cond delay="indefinite"/>
                      </p:stCondLst>
                      <p:childTnLst>
                        <p:par>
                          <p:cTn id="140" fill="hold">
                            <p:stCondLst>
                              <p:cond delay="0"/>
                            </p:stCondLst>
                            <p:childTnLst>
                              <p:par>
                                <p:cTn id="141" presetID="14" presetClass="entr" presetSubtype="10" fill="hold" grpId="0" nodeType="click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randombar(horizontal)">
                                      <p:cBhvr>
                                        <p:cTn id="14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P spid="11" grpId="0"/>
      <p:bldP spid="12" grpId="0"/>
      <p:bldP spid="13" grpId="0"/>
      <p:bldP spid="14" grpId="0"/>
      <p:bldP spid="15" grpId="0"/>
      <p:bldP spid="16" grpId="0"/>
      <p:bldP spid="9" grpId="0"/>
      <p:bldP spid="20" grpId="0"/>
      <p:bldP spid="18" grpId="0"/>
      <p:bldP spid="19"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7373" y="4332937"/>
            <a:ext cx="2633149" cy="369332"/>
          </a:xfrm>
          <a:prstGeom prst="rect">
            <a:avLst/>
          </a:prstGeom>
          <a:noFill/>
        </p:spPr>
        <p:txBody>
          <a:bodyPr wrap="square" rtlCol="0">
            <a:spAutoFit/>
          </a:bodyPr>
          <a:lstStyle/>
          <a:p>
            <a:pPr algn="l"/>
            <a:endParaRPr lang="en-US" dirty="0"/>
          </a:p>
        </p:txBody>
      </p:sp>
      <mc:AlternateContent xmlns:mc="http://schemas.openxmlformats.org/markup-compatibility/2006" xmlns:a14="http://schemas.microsoft.com/office/drawing/2010/main">
        <mc:Choice Requires="a14">
          <p:sp>
            <p:nvSpPr>
              <p:cNvPr id="25" name="TextBox 12"/>
              <p:cNvSpPr txBox="1"/>
              <p:nvPr/>
            </p:nvSpPr>
            <p:spPr>
              <a:xfrm>
                <a:off x="539552" y="1555051"/>
                <a:ext cx="1798930" cy="623825"/>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000" b="1" i="1" smtClean="0">
                          <a:solidFill>
                            <a:schemeClr val="tx1"/>
                          </a:solidFill>
                          <a:latin typeface="Cambria Math"/>
                        </a:rPr>
                        <m:t>𝒚</m:t>
                      </m:r>
                      <m:r>
                        <a:rPr lang="en-US" sz="2000" b="1" i="1" smtClean="0">
                          <a:solidFill>
                            <a:schemeClr val="tx1"/>
                          </a:solidFill>
                          <a:latin typeface="Cambria Math"/>
                        </a:rPr>
                        <m:t>=±</m:t>
                      </m:r>
                      <m:f>
                        <m:fPr>
                          <m:ctrlPr>
                            <a:rPr lang="en-US" sz="2000" b="1" i="1" smtClean="0">
                              <a:solidFill>
                                <a:schemeClr val="tx1"/>
                              </a:solidFill>
                              <a:latin typeface="Cambria Math" panose="02040503050406030204" pitchFamily="18" charset="0"/>
                            </a:rPr>
                          </m:ctrlPr>
                        </m:fPr>
                        <m:num>
                          <m:r>
                            <a:rPr lang="en-US" sz="2000" b="1" i="1" smtClean="0">
                              <a:solidFill>
                                <a:schemeClr val="tx1"/>
                              </a:solidFill>
                              <a:latin typeface="Cambria Math"/>
                            </a:rPr>
                            <m:t>𝒂</m:t>
                          </m:r>
                        </m:num>
                        <m:den>
                          <m:r>
                            <a:rPr lang="en-US" sz="2000" b="1" i="1" smtClean="0">
                              <a:solidFill>
                                <a:schemeClr val="tx1"/>
                              </a:solidFill>
                              <a:latin typeface="Cambria Math"/>
                            </a:rPr>
                            <m:t>𝒃</m:t>
                          </m:r>
                        </m:den>
                      </m:f>
                      <m:r>
                        <a:rPr lang="en-US" sz="2000" b="1" i="1" smtClean="0">
                          <a:solidFill>
                            <a:schemeClr val="tx1"/>
                          </a:solidFill>
                          <a:latin typeface="Cambria Math"/>
                        </a:rPr>
                        <m:t>𝒙</m:t>
                      </m:r>
                    </m:oMath>
                  </m:oMathPara>
                </a14:m>
                <a:endParaRPr lang="en-US" sz="2000" b="1" dirty="0">
                  <a:solidFill>
                    <a:schemeClr val="tx1"/>
                  </a:solidFill>
                </a:endParaRPr>
              </a:p>
            </p:txBody>
          </p:sp>
        </mc:Choice>
        <mc:Fallback xmlns="">
          <p:sp>
            <p:nvSpPr>
              <p:cNvPr id="25" name="TextBox 12"/>
              <p:cNvSpPr txBox="1">
                <a:spLocks noRot="1" noChangeAspect="1" noMove="1" noResize="1" noEditPoints="1" noAdjustHandles="1" noChangeArrowheads="1" noChangeShapeType="1" noTextEdit="1"/>
              </p:cNvSpPr>
              <p:nvPr/>
            </p:nvSpPr>
            <p:spPr>
              <a:xfrm>
                <a:off x="539552" y="1555051"/>
                <a:ext cx="1798930" cy="62382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12"/>
              <p:cNvSpPr txBox="1"/>
              <p:nvPr/>
            </p:nvSpPr>
            <p:spPr>
              <a:xfrm>
                <a:off x="2338482" y="1553789"/>
                <a:ext cx="1798930" cy="695062"/>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000" b="1" i="1" smtClean="0">
                          <a:solidFill>
                            <a:schemeClr val="tx1"/>
                          </a:solidFill>
                          <a:latin typeface="Cambria Math"/>
                        </a:rPr>
                        <m:t>𝒚</m:t>
                      </m:r>
                      <m:r>
                        <a:rPr lang="en-US" sz="2000" b="1" i="1" smtClean="0">
                          <a:solidFill>
                            <a:schemeClr val="tx1"/>
                          </a:solidFill>
                          <a:latin typeface="Cambria Math"/>
                        </a:rPr>
                        <m:t>=±</m:t>
                      </m:r>
                      <m:f>
                        <m:fPr>
                          <m:ctrlPr>
                            <a:rPr lang="en-US" sz="2000" b="1" i="1" smtClean="0">
                              <a:solidFill>
                                <a:schemeClr val="tx1"/>
                              </a:solidFill>
                              <a:latin typeface="Cambria Math" panose="02040503050406030204" pitchFamily="18" charset="0"/>
                            </a:rPr>
                          </m:ctrlPr>
                        </m:fPr>
                        <m:num>
                          <m:r>
                            <a:rPr lang="en-US" sz="2000" b="1" i="1" smtClean="0">
                              <a:solidFill>
                                <a:schemeClr val="tx1"/>
                              </a:solidFill>
                              <a:latin typeface="Cambria Math"/>
                            </a:rPr>
                            <m:t>𝟓</m:t>
                          </m:r>
                        </m:num>
                        <m:den>
                          <m:r>
                            <a:rPr lang="en-US" sz="2000" b="1" i="1" smtClean="0">
                              <a:solidFill>
                                <a:schemeClr val="tx1"/>
                              </a:solidFill>
                              <a:latin typeface="Cambria Math"/>
                            </a:rPr>
                            <m:t>𝟑</m:t>
                          </m:r>
                        </m:den>
                      </m:f>
                      <m:r>
                        <a:rPr lang="en-US" sz="2000" b="1" i="1" smtClean="0">
                          <a:solidFill>
                            <a:schemeClr val="tx1"/>
                          </a:solidFill>
                          <a:latin typeface="Cambria Math"/>
                        </a:rPr>
                        <m:t>𝒙</m:t>
                      </m:r>
                    </m:oMath>
                  </m:oMathPara>
                </a14:m>
                <a:endParaRPr lang="en-US" sz="2000" b="1" dirty="0">
                  <a:solidFill>
                    <a:schemeClr val="tx1"/>
                  </a:solidFill>
                </a:endParaRPr>
              </a:p>
            </p:txBody>
          </p:sp>
        </mc:Choice>
        <mc:Fallback xmlns="">
          <p:sp>
            <p:nvSpPr>
              <p:cNvPr id="27" name="TextBox 12"/>
              <p:cNvSpPr txBox="1">
                <a:spLocks noRot="1" noChangeAspect="1" noMove="1" noResize="1" noEditPoints="1" noAdjustHandles="1" noChangeArrowheads="1" noChangeShapeType="1" noTextEdit="1"/>
              </p:cNvSpPr>
              <p:nvPr/>
            </p:nvSpPr>
            <p:spPr>
              <a:xfrm>
                <a:off x="2338482" y="1553789"/>
                <a:ext cx="1798930" cy="695062"/>
              </a:xfrm>
              <a:prstGeom prst="rect">
                <a:avLst/>
              </a:prstGeom>
              <a:blipFill>
                <a:blip r:embed="rId4"/>
                <a:stretch>
                  <a:fillRect/>
                </a:stretch>
              </a:blipFill>
            </p:spPr>
            <p:txBody>
              <a:bodyPr/>
              <a:lstStyle/>
              <a:p>
                <a:r>
                  <a:rPr lang="en-US">
                    <a:noFill/>
                  </a:rPr>
                  <a:t> </a:t>
                </a:r>
              </a:p>
            </p:txBody>
          </p:sp>
        </mc:Fallback>
      </mc:AlternateContent>
      <p:grpSp>
        <p:nvGrpSpPr>
          <p:cNvPr id="52" name="مجموعة 51">
            <a:extLst>
              <a:ext uri="{FF2B5EF4-FFF2-40B4-BE49-F238E27FC236}">
                <a16:creationId xmlns:a16="http://schemas.microsoft.com/office/drawing/2014/main" id="{AA5CA176-1FBD-4FAE-8097-D7C253972DB0}"/>
              </a:ext>
            </a:extLst>
          </p:cNvPr>
          <p:cNvGrpSpPr/>
          <p:nvPr/>
        </p:nvGrpSpPr>
        <p:grpSpPr>
          <a:xfrm>
            <a:off x="5859760" y="231398"/>
            <a:ext cx="3155739" cy="400323"/>
            <a:chOff x="5780214" y="4197909"/>
            <a:chExt cx="3155739" cy="400323"/>
          </a:xfrm>
        </p:grpSpPr>
        <p:sp>
          <p:nvSpPr>
            <p:cNvPr id="54" name="مربع نص 2">
              <a:extLst>
                <a:ext uri="{FF2B5EF4-FFF2-40B4-BE49-F238E27FC236}">
                  <a16:creationId xmlns:a16="http://schemas.microsoft.com/office/drawing/2014/main" id="{7972968A-F883-41E6-9568-23E602FD2038}"/>
                </a:ext>
              </a:extLst>
            </p:cNvPr>
            <p:cNvSpPr txBox="1"/>
            <p:nvPr/>
          </p:nvSpPr>
          <p:spPr>
            <a:xfrm>
              <a:off x="6184643" y="4197909"/>
              <a:ext cx="2751310" cy="369332"/>
            </a:xfrm>
            <a:prstGeom prst="rect">
              <a:avLst/>
            </a:prstGeom>
            <a:noFill/>
          </p:spPr>
          <p:txBody>
            <a:bodyPr wrap="square" rtlCol="1">
              <a:spAutoFit/>
            </a:bodyPr>
            <a:lstStyle/>
            <a:p>
              <a:pPr fontAlgn="base">
                <a:spcBef>
                  <a:spcPct val="0"/>
                </a:spcBef>
                <a:spcAft>
                  <a:spcPct val="0"/>
                </a:spcAft>
              </a:pPr>
              <a:r>
                <a:rPr lang="en-US" b="1" dirty="0">
                  <a:latin typeface="Times New Roman" panose="02020603050405020304" pitchFamily="18" charset="0"/>
                  <a:cs typeface="Times New Roman" panose="02020603050405020304" pitchFamily="18" charset="0"/>
                </a:rPr>
                <a:t>(4)</a:t>
              </a:r>
              <a:r>
                <a:rPr lang="ar-EG" b="1" dirty="0">
                  <a:latin typeface="Lucida Calligraphy" pitchFamily="66" charset="0"/>
                  <a:cs typeface="Arial" pitchFamily="34" charset="0"/>
                </a:rPr>
                <a:t> طول المحور </a:t>
              </a:r>
              <a:r>
                <a:rPr lang="ar-KW" b="1" dirty="0">
                  <a:latin typeface="Lucida Calligraphy" pitchFamily="66" charset="0"/>
                  <a:cs typeface="Arial" pitchFamily="34" charset="0"/>
                </a:rPr>
                <a:t>القاطع</a:t>
              </a:r>
              <a:r>
                <a:rPr lang="en-US" b="1" dirty="0">
                  <a:latin typeface="Lucida Calligraphy" pitchFamily="66" charset="0"/>
                  <a:cs typeface="Arial" pitchFamily="34" charset="0"/>
                </a:rPr>
                <a:t> </a:t>
              </a:r>
              <a:r>
                <a:rPr lang="ar-KW" b="1" dirty="0">
                  <a:latin typeface="Lucida Calligraphy" pitchFamily="66" charset="0"/>
                  <a:cs typeface="Arial" pitchFamily="34" charset="0"/>
                </a:rPr>
                <a:t>يساوي</a:t>
              </a:r>
            </a:p>
          </p:txBody>
        </p:sp>
        <p:sp>
          <p:nvSpPr>
            <p:cNvPr id="63" name="TextBox 17">
              <a:extLst>
                <a:ext uri="{FF2B5EF4-FFF2-40B4-BE49-F238E27FC236}">
                  <a16:creationId xmlns:a16="http://schemas.microsoft.com/office/drawing/2014/main" id="{256BD1A7-1FD7-4429-946B-4B62149AF808}"/>
                </a:ext>
              </a:extLst>
            </p:cNvPr>
            <p:cNvSpPr txBox="1"/>
            <p:nvPr/>
          </p:nvSpPr>
          <p:spPr>
            <a:xfrm>
              <a:off x="5780214" y="4228900"/>
              <a:ext cx="656456" cy="369332"/>
            </a:xfrm>
            <a:prstGeom prst="rect">
              <a:avLst/>
            </a:prstGeom>
            <a:noFill/>
          </p:spPr>
          <p:txBody>
            <a:bodyPr wrap="square" rtlCol="0">
              <a:spAutoFit/>
            </a:bodyPr>
            <a:lstStyle/>
            <a:p>
              <a:r>
                <a:rPr lang="en-US" b="1" dirty="0">
                  <a:latin typeface="Lucida Calligraphy" pitchFamily="66" charset="0"/>
                  <a:cs typeface="Arial" pitchFamily="34" charset="0"/>
                </a:rPr>
                <a:t>: 2a</a:t>
              </a:r>
              <a:endParaRPr lang="ar-KW" b="1" dirty="0">
                <a:latin typeface="Lucida Calligraphy" pitchFamily="66" charset="0"/>
                <a:cs typeface="Arial" pitchFamily="34" charset="0"/>
              </a:endParaRPr>
            </a:p>
          </p:txBody>
        </p:sp>
      </p:grpSp>
      <mc:AlternateContent xmlns:mc="http://schemas.openxmlformats.org/markup-compatibility/2006" xmlns:a14="http://schemas.microsoft.com/office/drawing/2010/main">
        <mc:Choice Requires="a14">
          <p:sp>
            <p:nvSpPr>
              <p:cNvPr id="64" name="TextBox 18">
                <a:extLst>
                  <a:ext uri="{FF2B5EF4-FFF2-40B4-BE49-F238E27FC236}">
                    <a16:creationId xmlns:a16="http://schemas.microsoft.com/office/drawing/2014/main" id="{0C2E15E6-42CB-4FD6-857F-8A45F153787B}"/>
                  </a:ext>
                </a:extLst>
              </p:cNvPr>
              <p:cNvSpPr txBox="1"/>
              <p:nvPr/>
            </p:nvSpPr>
            <p:spPr>
              <a:xfrm>
                <a:off x="2899119" y="262389"/>
                <a:ext cx="2448272" cy="369332"/>
              </a:xfrm>
              <a:prstGeom prst="rect">
                <a:avLst/>
              </a:prstGeom>
              <a:noFill/>
            </p:spPr>
            <p:txBody>
              <a:bodyPr wrap="square" rtlCol="0">
                <a:spAutoFit/>
              </a:bodyPr>
              <a:lstStyle/>
              <a:p>
                <a:pPr algn="l"/>
                <a:r>
                  <a:rPr lang="en-US" b="1" dirty="0">
                    <a:solidFill>
                      <a:schemeClr val="tx1"/>
                    </a:solidFill>
                  </a:rPr>
                  <a:t>2</a:t>
                </a:r>
                <a:r>
                  <a:rPr lang="en-US" b="1" i="1" dirty="0">
                    <a:solidFill>
                      <a:schemeClr val="tx1"/>
                    </a:solidFill>
                    <a:latin typeface="Times New Roman" panose="02020603050405020304" pitchFamily="18" charset="0"/>
                    <a:cs typeface="Times New Roman" panose="02020603050405020304" pitchFamily="18" charset="0"/>
                  </a:rPr>
                  <a:t>a</a:t>
                </a:r>
                <a:r>
                  <a:rPr lang="en-US" b="1" dirty="0">
                    <a:solidFill>
                      <a:schemeClr val="tx1"/>
                    </a:solidFill>
                  </a:rPr>
                  <a:t> = 2 </a:t>
                </a:r>
                <a14:m>
                  <m:oMath xmlns:m="http://schemas.openxmlformats.org/officeDocument/2006/math">
                    <m:r>
                      <a:rPr lang="en-US" b="1" i="1" smtClean="0">
                        <a:solidFill>
                          <a:schemeClr val="tx1"/>
                        </a:solidFill>
                        <a:latin typeface="Cambria Math"/>
                        <a:ea typeface="Cambria Math"/>
                      </a:rPr>
                      <m:t>×</m:t>
                    </m:r>
                    <m:r>
                      <a:rPr lang="en-US" b="1" i="1" smtClean="0">
                        <a:solidFill>
                          <a:schemeClr val="tx1"/>
                        </a:solidFill>
                        <a:latin typeface="Cambria Math" panose="02040503050406030204" pitchFamily="18" charset="0"/>
                        <a:ea typeface="Cambria Math"/>
                      </a:rPr>
                      <m:t>𝟓</m:t>
                    </m:r>
                    <m:r>
                      <a:rPr lang="en-US" b="1" i="1" smtClean="0">
                        <a:solidFill>
                          <a:schemeClr val="tx1"/>
                        </a:solidFill>
                        <a:latin typeface="Cambria Math"/>
                        <a:ea typeface="Cambria Math"/>
                      </a:rPr>
                      <m:t>=</m:t>
                    </m:r>
                    <m:r>
                      <a:rPr lang="en-US" b="1" i="1" smtClean="0">
                        <a:solidFill>
                          <a:schemeClr val="tx1"/>
                        </a:solidFill>
                        <a:latin typeface="Cambria Math" panose="02040503050406030204" pitchFamily="18" charset="0"/>
                        <a:ea typeface="Cambria Math"/>
                      </a:rPr>
                      <m:t>𝟏𝟎</m:t>
                    </m:r>
                  </m:oMath>
                </a14:m>
                <a:endParaRPr lang="en-US" b="1" dirty="0">
                  <a:solidFill>
                    <a:schemeClr val="tx1"/>
                  </a:solidFill>
                </a:endParaRPr>
              </a:p>
            </p:txBody>
          </p:sp>
        </mc:Choice>
        <mc:Fallback xmlns="">
          <p:sp>
            <p:nvSpPr>
              <p:cNvPr id="64" name="TextBox 18">
                <a:extLst>
                  <a:ext uri="{FF2B5EF4-FFF2-40B4-BE49-F238E27FC236}">
                    <a16:creationId xmlns:a16="http://schemas.microsoft.com/office/drawing/2014/main" id="{0C2E15E6-42CB-4FD6-857F-8A45F153787B}"/>
                  </a:ext>
                </a:extLst>
              </p:cNvPr>
              <p:cNvSpPr txBox="1">
                <a:spLocks noRot="1" noChangeAspect="1" noMove="1" noResize="1" noEditPoints="1" noAdjustHandles="1" noChangeArrowheads="1" noChangeShapeType="1" noTextEdit="1"/>
              </p:cNvSpPr>
              <p:nvPr/>
            </p:nvSpPr>
            <p:spPr>
              <a:xfrm>
                <a:off x="2899119" y="262389"/>
                <a:ext cx="2448272" cy="369332"/>
              </a:xfrm>
              <a:prstGeom prst="rect">
                <a:avLst/>
              </a:prstGeom>
              <a:blipFill>
                <a:blip r:embed="rId5"/>
                <a:stretch>
                  <a:fillRect l="-1995" t="-9836" b="-24590"/>
                </a:stretch>
              </a:blipFill>
            </p:spPr>
            <p:txBody>
              <a:bodyPr/>
              <a:lstStyle/>
              <a:p>
                <a:r>
                  <a:rPr lang="en-US">
                    <a:noFill/>
                  </a:rPr>
                  <a:t> </a:t>
                </a:r>
              </a:p>
            </p:txBody>
          </p:sp>
        </mc:Fallback>
      </mc:AlternateContent>
      <p:grpSp>
        <p:nvGrpSpPr>
          <p:cNvPr id="65" name="مجموعة 64">
            <a:extLst>
              <a:ext uri="{FF2B5EF4-FFF2-40B4-BE49-F238E27FC236}">
                <a16:creationId xmlns:a16="http://schemas.microsoft.com/office/drawing/2014/main" id="{95A001F3-AF84-4954-A881-A069DF9F1E14}"/>
              </a:ext>
            </a:extLst>
          </p:cNvPr>
          <p:cNvGrpSpPr/>
          <p:nvPr/>
        </p:nvGrpSpPr>
        <p:grpSpPr>
          <a:xfrm>
            <a:off x="5379938" y="908720"/>
            <a:ext cx="3251353" cy="400323"/>
            <a:chOff x="5406782" y="4797152"/>
            <a:chExt cx="3251353" cy="400323"/>
          </a:xfrm>
        </p:grpSpPr>
        <p:sp>
          <p:nvSpPr>
            <p:cNvPr id="66" name="مربع نص 2">
              <a:extLst>
                <a:ext uri="{FF2B5EF4-FFF2-40B4-BE49-F238E27FC236}">
                  <a16:creationId xmlns:a16="http://schemas.microsoft.com/office/drawing/2014/main" id="{02F3362A-CA2C-420E-828B-781C822D31ED}"/>
                </a:ext>
              </a:extLst>
            </p:cNvPr>
            <p:cNvSpPr txBox="1"/>
            <p:nvPr/>
          </p:nvSpPr>
          <p:spPr>
            <a:xfrm>
              <a:off x="6012160" y="4797152"/>
              <a:ext cx="2645975" cy="369332"/>
            </a:xfrm>
            <a:prstGeom prst="rect">
              <a:avLst/>
            </a:prstGeom>
            <a:noFill/>
          </p:spPr>
          <p:txBody>
            <a:bodyPr wrap="square" rtlCol="1">
              <a:spAutoFit/>
            </a:bodyPr>
            <a:lstStyle/>
            <a:p>
              <a:pPr rtl="0" fontAlgn="base">
                <a:spcBef>
                  <a:spcPct val="0"/>
                </a:spcBef>
                <a:spcAft>
                  <a:spcPct val="0"/>
                </a:spcAft>
              </a:pPr>
              <a:r>
                <a:rPr lang="ar-EG" b="1" dirty="0">
                  <a:latin typeface="Lucida Calligraphy" pitchFamily="66" charset="0"/>
                  <a:cs typeface="Arial" pitchFamily="34" charset="0"/>
                </a:rPr>
                <a:t>طول المحور </a:t>
              </a:r>
              <a:r>
                <a:rPr lang="ar-KW" b="1" dirty="0">
                  <a:latin typeface="Lucida Calligraphy" pitchFamily="66" charset="0"/>
                  <a:cs typeface="Arial" pitchFamily="34" charset="0"/>
                </a:rPr>
                <a:t>المرافق </a:t>
              </a:r>
              <a:r>
                <a:rPr lang="ar-KW" b="1" dirty="0">
                  <a:latin typeface="Lucida Calligraphy" pitchFamily="66" charset="0"/>
                  <a:cs typeface="+mj-cs"/>
                </a:rPr>
                <a:t>يساوي</a:t>
              </a:r>
              <a:r>
                <a:rPr lang="ar-EG" b="1" dirty="0">
                  <a:latin typeface="Lucida Calligraphy" pitchFamily="66" charset="0"/>
                  <a:cs typeface="Arial" pitchFamily="34" charset="0"/>
                </a:rPr>
                <a:t> </a:t>
              </a:r>
              <a:r>
                <a:rPr lang="en-US" b="1" dirty="0">
                  <a:latin typeface="Lucida Calligraphy" pitchFamily="66" charset="0"/>
                  <a:cs typeface="Arial" pitchFamily="34" charset="0"/>
                </a:rPr>
                <a:t> </a:t>
              </a:r>
              <a:endParaRPr lang="ar-KW" b="1" dirty="0">
                <a:latin typeface="Lucida Calligraphy" pitchFamily="66" charset="0"/>
                <a:cs typeface="Arial" pitchFamily="34" charset="0"/>
              </a:endParaRPr>
            </a:p>
          </p:txBody>
        </p:sp>
        <p:sp>
          <p:nvSpPr>
            <p:cNvPr id="67" name="TextBox 20">
              <a:extLst>
                <a:ext uri="{FF2B5EF4-FFF2-40B4-BE49-F238E27FC236}">
                  <a16:creationId xmlns:a16="http://schemas.microsoft.com/office/drawing/2014/main" id="{BB3498D8-E106-40C2-B8C6-90477AD4D434}"/>
                </a:ext>
              </a:extLst>
            </p:cNvPr>
            <p:cNvSpPr txBox="1"/>
            <p:nvPr/>
          </p:nvSpPr>
          <p:spPr>
            <a:xfrm>
              <a:off x="5406782" y="4828143"/>
              <a:ext cx="1061660" cy="369332"/>
            </a:xfrm>
            <a:prstGeom prst="rect">
              <a:avLst/>
            </a:prstGeom>
            <a:noFill/>
          </p:spPr>
          <p:txBody>
            <a:bodyPr wrap="square" rtlCol="0">
              <a:spAutoFit/>
            </a:bodyPr>
            <a:lstStyle/>
            <a:p>
              <a:r>
                <a:rPr lang="en-US" b="1" dirty="0">
                  <a:latin typeface="Lucida Calligraphy" pitchFamily="66" charset="0"/>
                  <a:cs typeface="Arial" pitchFamily="34" charset="0"/>
                </a:rPr>
                <a:t>  : 2 </a:t>
              </a:r>
              <a:r>
                <a:rPr lang="en-US" b="1" i="1" dirty="0">
                  <a:latin typeface="Times New Roman" panose="02020603050405020304" pitchFamily="18" charset="0"/>
                  <a:cs typeface="Times New Roman" panose="02020603050405020304" pitchFamily="18" charset="0"/>
                </a:rPr>
                <a:t>b</a:t>
              </a:r>
              <a:endParaRPr lang="en-US" i="1" dirty="0"/>
            </a:p>
          </p:txBody>
        </p:sp>
      </p:grpSp>
      <mc:AlternateContent xmlns:mc="http://schemas.openxmlformats.org/markup-compatibility/2006" xmlns:a14="http://schemas.microsoft.com/office/drawing/2010/main">
        <mc:Choice Requires="a14">
          <p:sp>
            <p:nvSpPr>
              <p:cNvPr id="68" name="TextBox 21">
                <a:extLst>
                  <a:ext uri="{FF2B5EF4-FFF2-40B4-BE49-F238E27FC236}">
                    <a16:creationId xmlns:a16="http://schemas.microsoft.com/office/drawing/2014/main" id="{99B93E94-9BA0-4D3C-866C-890654BF721F}"/>
                  </a:ext>
                </a:extLst>
              </p:cNvPr>
              <p:cNvSpPr txBox="1"/>
              <p:nvPr/>
            </p:nvSpPr>
            <p:spPr>
              <a:xfrm>
                <a:off x="2899119" y="908089"/>
                <a:ext cx="2448272" cy="369332"/>
              </a:xfrm>
              <a:prstGeom prst="rect">
                <a:avLst/>
              </a:prstGeom>
              <a:noFill/>
            </p:spPr>
            <p:txBody>
              <a:bodyPr wrap="square" rtlCol="0">
                <a:spAutoFit/>
              </a:bodyPr>
              <a:lstStyle/>
              <a:p>
                <a:pPr algn="l"/>
                <a:r>
                  <a:rPr lang="en-US" b="1" dirty="0">
                    <a:solidFill>
                      <a:schemeClr val="tx1"/>
                    </a:solidFill>
                  </a:rPr>
                  <a:t>2</a:t>
                </a:r>
                <a:r>
                  <a:rPr lang="en-US" b="1" i="1" dirty="0">
                    <a:solidFill>
                      <a:schemeClr val="tx1"/>
                    </a:solidFill>
                    <a:latin typeface="Times New Roman" panose="02020603050405020304" pitchFamily="18" charset="0"/>
                    <a:cs typeface="Times New Roman" panose="02020603050405020304" pitchFamily="18" charset="0"/>
                  </a:rPr>
                  <a:t>b </a:t>
                </a:r>
                <a:r>
                  <a:rPr lang="en-US" b="1" dirty="0">
                    <a:solidFill>
                      <a:schemeClr val="tx1"/>
                    </a:solidFill>
                  </a:rPr>
                  <a:t>= 2 </a:t>
                </a:r>
                <a14:m>
                  <m:oMath xmlns:m="http://schemas.openxmlformats.org/officeDocument/2006/math">
                    <m:r>
                      <a:rPr lang="en-US" b="1" i="1" smtClean="0">
                        <a:solidFill>
                          <a:schemeClr val="tx1"/>
                        </a:solidFill>
                        <a:latin typeface="Cambria Math"/>
                        <a:ea typeface="Cambria Math"/>
                      </a:rPr>
                      <m:t>×</m:t>
                    </m:r>
                    <m:r>
                      <a:rPr lang="en-US" b="1" i="1" smtClean="0">
                        <a:solidFill>
                          <a:schemeClr val="tx1"/>
                        </a:solidFill>
                        <a:latin typeface="Cambria Math"/>
                        <a:ea typeface="Cambria Math"/>
                      </a:rPr>
                      <m:t>𝟑</m:t>
                    </m:r>
                    <m:r>
                      <a:rPr lang="en-US" b="1" i="1" smtClean="0">
                        <a:solidFill>
                          <a:schemeClr val="tx1"/>
                        </a:solidFill>
                        <a:latin typeface="Cambria Math"/>
                        <a:ea typeface="Cambria Math"/>
                      </a:rPr>
                      <m:t>=</m:t>
                    </m:r>
                    <m:r>
                      <a:rPr lang="en-US" b="1" i="1" smtClean="0">
                        <a:solidFill>
                          <a:schemeClr val="tx1"/>
                        </a:solidFill>
                        <a:latin typeface="Cambria Math"/>
                        <a:ea typeface="Cambria Math"/>
                      </a:rPr>
                      <m:t>𝟔</m:t>
                    </m:r>
                  </m:oMath>
                </a14:m>
                <a:endParaRPr lang="en-US" b="1" dirty="0">
                  <a:solidFill>
                    <a:schemeClr val="tx1"/>
                  </a:solidFill>
                </a:endParaRPr>
              </a:p>
            </p:txBody>
          </p:sp>
        </mc:Choice>
        <mc:Fallback xmlns="">
          <p:sp>
            <p:nvSpPr>
              <p:cNvPr id="68" name="TextBox 21">
                <a:extLst>
                  <a:ext uri="{FF2B5EF4-FFF2-40B4-BE49-F238E27FC236}">
                    <a16:creationId xmlns:a16="http://schemas.microsoft.com/office/drawing/2014/main" id="{99B93E94-9BA0-4D3C-866C-890654BF721F}"/>
                  </a:ext>
                </a:extLst>
              </p:cNvPr>
              <p:cNvSpPr txBox="1">
                <a:spLocks noRot="1" noChangeAspect="1" noMove="1" noResize="1" noEditPoints="1" noAdjustHandles="1" noChangeArrowheads="1" noChangeShapeType="1" noTextEdit="1"/>
              </p:cNvSpPr>
              <p:nvPr/>
            </p:nvSpPr>
            <p:spPr>
              <a:xfrm>
                <a:off x="2899119" y="908089"/>
                <a:ext cx="2448272" cy="369332"/>
              </a:xfrm>
              <a:prstGeom prst="rect">
                <a:avLst/>
              </a:prstGeom>
              <a:blipFill>
                <a:blip r:embed="rId6"/>
                <a:stretch>
                  <a:fillRect l="-1995" t="-11475" b="-24590"/>
                </a:stretch>
              </a:blipFill>
            </p:spPr>
            <p:txBody>
              <a:bodyPr/>
              <a:lstStyle/>
              <a:p>
                <a:r>
                  <a:rPr lang="en-US">
                    <a:noFill/>
                  </a:rPr>
                  <a:t> </a:t>
                </a:r>
              </a:p>
            </p:txBody>
          </p:sp>
        </mc:Fallback>
      </mc:AlternateContent>
      <p:sp>
        <p:nvSpPr>
          <p:cNvPr id="69" name="مربع نص 68">
            <a:extLst>
              <a:ext uri="{FF2B5EF4-FFF2-40B4-BE49-F238E27FC236}">
                <a16:creationId xmlns:a16="http://schemas.microsoft.com/office/drawing/2014/main" id="{3A5CEC5F-1EB5-4AF0-992F-C454AE33EE4F}"/>
              </a:ext>
            </a:extLst>
          </p:cNvPr>
          <p:cNvSpPr txBox="1"/>
          <p:nvPr/>
        </p:nvSpPr>
        <p:spPr>
          <a:xfrm>
            <a:off x="5580111" y="1555051"/>
            <a:ext cx="3456384" cy="369332"/>
          </a:xfrm>
          <a:prstGeom prst="rect">
            <a:avLst/>
          </a:prstGeom>
          <a:noFill/>
        </p:spPr>
        <p:txBody>
          <a:bodyPr wrap="square" rtlCol="1">
            <a:spAutoFit/>
          </a:bodyPr>
          <a:lstStyle/>
          <a:p>
            <a:r>
              <a:rPr lang="en-US" b="1" dirty="0">
                <a:latin typeface="Times New Roman" panose="02020603050405020304" pitchFamily="18" charset="0"/>
                <a:cs typeface="Times New Roman" panose="02020603050405020304" pitchFamily="18" charset="0"/>
              </a:rPr>
              <a:t>(5)</a:t>
            </a:r>
            <a:r>
              <a:rPr lang="ar-KW" b="1" dirty="0"/>
              <a:t> معادلتا كل من الخطين المقاربين :</a:t>
            </a:r>
          </a:p>
        </p:txBody>
      </p:sp>
      <mc:AlternateContent xmlns:mc="http://schemas.openxmlformats.org/markup-compatibility/2006" xmlns:a14="http://schemas.microsoft.com/office/drawing/2010/main">
        <mc:Choice Requires="a14">
          <p:sp>
            <p:nvSpPr>
              <p:cNvPr id="70" name="TextBox 5">
                <a:extLst>
                  <a:ext uri="{FF2B5EF4-FFF2-40B4-BE49-F238E27FC236}">
                    <a16:creationId xmlns:a16="http://schemas.microsoft.com/office/drawing/2014/main" id="{070A2EE4-C472-414D-A13E-6DBC150BD189}"/>
                  </a:ext>
                </a:extLst>
              </p:cNvPr>
              <p:cNvSpPr txBox="1"/>
              <p:nvPr/>
            </p:nvSpPr>
            <p:spPr>
              <a:xfrm>
                <a:off x="1715081" y="1680763"/>
                <a:ext cx="1246802"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ea typeface="Cambria Math" panose="02040503050406030204" pitchFamily="18" charset="0"/>
                        </a:rPr>
                        <m:t>⇒</m:t>
                      </m:r>
                    </m:oMath>
                  </m:oMathPara>
                </a14:m>
                <a:endParaRPr lang="en-US" sz="2800" b="1" dirty="0">
                  <a:solidFill>
                    <a:schemeClr val="tx1"/>
                  </a:solidFill>
                </a:endParaRPr>
              </a:p>
            </p:txBody>
          </p:sp>
        </mc:Choice>
        <mc:Fallback xmlns="">
          <p:sp>
            <p:nvSpPr>
              <p:cNvPr id="70" name="TextBox 5">
                <a:extLst>
                  <a:ext uri="{FF2B5EF4-FFF2-40B4-BE49-F238E27FC236}">
                    <a16:creationId xmlns:a16="http://schemas.microsoft.com/office/drawing/2014/main" id="{070A2EE4-C472-414D-A13E-6DBC150BD189}"/>
                  </a:ext>
                </a:extLst>
              </p:cNvPr>
              <p:cNvSpPr txBox="1">
                <a:spLocks noRot="1" noChangeAspect="1" noMove="1" noResize="1" noEditPoints="1" noAdjustHandles="1" noChangeArrowheads="1" noChangeShapeType="1" noTextEdit="1"/>
              </p:cNvSpPr>
              <p:nvPr/>
            </p:nvSpPr>
            <p:spPr>
              <a:xfrm>
                <a:off x="1715081" y="1680763"/>
                <a:ext cx="1246802" cy="523220"/>
              </a:xfrm>
              <a:prstGeom prst="rect">
                <a:avLst/>
              </a:prstGeom>
              <a:blipFill>
                <a:blip r:embed="rId7"/>
                <a:stretch>
                  <a:fillRect/>
                </a:stretch>
              </a:blipFill>
            </p:spPr>
            <p:txBody>
              <a:bodyPr/>
              <a:lstStyle/>
              <a:p>
                <a:r>
                  <a:rPr lang="en-US">
                    <a:noFill/>
                  </a:rPr>
                  <a:t> </a:t>
                </a:r>
              </a:p>
            </p:txBody>
          </p:sp>
        </mc:Fallback>
      </mc:AlternateContent>
      <p:pic>
        <p:nvPicPr>
          <p:cNvPr id="30" name="صورة 29">
            <a:extLst>
              <a:ext uri="{FF2B5EF4-FFF2-40B4-BE49-F238E27FC236}">
                <a16:creationId xmlns:a16="http://schemas.microsoft.com/office/drawing/2014/main" id="{13335BBC-EE17-4217-B15F-429671195DE8}"/>
              </a:ext>
            </a:extLst>
          </p:cNvPr>
          <p:cNvPicPr>
            <a:picLocks noChangeAspect="1"/>
          </p:cNvPicPr>
          <p:nvPr/>
        </p:nvPicPr>
        <p:blipFill>
          <a:blip r:embed="rId8"/>
          <a:stretch>
            <a:fillRect/>
          </a:stretch>
        </p:blipFill>
        <p:spPr>
          <a:xfrm>
            <a:off x="19998" y="2424884"/>
            <a:ext cx="9144000" cy="4548110"/>
          </a:xfrm>
          <a:prstGeom prst="rect">
            <a:avLst/>
          </a:prstGeom>
          <a:ln w="127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086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randombar(horizont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randombar(horizontal)">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randombar(horizontal)">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randombar(horizontal)">
                                      <p:cBhvr>
                                        <p:cTn id="22" dur="500"/>
                                        <p:tgtEl>
                                          <p:spTgt spid="6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randombar(horizontal)">
                                      <p:cBhvr>
                                        <p:cTn id="27" dur="500"/>
                                        <p:tgtEl>
                                          <p:spTgt spid="6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randombar(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randombar(horizontal)">
                                      <p:cBhvr>
                                        <p:cTn id="37" dur="500"/>
                                        <p:tgtEl>
                                          <p:spTgt spid="70"/>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64"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9338" y="437763"/>
            <a:ext cx="8897157" cy="830997"/>
          </a:xfrm>
          <a:prstGeom prst="rect">
            <a:avLst/>
          </a:prstGeom>
          <a:noFill/>
        </p:spPr>
        <p:txBody>
          <a:bodyPr wrap="square" rtlCol="0">
            <a:spAutoFit/>
          </a:bodyPr>
          <a:lstStyle/>
          <a:p>
            <a:r>
              <a:rPr lang="ar-KW" sz="2400" b="1" dirty="0"/>
              <a:t>أوجد معادلة القطع الزائد الذي بؤرتاه </a:t>
            </a:r>
            <a:r>
              <a:rPr lang="en-US" sz="2400" b="1" i="1" dirty="0">
                <a:latin typeface="Times New Roman" panose="02020603050405020304" pitchFamily="18" charset="0"/>
                <a:cs typeface="Times New Roman" panose="02020603050405020304" pitchFamily="18" charset="0"/>
              </a:rPr>
              <a:t>F</a:t>
            </a:r>
            <a:r>
              <a:rPr lang="en-US" sz="2400" b="1" baseline="-25000" dirty="0"/>
              <a:t>1</a:t>
            </a:r>
            <a:r>
              <a:rPr lang="en-US" sz="2400" b="1" dirty="0"/>
              <a:t>(0,-3),</a:t>
            </a:r>
            <a:r>
              <a:rPr lang="en-US" sz="2400" b="1" i="1" dirty="0">
                <a:latin typeface="Times New Roman" panose="02020603050405020304" pitchFamily="18" charset="0"/>
                <a:cs typeface="Times New Roman" panose="02020603050405020304" pitchFamily="18" charset="0"/>
              </a:rPr>
              <a:t>F</a:t>
            </a:r>
            <a:r>
              <a:rPr lang="en-US" sz="2400" b="1" baseline="-25000" dirty="0"/>
              <a:t>2</a:t>
            </a:r>
            <a:r>
              <a:rPr lang="en-US" sz="2400" b="1" dirty="0"/>
              <a:t>(0,3) </a:t>
            </a:r>
            <a:r>
              <a:rPr lang="ar-KW" sz="2400" b="1" dirty="0"/>
              <a:t> ورأساه </a:t>
            </a:r>
            <a:r>
              <a:rPr lang="en-US" sz="2400" b="1" i="1" dirty="0">
                <a:latin typeface="Times New Roman" panose="02020603050405020304" pitchFamily="18" charset="0"/>
                <a:cs typeface="Times New Roman" panose="02020603050405020304" pitchFamily="18" charset="0"/>
              </a:rPr>
              <a:t>A</a:t>
            </a:r>
            <a:r>
              <a:rPr lang="en-US" sz="2400" b="1" baseline="-25000" dirty="0"/>
              <a:t>1</a:t>
            </a:r>
            <a:r>
              <a:rPr lang="en-US" sz="2400" b="1" dirty="0"/>
              <a:t>(0,-2),</a:t>
            </a:r>
            <a:r>
              <a:rPr lang="en-US" sz="2400" b="1" i="1" dirty="0">
                <a:latin typeface="Times New Roman" panose="02020603050405020304" pitchFamily="18" charset="0"/>
                <a:cs typeface="Times New Roman" panose="02020603050405020304" pitchFamily="18" charset="0"/>
              </a:rPr>
              <a:t>A</a:t>
            </a:r>
            <a:r>
              <a:rPr lang="en-US" sz="2400" b="1" baseline="-25000" dirty="0"/>
              <a:t>2</a:t>
            </a:r>
            <a:r>
              <a:rPr lang="en-US" sz="2400" b="1" dirty="0"/>
              <a:t>(0,2)</a:t>
            </a:r>
            <a:endParaRPr lang="ar-KW" sz="2400" b="1" dirty="0"/>
          </a:p>
          <a:p>
            <a:r>
              <a:rPr lang="ar-KW" sz="2400" b="1" dirty="0"/>
              <a:t>ثم أوجد معادلة كل من خطيه المقاربين وارسم شكلا تقريبيا لهذا القطع.</a:t>
            </a:r>
            <a:endParaRPr lang="en-US" sz="2400" b="1" dirty="0"/>
          </a:p>
        </p:txBody>
      </p:sp>
      <p:sp>
        <p:nvSpPr>
          <p:cNvPr id="7" name="TextBox 2"/>
          <p:cNvSpPr txBox="1"/>
          <p:nvPr/>
        </p:nvSpPr>
        <p:spPr>
          <a:xfrm>
            <a:off x="7956376" y="1196752"/>
            <a:ext cx="865406" cy="461665"/>
          </a:xfrm>
          <a:prstGeom prst="rect">
            <a:avLst/>
          </a:prstGeom>
          <a:noFill/>
        </p:spPr>
        <p:txBody>
          <a:bodyPr wrap="square" rtlCol="0">
            <a:spAutoFit/>
          </a:bodyPr>
          <a:lstStyle/>
          <a:p>
            <a:pPr fontAlgn="base">
              <a:spcBef>
                <a:spcPct val="0"/>
              </a:spcBef>
              <a:spcAft>
                <a:spcPct val="0"/>
              </a:spcAft>
            </a:pPr>
            <a:r>
              <a:rPr lang="ar-EG" sz="2400" b="1" dirty="0">
                <a:solidFill>
                  <a:srgbClr val="FF0000"/>
                </a:solidFill>
                <a:latin typeface="Lucida Calligraphy" pitchFamily="66" charset="0"/>
                <a:cs typeface="Arial" pitchFamily="34" charset="0"/>
              </a:rPr>
              <a:t>الحل</a:t>
            </a:r>
            <a:r>
              <a:rPr lang="en-US" sz="2400" b="1" dirty="0">
                <a:solidFill>
                  <a:srgbClr val="FF0000"/>
                </a:solidFill>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6" name="TextBox 5"/>
              <p:cNvSpPr txBox="1"/>
              <p:nvPr/>
            </p:nvSpPr>
            <p:spPr>
              <a:xfrm>
                <a:off x="1606538" y="1397264"/>
                <a:ext cx="2736304" cy="717761"/>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f>
                        <m:fPr>
                          <m:ctrlPr>
                            <a:rPr lang="en-US" sz="2000" b="1" i="1" smtClean="0">
                              <a:solidFill>
                                <a:schemeClr val="tx1"/>
                              </a:solidFill>
                              <a:latin typeface="Cambria Math" panose="02040503050406030204" pitchFamily="18" charset="0"/>
                            </a:rPr>
                          </m:ctrlPr>
                        </m:fPr>
                        <m:num>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𝒚</m:t>
                              </m:r>
                            </m:e>
                            <m:sup>
                              <m:r>
                                <a:rPr lang="en-US" sz="2000" b="1" i="1" smtClean="0">
                                  <a:solidFill>
                                    <a:schemeClr val="tx1"/>
                                  </a:solidFill>
                                  <a:latin typeface="Cambria Math"/>
                                </a:rPr>
                                <m:t>𝟐</m:t>
                              </m:r>
                            </m:sup>
                          </m:sSup>
                        </m:num>
                        <m:den>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𝒂</m:t>
                              </m:r>
                            </m:e>
                            <m:sup>
                              <m:r>
                                <a:rPr lang="en-US" sz="2000" b="1" i="1" smtClean="0">
                                  <a:solidFill>
                                    <a:schemeClr val="tx1"/>
                                  </a:solidFill>
                                  <a:latin typeface="Cambria Math"/>
                                </a:rPr>
                                <m:t>𝟐</m:t>
                              </m:r>
                            </m:sup>
                          </m:sSup>
                        </m:den>
                      </m:f>
                      <m:r>
                        <a:rPr lang="en-US" sz="2000" b="1" i="1" smtClean="0">
                          <a:solidFill>
                            <a:schemeClr val="tx1"/>
                          </a:solidFill>
                          <a:latin typeface="Cambria Math"/>
                        </a:rPr>
                        <m:t>−</m:t>
                      </m:r>
                      <m:f>
                        <m:fPr>
                          <m:ctrlPr>
                            <a:rPr lang="en-US" sz="2000" b="1" i="1" smtClean="0">
                              <a:solidFill>
                                <a:schemeClr val="tx1"/>
                              </a:solidFill>
                              <a:latin typeface="Cambria Math" panose="02040503050406030204" pitchFamily="18" charset="0"/>
                              <a:ea typeface="Cambria Math"/>
                            </a:rPr>
                          </m:ctrlPr>
                        </m:fPr>
                        <m:num>
                          <m:sSup>
                            <m:sSupPr>
                              <m:ctrlPr>
                                <a:rPr lang="en-US" sz="2000" b="1" i="1" smtClean="0">
                                  <a:solidFill>
                                    <a:schemeClr val="tx1"/>
                                  </a:solidFill>
                                  <a:latin typeface="Cambria Math" panose="02040503050406030204" pitchFamily="18" charset="0"/>
                                  <a:ea typeface="Cambria Math"/>
                                </a:rPr>
                              </m:ctrlPr>
                            </m:sSupPr>
                            <m:e>
                              <m:r>
                                <a:rPr lang="en-US" sz="2000" b="1" i="1" smtClean="0">
                                  <a:solidFill>
                                    <a:schemeClr val="tx1"/>
                                  </a:solidFill>
                                  <a:latin typeface="Cambria Math"/>
                                  <a:ea typeface="Cambria Math"/>
                                </a:rPr>
                                <m:t>𝒙</m:t>
                              </m:r>
                            </m:e>
                            <m:sup>
                              <m:r>
                                <a:rPr lang="en-US" sz="2000" b="1" i="1" smtClean="0">
                                  <a:solidFill>
                                    <a:schemeClr val="tx1"/>
                                  </a:solidFill>
                                  <a:latin typeface="Cambria Math"/>
                                  <a:ea typeface="Cambria Math"/>
                                </a:rPr>
                                <m:t>𝟐</m:t>
                              </m:r>
                            </m:sup>
                          </m:sSup>
                        </m:num>
                        <m:den>
                          <m:sSup>
                            <m:sSupPr>
                              <m:ctrlPr>
                                <a:rPr lang="en-US" sz="2000" b="1" i="1" smtClean="0">
                                  <a:solidFill>
                                    <a:schemeClr val="tx1"/>
                                  </a:solidFill>
                                  <a:latin typeface="Cambria Math" panose="02040503050406030204" pitchFamily="18" charset="0"/>
                                  <a:ea typeface="Cambria Math"/>
                                </a:rPr>
                              </m:ctrlPr>
                            </m:sSupPr>
                            <m:e>
                              <m:r>
                                <a:rPr lang="en-US" sz="2000" b="1" i="1" smtClean="0">
                                  <a:solidFill>
                                    <a:schemeClr val="tx1"/>
                                  </a:solidFill>
                                  <a:latin typeface="Cambria Math"/>
                                  <a:ea typeface="Cambria Math"/>
                                </a:rPr>
                                <m:t>𝒃</m:t>
                              </m:r>
                            </m:e>
                            <m:sup>
                              <m:r>
                                <a:rPr lang="en-US" sz="2000" b="1" i="1" smtClean="0">
                                  <a:solidFill>
                                    <a:schemeClr val="tx1"/>
                                  </a:solidFill>
                                  <a:latin typeface="Cambria Math"/>
                                  <a:ea typeface="Cambria Math"/>
                                </a:rPr>
                                <m:t>𝟐</m:t>
                              </m:r>
                            </m:sup>
                          </m:sSup>
                        </m:den>
                      </m:f>
                      <m:r>
                        <a:rPr lang="en-US" sz="2000" b="1" i="1" smtClean="0">
                          <a:solidFill>
                            <a:schemeClr val="tx1"/>
                          </a:solidFill>
                          <a:latin typeface="Cambria Math"/>
                          <a:ea typeface="Cambria Math"/>
                        </a:rPr>
                        <m:t>=</m:t>
                      </m:r>
                      <m:r>
                        <a:rPr lang="en-US" sz="2000" b="1" i="1" smtClean="0">
                          <a:solidFill>
                            <a:schemeClr val="tx1"/>
                          </a:solidFill>
                          <a:latin typeface="Cambria Math"/>
                          <a:ea typeface="Cambria Math"/>
                        </a:rPr>
                        <m:t>𝟏</m:t>
                      </m:r>
                    </m:oMath>
                  </m:oMathPara>
                </a14:m>
                <a:endParaRPr lang="en-US" sz="2000" b="1" dirty="0">
                  <a:solidFill>
                    <a:schemeClr val="tx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606538" y="1397264"/>
                <a:ext cx="2736304" cy="717761"/>
              </a:xfrm>
              <a:prstGeom prst="rect">
                <a:avLst/>
              </a:prstGeom>
              <a:blipFill>
                <a:blip r:embed="rId2"/>
                <a:stretch>
                  <a:fillRect/>
                </a:stretch>
              </a:blipFill>
            </p:spPr>
            <p:txBody>
              <a:bodyPr/>
              <a:lstStyle/>
              <a:p>
                <a:r>
                  <a:rPr lang="en-US">
                    <a:noFill/>
                  </a:rPr>
                  <a:t> </a:t>
                </a:r>
              </a:p>
            </p:txBody>
          </p:sp>
        </mc:Fallback>
      </mc:AlternateContent>
      <p:sp>
        <p:nvSpPr>
          <p:cNvPr id="14" name="مربع نص 2"/>
          <p:cNvSpPr txBox="1"/>
          <p:nvPr/>
        </p:nvSpPr>
        <p:spPr>
          <a:xfrm>
            <a:off x="3491880" y="1619508"/>
            <a:ext cx="5140836" cy="369332"/>
          </a:xfrm>
          <a:prstGeom prst="rect">
            <a:avLst/>
          </a:prstGeom>
          <a:noFill/>
        </p:spPr>
        <p:txBody>
          <a:bodyPr wrap="square" rtlCol="1">
            <a:spAutoFit/>
          </a:bodyPr>
          <a:lstStyle/>
          <a:p>
            <a:pPr rtl="0" fontAlgn="base">
              <a:spcBef>
                <a:spcPct val="0"/>
              </a:spcBef>
              <a:spcAft>
                <a:spcPct val="0"/>
              </a:spcAft>
            </a:pPr>
            <a:r>
              <a:rPr lang="ar-KW" b="1" dirty="0">
                <a:latin typeface="Lucida Calligraphy" pitchFamily="66" charset="0"/>
                <a:cs typeface="Arial" pitchFamily="34" charset="0"/>
              </a:rPr>
              <a:t>تقع البؤرتان على محور الصادات فتكون المعادلة علي الصورة </a:t>
            </a:r>
          </a:p>
        </p:txBody>
      </p:sp>
      <p:sp>
        <p:nvSpPr>
          <p:cNvPr id="17" name="مربع نص 2"/>
          <p:cNvSpPr txBox="1"/>
          <p:nvPr/>
        </p:nvSpPr>
        <p:spPr>
          <a:xfrm>
            <a:off x="6738629" y="2784893"/>
            <a:ext cx="1946094" cy="369332"/>
          </a:xfrm>
          <a:prstGeom prst="rect">
            <a:avLst/>
          </a:prstGeom>
          <a:noFill/>
        </p:spPr>
        <p:txBody>
          <a:bodyPr wrap="square" rtlCol="1">
            <a:spAutoFit/>
          </a:bodyPr>
          <a:lstStyle/>
          <a:p>
            <a:pPr rtl="0" fontAlgn="base">
              <a:spcBef>
                <a:spcPct val="0"/>
              </a:spcBef>
              <a:spcAft>
                <a:spcPct val="0"/>
              </a:spcAft>
            </a:pPr>
            <a:r>
              <a:rPr lang="ar-KW" b="1" dirty="0">
                <a:latin typeface="Lucida Calligraphy" pitchFamily="66" charset="0"/>
                <a:cs typeface="Arial" pitchFamily="34" charset="0"/>
              </a:rPr>
              <a:t>ولكن</a:t>
            </a:r>
          </a:p>
        </p:txBody>
      </p:sp>
      <mc:AlternateContent xmlns:mc="http://schemas.openxmlformats.org/markup-compatibility/2006" xmlns:a14="http://schemas.microsoft.com/office/drawing/2010/main">
        <mc:Choice Requires="a14">
          <p:sp>
            <p:nvSpPr>
              <p:cNvPr id="21" name="مربع نص 2"/>
              <p:cNvSpPr txBox="1"/>
              <p:nvPr/>
            </p:nvSpPr>
            <p:spPr>
              <a:xfrm>
                <a:off x="6169784" y="2852661"/>
                <a:ext cx="1590071" cy="375552"/>
              </a:xfrm>
              <a:prstGeom prst="rect">
                <a:avLst/>
              </a:prstGeom>
              <a:noFill/>
            </p:spPr>
            <p:txBody>
              <a:bodyPr wrap="square" rtlCol="1">
                <a:spAutoFit/>
              </a:bodyPr>
              <a:lstStyle/>
              <a:p>
                <a:pPr algn="r" fontAlgn="base">
                  <a:spcBef>
                    <a:spcPct val="0"/>
                  </a:spcBef>
                  <a:spcAft>
                    <a:spcPct val="0"/>
                  </a:spcAft>
                </a:pPr>
                <a14:m>
                  <m:oMathPara xmlns:m="http://schemas.openxmlformats.org/officeDocument/2006/math">
                    <m:oMathParaPr>
                      <m:jc m:val="right"/>
                    </m:oMathParaPr>
                    <m:oMath xmlns:m="http://schemas.openxmlformats.org/officeDocument/2006/math">
                      <m:sSup>
                        <m:sSupPr>
                          <m:ctrlPr>
                            <a:rPr lang="ar-KW" b="1" i="1" smtClean="0">
                              <a:solidFill>
                                <a:schemeClr val="tx1"/>
                              </a:solidFill>
                              <a:latin typeface="Cambria Math" panose="02040503050406030204" pitchFamily="18" charset="0"/>
                              <a:cs typeface="Arial" pitchFamily="34" charset="0"/>
                            </a:rPr>
                          </m:ctrlPr>
                        </m:sSupPr>
                        <m:e>
                          <m:r>
                            <a:rPr lang="en-US" b="1" i="1" smtClean="0">
                              <a:solidFill>
                                <a:schemeClr val="tx1"/>
                              </a:solidFill>
                              <a:latin typeface="Cambria Math"/>
                              <a:cs typeface="Arial" pitchFamily="34" charset="0"/>
                            </a:rPr>
                            <m:t>𝑪</m:t>
                          </m:r>
                        </m:e>
                        <m:sup>
                          <m:r>
                            <a:rPr lang="en-US" b="1" i="1" smtClean="0">
                              <a:solidFill>
                                <a:schemeClr val="tx1"/>
                              </a:solidFill>
                              <a:latin typeface="Cambria Math"/>
                              <a:cs typeface="Arial" pitchFamily="34" charset="0"/>
                            </a:rPr>
                            <m:t>𝟐</m:t>
                          </m:r>
                        </m:sup>
                      </m:sSup>
                      <m:r>
                        <a:rPr lang="ar-KW" b="1" i="1" smtClean="0">
                          <a:solidFill>
                            <a:schemeClr val="tx1"/>
                          </a:solidFill>
                          <a:latin typeface="Cambria Math"/>
                          <a:ea typeface="Cambria Math"/>
                          <a:cs typeface="Arial" pitchFamily="34" charset="0"/>
                        </a:rPr>
                        <m:t>=</m:t>
                      </m:r>
                      <m:sSup>
                        <m:sSupPr>
                          <m:ctrlPr>
                            <a:rPr lang="ar-KW" b="1" i="1" smtClean="0">
                              <a:solidFill>
                                <a:schemeClr val="tx1"/>
                              </a:solidFill>
                              <a:latin typeface="Cambria Math" panose="02040503050406030204" pitchFamily="18" charset="0"/>
                              <a:ea typeface="Cambria Math"/>
                              <a:cs typeface="Arial" pitchFamily="34" charset="0"/>
                            </a:rPr>
                          </m:ctrlPr>
                        </m:sSupPr>
                        <m:e>
                          <m:r>
                            <a:rPr lang="en-US" b="1" i="1" smtClean="0">
                              <a:solidFill>
                                <a:schemeClr val="tx1"/>
                              </a:solidFill>
                              <a:latin typeface="Cambria Math"/>
                              <a:ea typeface="Cambria Math"/>
                              <a:cs typeface="Arial" pitchFamily="34" charset="0"/>
                            </a:rPr>
                            <m:t>𝒂</m:t>
                          </m:r>
                        </m:e>
                        <m:sup>
                          <m:r>
                            <a:rPr lang="en-US" b="1" i="1" smtClean="0">
                              <a:solidFill>
                                <a:schemeClr val="tx1"/>
                              </a:solidFill>
                              <a:latin typeface="Cambria Math"/>
                              <a:ea typeface="Cambria Math"/>
                              <a:cs typeface="Arial" pitchFamily="34" charset="0"/>
                            </a:rPr>
                            <m:t>𝟐</m:t>
                          </m:r>
                        </m:sup>
                      </m:sSup>
                      <m:r>
                        <a:rPr lang="ar-KW" b="1" i="1" smtClean="0">
                          <a:solidFill>
                            <a:schemeClr val="tx1"/>
                          </a:solidFill>
                          <a:latin typeface="Cambria Math"/>
                          <a:ea typeface="Cambria Math"/>
                          <a:cs typeface="Arial" pitchFamily="34" charset="0"/>
                        </a:rPr>
                        <m:t>+</m:t>
                      </m:r>
                      <m:sSup>
                        <m:sSupPr>
                          <m:ctrlPr>
                            <a:rPr lang="ar-KW" b="1" i="1" smtClean="0">
                              <a:solidFill>
                                <a:schemeClr val="tx1"/>
                              </a:solidFill>
                              <a:latin typeface="Cambria Math" panose="02040503050406030204" pitchFamily="18" charset="0"/>
                              <a:ea typeface="Cambria Math"/>
                              <a:cs typeface="Arial" pitchFamily="34" charset="0"/>
                            </a:rPr>
                          </m:ctrlPr>
                        </m:sSupPr>
                        <m:e>
                          <m:r>
                            <a:rPr lang="en-US" b="1" i="1" smtClean="0">
                              <a:solidFill>
                                <a:schemeClr val="tx1"/>
                              </a:solidFill>
                              <a:latin typeface="Cambria Math"/>
                              <a:ea typeface="Cambria Math"/>
                              <a:cs typeface="Arial" pitchFamily="34" charset="0"/>
                            </a:rPr>
                            <m:t>𝒃</m:t>
                          </m:r>
                        </m:e>
                        <m:sup>
                          <m:r>
                            <a:rPr lang="en-US" b="1" i="1" smtClean="0">
                              <a:solidFill>
                                <a:schemeClr val="tx1"/>
                              </a:solidFill>
                              <a:latin typeface="Cambria Math"/>
                              <a:ea typeface="Cambria Math"/>
                              <a:cs typeface="Arial" pitchFamily="34" charset="0"/>
                            </a:rPr>
                            <m:t>𝟐</m:t>
                          </m:r>
                        </m:sup>
                      </m:sSup>
                    </m:oMath>
                  </m:oMathPara>
                </a14:m>
                <a:endParaRPr lang="ar-KW" b="1" dirty="0">
                  <a:solidFill>
                    <a:schemeClr val="tx1"/>
                  </a:solidFill>
                  <a:latin typeface="Lucida Calligraphy" pitchFamily="66" charset="0"/>
                  <a:cs typeface="Arial" pitchFamily="34" charset="0"/>
                </a:endParaRPr>
              </a:p>
            </p:txBody>
          </p:sp>
        </mc:Choice>
        <mc:Fallback xmlns="">
          <p:sp>
            <p:nvSpPr>
              <p:cNvPr id="21" name="مربع نص 2"/>
              <p:cNvSpPr txBox="1">
                <a:spLocks noRot="1" noChangeAspect="1" noMove="1" noResize="1" noEditPoints="1" noAdjustHandles="1" noChangeArrowheads="1" noChangeShapeType="1" noTextEdit="1"/>
              </p:cNvSpPr>
              <p:nvPr/>
            </p:nvSpPr>
            <p:spPr>
              <a:xfrm>
                <a:off x="6169784" y="2852661"/>
                <a:ext cx="1590071" cy="37555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مربع نص 2"/>
              <p:cNvSpPr txBox="1"/>
              <p:nvPr/>
            </p:nvSpPr>
            <p:spPr>
              <a:xfrm>
                <a:off x="6253617" y="3626165"/>
                <a:ext cx="2031779" cy="375552"/>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left"/>
                    </m:oMathParaPr>
                    <m:oMath xmlns:m="http://schemas.openxmlformats.org/officeDocument/2006/math">
                      <m:sSup>
                        <m:sSupPr>
                          <m:ctrlPr>
                            <a:rPr lang="ar-KW" b="1" i="1" smtClean="0">
                              <a:solidFill>
                                <a:schemeClr val="tx1"/>
                              </a:solidFill>
                              <a:latin typeface="Cambria Math" panose="02040503050406030204" pitchFamily="18" charset="0"/>
                              <a:ea typeface="Cambria Math"/>
                              <a:cs typeface="Arial" pitchFamily="34" charset="0"/>
                            </a:rPr>
                          </m:ctrlPr>
                        </m:sSupPr>
                        <m:e>
                          <m:r>
                            <a:rPr lang="en-US" b="1" i="1" smtClean="0">
                              <a:solidFill>
                                <a:schemeClr val="tx1"/>
                              </a:solidFill>
                              <a:latin typeface="Cambria Math"/>
                              <a:ea typeface="Cambria Math"/>
                              <a:cs typeface="Arial" pitchFamily="34" charset="0"/>
                            </a:rPr>
                            <m:t>𝒃</m:t>
                          </m:r>
                        </m:e>
                        <m:sup>
                          <m:r>
                            <a:rPr lang="en-US" b="1" i="1" smtClean="0">
                              <a:solidFill>
                                <a:schemeClr val="tx1"/>
                              </a:solidFill>
                              <a:latin typeface="Cambria Math"/>
                              <a:ea typeface="Cambria Math"/>
                              <a:cs typeface="Arial" pitchFamily="34" charset="0"/>
                            </a:rPr>
                            <m:t>𝟐</m:t>
                          </m:r>
                        </m:sup>
                      </m:sSup>
                      <m:r>
                        <a:rPr lang="ar-KW" b="1" i="1" smtClean="0">
                          <a:solidFill>
                            <a:schemeClr val="tx1"/>
                          </a:solidFill>
                          <a:latin typeface="Cambria Math"/>
                          <a:ea typeface="Cambria Math"/>
                          <a:cs typeface="Arial" pitchFamily="34" charset="0"/>
                        </a:rPr>
                        <m:t>=</m:t>
                      </m:r>
                      <m:r>
                        <a:rPr lang="ar-KW" b="1" i="1" smtClean="0">
                          <a:solidFill>
                            <a:schemeClr val="tx1"/>
                          </a:solidFill>
                          <a:latin typeface="Cambria Math"/>
                          <a:ea typeface="Cambria Math"/>
                          <a:cs typeface="Arial" pitchFamily="34" charset="0"/>
                        </a:rPr>
                        <m:t>𝟗</m:t>
                      </m:r>
                      <m:r>
                        <a:rPr lang="ar-KW" b="1" i="1">
                          <a:solidFill>
                            <a:schemeClr val="tx1"/>
                          </a:solidFill>
                          <a:latin typeface="Cambria Math"/>
                          <a:ea typeface="Cambria Math"/>
                          <a:cs typeface="Arial" pitchFamily="34" charset="0"/>
                        </a:rPr>
                        <m:t>−</m:t>
                      </m:r>
                      <m:r>
                        <a:rPr lang="ar-KW" b="1" i="1" smtClean="0">
                          <a:solidFill>
                            <a:schemeClr val="tx1"/>
                          </a:solidFill>
                          <a:latin typeface="Cambria Math"/>
                          <a:ea typeface="Cambria Math"/>
                          <a:cs typeface="Arial" pitchFamily="34" charset="0"/>
                        </a:rPr>
                        <m:t>𝟒</m:t>
                      </m:r>
                      <m:r>
                        <a:rPr lang="ar-KW" b="1" i="1" smtClean="0">
                          <a:solidFill>
                            <a:schemeClr val="tx1"/>
                          </a:solidFill>
                          <a:latin typeface="Cambria Math"/>
                          <a:ea typeface="Cambria Math"/>
                          <a:cs typeface="Arial" pitchFamily="34" charset="0"/>
                        </a:rPr>
                        <m:t>=</m:t>
                      </m:r>
                      <m:r>
                        <a:rPr lang="ar-KW" b="1" i="1" smtClean="0">
                          <a:solidFill>
                            <a:schemeClr val="tx1"/>
                          </a:solidFill>
                          <a:latin typeface="Cambria Math"/>
                          <a:ea typeface="Cambria Math"/>
                          <a:cs typeface="Arial" pitchFamily="34" charset="0"/>
                        </a:rPr>
                        <m:t>𝟓</m:t>
                      </m:r>
                    </m:oMath>
                  </m:oMathPara>
                </a14:m>
                <a:endParaRPr lang="ar-KW" b="1" dirty="0">
                  <a:solidFill>
                    <a:schemeClr val="tx1"/>
                  </a:solidFill>
                  <a:latin typeface="Lucida Calligraphy" pitchFamily="66" charset="0"/>
                  <a:cs typeface="Arial" pitchFamily="34" charset="0"/>
                </a:endParaRPr>
              </a:p>
            </p:txBody>
          </p:sp>
        </mc:Choice>
        <mc:Fallback xmlns="">
          <p:sp>
            <p:nvSpPr>
              <p:cNvPr id="22" name="مربع نص 2"/>
              <p:cNvSpPr txBox="1">
                <a:spLocks noRot="1" noChangeAspect="1" noMove="1" noResize="1" noEditPoints="1" noAdjustHandles="1" noChangeArrowheads="1" noChangeShapeType="1" noTextEdit="1"/>
              </p:cNvSpPr>
              <p:nvPr/>
            </p:nvSpPr>
            <p:spPr>
              <a:xfrm>
                <a:off x="6253617" y="3626165"/>
                <a:ext cx="2031779" cy="37555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مربع نص 23"/>
              <p:cNvSpPr txBox="1"/>
              <p:nvPr/>
            </p:nvSpPr>
            <p:spPr>
              <a:xfrm>
                <a:off x="6071511" y="4001717"/>
                <a:ext cx="2843808" cy="369332"/>
              </a:xfrm>
              <a:prstGeom prst="rect">
                <a:avLst/>
              </a:prstGeom>
              <a:noFill/>
            </p:spPr>
            <p:txBody>
              <a:bodyPr wrap="square" rtlCol="1">
                <a:spAutoFit/>
              </a:bodyPr>
              <a:lstStyle/>
              <a:p>
                <a:r>
                  <a:rPr lang="en-US" b="1" dirty="0">
                    <a:solidFill>
                      <a:schemeClr val="tx1"/>
                    </a:solidFill>
                    <a:ea typeface="Cambria Math"/>
                  </a:rPr>
                  <a:t>  </a:t>
                </a:r>
                <a14:m>
                  <m:oMath xmlns:m="http://schemas.openxmlformats.org/officeDocument/2006/math">
                    <m:r>
                      <a:rPr lang="ar-KW" b="1" i="1" smtClean="0">
                        <a:solidFill>
                          <a:schemeClr val="tx1"/>
                        </a:solidFill>
                        <a:latin typeface="Cambria Math"/>
                        <a:ea typeface="Cambria Math"/>
                      </a:rPr>
                      <m:t>∴</m:t>
                    </m:r>
                  </m:oMath>
                </a14:m>
                <a:r>
                  <a:rPr lang="ar-KW" b="1" dirty="0">
                    <a:solidFill>
                      <a:schemeClr val="tx1"/>
                    </a:solidFill>
                  </a:rPr>
                  <a:t>معادلة القطع الزائد هي:</a:t>
                </a:r>
              </a:p>
            </p:txBody>
          </p:sp>
        </mc:Choice>
        <mc:Fallback xmlns="">
          <p:sp>
            <p:nvSpPr>
              <p:cNvPr id="24" name="مربع نص 23"/>
              <p:cNvSpPr txBox="1">
                <a:spLocks noRot="1" noChangeAspect="1" noMove="1" noResize="1" noEditPoints="1" noAdjustHandles="1" noChangeArrowheads="1" noChangeShapeType="1" noTextEdit="1"/>
              </p:cNvSpPr>
              <p:nvPr/>
            </p:nvSpPr>
            <p:spPr>
              <a:xfrm>
                <a:off x="6071511" y="4001717"/>
                <a:ext cx="2843808" cy="369332"/>
              </a:xfrm>
              <a:prstGeom prst="rect">
                <a:avLst/>
              </a:prstGeom>
              <a:blipFill>
                <a:blip r:embed="rId5"/>
                <a:stretch>
                  <a:fillRect t="-9836" b="-22951"/>
                </a:stretch>
              </a:blipFill>
            </p:spPr>
            <p:txBody>
              <a:bodyPr/>
              <a:lstStyle/>
              <a:p>
                <a:r>
                  <a:rPr lang="en-US">
                    <a:noFill/>
                  </a:rPr>
                  <a:t> </a:t>
                </a:r>
              </a:p>
            </p:txBody>
          </p:sp>
        </mc:Fallback>
      </mc:AlternateContent>
      <p:sp>
        <p:nvSpPr>
          <p:cNvPr id="8" name="مربع نص 7"/>
          <p:cNvSpPr txBox="1"/>
          <p:nvPr/>
        </p:nvSpPr>
        <p:spPr>
          <a:xfrm>
            <a:off x="4967536" y="2011389"/>
            <a:ext cx="3672408" cy="369332"/>
          </a:xfrm>
          <a:prstGeom prst="rect">
            <a:avLst/>
          </a:prstGeom>
          <a:noFill/>
        </p:spPr>
        <p:txBody>
          <a:bodyPr wrap="square" rtlCol="1">
            <a:spAutoFit/>
          </a:bodyPr>
          <a:lstStyle/>
          <a:p>
            <a:r>
              <a:rPr lang="ar-KW" b="1" dirty="0"/>
              <a:t>احدي البؤرتين </a:t>
            </a:r>
            <a:r>
              <a:rPr lang="en-US" b="1" dirty="0"/>
              <a:t>F</a:t>
            </a:r>
            <a:r>
              <a:rPr lang="en-US" b="1" baseline="-25000" dirty="0"/>
              <a:t>2</a:t>
            </a:r>
            <a:r>
              <a:rPr lang="en-US" b="1" dirty="0"/>
              <a:t>(0,3)</a:t>
            </a:r>
            <a:r>
              <a:rPr lang="ar-KW" b="1" dirty="0"/>
              <a:t> ومنها تكون  </a:t>
            </a:r>
            <a:r>
              <a:rPr lang="en-US" b="1" dirty="0"/>
              <a:t>C = 3</a:t>
            </a:r>
            <a:endParaRPr lang="ar-KW" b="1" dirty="0"/>
          </a:p>
        </p:txBody>
      </p:sp>
      <p:sp>
        <p:nvSpPr>
          <p:cNvPr id="26" name="مربع نص 25"/>
          <p:cNvSpPr txBox="1"/>
          <p:nvPr/>
        </p:nvSpPr>
        <p:spPr>
          <a:xfrm>
            <a:off x="4967536" y="2380721"/>
            <a:ext cx="3672408" cy="369332"/>
          </a:xfrm>
          <a:prstGeom prst="rect">
            <a:avLst/>
          </a:prstGeom>
          <a:noFill/>
        </p:spPr>
        <p:txBody>
          <a:bodyPr wrap="square" rtlCol="1">
            <a:spAutoFit/>
          </a:bodyPr>
          <a:lstStyle/>
          <a:p>
            <a:r>
              <a:rPr lang="ar-KW" b="1" dirty="0"/>
              <a:t>احدي الرأسين </a:t>
            </a:r>
            <a:r>
              <a:rPr lang="en-US" b="1" dirty="0"/>
              <a:t>A</a:t>
            </a:r>
            <a:r>
              <a:rPr lang="en-US" b="1" baseline="-25000" dirty="0"/>
              <a:t>2</a:t>
            </a:r>
            <a:r>
              <a:rPr lang="en-US" b="1" dirty="0"/>
              <a:t>(0,2)</a:t>
            </a:r>
            <a:r>
              <a:rPr lang="ar-KW" b="1" dirty="0"/>
              <a:t> ومنها تكون  </a:t>
            </a:r>
            <a:r>
              <a:rPr lang="en-US" b="1" dirty="0"/>
              <a:t>a = 2</a:t>
            </a:r>
            <a:endParaRPr lang="ar-KW" b="1" dirty="0"/>
          </a:p>
        </p:txBody>
      </p:sp>
      <mc:AlternateContent xmlns:mc="http://schemas.openxmlformats.org/markup-compatibility/2006" xmlns:a14="http://schemas.microsoft.com/office/drawing/2010/main">
        <mc:Choice Requires="a14">
          <p:sp>
            <p:nvSpPr>
              <p:cNvPr id="27" name="مربع نص 2"/>
              <p:cNvSpPr txBox="1"/>
              <p:nvPr/>
            </p:nvSpPr>
            <p:spPr>
              <a:xfrm>
                <a:off x="6280823" y="3266075"/>
                <a:ext cx="2004573" cy="375552"/>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left"/>
                    </m:oMathParaPr>
                    <m:oMath xmlns:m="http://schemas.openxmlformats.org/officeDocument/2006/math">
                      <m:sSup>
                        <m:sSupPr>
                          <m:ctrlPr>
                            <a:rPr lang="ar-KW" b="1" i="1" smtClean="0">
                              <a:solidFill>
                                <a:schemeClr val="tx1"/>
                              </a:solidFill>
                              <a:latin typeface="Cambria Math" panose="02040503050406030204" pitchFamily="18" charset="0"/>
                              <a:cs typeface="Arial" pitchFamily="34" charset="0"/>
                            </a:rPr>
                          </m:ctrlPr>
                        </m:sSupPr>
                        <m:e>
                          <m:r>
                            <a:rPr lang="en-US" b="1" i="1" smtClean="0">
                              <a:solidFill>
                                <a:schemeClr val="tx1"/>
                              </a:solidFill>
                              <a:latin typeface="Cambria Math"/>
                              <a:cs typeface="Arial" pitchFamily="34" charset="0"/>
                            </a:rPr>
                            <m:t>𝟑</m:t>
                          </m:r>
                        </m:e>
                        <m:sup>
                          <m:r>
                            <a:rPr lang="en-US" b="1" i="1" smtClean="0">
                              <a:solidFill>
                                <a:schemeClr val="tx1"/>
                              </a:solidFill>
                              <a:latin typeface="Cambria Math"/>
                              <a:cs typeface="Arial" pitchFamily="34" charset="0"/>
                            </a:rPr>
                            <m:t>𝟐</m:t>
                          </m:r>
                        </m:sup>
                      </m:sSup>
                      <m:r>
                        <a:rPr lang="ar-KW" b="1" i="1" smtClean="0">
                          <a:solidFill>
                            <a:schemeClr val="tx1"/>
                          </a:solidFill>
                          <a:latin typeface="Cambria Math"/>
                          <a:ea typeface="Cambria Math"/>
                          <a:cs typeface="Arial" pitchFamily="34" charset="0"/>
                        </a:rPr>
                        <m:t>=</m:t>
                      </m:r>
                      <m:sSup>
                        <m:sSupPr>
                          <m:ctrlPr>
                            <a:rPr lang="ar-KW" b="1" i="1" smtClean="0">
                              <a:solidFill>
                                <a:schemeClr val="tx1"/>
                              </a:solidFill>
                              <a:latin typeface="Cambria Math" panose="02040503050406030204" pitchFamily="18" charset="0"/>
                              <a:ea typeface="Cambria Math"/>
                              <a:cs typeface="Arial" pitchFamily="34" charset="0"/>
                            </a:rPr>
                          </m:ctrlPr>
                        </m:sSupPr>
                        <m:e>
                          <m:r>
                            <a:rPr lang="en-US" b="1" i="1" smtClean="0">
                              <a:solidFill>
                                <a:schemeClr val="tx1"/>
                              </a:solidFill>
                              <a:latin typeface="Cambria Math"/>
                              <a:ea typeface="Cambria Math"/>
                              <a:cs typeface="Arial" pitchFamily="34" charset="0"/>
                            </a:rPr>
                            <m:t>𝟐</m:t>
                          </m:r>
                        </m:e>
                        <m:sup>
                          <m:r>
                            <a:rPr lang="en-US" b="1" i="1" smtClean="0">
                              <a:solidFill>
                                <a:schemeClr val="tx1"/>
                              </a:solidFill>
                              <a:latin typeface="Cambria Math"/>
                              <a:ea typeface="Cambria Math"/>
                              <a:cs typeface="Arial" pitchFamily="34" charset="0"/>
                            </a:rPr>
                            <m:t>𝟐</m:t>
                          </m:r>
                        </m:sup>
                      </m:sSup>
                      <m:r>
                        <a:rPr lang="ar-KW" b="1" i="1" smtClean="0">
                          <a:solidFill>
                            <a:schemeClr val="tx1"/>
                          </a:solidFill>
                          <a:latin typeface="Cambria Math"/>
                          <a:ea typeface="Cambria Math"/>
                          <a:cs typeface="Arial" pitchFamily="34" charset="0"/>
                        </a:rPr>
                        <m:t>+</m:t>
                      </m:r>
                      <m:sSup>
                        <m:sSupPr>
                          <m:ctrlPr>
                            <a:rPr lang="ar-KW" b="1" i="1" smtClean="0">
                              <a:solidFill>
                                <a:schemeClr val="tx1"/>
                              </a:solidFill>
                              <a:latin typeface="Cambria Math" panose="02040503050406030204" pitchFamily="18" charset="0"/>
                              <a:ea typeface="Cambria Math"/>
                              <a:cs typeface="Arial" pitchFamily="34" charset="0"/>
                            </a:rPr>
                          </m:ctrlPr>
                        </m:sSupPr>
                        <m:e>
                          <m:r>
                            <a:rPr lang="en-US" b="1" i="1" smtClean="0">
                              <a:solidFill>
                                <a:schemeClr val="tx1"/>
                              </a:solidFill>
                              <a:latin typeface="Cambria Math"/>
                              <a:ea typeface="Cambria Math"/>
                              <a:cs typeface="Arial" pitchFamily="34" charset="0"/>
                            </a:rPr>
                            <m:t>𝒃</m:t>
                          </m:r>
                        </m:e>
                        <m:sup>
                          <m:r>
                            <a:rPr lang="en-US" b="1" i="1" smtClean="0">
                              <a:solidFill>
                                <a:schemeClr val="tx1"/>
                              </a:solidFill>
                              <a:latin typeface="Cambria Math"/>
                              <a:ea typeface="Cambria Math"/>
                              <a:cs typeface="Arial" pitchFamily="34" charset="0"/>
                            </a:rPr>
                            <m:t>𝟐</m:t>
                          </m:r>
                        </m:sup>
                      </m:sSup>
                    </m:oMath>
                  </m:oMathPara>
                </a14:m>
                <a:endParaRPr lang="ar-KW" b="1" dirty="0">
                  <a:solidFill>
                    <a:schemeClr val="tx1"/>
                  </a:solidFill>
                  <a:latin typeface="Lucida Calligraphy" pitchFamily="66" charset="0"/>
                  <a:cs typeface="Arial" pitchFamily="34" charset="0"/>
                </a:endParaRPr>
              </a:p>
            </p:txBody>
          </p:sp>
        </mc:Choice>
        <mc:Fallback xmlns="">
          <p:sp>
            <p:nvSpPr>
              <p:cNvPr id="27" name="مربع نص 2"/>
              <p:cNvSpPr txBox="1">
                <a:spLocks noRot="1" noChangeAspect="1" noMove="1" noResize="1" noEditPoints="1" noAdjustHandles="1" noChangeArrowheads="1" noChangeShapeType="1" noTextEdit="1"/>
              </p:cNvSpPr>
              <p:nvPr/>
            </p:nvSpPr>
            <p:spPr>
              <a:xfrm>
                <a:off x="6280823" y="3266075"/>
                <a:ext cx="2004573" cy="37555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5"/>
              <p:cNvSpPr txBox="1"/>
              <p:nvPr/>
            </p:nvSpPr>
            <p:spPr>
              <a:xfrm>
                <a:off x="6062298" y="4427559"/>
                <a:ext cx="2736304" cy="717761"/>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f>
                        <m:fPr>
                          <m:ctrlPr>
                            <a:rPr lang="en-US" sz="2000" b="1" i="1" smtClean="0">
                              <a:solidFill>
                                <a:schemeClr val="tx1"/>
                              </a:solidFill>
                              <a:latin typeface="Cambria Math" panose="02040503050406030204" pitchFamily="18" charset="0"/>
                            </a:rPr>
                          </m:ctrlPr>
                        </m:fPr>
                        <m:num>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𝒚</m:t>
                              </m:r>
                            </m:e>
                            <m:sup>
                              <m:r>
                                <a:rPr lang="en-US" sz="2000" b="1" i="1" smtClean="0">
                                  <a:solidFill>
                                    <a:schemeClr val="tx1"/>
                                  </a:solidFill>
                                  <a:latin typeface="Cambria Math"/>
                                </a:rPr>
                                <m:t>𝟐</m:t>
                              </m:r>
                            </m:sup>
                          </m:sSup>
                        </m:num>
                        <m:den>
                          <m:r>
                            <a:rPr lang="en-US" sz="2000" b="1" i="1" smtClean="0">
                              <a:solidFill>
                                <a:schemeClr val="tx1"/>
                              </a:solidFill>
                              <a:latin typeface="Cambria Math"/>
                            </a:rPr>
                            <m:t>𝟒</m:t>
                          </m:r>
                        </m:den>
                      </m:f>
                      <m:r>
                        <a:rPr lang="en-US" sz="2000" b="1" i="1" smtClean="0">
                          <a:solidFill>
                            <a:schemeClr val="tx1"/>
                          </a:solidFill>
                          <a:latin typeface="Cambria Math"/>
                        </a:rPr>
                        <m:t>−</m:t>
                      </m:r>
                      <m:f>
                        <m:fPr>
                          <m:ctrlPr>
                            <a:rPr lang="en-US" sz="2000" b="1" i="1" smtClean="0">
                              <a:solidFill>
                                <a:schemeClr val="tx1"/>
                              </a:solidFill>
                              <a:latin typeface="Cambria Math" panose="02040503050406030204" pitchFamily="18" charset="0"/>
                              <a:ea typeface="Cambria Math"/>
                            </a:rPr>
                          </m:ctrlPr>
                        </m:fPr>
                        <m:num>
                          <m:sSup>
                            <m:sSupPr>
                              <m:ctrlPr>
                                <a:rPr lang="en-US" sz="2000" b="1" i="1" smtClean="0">
                                  <a:solidFill>
                                    <a:schemeClr val="tx1"/>
                                  </a:solidFill>
                                  <a:latin typeface="Cambria Math" panose="02040503050406030204" pitchFamily="18" charset="0"/>
                                  <a:ea typeface="Cambria Math"/>
                                </a:rPr>
                              </m:ctrlPr>
                            </m:sSupPr>
                            <m:e>
                              <m:r>
                                <a:rPr lang="en-US" sz="2000" b="1" i="1" smtClean="0">
                                  <a:solidFill>
                                    <a:schemeClr val="tx1"/>
                                  </a:solidFill>
                                  <a:latin typeface="Cambria Math"/>
                                  <a:ea typeface="Cambria Math"/>
                                </a:rPr>
                                <m:t>𝒙</m:t>
                              </m:r>
                            </m:e>
                            <m:sup>
                              <m:r>
                                <a:rPr lang="en-US" sz="2000" b="1" i="1" smtClean="0">
                                  <a:solidFill>
                                    <a:schemeClr val="tx1"/>
                                  </a:solidFill>
                                  <a:latin typeface="Cambria Math"/>
                                  <a:ea typeface="Cambria Math"/>
                                </a:rPr>
                                <m:t>𝟐</m:t>
                              </m:r>
                            </m:sup>
                          </m:sSup>
                        </m:num>
                        <m:den>
                          <m:r>
                            <a:rPr lang="en-US" sz="2000" b="1" i="1" smtClean="0">
                              <a:solidFill>
                                <a:schemeClr val="tx1"/>
                              </a:solidFill>
                              <a:latin typeface="Cambria Math"/>
                              <a:ea typeface="Cambria Math"/>
                            </a:rPr>
                            <m:t>𝟓</m:t>
                          </m:r>
                        </m:den>
                      </m:f>
                      <m:r>
                        <a:rPr lang="en-US" sz="2000" b="1" i="1" smtClean="0">
                          <a:solidFill>
                            <a:schemeClr val="tx1"/>
                          </a:solidFill>
                          <a:latin typeface="Cambria Math"/>
                          <a:ea typeface="Cambria Math"/>
                        </a:rPr>
                        <m:t>=</m:t>
                      </m:r>
                      <m:r>
                        <a:rPr lang="en-US" sz="2000" b="1" i="1" smtClean="0">
                          <a:solidFill>
                            <a:schemeClr val="tx1"/>
                          </a:solidFill>
                          <a:latin typeface="Cambria Math"/>
                          <a:ea typeface="Cambria Math"/>
                        </a:rPr>
                        <m:t>𝟏</m:t>
                      </m:r>
                    </m:oMath>
                  </m:oMathPara>
                </a14:m>
                <a:endParaRPr lang="en-US" sz="2000" b="1" dirty="0">
                  <a:solidFill>
                    <a:schemeClr val="tx1"/>
                  </a:solidFill>
                </a:endParaRPr>
              </a:p>
            </p:txBody>
          </p:sp>
        </mc:Choice>
        <mc:Fallback xmlns="">
          <p:sp>
            <p:nvSpPr>
              <p:cNvPr id="28" name="TextBox 5"/>
              <p:cNvSpPr txBox="1">
                <a:spLocks noRot="1" noChangeAspect="1" noMove="1" noResize="1" noEditPoints="1" noAdjustHandles="1" noChangeArrowheads="1" noChangeShapeType="1" noTextEdit="1"/>
              </p:cNvSpPr>
              <p:nvPr/>
            </p:nvSpPr>
            <p:spPr>
              <a:xfrm>
                <a:off x="6062298" y="4427559"/>
                <a:ext cx="2736304" cy="717761"/>
              </a:xfrm>
              <a:prstGeom prst="rect">
                <a:avLst/>
              </a:prstGeom>
              <a:blipFill>
                <a:blip r:embed="rId7"/>
                <a:stretch>
                  <a:fillRect/>
                </a:stretch>
              </a:blipFill>
            </p:spPr>
            <p:txBody>
              <a:bodyPr/>
              <a:lstStyle/>
              <a:p>
                <a:r>
                  <a:rPr lang="en-US">
                    <a:noFill/>
                  </a:rPr>
                  <a:t> </a:t>
                </a:r>
              </a:p>
            </p:txBody>
          </p:sp>
        </mc:Fallback>
      </mc:AlternateContent>
      <p:sp>
        <p:nvSpPr>
          <p:cNvPr id="29" name="مربع نص 28"/>
          <p:cNvSpPr txBox="1"/>
          <p:nvPr/>
        </p:nvSpPr>
        <p:spPr>
          <a:xfrm>
            <a:off x="5458935" y="5114515"/>
            <a:ext cx="3456384" cy="369332"/>
          </a:xfrm>
          <a:prstGeom prst="rect">
            <a:avLst/>
          </a:prstGeom>
          <a:noFill/>
        </p:spPr>
        <p:txBody>
          <a:bodyPr wrap="square" rtlCol="1">
            <a:spAutoFit/>
          </a:bodyPr>
          <a:lstStyle/>
          <a:p>
            <a:r>
              <a:rPr lang="ar-KW" b="1" dirty="0"/>
              <a:t>معادلة كل من الخطين المقاربين :</a:t>
            </a:r>
          </a:p>
        </p:txBody>
      </p:sp>
      <mc:AlternateContent xmlns:mc="http://schemas.openxmlformats.org/markup-compatibility/2006" xmlns:a14="http://schemas.microsoft.com/office/drawing/2010/main">
        <mc:Choice Requires="a14">
          <p:sp>
            <p:nvSpPr>
              <p:cNvPr id="30" name="TextBox 12"/>
              <p:cNvSpPr txBox="1"/>
              <p:nvPr/>
            </p:nvSpPr>
            <p:spPr>
              <a:xfrm>
                <a:off x="6712350" y="5424522"/>
                <a:ext cx="1798930" cy="623825"/>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000" b="1" i="1" smtClean="0">
                          <a:solidFill>
                            <a:schemeClr val="tx1"/>
                          </a:solidFill>
                          <a:latin typeface="Cambria Math"/>
                        </a:rPr>
                        <m:t>𝒚</m:t>
                      </m:r>
                      <m:r>
                        <a:rPr lang="en-US" sz="2000" b="1" i="1" smtClean="0">
                          <a:solidFill>
                            <a:schemeClr val="tx1"/>
                          </a:solidFill>
                          <a:latin typeface="Cambria Math"/>
                        </a:rPr>
                        <m:t>=±</m:t>
                      </m:r>
                      <m:f>
                        <m:fPr>
                          <m:ctrlPr>
                            <a:rPr lang="en-US" sz="2000" b="1" i="1" smtClean="0">
                              <a:solidFill>
                                <a:schemeClr val="tx1"/>
                              </a:solidFill>
                              <a:latin typeface="Cambria Math" panose="02040503050406030204" pitchFamily="18" charset="0"/>
                            </a:rPr>
                          </m:ctrlPr>
                        </m:fPr>
                        <m:num>
                          <m:r>
                            <a:rPr lang="en-US" sz="2000" b="1" i="1" smtClean="0">
                              <a:solidFill>
                                <a:schemeClr val="tx1"/>
                              </a:solidFill>
                              <a:latin typeface="Cambria Math"/>
                            </a:rPr>
                            <m:t>𝒂</m:t>
                          </m:r>
                        </m:num>
                        <m:den>
                          <m:r>
                            <a:rPr lang="en-US" sz="2000" b="1" i="1" smtClean="0">
                              <a:solidFill>
                                <a:schemeClr val="tx1"/>
                              </a:solidFill>
                              <a:latin typeface="Cambria Math"/>
                            </a:rPr>
                            <m:t>𝒃</m:t>
                          </m:r>
                        </m:den>
                      </m:f>
                      <m:r>
                        <a:rPr lang="en-US" sz="2000" b="1" i="1" smtClean="0">
                          <a:solidFill>
                            <a:schemeClr val="tx1"/>
                          </a:solidFill>
                          <a:latin typeface="Cambria Math"/>
                        </a:rPr>
                        <m:t>𝒙</m:t>
                      </m:r>
                    </m:oMath>
                  </m:oMathPara>
                </a14:m>
                <a:endParaRPr lang="en-US" sz="2000" b="1" dirty="0">
                  <a:solidFill>
                    <a:schemeClr val="tx1"/>
                  </a:solidFill>
                </a:endParaRPr>
              </a:p>
            </p:txBody>
          </p:sp>
        </mc:Choice>
        <mc:Fallback xmlns="">
          <p:sp>
            <p:nvSpPr>
              <p:cNvPr id="30" name="TextBox 12"/>
              <p:cNvSpPr txBox="1">
                <a:spLocks noRot="1" noChangeAspect="1" noMove="1" noResize="1" noEditPoints="1" noAdjustHandles="1" noChangeArrowheads="1" noChangeShapeType="1" noTextEdit="1"/>
              </p:cNvSpPr>
              <p:nvPr/>
            </p:nvSpPr>
            <p:spPr>
              <a:xfrm>
                <a:off x="6712350" y="5424522"/>
                <a:ext cx="1798930" cy="62382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12"/>
              <p:cNvSpPr txBox="1"/>
              <p:nvPr/>
            </p:nvSpPr>
            <p:spPr>
              <a:xfrm>
                <a:off x="6085510" y="6048347"/>
                <a:ext cx="2778783" cy="611514"/>
              </a:xfrm>
              <a:prstGeom prst="rect">
                <a:avLst/>
              </a:prstGeom>
              <a:noFill/>
            </p:spPr>
            <p:txBody>
              <a:bodyPr wrap="square" rtlCol="0">
                <a:spAutoFit/>
              </a:bodyPr>
              <a:lstStyle/>
              <a:p>
                <a14:m>
                  <m:oMath xmlns:m="http://schemas.openxmlformats.org/officeDocument/2006/math">
                    <m:r>
                      <a:rPr lang="en-US" sz="2000" b="1" i="1" smtClean="0">
                        <a:solidFill>
                          <a:schemeClr val="tx1"/>
                        </a:solidFill>
                        <a:latin typeface="Cambria Math"/>
                      </a:rPr>
                      <m:t>𝒚</m:t>
                    </m:r>
                    <m:r>
                      <a:rPr lang="en-US" sz="2000" b="1" i="1" smtClean="0">
                        <a:solidFill>
                          <a:schemeClr val="tx1"/>
                        </a:solidFill>
                        <a:latin typeface="Cambria Math"/>
                      </a:rPr>
                      <m:t>=±</m:t>
                    </m:r>
                    <m:f>
                      <m:fPr>
                        <m:ctrlPr>
                          <a:rPr lang="en-US" sz="2000" b="1" i="1" smtClean="0">
                            <a:solidFill>
                              <a:schemeClr val="tx1"/>
                            </a:solidFill>
                            <a:latin typeface="Cambria Math" panose="02040503050406030204" pitchFamily="18" charset="0"/>
                          </a:rPr>
                        </m:ctrlPr>
                      </m:fPr>
                      <m:num>
                        <m:r>
                          <a:rPr lang="en-US" sz="2000" b="1" i="1" smtClean="0">
                            <a:solidFill>
                              <a:schemeClr val="tx1"/>
                            </a:solidFill>
                            <a:latin typeface="Cambria Math"/>
                          </a:rPr>
                          <m:t>𝟐</m:t>
                        </m:r>
                      </m:num>
                      <m:den>
                        <m:rad>
                          <m:radPr>
                            <m:degHide m:val="on"/>
                            <m:ctrlPr>
                              <a:rPr lang="en-US" sz="2000" b="1" i="1" smtClean="0">
                                <a:solidFill>
                                  <a:schemeClr val="tx1"/>
                                </a:solidFill>
                                <a:latin typeface="Cambria Math" panose="02040503050406030204" pitchFamily="18" charset="0"/>
                              </a:rPr>
                            </m:ctrlPr>
                          </m:radPr>
                          <m:deg/>
                          <m:e>
                            <m:r>
                              <a:rPr lang="en-US" sz="2000" b="1" i="1" smtClean="0">
                                <a:solidFill>
                                  <a:schemeClr val="tx1"/>
                                </a:solidFill>
                                <a:latin typeface="Cambria Math"/>
                              </a:rPr>
                              <m:t>𝟓</m:t>
                            </m:r>
                          </m:e>
                        </m:rad>
                      </m:den>
                    </m:f>
                    <m:r>
                      <a:rPr lang="en-US" sz="2000" b="1" i="1" smtClean="0">
                        <a:solidFill>
                          <a:schemeClr val="tx1"/>
                        </a:solidFill>
                        <a:latin typeface="Cambria Math"/>
                      </a:rPr>
                      <m:t>𝒙</m:t>
                    </m:r>
                    <m:groupChr>
                      <m:groupChrPr>
                        <m:chr m:val="⇒"/>
                        <m:pos m:val="top"/>
                        <m:ctrlPr>
                          <a:rPr lang="en-US" sz="2000" b="1" i="1" smtClean="0">
                            <a:solidFill>
                              <a:schemeClr val="tx1"/>
                            </a:solidFill>
                            <a:latin typeface="Cambria Math" panose="02040503050406030204" pitchFamily="18" charset="0"/>
                          </a:rPr>
                        </m:ctrlPr>
                      </m:groupChrPr>
                      <m:e/>
                    </m:groupChr>
                  </m:oMath>
                </a14:m>
                <a:r>
                  <a:rPr lang="en-US" sz="2000" b="1" dirty="0">
                    <a:solidFill>
                      <a:schemeClr val="tx1"/>
                    </a:solidFill>
                  </a:rPr>
                  <a:t> </a:t>
                </a:r>
                <a14:m>
                  <m:oMath xmlns:m="http://schemas.openxmlformats.org/officeDocument/2006/math">
                    <m:r>
                      <a:rPr lang="en-US" sz="2000" b="1" i="1">
                        <a:solidFill>
                          <a:schemeClr val="tx1"/>
                        </a:solidFill>
                        <a:latin typeface="Cambria Math"/>
                      </a:rPr>
                      <m:t>𝒚</m:t>
                    </m:r>
                    <m:r>
                      <a:rPr lang="en-US" sz="2000" b="1" i="1">
                        <a:solidFill>
                          <a:schemeClr val="tx1"/>
                        </a:solidFill>
                        <a:latin typeface="Cambria Math"/>
                      </a:rPr>
                      <m:t>=±</m:t>
                    </m:r>
                    <m:f>
                      <m:fPr>
                        <m:ctrlPr>
                          <a:rPr lang="en-US" sz="2000" b="1" i="1">
                            <a:solidFill>
                              <a:schemeClr val="tx1"/>
                            </a:solidFill>
                            <a:latin typeface="Cambria Math" panose="02040503050406030204" pitchFamily="18" charset="0"/>
                          </a:rPr>
                        </m:ctrlPr>
                      </m:fPr>
                      <m:num>
                        <m:r>
                          <a:rPr lang="en-US" sz="2000" b="1" i="1">
                            <a:solidFill>
                              <a:schemeClr val="tx1"/>
                            </a:solidFill>
                            <a:latin typeface="Cambria Math"/>
                          </a:rPr>
                          <m:t>𝟐</m:t>
                        </m:r>
                        <m:rad>
                          <m:radPr>
                            <m:degHide m:val="on"/>
                            <m:ctrlPr>
                              <a:rPr lang="en-US" sz="2000" b="1" i="1" smtClean="0">
                                <a:solidFill>
                                  <a:schemeClr val="tx1"/>
                                </a:solidFill>
                                <a:latin typeface="Cambria Math" panose="02040503050406030204" pitchFamily="18" charset="0"/>
                              </a:rPr>
                            </m:ctrlPr>
                          </m:radPr>
                          <m:deg/>
                          <m:e>
                            <m:r>
                              <a:rPr lang="en-US" sz="2000" b="1" i="1" smtClean="0">
                                <a:solidFill>
                                  <a:schemeClr val="tx1"/>
                                </a:solidFill>
                                <a:latin typeface="Cambria Math"/>
                              </a:rPr>
                              <m:t>𝟓</m:t>
                            </m:r>
                          </m:e>
                        </m:rad>
                      </m:num>
                      <m:den>
                        <m:r>
                          <a:rPr lang="en-US" sz="2000" b="1" i="1" smtClean="0">
                            <a:solidFill>
                              <a:schemeClr val="tx1"/>
                            </a:solidFill>
                            <a:latin typeface="Cambria Math"/>
                          </a:rPr>
                          <m:t>𝟓</m:t>
                        </m:r>
                      </m:den>
                    </m:f>
                  </m:oMath>
                </a14:m>
                <a:endParaRPr lang="en-US" sz="2000" b="1" dirty="0">
                  <a:solidFill>
                    <a:schemeClr val="tx1"/>
                  </a:solidFill>
                </a:endParaRPr>
              </a:p>
            </p:txBody>
          </p:sp>
        </mc:Choice>
        <mc:Fallback xmlns="">
          <p:sp>
            <p:nvSpPr>
              <p:cNvPr id="31" name="TextBox 12"/>
              <p:cNvSpPr txBox="1">
                <a:spLocks noRot="1" noChangeAspect="1" noMove="1" noResize="1" noEditPoints="1" noAdjustHandles="1" noChangeArrowheads="1" noChangeShapeType="1" noTextEdit="1"/>
              </p:cNvSpPr>
              <p:nvPr/>
            </p:nvSpPr>
            <p:spPr>
              <a:xfrm>
                <a:off x="6085510" y="6048347"/>
                <a:ext cx="2778783" cy="611514"/>
              </a:xfrm>
              <a:prstGeom prst="rect">
                <a:avLst/>
              </a:prstGeom>
              <a:blipFill>
                <a:blip r:embed="rId9"/>
                <a:stretch>
                  <a:fillRect/>
                </a:stretch>
              </a:blipFill>
            </p:spPr>
            <p:txBody>
              <a:bodyPr/>
              <a:lstStyle/>
              <a:p>
                <a:r>
                  <a:rPr lang="en-US">
                    <a:noFill/>
                  </a:rPr>
                  <a:t> </a:t>
                </a:r>
              </a:p>
            </p:txBody>
          </p:sp>
        </mc:Fallback>
      </mc:AlternateContent>
      <p:sp>
        <p:nvSpPr>
          <p:cNvPr id="23" name="مربع نص 22"/>
          <p:cNvSpPr txBox="1"/>
          <p:nvPr/>
        </p:nvSpPr>
        <p:spPr>
          <a:xfrm>
            <a:off x="6776077" y="44624"/>
            <a:ext cx="2088232" cy="400110"/>
          </a:xfrm>
          <a:prstGeom prst="rect">
            <a:avLst/>
          </a:prstGeom>
          <a:noFill/>
        </p:spPr>
        <p:txBody>
          <a:bodyPr wrap="square" rtlCol="1">
            <a:spAutoFit/>
          </a:bodyPr>
          <a:lstStyle/>
          <a:p>
            <a:r>
              <a:rPr lang="ar-KW" sz="2000" b="1" dirty="0">
                <a:solidFill>
                  <a:srgbClr val="FF0000"/>
                </a:solidFill>
              </a:rPr>
              <a:t>مثال </a:t>
            </a:r>
            <a:r>
              <a:rPr lang="en-US" sz="2000" b="1" dirty="0">
                <a:solidFill>
                  <a:srgbClr val="FF0000"/>
                </a:solidFill>
              </a:rPr>
              <a:t>2 </a:t>
            </a:r>
            <a:r>
              <a:rPr lang="ar-KW" sz="2000" b="1" dirty="0">
                <a:solidFill>
                  <a:srgbClr val="FF0000"/>
                </a:solidFill>
              </a:rPr>
              <a:t> صـــــ </a:t>
            </a:r>
            <a:r>
              <a:rPr lang="en-US" sz="2000" b="1" dirty="0">
                <a:solidFill>
                  <a:srgbClr val="FF0000"/>
                </a:solidFill>
              </a:rPr>
              <a:t>122 </a:t>
            </a:r>
            <a:endParaRPr lang="ar-KW" sz="2000" b="1" dirty="0">
              <a:solidFill>
                <a:srgbClr val="FF0000"/>
              </a:solidFill>
            </a:endParaRPr>
          </a:p>
        </p:txBody>
      </p:sp>
      <mc:AlternateContent xmlns:mc="http://schemas.openxmlformats.org/markup-compatibility/2006" xmlns:a14="http://schemas.microsoft.com/office/drawing/2010/main">
        <mc:Choice Requires="a14">
          <p:sp>
            <p:nvSpPr>
              <p:cNvPr id="25" name="TextBox 5">
                <a:extLst>
                  <a:ext uri="{FF2B5EF4-FFF2-40B4-BE49-F238E27FC236}">
                    <a16:creationId xmlns:a16="http://schemas.microsoft.com/office/drawing/2014/main" id="{348A944F-6CE3-46C7-B959-CBACEB1A61FD}"/>
                  </a:ext>
                </a:extLst>
              </p:cNvPr>
              <p:cNvSpPr txBox="1"/>
              <p:nvPr/>
            </p:nvSpPr>
            <p:spPr>
              <a:xfrm>
                <a:off x="5347950" y="3167390"/>
                <a:ext cx="1246802"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ea typeface="Cambria Math" panose="02040503050406030204" pitchFamily="18" charset="0"/>
                        </a:rPr>
                        <m:t>⇒</m:t>
                      </m:r>
                    </m:oMath>
                  </m:oMathPara>
                </a14:m>
                <a:endParaRPr lang="en-US" sz="2800" b="1" dirty="0">
                  <a:solidFill>
                    <a:schemeClr val="tx1"/>
                  </a:solidFill>
                </a:endParaRPr>
              </a:p>
            </p:txBody>
          </p:sp>
        </mc:Choice>
        <mc:Fallback xmlns="">
          <p:sp>
            <p:nvSpPr>
              <p:cNvPr id="25" name="TextBox 5">
                <a:extLst>
                  <a:ext uri="{FF2B5EF4-FFF2-40B4-BE49-F238E27FC236}">
                    <a16:creationId xmlns:a16="http://schemas.microsoft.com/office/drawing/2014/main" id="{348A944F-6CE3-46C7-B959-CBACEB1A61FD}"/>
                  </a:ext>
                </a:extLst>
              </p:cNvPr>
              <p:cNvSpPr txBox="1">
                <a:spLocks noRot="1" noChangeAspect="1" noMove="1" noResize="1" noEditPoints="1" noAdjustHandles="1" noChangeArrowheads="1" noChangeShapeType="1" noTextEdit="1"/>
              </p:cNvSpPr>
              <p:nvPr/>
            </p:nvSpPr>
            <p:spPr>
              <a:xfrm>
                <a:off x="5347950" y="3167390"/>
                <a:ext cx="1246802"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5">
                <a:extLst>
                  <a:ext uri="{FF2B5EF4-FFF2-40B4-BE49-F238E27FC236}">
                    <a16:creationId xmlns:a16="http://schemas.microsoft.com/office/drawing/2014/main" id="{C6B454C9-07A9-4F19-830E-7C4DFC8A620B}"/>
                  </a:ext>
                </a:extLst>
              </p:cNvPr>
              <p:cNvSpPr txBox="1"/>
              <p:nvPr/>
            </p:nvSpPr>
            <p:spPr>
              <a:xfrm>
                <a:off x="5362726" y="3553852"/>
                <a:ext cx="1246802"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ea typeface="Cambria Math" panose="02040503050406030204" pitchFamily="18" charset="0"/>
                        </a:rPr>
                        <m:t>⇒</m:t>
                      </m:r>
                    </m:oMath>
                  </m:oMathPara>
                </a14:m>
                <a:endParaRPr lang="en-US" sz="2800" b="1" dirty="0">
                  <a:solidFill>
                    <a:schemeClr val="tx1"/>
                  </a:solidFill>
                </a:endParaRPr>
              </a:p>
            </p:txBody>
          </p:sp>
        </mc:Choice>
        <mc:Fallback xmlns="">
          <p:sp>
            <p:nvSpPr>
              <p:cNvPr id="32" name="TextBox 5">
                <a:extLst>
                  <a:ext uri="{FF2B5EF4-FFF2-40B4-BE49-F238E27FC236}">
                    <a16:creationId xmlns:a16="http://schemas.microsoft.com/office/drawing/2014/main" id="{C6B454C9-07A9-4F19-830E-7C4DFC8A620B}"/>
                  </a:ext>
                </a:extLst>
              </p:cNvPr>
              <p:cNvSpPr txBox="1">
                <a:spLocks noRot="1" noChangeAspect="1" noMove="1" noResize="1" noEditPoints="1" noAdjustHandles="1" noChangeArrowheads="1" noChangeShapeType="1" noTextEdit="1"/>
              </p:cNvSpPr>
              <p:nvPr/>
            </p:nvSpPr>
            <p:spPr>
              <a:xfrm>
                <a:off x="5362726" y="3553852"/>
                <a:ext cx="1246802" cy="523220"/>
              </a:xfrm>
              <a:prstGeom prst="rect">
                <a:avLst/>
              </a:prstGeom>
              <a:blipFill>
                <a:blip r:embed="rId11"/>
                <a:stretch>
                  <a:fillRect/>
                </a:stretch>
              </a:blipFill>
            </p:spPr>
            <p:txBody>
              <a:bodyPr/>
              <a:lstStyle/>
              <a:p>
                <a:r>
                  <a:rPr lang="en-US">
                    <a:noFill/>
                  </a:rPr>
                  <a:t> </a:t>
                </a:r>
              </a:p>
            </p:txBody>
          </p:sp>
        </mc:Fallback>
      </mc:AlternateContent>
      <p:pic>
        <p:nvPicPr>
          <p:cNvPr id="10" name="صورة 9">
            <a:extLst>
              <a:ext uri="{FF2B5EF4-FFF2-40B4-BE49-F238E27FC236}">
                <a16:creationId xmlns:a16="http://schemas.microsoft.com/office/drawing/2014/main" id="{CD0BC8C1-E6CB-437E-BAD5-4C258BB85262}"/>
              </a:ext>
            </a:extLst>
          </p:cNvPr>
          <p:cNvPicPr>
            <a:picLocks noChangeAspect="1"/>
          </p:cNvPicPr>
          <p:nvPr/>
        </p:nvPicPr>
        <p:blipFill>
          <a:blip r:embed="rId12"/>
          <a:stretch>
            <a:fillRect/>
          </a:stretch>
        </p:blipFill>
        <p:spPr>
          <a:xfrm>
            <a:off x="98643" y="2852661"/>
            <a:ext cx="5423551" cy="3670714"/>
          </a:xfrm>
          <a:prstGeom prst="rect">
            <a:avLst/>
          </a:prstGeom>
        </p:spPr>
      </p:pic>
    </p:spTree>
    <p:extLst>
      <p:ext uri="{BB962C8B-B14F-4D97-AF65-F5344CB8AC3E}">
        <p14:creationId xmlns:p14="http://schemas.microsoft.com/office/powerpoint/2010/main" val="346121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randombar(horizontal)">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circle(in)">
                                      <p:cBhvr>
                                        <p:cTn id="43" dur="2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circle(in)">
                                      <p:cBhvr>
                                        <p:cTn id="48" dur="20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randombar(horizontal)">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circle(in)">
                                      <p:cBhvr>
                                        <p:cTn id="58" dur="20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randombar(horizontal)">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circle(in)">
                                      <p:cBhvr>
                                        <p:cTn id="68" dur="20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randombar(horizontal)">
                                      <p:cBhvr>
                                        <p:cTn id="73" dur="500"/>
                                        <p:tgtEl>
                                          <p:spTgt spid="24"/>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randombar(horizontal)">
                                      <p:cBhvr>
                                        <p:cTn id="78" dur="500"/>
                                        <p:tgtEl>
                                          <p:spTgt spid="28"/>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randombar(horizontal)">
                                      <p:cBhvr>
                                        <p:cTn id="83" dur="500"/>
                                        <p:tgtEl>
                                          <p:spTgt spid="29"/>
                                        </p:tgtEl>
                                      </p:cBhvr>
                                    </p:animEffect>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grpId="0" nodeType="click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randombar(horizontal)">
                                      <p:cBhvr>
                                        <p:cTn id="88" dur="500"/>
                                        <p:tgtEl>
                                          <p:spTgt spid="30"/>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randombar(horizontal)">
                                      <p:cBhvr>
                                        <p:cTn id="93" dur="500"/>
                                        <p:tgtEl>
                                          <p:spTgt spid="31"/>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10"/>
                                        </p:tgtEl>
                                        <p:attrNameLst>
                                          <p:attrName>style.visibility</p:attrName>
                                        </p:attrNameLst>
                                      </p:cBhvr>
                                      <p:to>
                                        <p:strVal val="visible"/>
                                      </p:to>
                                    </p:set>
                                    <p:animEffect transition="in" filter="wipe(left)">
                                      <p:cBhvr>
                                        <p:cTn id="9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P spid="14" grpId="0"/>
      <p:bldP spid="17" grpId="0"/>
      <p:bldP spid="21" grpId="0"/>
      <p:bldP spid="22" grpId="0"/>
      <p:bldP spid="24" grpId="0"/>
      <p:bldP spid="8" grpId="0"/>
      <p:bldP spid="26" grpId="0"/>
      <p:bldP spid="27" grpId="0"/>
      <p:bldP spid="28" grpId="0"/>
      <p:bldP spid="29" grpId="0"/>
      <p:bldP spid="30" grpId="0"/>
      <p:bldP spid="31" grpId="0"/>
      <p:bldP spid="23" grpId="0"/>
      <p:bldP spid="25"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a:extLst>
              <a:ext uri="{FF2B5EF4-FFF2-40B4-BE49-F238E27FC236}">
                <a16:creationId xmlns:a16="http://schemas.microsoft.com/office/drawing/2014/main" id="{4200B914-7FD4-4350-90A0-32221BC43040}"/>
              </a:ext>
            </a:extLst>
          </p:cNvPr>
          <p:cNvPicPr>
            <a:picLocks noChangeAspect="1"/>
          </p:cNvPicPr>
          <p:nvPr/>
        </p:nvPicPr>
        <p:blipFill>
          <a:blip r:embed="rId2"/>
          <a:stretch>
            <a:fillRect/>
          </a:stretch>
        </p:blipFill>
        <p:spPr>
          <a:xfrm>
            <a:off x="32234" y="2337269"/>
            <a:ext cx="5650920" cy="4548115"/>
          </a:xfrm>
          <a:prstGeom prst="rect">
            <a:avLst/>
          </a:prstGeom>
        </p:spPr>
      </p:pic>
      <p:sp>
        <p:nvSpPr>
          <p:cNvPr id="5" name="TextBox 4"/>
          <p:cNvSpPr txBox="1"/>
          <p:nvPr/>
        </p:nvSpPr>
        <p:spPr>
          <a:xfrm>
            <a:off x="139338" y="437763"/>
            <a:ext cx="8897157" cy="830997"/>
          </a:xfrm>
          <a:prstGeom prst="rect">
            <a:avLst/>
          </a:prstGeom>
          <a:noFill/>
        </p:spPr>
        <p:txBody>
          <a:bodyPr wrap="square" rtlCol="0">
            <a:spAutoFit/>
          </a:bodyPr>
          <a:lstStyle/>
          <a:p>
            <a:r>
              <a:rPr lang="ar-KW" sz="2400" b="1" dirty="0"/>
              <a:t>أوجد معادلة القطع الزائد الذي بؤرتاه </a:t>
            </a:r>
            <a:r>
              <a:rPr lang="en-US" sz="2400" b="1" dirty="0"/>
              <a:t>F</a:t>
            </a:r>
            <a:r>
              <a:rPr lang="en-US" sz="2400" b="1" baseline="-25000" dirty="0"/>
              <a:t>1</a:t>
            </a:r>
            <a:r>
              <a:rPr lang="en-US" sz="2400" b="1" dirty="0"/>
              <a:t>(-4,0),F</a:t>
            </a:r>
            <a:r>
              <a:rPr lang="en-US" sz="2400" b="1" baseline="-25000" dirty="0"/>
              <a:t>2</a:t>
            </a:r>
            <a:r>
              <a:rPr lang="en-US" sz="2400" b="1" dirty="0"/>
              <a:t>(4,0) </a:t>
            </a:r>
            <a:r>
              <a:rPr lang="ar-KW" sz="2400" b="1" dirty="0"/>
              <a:t> ورأساه </a:t>
            </a:r>
            <a:r>
              <a:rPr lang="en-US" sz="2400" b="1" dirty="0"/>
              <a:t>A</a:t>
            </a:r>
            <a:r>
              <a:rPr lang="en-US" sz="2400" b="1" baseline="-25000" dirty="0"/>
              <a:t>1</a:t>
            </a:r>
            <a:r>
              <a:rPr lang="en-US" sz="2400" b="1" dirty="0"/>
              <a:t>(-2,0),A</a:t>
            </a:r>
            <a:r>
              <a:rPr lang="en-US" sz="2400" b="1" baseline="-25000" dirty="0"/>
              <a:t>2</a:t>
            </a:r>
            <a:r>
              <a:rPr lang="en-US" sz="2400" b="1" dirty="0"/>
              <a:t>(2,0)</a:t>
            </a:r>
            <a:endParaRPr lang="ar-KW" sz="2400" b="1" dirty="0"/>
          </a:p>
          <a:p>
            <a:r>
              <a:rPr lang="ar-KW" sz="2400" b="1" dirty="0"/>
              <a:t>ثم أوجد معادلة كل من خطيه المقاربين وارسم شكلا تقريبيا لهذا القطع.</a:t>
            </a:r>
            <a:endParaRPr lang="en-US" sz="2400" b="1" dirty="0"/>
          </a:p>
        </p:txBody>
      </p:sp>
      <p:sp>
        <p:nvSpPr>
          <p:cNvPr id="7" name="TextBox 2"/>
          <p:cNvSpPr txBox="1"/>
          <p:nvPr/>
        </p:nvSpPr>
        <p:spPr>
          <a:xfrm>
            <a:off x="7956376" y="1167135"/>
            <a:ext cx="865406" cy="461665"/>
          </a:xfrm>
          <a:prstGeom prst="rect">
            <a:avLst/>
          </a:prstGeom>
          <a:noFill/>
        </p:spPr>
        <p:txBody>
          <a:bodyPr wrap="square" rtlCol="0">
            <a:spAutoFit/>
          </a:bodyPr>
          <a:lstStyle/>
          <a:p>
            <a:pPr fontAlgn="base">
              <a:spcBef>
                <a:spcPct val="0"/>
              </a:spcBef>
              <a:spcAft>
                <a:spcPct val="0"/>
              </a:spcAft>
            </a:pPr>
            <a:r>
              <a:rPr lang="ar-EG" sz="2400" b="1" dirty="0">
                <a:solidFill>
                  <a:srgbClr val="FF0000"/>
                </a:solidFill>
                <a:latin typeface="Lucida Calligraphy" pitchFamily="66" charset="0"/>
                <a:cs typeface="Arial" pitchFamily="34" charset="0"/>
              </a:rPr>
              <a:t>الحل</a:t>
            </a:r>
            <a:r>
              <a:rPr lang="en-US" sz="2400" b="1" dirty="0">
                <a:solidFill>
                  <a:srgbClr val="FF0000"/>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6" name="TextBox 5"/>
              <p:cNvSpPr txBox="1"/>
              <p:nvPr/>
            </p:nvSpPr>
            <p:spPr>
              <a:xfrm>
                <a:off x="1619672" y="1413936"/>
                <a:ext cx="2736304" cy="717761"/>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f>
                        <m:fPr>
                          <m:ctrlPr>
                            <a:rPr lang="en-US" sz="2000" b="1" i="1" smtClean="0">
                              <a:solidFill>
                                <a:schemeClr val="tx1"/>
                              </a:solidFill>
                              <a:latin typeface="Cambria Math" panose="02040503050406030204" pitchFamily="18" charset="0"/>
                            </a:rPr>
                          </m:ctrlPr>
                        </m:fPr>
                        <m:num>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𝒙</m:t>
                              </m:r>
                            </m:e>
                            <m:sup>
                              <m:r>
                                <a:rPr lang="en-US" sz="2000" b="1" i="1" smtClean="0">
                                  <a:solidFill>
                                    <a:schemeClr val="tx1"/>
                                  </a:solidFill>
                                  <a:latin typeface="Cambria Math"/>
                                </a:rPr>
                                <m:t>𝟐</m:t>
                              </m:r>
                            </m:sup>
                          </m:sSup>
                        </m:num>
                        <m:den>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𝒂</m:t>
                              </m:r>
                            </m:e>
                            <m:sup>
                              <m:r>
                                <a:rPr lang="en-US" sz="2000" b="1" i="1" smtClean="0">
                                  <a:solidFill>
                                    <a:schemeClr val="tx1"/>
                                  </a:solidFill>
                                  <a:latin typeface="Cambria Math"/>
                                </a:rPr>
                                <m:t>𝟐</m:t>
                              </m:r>
                            </m:sup>
                          </m:sSup>
                        </m:den>
                      </m:f>
                      <m:r>
                        <a:rPr lang="en-US" sz="2000" b="1" i="1" smtClean="0">
                          <a:solidFill>
                            <a:schemeClr val="tx1"/>
                          </a:solidFill>
                          <a:latin typeface="Cambria Math"/>
                        </a:rPr>
                        <m:t>−</m:t>
                      </m:r>
                      <m:f>
                        <m:fPr>
                          <m:ctrlPr>
                            <a:rPr lang="en-US" sz="2000" b="1" i="1" smtClean="0">
                              <a:solidFill>
                                <a:schemeClr val="tx1"/>
                              </a:solidFill>
                              <a:latin typeface="Cambria Math" panose="02040503050406030204" pitchFamily="18" charset="0"/>
                              <a:ea typeface="Cambria Math"/>
                            </a:rPr>
                          </m:ctrlPr>
                        </m:fPr>
                        <m:num>
                          <m:sSup>
                            <m:sSupPr>
                              <m:ctrlPr>
                                <a:rPr lang="en-US" sz="2000" b="1" i="1" smtClean="0">
                                  <a:solidFill>
                                    <a:schemeClr val="tx1"/>
                                  </a:solidFill>
                                  <a:latin typeface="Cambria Math" panose="02040503050406030204" pitchFamily="18" charset="0"/>
                                  <a:ea typeface="Cambria Math"/>
                                </a:rPr>
                              </m:ctrlPr>
                            </m:sSupPr>
                            <m:e>
                              <m:r>
                                <a:rPr lang="en-US" sz="2000" b="1" i="1" smtClean="0">
                                  <a:solidFill>
                                    <a:schemeClr val="tx1"/>
                                  </a:solidFill>
                                  <a:latin typeface="Cambria Math"/>
                                  <a:ea typeface="Cambria Math"/>
                                </a:rPr>
                                <m:t>𝒚</m:t>
                              </m:r>
                            </m:e>
                            <m:sup>
                              <m:r>
                                <a:rPr lang="en-US" sz="2000" b="1" i="1" smtClean="0">
                                  <a:solidFill>
                                    <a:schemeClr val="tx1"/>
                                  </a:solidFill>
                                  <a:latin typeface="Cambria Math"/>
                                  <a:ea typeface="Cambria Math"/>
                                </a:rPr>
                                <m:t>𝟐</m:t>
                              </m:r>
                            </m:sup>
                          </m:sSup>
                        </m:num>
                        <m:den>
                          <m:sSup>
                            <m:sSupPr>
                              <m:ctrlPr>
                                <a:rPr lang="en-US" sz="2000" b="1" i="1" smtClean="0">
                                  <a:solidFill>
                                    <a:schemeClr val="tx1"/>
                                  </a:solidFill>
                                  <a:latin typeface="Cambria Math" panose="02040503050406030204" pitchFamily="18" charset="0"/>
                                  <a:ea typeface="Cambria Math"/>
                                </a:rPr>
                              </m:ctrlPr>
                            </m:sSupPr>
                            <m:e>
                              <m:r>
                                <a:rPr lang="en-US" sz="2000" b="1" i="1" smtClean="0">
                                  <a:solidFill>
                                    <a:schemeClr val="tx1"/>
                                  </a:solidFill>
                                  <a:latin typeface="Cambria Math"/>
                                  <a:ea typeface="Cambria Math"/>
                                </a:rPr>
                                <m:t>𝒃</m:t>
                              </m:r>
                            </m:e>
                            <m:sup>
                              <m:r>
                                <a:rPr lang="en-US" sz="2000" b="1" i="1" smtClean="0">
                                  <a:solidFill>
                                    <a:schemeClr val="tx1"/>
                                  </a:solidFill>
                                  <a:latin typeface="Cambria Math"/>
                                  <a:ea typeface="Cambria Math"/>
                                </a:rPr>
                                <m:t>𝟐</m:t>
                              </m:r>
                            </m:sup>
                          </m:sSup>
                        </m:den>
                      </m:f>
                      <m:r>
                        <a:rPr lang="en-US" sz="2000" b="1" i="1" smtClean="0">
                          <a:solidFill>
                            <a:schemeClr val="tx1"/>
                          </a:solidFill>
                          <a:latin typeface="Cambria Math"/>
                          <a:ea typeface="Cambria Math"/>
                        </a:rPr>
                        <m:t>=</m:t>
                      </m:r>
                      <m:r>
                        <a:rPr lang="en-US" sz="2000" b="1" i="1" smtClean="0">
                          <a:solidFill>
                            <a:schemeClr val="tx1"/>
                          </a:solidFill>
                          <a:latin typeface="Cambria Math"/>
                          <a:ea typeface="Cambria Math"/>
                        </a:rPr>
                        <m:t>𝟏</m:t>
                      </m:r>
                    </m:oMath>
                  </m:oMathPara>
                </a14:m>
                <a:endParaRPr lang="en-US" sz="2000" b="1" dirty="0">
                  <a:solidFill>
                    <a:schemeClr val="tx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619672" y="1413936"/>
                <a:ext cx="2736304" cy="717761"/>
              </a:xfrm>
              <a:prstGeom prst="rect">
                <a:avLst/>
              </a:prstGeom>
              <a:blipFill>
                <a:blip r:embed="rId3"/>
                <a:stretch>
                  <a:fillRect/>
                </a:stretch>
              </a:blipFill>
            </p:spPr>
            <p:txBody>
              <a:bodyPr/>
              <a:lstStyle/>
              <a:p>
                <a:r>
                  <a:rPr lang="en-US">
                    <a:noFill/>
                  </a:rPr>
                  <a:t> </a:t>
                </a:r>
              </a:p>
            </p:txBody>
          </p:sp>
        </mc:Fallback>
      </mc:AlternateContent>
      <p:sp>
        <p:nvSpPr>
          <p:cNvPr id="14" name="مربع نص 2"/>
          <p:cNvSpPr txBox="1"/>
          <p:nvPr/>
        </p:nvSpPr>
        <p:spPr>
          <a:xfrm>
            <a:off x="3771924" y="1619508"/>
            <a:ext cx="4860791" cy="369332"/>
          </a:xfrm>
          <a:prstGeom prst="rect">
            <a:avLst/>
          </a:prstGeom>
          <a:noFill/>
        </p:spPr>
        <p:txBody>
          <a:bodyPr wrap="square" rtlCol="1">
            <a:spAutoFit/>
          </a:bodyPr>
          <a:lstStyle/>
          <a:p>
            <a:pPr fontAlgn="base">
              <a:spcBef>
                <a:spcPct val="0"/>
              </a:spcBef>
              <a:spcAft>
                <a:spcPct val="0"/>
              </a:spcAft>
            </a:pPr>
            <a:r>
              <a:rPr lang="ar-KW" b="1" dirty="0">
                <a:latin typeface="Lucida Calligraphy" pitchFamily="66" charset="0"/>
                <a:cs typeface="Arial" pitchFamily="34" charset="0"/>
              </a:rPr>
              <a:t>تقع البؤرتان على محور السينات فتكون المعادلة علي الصورة</a:t>
            </a:r>
            <a:r>
              <a:rPr lang="en-US" b="1" dirty="0">
                <a:latin typeface="Times New Roman" panose="02020603050405020304" pitchFamily="18" charset="0"/>
                <a:cs typeface="Times New Roman" panose="02020603050405020304" pitchFamily="18" charset="0"/>
              </a:rPr>
              <a:t>:</a:t>
            </a:r>
            <a:r>
              <a:rPr lang="ar-KW" b="1" dirty="0">
                <a:latin typeface="Lucida Calligraphy" pitchFamily="66" charset="0"/>
                <a:cs typeface="Arial" pitchFamily="34" charset="0"/>
              </a:rPr>
              <a:t> </a:t>
            </a:r>
          </a:p>
        </p:txBody>
      </p:sp>
      <p:sp>
        <p:nvSpPr>
          <p:cNvPr id="17" name="مربع نص 2"/>
          <p:cNvSpPr txBox="1"/>
          <p:nvPr/>
        </p:nvSpPr>
        <p:spPr>
          <a:xfrm>
            <a:off x="7668344" y="2686854"/>
            <a:ext cx="858618" cy="369332"/>
          </a:xfrm>
          <a:prstGeom prst="rect">
            <a:avLst/>
          </a:prstGeom>
          <a:noFill/>
        </p:spPr>
        <p:txBody>
          <a:bodyPr wrap="square" rtlCol="1">
            <a:spAutoFit/>
          </a:bodyPr>
          <a:lstStyle/>
          <a:p>
            <a:pPr fontAlgn="base">
              <a:spcBef>
                <a:spcPct val="0"/>
              </a:spcBef>
              <a:spcAft>
                <a:spcPct val="0"/>
              </a:spcAft>
            </a:pPr>
            <a:r>
              <a:rPr lang="ar-KW" b="1" dirty="0">
                <a:latin typeface="Lucida Calligraphy" pitchFamily="66" charset="0"/>
                <a:cs typeface="Arial" pitchFamily="34" charset="0"/>
              </a:rPr>
              <a:t>ولكن</a:t>
            </a:r>
          </a:p>
        </p:txBody>
      </p:sp>
      <mc:AlternateContent xmlns:mc="http://schemas.openxmlformats.org/markup-compatibility/2006" xmlns:a14="http://schemas.microsoft.com/office/drawing/2010/main">
        <mc:Choice Requires="a14">
          <p:sp>
            <p:nvSpPr>
              <p:cNvPr id="21" name="مربع نص 2"/>
              <p:cNvSpPr txBox="1"/>
              <p:nvPr/>
            </p:nvSpPr>
            <p:spPr>
              <a:xfrm>
                <a:off x="5200032" y="2904786"/>
                <a:ext cx="2004573" cy="375552"/>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left"/>
                    </m:oMathParaPr>
                    <m:oMath xmlns:m="http://schemas.openxmlformats.org/officeDocument/2006/math">
                      <m:sSup>
                        <m:sSupPr>
                          <m:ctrlPr>
                            <a:rPr lang="ar-KW" b="1" i="1" smtClean="0">
                              <a:solidFill>
                                <a:schemeClr val="tx1"/>
                              </a:solidFill>
                              <a:latin typeface="Cambria Math" panose="02040503050406030204" pitchFamily="18" charset="0"/>
                              <a:cs typeface="Arial" pitchFamily="34" charset="0"/>
                            </a:rPr>
                          </m:ctrlPr>
                        </m:sSupPr>
                        <m:e>
                          <m:r>
                            <a:rPr lang="en-US" b="1" i="1" smtClean="0">
                              <a:solidFill>
                                <a:schemeClr val="tx1"/>
                              </a:solidFill>
                              <a:latin typeface="Cambria Math"/>
                              <a:cs typeface="Arial" pitchFamily="34" charset="0"/>
                            </a:rPr>
                            <m:t>𝑪</m:t>
                          </m:r>
                        </m:e>
                        <m:sup>
                          <m:r>
                            <a:rPr lang="en-US" b="1" i="1" smtClean="0">
                              <a:solidFill>
                                <a:schemeClr val="tx1"/>
                              </a:solidFill>
                              <a:latin typeface="Cambria Math"/>
                              <a:cs typeface="Arial" pitchFamily="34" charset="0"/>
                            </a:rPr>
                            <m:t>𝟐</m:t>
                          </m:r>
                        </m:sup>
                      </m:sSup>
                      <m:r>
                        <a:rPr lang="ar-KW" b="1" i="1" smtClean="0">
                          <a:solidFill>
                            <a:schemeClr val="tx1"/>
                          </a:solidFill>
                          <a:latin typeface="Cambria Math"/>
                          <a:ea typeface="Cambria Math"/>
                          <a:cs typeface="Arial" pitchFamily="34" charset="0"/>
                        </a:rPr>
                        <m:t>=</m:t>
                      </m:r>
                      <m:sSup>
                        <m:sSupPr>
                          <m:ctrlPr>
                            <a:rPr lang="ar-KW" b="1" i="1" smtClean="0">
                              <a:solidFill>
                                <a:schemeClr val="tx1"/>
                              </a:solidFill>
                              <a:latin typeface="Cambria Math" panose="02040503050406030204" pitchFamily="18" charset="0"/>
                              <a:ea typeface="Cambria Math"/>
                              <a:cs typeface="Arial" pitchFamily="34" charset="0"/>
                            </a:rPr>
                          </m:ctrlPr>
                        </m:sSupPr>
                        <m:e>
                          <m:r>
                            <a:rPr lang="en-US" b="1" i="1" smtClean="0">
                              <a:solidFill>
                                <a:schemeClr val="tx1"/>
                              </a:solidFill>
                              <a:latin typeface="Cambria Math"/>
                              <a:ea typeface="Cambria Math"/>
                              <a:cs typeface="Arial" pitchFamily="34" charset="0"/>
                            </a:rPr>
                            <m:t>𝒂</m:t>
                          </m:r>
                        </m:e>
                        <m:sup>
                          <m:r>
                            <a:rPr lang="en-US" b="1" i="1" smtClean="0">
                              <a:solidFill>
                                <a:schemeClr val="tx1"/>
                              </a:solidFill>
                              <a:latin typeface="Cambria Math"/>
                              <a:ea typeface="Cambria Math"/>
                              <a:cs typeface="Arial" pitchFamily="34" charset="0"/>
                            </a:rPr>
                            <m:t>𝟐</m:t>
                          </m:r>
                        </m:sup>
                      </m:sSup>
                      <m:r>
                        <a:rPr lang="ar-KW" b="1" i="1" smtClean="0">
                          <a:solidFill>
                            <a:schemeClr val="tx1"/>
                          </a:solidFill>
                          <a:latin typeface="Cambria Math"/>
                          <a:ea typeface="Cambria Math"/>
                          <a:cs typeface="Arial" pitchFamily="34" charset="0"/>
                        </a:rPr>
                        <m:t>+</m:t>
                      </m:r>
                      <m:sSup>
                        <m:sSupPr>
                          <m:ctrlPr>
                            <a:rPr lang="ar-KW" b="1" i="1" smtClean="0">
                              <a:solidFill>
                                <a:schemeClr val="tx1"/>
                              </a:solidFill>
                              <a:latin typeface="Cambria Math" panose="02040503050406030204" pitchFamily="18" charset="0"/>
                              <a:ea typeface="Cambria Math"/>
                              <a:cs typeface="Arial" pitchFamily="34" charset="0"/>
                            </a:rPr>
                          </m:ctrlPr>
                        </m:sSupPr>
                        <m:e>
                          <m:r>
                            <a:rPr lang="en-US" b="1" i="1" smtClean="0">
                              <a:solidFill>
                                <a:schemeClr val="tx1"/>
                              </a:solidFill>
                              <a:latin typeface="Cambria Math"/>
                              <a:ea typeface="Cambria Math"/>
                              <a:cs typeface="Arial" pitchFamily="34" charset="0"/>
                            </a:rPr>
                            <m:t>𝒃</m:t>
                          </m:r>
                        </m:e>
                        <m:sup>
                          <m:r>
                            <a:rPr lang="en-US" b="1" i="1" smtClean="0">
                              <a:solidFill>
                                <a:schemeClr val="tx1"/>
                              </a:solidFill>
                              <a:latin typeface="Cambria Math"/>
                              <a:ea typeface="Cambria Math"/>
                              <a:cs typeface="Arial" pitchFamily="34" charset="0"/>
                            </a:rPr>
                            <m:t>𝟐</m:t>
                          </m:r>
                        </m:sup>
                      </m:sSup>
                    </m:oMath>
                  </m:oMathPara>
                </a14:m>
                <a:endParaRPr lang="ar-KW" b="1" dirty="0">
                  <a:solidFill>
                    <a:schemeClr val="tx1"/>
                  </a:solidFill>
                  <a:latin typeface="Lucida Calligraphy" pitchFamily="66" charset="0"/>
                  <a:cs typeface="Arial" pitchFamily="34" charset="0"/>
                </a:endParaRPr>
              </a:p>
            </p:txBody>
          </p:sp>
        </mc:Choice>
        <mc:Fallback xmlns="">
          <p:sp>
            <p:nvSpPr>
              <p:cNvPr id="21" name="مربع نص 2"/>
              <p:cNvSpPr txBox="1">
                <a:spLocks noRot="1" noChangeAspect="1" noMove="1" noResize="1" noEditPoints="1" noAdjustHandles="1" noChangeArrowheads="1" noChangeShapeType="1" noTextEdit="1"/>
              </p:cNvSpPr>
              <p:nvPr/>
            </p:nvSpPr>
            <p:spPr>
              <a:xfrm>
                <a:off x="5200032" y="2904786"/>
                <a:ext cx="2004573" cy="37555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مربع نص 2"/>
              <p:cNvSpPr txBox="1"/>
              <p:nvPr/>
            </p:nvSpPr>
            <p:spPr>
              <a:xfrm>
                <a:off x="5195715" y="3202821"/>
                <a:ext cx="3527389" cy="395429"/>
              </a:xfrm>
              <a:prstGeom prst="rect">
                <a:avLst/>
              </a:prstGeom>
              <a:noFill/>
            </p:spPr>
            <p:txBody>
              <a:bodyPr wrap="square" rtlCol="1">
                <a:spAutoFit/>
              </a:bodyPr>
              <a:lstStyle/>
              <a:p>
                <a:pPr algn="l" rtl="0" fontAlgn="base">
                  <a:spcBef>
                    <a:spcPct val="0"/>
                  </a:spcBef>
                  <a:spcAft>
                    <a:spcPct val="0"/>
                  </a:spcAft>
                </a:pPr>
                <a14:m>
                  <m:oMath xmlns:m="http://schemas.openxmlformats.org/officeDocument/2006/math">
                    <m:sSup>
                      <m:sSupPr>
                        <m:ctrlPr>
                          <a:rPr lang="ar-KW" b="1" i="1" smtClean="0">
                            <a:solidFill>
                              <a:schemeClr val="tx1"/>
                            </a:solidFill>
                            <a:latin typeface="Cambria Math" panose="02040503050406030204" pitchFamily="18" charset="0"/>
                            <a:ea typeface="Cambria Math"/>
                            <a:cs typeface="Arial" pitchFamily="34" charset="0"/>
                          </a:rPr>
                        </m:ctrlPr>
                      </m:sSupPr>
                      <m:e>
                        <m:r>
                          <a:rPr lang="en-US" b="1" i="1" smtClean="0">
                            <a:solidFill>
                              <a:schemeClr val="tx1"/>
                            </a:solidFill>
                            <a:latin typeface="Cambria Math"/>
                            <a:ea typeface="Cambria Math"/>
                            <a:cs typeface="Arial" pitchFamily="34" charset="0"/>
                          </a:rPr>
                          <m:t>𝒃</m:t>
                        </m:r>
                      </m:e>
                      <m:sup>
                        <m:r>
                          <a:rPr lang="en-US" b="1" i="1" smtClean="0">
                            <a:solidFill>
                              <a:schemeClr val="tx1"/>
                            </a:solidFill>
                            <a:latin typeface="Cambria Math"/>
                            <a:ea typeface="Cambria Math"/>
                            <a:cs typeface="Arial" pitchFamily="34" charset="0"/>
                          </a:rPr>
                          <m:t>𝟐</m:t>
                        </m:r>
                      </m:sup>
                    </m:sSup>
                    <m:r>
                      <a:rPr lang="ar-KW" b="1" i="1" smtClean="0">
                        <a:solidFill>
                          <a:schemeClr val="tx1"/>
                        </a:solidFill>
                        <a:latin typeface="Cambria Math"/>
                        <a:ea typeface="Cambria Math"/>
                        <a:cs typeface="Arial" pitchFamily="34" charset="0"/>
                      </a:rPr>
                      <m:t>=</m:t>
                    </m:r>
                    <m:r>
                      <a:rPr lang="ar-KW" b="1" i="1" smtClean="0">
                        <a:solidFill>
                          <a:schemeClr val="tx1"/>
                        </a:solidFill>
                        <a:latin typeface="Cambria Math"/>
                        <a:ea typeface="Cambria Math"/>
                        <a:cs typeface="Arial" pitchFamily="34" charset="0"/>
                      </a:rPr>
                      <m:t>𝟏𝟔</m:t>
                    </m:r>
                    <m:r>
                      <a:rPr lang="ar-KW" b="1" i="1" smtClean="0">
                        <a:solidFill>
                          <a:schemeClr val="tx1"/>
                        </a:solidFill>
                        <a:latin typeface="Cambria Math"/>
                        <a:ea typeface="Cambria Math"/>
                        <a:cs typeface="Arial" pitchFamily="34" charset="0"/>
                      </a:rPr>
                      <m:t>−</m:t>
                    </m:r>
                    <m:r>
                      <a:rPr lang="ar-KW" b="1" i="1" smtClean="0">
                        <a:solidFill>
                          <a:schemeClr val="tx1"/>
                        </a:solidFill>
                        <a:latin typeface="Cambria Math"/>
                        <a:ea typeface="Cambria Math"/>
                        <a:cs typeface="Arial" pitchFamily="34" charset="0"/>
                      </a:rPr>
                      <m:t>𝟒</m:t>
                    </m:r>
                    <m:r>
                      <a:rPr lang="ar-KW" b="1" i="1" smtClean="0">
                        <a:solidFill>
                          <a:schemeClr val="tx1"/>
                        </a:solidFill>
                        <a:latin typeface="Cambria Math"/>
                        <a:ea typeface="Cambria Math"/>
                        <a:cs typeface="Arial" pitchFamily="34" charset="0"/>
                      </a:rPr>
                      <m:t>=</m:t>
                    </m:r>
                    <m:r>
                      <a:rPr lang="ar-KW" b="1" i="1" smtClean="0">
                        <a:solidFill>
                          <a:schemeClr val="tx1"/>
                        </a:solidFill>
                        <a:latin typeface="Cambria Math"/>
                        <a:ea typeface="Cambria Math"/>
                        <a:cs typeface="Arial" pitchFamily="34" charset="0"/>
                      </a:rPr>
                      <m:t>𝟏𝟐</m:t>
                    </m:r>
                    <m:r>
                      <a:rPr lang="en-US" b="1" i="0" smtClean="0">
                        <a:solidFill>
                          <a:schemeClr val="tx1"/>
                        </a:solidFill>
                        <a:latin typeface="Cambria Math" panose="02040503050406030204" pitchFamily="18" charset="0"/>
                        <a:ea typeface="Cambria Math"/>
                        <a:cs typeface="Arial" pitchFamily="34" charset="0"/>
                      </a:rPr>
                      <m:t>   </m:t>
                    </m:r>
                    <m:r>
                      <a:rPr lang="en-US" b="1" i="1" smtClean="0">
                        <a:solidFill>
                          <a:schemeClr val="tx1"/>
                        </a:solidFill>
                        <a:latin typeface="Cambria Math" panose="02040503050406030204" pitchFamily="18" charset="0"/>
                        <a:ea typeface="Cambria Math" panose="02040503050406030204" pitchFamily="18" charset="0"/>
                        <a:cs typeface="Arial" pitchFamily="34" charset="0"/>
                      </a:rPr>
                      <m:t>⇒</m:t>
                    </m:r>
                  </m:oMath>
                </a14:m>
                <a:r>
                  <a:rPr lang="en-US" b="1" i="1" dirty="0">
                    <a:solidFill>
                      <a:schemeClr val="tx1"/>
                    </a:solidFill>
                    <a:latin typeface="Times New Roman" panose="02020603050405020304" pitchFamily="18" charset="0"/>
                    <a:cs typeface="Times New Roman" panose="02020603050405020304" pitchFamily="18" charset="0"/>
                  </a:rPr>
                  <a:t>b</a:t>
                </a:r>
                <a:r>
                  <a:rPr lang="en-US" b="1" dirty="0">
                    <a:solidFill>
                      <a:schemeClr val="tx1"/>
                    </a:solidFill>
                    <a:latin typeface="Lucida Calligraphy" pitchFamily="66" charset="0"/>
                    <a:cs typeface="Arial" pitchFamily="34" charset="0"/>
                  </a:rPr>
                  <a:t> = </a:t>
                </a:r>
                <a14:m>
                  <m:oMath xmlns:m="http://schemas.openxmlformats.org/officeDocument/2006/math">
                    <m:r>
                      <a:rPr lang="en-US" b="1" i="1" smtClean="0">
                        <a:solidFill>
                          <a:schemeClr val="tx1"/>
                        </a:solidFill>
                        <a:latin typeface="Cambria Math"/>
                        <a:cs typeface="Arial" pitchFamily="34" charset="0"/>
                      </a:rPr>
                      <m:t>𝟐</m:t>
                    </m:r>
                    <m:rad>
                      <m:radPr>
                        <m:degHide m:val="on"/>
                        <m:ctrlPr>
                          <a:rPr lang="en-US" b="1" i="1" smtClean="0">
                            <a:solidFill>
                              <a:schemeClr val="tx1"/>
                            </a:solidFill>
                            <a:latin typeface="Cambria Math" panose="02040503050406030204" pitchFamily="18" charset="0"/>
                            <a:cs typeface="Arial" pitchFamily="34" charset="0"/>
                          </a:rPr>
                        </m:ctrlPr>
                      </m:radPr>
                      <m:deg/>
                      <m:e>
                        <m:r>
                          <a:rPr lang="en-US" b="1" i="1" smtClean="0">
                            <a:solidFill>
                              <a:schemeClr val="tx1"/>
                            </a:solidFill>
                            <a:latin typeface="Cambria Math"/>
                            <a:cs typeface="Arial" pitchFamily="34" charset="0"/>
                          </a:rPr>
                          <m:t>𝟑</m:t>
                        </m:r>
                      </m:e>
                    </m:rad>
                  </m:oMath>
                </a14:m>
                <a:endParaRPr lang="ar-KW" b="1" dirty="0">
                  <a:solidFill>
                    <a:schemeClr val="tx1"/>
                  </a:solidFill>
                  <a:latin typeface="Lucida Calligraphy" pitchFamily="66" charset="0"/>
                  <a:cs typeface="Arial" pitchFamily="34" charset="0"/>
                </a:endParaRPr>
              </a:p>
            </p:txBody>
          </p:sp>
        </mc:Choice>
        <mc:Fallback xmlns="">
          <p:sp>
            <p:nvSpPr>
              <p:cNvPr id="22" name="مربع نص 2"/>
              <p:cNvSpPr txBox="1">
                <a:spLocks noRot="1" noChangeAspect="1" noMove="1" noResize="1" noEditPoints="1" noAdjustHandles="1" noChangeArrowheads="1" noChangeShapeType="1" noTextEdit="1"/>
              </p:cNvSpPr>
              <p:nvPr/>
            </p:nvSpPr>
            <p:spPr>
              <a:xfrm>
                <a:off x="5195715" y="3202821"/>
                <a:ext cx="3527389" cy="395429"/>
              </a:xfrm>
              <a:prstGeom prst="rect">
                <a:avLst/>
              </a:prstGeom>
              <a:blipFill>
                <a:blip r:embed="rId5"/>
                <a:stretch>
                  <a:fillRect t="-4615" b="-2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مربع نص 23"/>
              <p:cNvSpPr txBox="1"/>
              <p:nvPr/>
            </p:nvSpPr>
            <p:spPr>
              <a:xfrm>
                <a:off x="6130434" y="3850281"/>
                <a:ext cx="2843808" cy="369332"/>
              </a:xfrm>
              <a:prstGeom prst="rect">
                <a:avLst/>
              </a:prstGeom>
              <a:noFill/>
            </p:spPr>
            <p:txBody>
              <a:bodyPr wrap="square" rtlCol="1">
                <a:spAutoFit/>
              </a:bodyPr>
              <a:lstStyle/>
              <a:p>
                <a14:m>
                  <m:oMath xmlns:m="http://schemas.openxmlformats.org/officeDocument/2006/math">
                    <m:r>
                      <a:rPr lang="ar-KW" b="1" i="1" smtClean="0">
                        <a:solidFill>
                          <a:schemeClr val="tx1"/>
                        </a:solidFill>
                        <a:latin typeface="Cambria Math"/>
                        <a:ea typeface="Cambria Math"/>
                      </a:rPr>
                      <m:t>∴</m:t>
                    </m:r>
                  </m:oMath>
                </a14:m>
                <a:r>
                  <a:rPr lang="ar-KW" b="1" dirty="0">
                    <a:solidFill>
                      <a:schemeClr val="tx1"/>
                    </a:solidFill>
                  </a:rPr>
                  <a:t>معادلة القطع الزائد هي:</a:t>
                </a:r>
              </a:p>
            </p:txBody>
          </p:sp>
        </mc:Choice>
        <mc:Fallback xmlns="">
          <p:sp>
            <p:nvSpPr>
              <p:cNvPr id="24" name="مربع نص 23"/>
              <p:cNvSpPr txBox="1">
                <a:spLocks noRot="1" noChangeAspect="1" noMove="1" noResize="1" noEditPoints="1" noAdjustHandles="1" noChangeArrowheads="1" noChangeShapeType="1" noTextEdit="1"/>
              </p:cNvSpPr>
              <p:nvPr/>
            </p:nvSpPr>
            <p:spPr>
              <a:xfrm>
                <a:off x="6130434" y="3850281"/>
                <a:ext cx="2843808" cy="369332"/>
              </a:xfrm>
              <a:prstGeom prst="rect">
                <a:avLst/>
              </a:prstGeom>
              <a:blipFill>
                <a:blip r:embed="rId6"/>
                <a:stretch>
                  <a:fillRect t="-10000" b="-26667"/>
                </a:stretch>
              </a:blipFill>
            </p:spPr>
            <p:txBody>
              <a:bodyPr/>
              <a:lstStyle/>
              <a:p>
                <a:r>
                  <a:rPr lang="en-US">
                    <a:noFill/>
                  </a:rPr>
                  <a:t> </a:t>
                </a:r>
              </a:p>
            </p:txBody>
          </p:sp>
        </mc:Fallback>
      </mc:AlternateContent>
      <p:sp>
        <p:nvSpPr>
          <p:cNvPr id="8" name="مربع نص 7"/>
          <p:cNvSpPr txBox="1"/>
          <p:nvPr/>
        </p:nvSpPr>
        <p:spPr>
          <a:xfrm>
            <a:off x="4865259" y="1947031"/>
            <a:ext cx="3672408" cy="369332"/>
          </a:xfrm>
          <a:prstGeom prst="rect">
            <a:avLst/>
          </a:prstGeom>
          <a:noFill/>
        </p:spPr>
        <p:txBody>
          <a:bodyPr wrap="square" rtlCol="1">
            <a:spAutoFit/>
          </a:bodyPr>
          <a:lstStyle/>
          <a:p>
            <a:r>
              <a:rPr lang="ar-KW" b="1" dirty="0"/>
              <a:t>احدي البؤرتين </a:t>
            </a:r>
            <a:r>
              <a:rPr lang="en-US" b="1" dirty="0"/>
              <a:t>F</a:t>
            </a:r>
            <a:r>
              <a:rPr lang="en-US" b="1" baseline="-25000" dirty="0"/>
              <a:t>2</a:t>
            </a:r>
            <a:r>
              <a:rPr lang="en-US" b="1" dirty="0"/>
              <a:t>(4,0)</a:t>
            </a:r>
            <a:r>
              <a:rPr lang="ar-KW" b="1" dirty="0"/>
              <a:t> ومنها تكون  </a:t>
            </a:r>
            <a:r>
              <a:rPr lang="en-US" b="1" dirty="0"/>
              <a:t>C = 4</a:t>
            </a:r>
            <a:endParaRPr lang="ar-KW" b="1" dirty="0"/>
          </a:p>
        </p:txBody>
      </p:sp>
      <p:sp>
        <p:nvSpPr>
          <p:cNvPr id="26" name="مربع نص 25"/>
          <p:cNvSpPr txBox="1"/>
          <p:nvPr/>
        </p:nvSpPr>
        <p:spPr>
          <a:xfrm>
            <a:off x="4880987" y="2337847"/>
            <a:ext cx="3672408" cy="369332"/>
          </a:xfrm>
          <a:prstGeom prst="rect">
            <a:avLst/>
          </a:prstGeom>
          <a:noFill/>
        </p:spPr>
        <p:txBody>
          <a:bodyPr wrap="square" rtlCol="1">
            <a:spAutoFit/>
          </a:bodyPr>
          <a:lstStyle/>
          <a:p>
            <a:r>
              <a:rPr lang="ar-KW" b="1" dirty="0"/>
              <a:t>احدي الرأسين </a:t>
            </a:r>
            <a:r>
              <a:rPr lang="en-US" b="1" dirty="0"/>
              <a:t>A</a:t>
            </a:r>
            <a:r>
              <a:rPr lang="en-US" b="1" baseline="-25000" dirty="0"/>
              <a:t>2</a:t>
            </a:r>
            <a:r>
              <a:rPr lang="en-US" b="1" dirty="0"/>
              <a:t>(2,0)</a:t>
            </a:r>
            <a:r>
              <a:rPr lang="ar-KW" b="1" dirty="0"/>
              <a:t> ومنها تكون  </a:t>
            </a:r>
            <a:r>
              <a:rPr lang="en-US" b="1" dirty="0"/>
              <a:t>a = 2</a:t>
            </a:r>
            <a:endParaRPr lang="ar-KW" b="1" dirty="0"/>
          </a:p>
        </p:txBody>
      </p:sp>
      <mc:AlternateContent xmlns:mc="http://schemas.openxmlformats.org/markup-compatibility/2006" xmlns:a14="http://schemas.microsoft.com/office/drawing/2010/main">
        <mc:Choice Requires="a14">
          <p:sp>
            <p:nvSpPr>
              <p:cNvPr id="27" name="مربع نص 2"/>
              <p:cNvSpPr txBox="1"/>
              <p:nvPr/>
            </p:nvSpPr>
            <p:spPr>
              <a:xfrm>
                <a:off x="6969669" y="2941225"/>
                <a:ext cx="2004573" cy="375552"/>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left"/>
                    </m:oMathParaPr>
                    <m:oMath xmlns:m="http://schemas.openxmlformats.org/officeDocument/2006/math">
                      <m:sSup>
                        <m:sSupPr>
                          <m:ctrlPr>
                            <a:rPr lang="ar-KW" b="1" i="1" smtClean="0">
                              <a:solidFill>
                                <a:schemeClr val="tx1"/>
                              </a:solidFill>
                              <a:latin typeface="Cambria Math" panose="02040503050406030204" pitchFamily="18" charset="0"/>
                              <a:cs typeface="Arial" pitchFamily="34" charset="0"/>
                            </a:rPr>
                          </m:ctrlPr>
                        </m:sSupPr>
                        <m:e>
                          <m:r>
                            <a:rPr lang="en-US" b="1" i="1" smtClean="0">
                              <a:solidFill>
                                <a:schemeClr val="tx1"/>
                              </a:solidFill>
                              <a:latin typeface="Cambria Math"/>
                              <a:cs typeface="Arial" pitchFamily="34" charset="0"/>
                            </a:rPr>
                            <m:t>𝟒</m:t>
                          </m:r>
                        </m:e>
                        <m:sup>
                          <m:r>
                            <a:rPr lang="en-US" b="1" i="1" smtClean="0">
                              <a:solidFill>
                                <a:schemeClr val="tx1"/>
                              </a:solidFill>
                              <a:latin typeface="Cambria Math"/>
                              <a:cs typeface="Arial" pitchFamily="34" charset="0"/>
                            </a:rPr>
                            <m:t>𝟐</m:t>
                          </m:r>
                        </m:sup>
                      </m:sSup>
                      <m:r>
                        <a:rPr lang="ar-KW" b="1" i="1" smtClean="0">
                          <a:solidFill>
                            <a:schemeClr val="tx1"/>
                          </a:solidFill>
                          <a:latin typeface="Cambria Math"/>
                          <a:ea typeface="Cambria Math"/>
                          <a:cs typeface="Arial" pitchFamily="34" charset="0"/>
                        </a:rPr>
                        <m:t>=</m:t>
                      </m:r>
                      <m:sSup>
                        <m:sSupPr>
                          <m:ctrlPr>
                            <a:rPr lang="ar-KW" b="1" i="1" smtClean="0">
                              <a:solidFill>
                                <a:schemeClr val="tx1"/>
                              </a:solidFill>
                              <a:latin typeface="Cambria Math" panose="02040503050406030204" pitchFamily="18" charset="0"/>
                              <a:ea typeface="Cambria Math"/>
                              <a:cs typeface="Arial" pitchFamily="34" charset="0"/>
                            </a:rPr>
                          </m:ctrlPr>
                        </m:sSupPr>
                        <m:e>
                          <m:r>
                            <a:rPr lang="en-US" b="1" i="1" smtClean="0">
                              <a:solidFill>
                                <a:schemeClr val="tx1"/>
                              </a:solidFill>
                              <a:latin typeface="Cambria Math"/>
                              <a:ea typeface="Cambria Math"/>
                              <a:cs typeface="Arial" pitchFamily="34" charset="0"/>
                            </a:rPr>
                            <m:t>𝟐</m:t>
                          </m:r>
                        </m:e>
                        <m:sup>
                          <m:r>
                            <a:rPr lang="en-US" b="1" i="1" smtClean="0">
                              <a:solidFill>
                                <a:schemeClr val="tx1"/>
                              </a:solidFill>
                              <a:latin typeface="Cambria Math"/>
                              <a:ea typeface="Cambria Math"/>
                              <a:cs typeface="Arial" pitchFamily="34" charset="0"/>
                            </a:rPr>
                            <m:t>𝟐</m:t>
                          </m:r>
                        </m:sup>
                      </m:sSup>
                      <m:r>
                        <a:rPr lang="ar-KW" b="1" i="1" smtClean="0">
                          <a:solidFill>
                            <a:schemeClr val="tx1"/>
                          </a:solidFill>
                          <a:latin typeface="Cambria Math"/>
                          <a:ea typeface="Cambria Math"/>
                          <a:cs typeface="Arial" pitchFamily="34" charset="0"/>
                        </a:rPr>
                        <m:t>+</m:t>
                      </m:r>
                      <m:sSup>
                        <m:sSupPr>
                          <m:ctrlPr>
                            <a:rPr lang="ar-KW" b="1" i="1" smtClean="0">
                              <a:solidFill>
                                <a:schemeClr val="tx1"/>
                              </a:solidFill>
                              <a:latin typeface="Cambria Math" panose="02040503050406030204" pitchFamily="18" charset="0"/>
                              <a:ea typeface="Cambria Math"/>
                              <a:cs typeface="Arial" pitchFamily="34" charset="0"/>
                            </a:rPr>
                          </m:ctrlPr>
                        </m:sSupPr>
                        <m:e>
                          <m:r>
                            <a:rPr lang="en-US" b="1" i="1" smtClean="0">
                              <a:solidFill>
                                <a:schemeClr val="tx1"/>
                              </a:solidFill>
                              <a:latin typeface="Cambria Math"/>
                              <a:ea typeface="Cambria Math"/>
                              <a:cs typeface="Arial" pitchFamily="34" charset="0"/>
                            </a:rPr>
                            <m:t>𝒃</m:t>
                          </m:r>
                        </m:e>
                        <m:sup>
                          <m:r>
                            <a:rPr lang="en-US" b="1" i="1" smtClean="0">
                              <a:solidFill>
                                <a:schemeClr val="tx1"/>
                              </a:solidFill>
                              <a:latin typeface="Cambria Math"/>
                              <a:ea typeface="Cambria Math"/>
                              <a:cs typeface="Arial" pitchFamily="34" charset="0"/>
                            </a:rPr>
                            <m:t>𝟐</m:t>
                          </m:r>
                        </m:sup>
                      </m:sSup>
                    </m:oMath>
                  </m:oMathPara>
                </a14:m>
                <a:endParaRPr lang="ar-KW" b="1" dirty="0">
                  <a:solidFill>
                    <a:schemeClr val="tx1"/>
                  </a:solidFill>
                  <a:latin typeface="Lucida Calligraphy" pitchFamily="66" charset="0"/>
                  <a:cs typeface="Arial" pitchFamily="34" charset="0"/>
                </a:endParaRPr>
              </a:p>
            </p:txBody>
          </p:sp>
        </mc:Choice>
        <mc:Fallback xmlns="">
          <p:sp>
            <p:nvSpPr>
              <p:cNvPr id="27" name="مربع نص 2"/>
              <p:cNvSpPr txBox="1">
                <a:spLocks noRot="1" noChangeAspect="1" noMove="1" noResize="1" noEditPoints="1" noAdjustHandles="1" noChangeArrowheads="1" noChangeShapeType="1" noTextEdit="1"/>
              </p:cNvSpPr>
              <p:nvPr/>
            </p:nvSpPr>
            <p:spPr>
              <a:xfrm>
                <a:off x="6969669" y="2941225"/>
                <a:ext cx="2004573" cy="37555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5"/>
              <p:cNvSpPr txBox="1"/>
              <p:nvPr/>
            </p:nvSpPr>
            <p:spPr>
              <a:xfrm>
                <a:off x="4587916" y="3621060"/>
                <a:ext cx="2736304" cy="717761"/>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f>
                        <m:fPr>
                          <m:ctrlPr>
                            <a:rPr lang="en-US" sz="2000" b="1" i="1" smtClean="0">
                              <a:solidFill>
                                <a:schemeClr val="tx1"/>
                              </a:solidFill>
                              <a:latin typeface="Cambria Math" panose="02040503050406030204" pitchFamily="18" charset="0"/>
                            </a:rPr>
                          </m:ctrlPr>
                        </m:fPr>
                        <m:num>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𝒙</m:t>
                              </m:r>
                            </m:e>
                            <m:sup>
                              <m:r>
                                <a:rPr lang="en-US" sz="2000" b="1" i="1" smtClean="0">
                                  <a:solidFill>
                                    <a:schemeClr val="tx1"/>
                                  </a:solidFill>
                                  <a:latin typeface="Cambria Math"/>
                                </a:rPr>
                                <m:t>𝟐</m:t>
                              </m:r>
                            </m:sup>
                          </m:sSup>
                        </m:num>
                        <m:den>
                          <m:r>
                            <a:rPr lang="en-US" sz="2000" b="1" i="1" smtClean="0">
                              <a:solidFill>
                                <a:schemeClr val="tx1"/>
                              </a:solidFill>
                              <a:latin typeface="Cambria Math"/>
                            </a:rPr>
                            <m:t>𝟒</m:t>
                          </m:r>
                        </m:den>
                      </m:f>
                      <m:r>
                        <a:rPr lang="en-US" sz="2000" b="1" i="1" smtClean="0">
                          <a:solidFill>
                            <a:schemeClr val="tx1"/>
                          </a:solidFill>
                          <a:latin typeface="Cambria Math"/>
                        </a:rPr>
                        <m:t>−</m:t>
                      </m:r>
                      <m:f>
                        <m:fPr>
                          <m:ctrlPr>
                            <a:rPr lang="en-US" sz="2000" b="1" i="1" smtClean="0">
                              <a:solidFill>
                                <a:schemeClr val="tx1"/>
                              </a:solidFill>
                              <a:latin typeface="Cambria Math" panose="02040503050406030204" pitchFamily="18" charset="0"/>
                              <a:ea typeface="Cambria Math"/>
                            </a:rPr>
                          </m:ctrlPr>
                        </m:fPr>
                        <m:num>
                          <m:sSup>
                            <m:sSupPr>
                              <m:ctrlPr>
                                <a:rPr lang="en-US" sz="2000" b="1" i="1" smtClean="0">
                                  <a:solidFill>
                                    <a:schemeClr val="tx1"/>
                                  </a:solidFill>
                                  <a:latin typeface="Cambria Math" panose="02040503050406030204" pitchFamily="18" charset="0"/>
                                  <a:ea typeface="Cambria Math"/>
                                </a:rPr>
                              </m:ctrlPr>
                            </m:sSupPr>
                            <m:e>
                              <m:r>
                                <a:rPr lang="en-US" sz="2000" b="1" i="1" smtClean="0">
                                  <a:solidFill>
                                    <a:schemeClr val="tx1"/>
                                  </a:solidFill>
                                  <a:latin typeface="Cambria Math"/>
                                  <a:ea typeface="Cambria Math"/>
                                </a:rPr>
                                <m:t>𝒚</m:t>
                              </m:r>
                            </m:e>
                            <m:sup>
                              <m:r>
                                <a:rPr lang="en-US" sz="2000" b="1" i="1" smtClean="0">
                                  <a:solidFill>
                                    <a:schemeClr val="tx1"/>
                                  </a:solidFill>
                                  <a:latin typeface="Cambria Math"/>
                                  <a:ea typeface="Cambria Math"/>
                                </a:rPr>
                                <m:t>𝟐</m:t>
                              </m:r>
                            </m:sup>
                          </m:sSup>
                        </m:num>
                        <m:den>
                          <m:r>
                            <a:rPr lang="en-US" sz="2000" b="1" i="1" smtClean="0">
                              <a:solidFill>
                                <a:schemeClr val="tx1"/>
                              </a:solidFill>
                              <a:latin typeface="Cambria Math"/>
                              <a:ea typeface="Cambria Math"/>
                            </a:rPr>
                            <m:t>𝟏𝟐</m:t>
                          </m:r>
                        </m:den>
                      </m:f>
                      <m:r>
                        <a:rPr lang="en-US" sz="2000" b="1" i="1" smtClean="0">
                          <a:solidFill>
                            <a:schemeClr val="tx1"/>
                          </a:solidFill>
                          <a:latin typeface="Cambria Math"/>
                          <a:ea typeface="Cambria Math"/>
                        </a:rPr>
                        <m:t>=</m:t>
                      </m:r>
                      <m:r>
                        <a:rPr lang="en-US" sz="2000" b="1" i="1" smtClean="0">
                          <a:solidFill>
                            <a:schemeClr val="tx1"/>
                          </a:solidFill>
                          <a:latin typeface="Cambria Math"/>
                          <a:ea typeface="Cambria Math"/>
                        </a:rPr>
                        <m:t>𝟏</m:t>
                      </m:r>
                    </m:oMath>
                  </m:oMathPara>
                </a14:m>
                <a:endParaRPr lang="en-US" sz="2000" b="1" dirty="0">
                  <a:solidFill>
                    <a:schemeClr val="tx1"/>
                  </a:solidFill>
                </a:endParaRPr>
              </a:p>
            </p:txBody>
          </p:sp>
        </mc:Choice>
        <mc:Fallback xmlns="">
          <p:sp>
            <p:nvSpPr>
              <p:cNvPr id="28" name="TextBox 5"/>
              <p:cNvSpPr txBox="1">
                <a:spLocks noRot="1" noChangeAspect="1" noMove="1" noResize="1" noEditPoints="1" noAdjustHandles="1" noChangeArrowheads="1" noChangeShapeType="1" noTextEdit="1"/>
              </p:cNvSpPr>
              <p:nvPr/>
            </p:nvSpPr>
            <p:spPr>
              <a:xfrm>
                <a:off x="4587916" y="3621060"/>
                <a:ext cx="2736304" cy="717761"/>
              </a:xfrm>
              <a:prstGeom prst="rect">
                <a:avLst/>
              </a:prstGeom>
              <a:blipFill>
                <a:blip r:embed="rId8"/>
                <a:stretch>
                  <a:fillRect/>
                </a:stretch>
              </a:blipFill>
            </p:spPr>
            <p:txBody>
              <a:bodyPr/>
              <a:lstStyle/>
              <a:p>
                <a:r>
                  <a:rPr lang="en-US">
                    <a:noFill/>
                  </a:rPr>
                  <a:t> </a:t>
                </a:r>
              </a:p>
            </p:txBody>
          </p:sp>
        </mc:Fallback>
      </mc:AlternateContent>
      <p:sp>
        <p:nvSpPr>
          <p:cNvPr id="29" name="مربع نص 28"/>
          <p:cNvSpPr txBox="1"/>
          <p:nvPr/>
        </p:nvSpPr>
        <p:spPr>
          <a:xfrm>
            <a:off x="5443220" y="4473451"/>
            <a:ext cx="3456384" cy="369332"/>
          </a:xfrm>
          <a:prstGeom prst="rect">
            <a:avLst/>
          </a:prstGeom>
          <a:noFill/>
        </p:spPr>
        <p:txBody>
          <a:bodyPr wrap="square" rtlCol="1">
            <a:spAutoFit/>
          </a:bodyPr>
          <a:lstStyle/>
          <a:p>
            <a:r>
              <a:rPr lang="ar-KW" b="1" dirty="0"/>
              <a:t>معادلة كل من الخطين المقاربين :</a:t>
            </a:r>
          </a:p>
        </p:txBody>
      </p:sp>
      <mc:AlternateContent xmlns:mc="http://schemas.openxmlformats.org/markup-compatibility/2006" xmlns:a14="http://schemas.microsoft.com/office/drawing/2010/main">
        <mc:Choice Requires="a14">
          <p:sp>
            <p:nvSpPr>
              <p:cNvPr id="30" name="TextBox 12"/>
              <p:cNvSpPr txBox="1"/>
              <p:nvPr/>
            </p:nvSpPr>
            <p:spPr>
              <a:xfrm>
                <a:off x="6130434" y="4828564"/>
                <a:ext cx="1798930" cy="69705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000" b="1" i="1" smtClean="0">
                          <a:solidFill>
                            <a:schemeClr val="tx1"/>
                          </a:solidFill>
                          <a:latin typeface="Cambria Math"/>
                        </a:rPr>
                        <m:t>𝒚</m:t>
                      </m:r>
                      <m:r>
                        <a:rPr lang="en-US" sz="2000" b="1" i="1" smtClean="0">
                          <a:solidFill>
                            <a:schemeClr val="tx1"/>
                          </a:solidFill>
                          <a:latin typeface="Cambria Math"/>
                        </a:rPr>
                        <m:t>=±</m:t>
                      </m:r>
                      <m:f>
                        <m:fPr>
                          <m:ctrlPr>
                            <a:rPr lang="en-US" sz="2000" b="1" i="1" smtClean="0">
                              <a:solidFill>
                                <a:schemeClr val="tx1"/>
                              </a:solidFill>
                              <a:latin typeface="Cambria Math" panose="02040503050406030204" pitchFamily="18" charset="0"/>
                            </a:rPr>
                          </m:ctrlPr>
                        </m:fPr>
                        <m:num>
                          <m:r>
                            <a:rPr lang="en-US" sz="2000" b="1" i="1" smtClean="0">
                              <a:solidFill>
                                <a:schemeClr val="tx1"/>
                              </a:solidFill>
                              <a:latin typeface="Cambria Math"/>
                            </a:rPr>
                            <m:t>𝒃</m:t>
                          </m:r>
                        </m:num>
                        <m:den>
                          <m:r>
                            <a:rPr lang="en-US" sz="2000" b="1" i="1" smtClean="0">
                              <a:solidFill>
                                <a:schemeClr val="tx1"/>
                              </a:solidFill>
                              <a:latin typeface="Cambria Math"/>
                            </a:rPr>
                            <m:t>𝒂</m:t>
                          </m:r>
                        </m:den>
                      </m:f>
                      <m:r>
                        <a:rPr lang="en-US" sz="2000" b="1" i="1" smtClean="0">
                          <a:solidFill>
                            <a:schemeClr val="tx1"/>
                          </a:solidFill>
                          <a:latin typeface="Cambria Math"/>
                        </a:rPr>
                        <m:t>𝒙</m:t>
                      </m:r>
                    </m:oMath>
                  </m:oMathPara>
                </a14:m>
                <a:endParaRPr lang="en-US" sz="2000" b="1" dirty="0">
                  <a:solidFill>
                    <a:schemeClr val="tx1"/>
                  </a:solidFill>
                </a:endParaRPr>
              </a:p>
            </p:txBody>
          </p:sp>
        </mc:Choice>
        <mc:Fallback xmlns="">
          <p:sp>
            <p:nvSpPr>
              <p:cNvPr id="30" name="TextBox 12"/>
              <p:cNvSpPr txBox="1">
                <a:spLocks noRot="1" noChangeAspect="1" noMove="1" noResize="1" noEditPoints="1" noAdjustHandles="1" noChangeArrowheads="1" noChangeShapeType="1" noTextEdit="1"/>
              </p:cNvSpPr>
              <p:nvPr/>
            </p:nvSpPr>
            <p:spPr>
              <a:xfrm>
                <a:off x="6130434" y="4828564"/>
                <a:ext cx="1798930" cy="69705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12"/>
              <p:cNvSpPr txBox="1"/>
              <p:nvPr/>
            </p:nvSpPr>
            <p:spPr>
              <a:xfrm>
                <a:off x="5543197" y="5525614"/>
                <a:ext cx="3455114" cy="621837"/>
              </a:xfrm>
              <a:prstGeom prst="rect">
                <a:avLst/>
              </a:prstGeom>
              <a:noFill/>
            </p:spPr>
            <p:txBody>
              <a:bodyPr wrap="square" rtlCol="0">
                <a:spAutoFit/>
              </a:bodyPr>
              <a:lstStyle/>
              <a:p>
                <a:pPr algn="l"/>
                <a14:m>
                  <m:oMath xmlns:m="http://schemas.openxmlformats.org/officeDocument/2006/math">
                    <m:r>
                      <a:rPr lang="en-US" sz="2000" b="1" i="1" smtClean="0">
                        <a:solidFill>
                          <a:schemeClr val="tx1"/>
                        </a:solidFill>
                        <a:latin typeface="Cambria Math"/>
                      </a:rPr>
                      <m:t>𝒚</m:t>
                    </m:r>
                    <m:r>
                      <a:rPr lang="en-US" sz="2000" b="1" i="1" smtClean="0">
                        <a:solidFill>
                          <a:schemeClr val="tx1"/>
                        </a:solidFill>
                        <a:latin typeface="Cambria Math"/>
                      </a:rPr>
                      <m:t>=±</m:t>
                    </m:r>
                    <m:f>
                      <m:fPr>
                        <m:ctrlPr>
                          <a:rPr lang="en-US" sz="2000" b="1" i="1" smtClean="0">
                            <a:solidFill>
                              <a:schemeClr val="tx1"/>
                            </a:solidFill>
                            <a:latin typeface="Cambria Math" panose="02040503050406030204" pitchFamily="18" charset="0"/>
                          </a:rPr>
                        </m:ctrlPr>
                      </m:fPr>
                      <m:num>
                        <m:rad>
                          <m:radPr>
                            <m:degHide m:val="on"/>
                            <m:ctrlPr>
                              <a:rPr lang="en-US" sz="2000" b="1" i="1" smtClean="0">
                                <a:solidFill>
                                  <a:schemeClr val="tx1"/>
                                </a:solidFill>
                                <a:latin typeface="Cambria Math" panose="02040503050406030204" pitchFamily="18" charset="0"/>
                              </a:rPr>
                            </m:ctrlPr>
                          </m:radPr>
                          <m:deg/>
                          <m:e>
                            <m:r>
                              <a:rPr lang="en-US" sz="2000" b="1" i="1" smtClean="0">
                                <a:solidFill>
                                  <a:schemeClr val="tx1"/>
                                </a:solidFill>
                                <a:latin typeface="Cambria Math"/>
                              </a:rPr>
                              <m:t>𝟏𝟐</m:t>
                            </m:r>
                          </m:e>
                        </m:rad>
                      </m:num>
                      <m:den>
                        <m:r>
                          <a:rPr lang="en-US" sz="2000" b="1" i="1" smtClean="0">
                            <a:solidFill>
                              <a:schemeClr val="tx1"/>
                            </a:solidFill>
                            <a:latin typeface="Cambria Math"/>
                          </a:rPr>
                          <m:t>𝟐</m:t>
                        </m:r>
                      </m:den>
                    </m:f>
                    <m:r>
                      <a:rPr lang="en-US" sz="2000" b="1" i="1" smtClean="0">
                        <a:solidFill>
                          <a:schemeClr val="tx1"/>
                        </a:solidFill>
                        <a:latin typeface="Cambria Math"/>
                      </a:rPr>
                      <m:t>𝒙</m:t>
                    </m:r>
                    <m:groupChr>
                      <m:groupChrPr>
                        <m:chr m:val="⇒"/>
                        <m:pos m:val="top"/>
                        <m:ctrlPr>
                          <a:rPr lang="en-US" sz="2000" b="1" i="1" smtClean="0">
                            <a:solidFill>
                              <a:schemeClr val="tx1"/>
                            </a:solidFill>
                            <a:latin typeface="Cambria Math" panose="02040503050406030204" pitchFamily="18" charset="0"/>
                          </a:rPr>
                        </m:ctrlPr>
                      </m:groupChrPr>
                      <m:e/>
                    </m:groupChr>
                  </m:oMath>
                </a14:m>
                <a:r>
                  <a:rPr lang="en-US" sz="2000" b="1" dirty="0">
                    <a:solidFill>
                      <a:schemeClr val="tx1"/>
                    </a:solidFill>
                  </a:rPr>
                  <a:t> </a:t>
                </a:r>
                <a14:m>
                  <m:oMath xmlns:m="http://schemas.openxmlformats.org/officeDocument/2006/math">
                    <m:r>
                      <a:rPr lang="en-US" sz="2000" b="1" i="1">
                        <a:solidFill>
                          <a:schemeClr val="tx1"/>
                        </a:solidFill>
                        <a:latin typeface="Cambria Math"/>
                      </a:rPr>
                      <m:t>𝒚</m:t>
                    </m:r>
                    <m:r>
                      <a:rPr lang="en-US" sz="2000" b="1" i="1">
                        <a:solidFill>
                          <a:schemeClr val="tx1"/>
                        </a:solidFill>
                        <a:latin typeface="Cambria Math"/>
                      </a:rPr>
                      <m:t>=±</m:t>
                    </m:r>
                    <m:f>
                      <m:fPr>
                        <m:ctrlPr>
                          <a:rPr lang="en-US" sz="2000" b="1" i="1">
                            <a:solidFill>
                              <a:schemeClr val="tx1"/>
                            </a:solidFill>
                            <a:latin typeface="Cambria Math" panose="02040503050406030204" pitchFamily="18" charset="0"/>
                          </a:rPr>
                        </m:ctrlPr>
                      </m:fPr>
                      <m:num>
                        <m:r>
                          <a:rPr lang="en-US" sz="2000" b="1" i="1">
                            <a:solidFill>
                              <a:schemeClr val="tx1"/>
                            </a:solidFill>
                            <a:latin typeface="Cambria Math"/>
                          </a:rPr>
                          <m:t>𝟐</m:t>
                        </m:r>
                        <m:rad>
                          <m:radPr>
                            <m:degHide m:val="on"/>
                            <m:ctrlPr>
                              <a:rPr lang="en-US" sz="2000" b="1" i="1" smtClean="0">
                                <a:solidFill>
                                  <a:schemeClr val="tx1"/>
                                </a:solidFill>
                                <a:latin typeface="Cambria Math" panose="02040503050406030204" pitchFamily="18" charset="0"/>
                              </a:rPr>
                            </m:ctrlPr>
                          </m:radPr>
                          <m:deg/>
                          <m:e>
                            <m:r>
                              <a:rPr lang="en-US" sz="2000" b="1" i="1" smtClean="0">
                                <a:solidFill>
                                  <a:schemeClr val="tx1"/>
                                </a:solidFill>
                                <a:latin typeface="Cambria Math"/>
                              </a:rPr>
                              <m:t>𝟑</m:t>
                            </m:r>
                          </m:e>
                        </m:rad>
                      </m:num>
                      <m:den>
                        <m:r>
                          <a:rPr lang="en-US" sz="2000" b="1" i="1" smtClean="0">
                            <a:solidFill>
                              <a:schemeClr val="tx1"/>
                            </a:solidFill>
                            <a:latin typeface="Cambria Math"/>
                          </a:rPr>
                          <m:t>𝟐</m:t>
                        </m:r>
                      </m:den>
                    </m:f>
                  </m:oMath>
                </a14:m>
                <a:endParaRPr lang="en-US" sz="2000" b="1" dirty="0">
                  <a:solidFill>
                    <a:schemeClr val="tx1"/>
                  </a:solidFill>
                </a:endParaRPr>
              </a:p>
            </p:txBody>
          </p:sp>
        </mc:Choice>
        <mc:Fallback xmlns="">
          <p:sp>
            <p:nvSpPr>
              <p:cNvPr id="31" name="TextBox 12"/>
              <p:cNvSpPr txBox="1">
                <a:spLocks noRot="1" noChangeAspect="1" noMove="1" noResize="1" noEditPoints="1" noAdjustHandles="1" noChangeArrowheads="1" noChangeShapeType="1" noTextEdit="1"/>
              </p:cNvSpPr>
              <p:nvPr/>
            </p:nvSpPr>
            <p:spPr>
              <a:xfrm>
                <a:off x="5543197" y="5525614"/>
                <a:ext cx="3455114" cy="621837"/>
              </a:xfrm>
              <a:prstGeom prst="rect">
                <a:avLst/>
              </a:prstGeom>
              <a:blipFill>
                <a:blip r:embed="rId10"/>
                <a:stretch>
                  <a:fillRect/>
                </a:stretch>
              </a:blipFill>
            </p:spPr>
            <p:txBody>
              <a:bodyPr/>
              <a:lstStyle/>
              <a:p>
                <a:r>
                  <a:rPr lang="en-US">
                    <a:noFill/>
                  </a:rPr>
                  <a:t> </a:t>
                </a:r>
              </a:p>
            </p:txBody>
          </p:sp>
        </mc:Fallback>
      </mc:AlternateContent>
      <p:sp>
        <p:nvSpPr>
          <p:cNvPr id="9" name="مربع نص 8"/>
          <p:cNvSpPr txBox="1"/>
          <p:nvPr/>
        </p:nvSpPr>
        <p:spPr>
          <a:xfrm>
            <a:off x="5463972" y="44624"/>
            <a:ext cx="3510270" cy="461665"/>
          </a:xfrm>
          <a:prstGeom prst="rect">
            <a:avLst/>
          </a:prstGeom>
          <a:noFill/>
        </p:spPr>
        <p:txBody>
          <a:bodyPr wrap="square" rtlCol="1">
            <a:spAutoFit/>
          </a:bodyPr>
          <a:lstStyle/>
          <a:p>
            <a:r>
              <a:rPr lang="ar-KW" sz="2400" b="1" dirty="0">
                <a:solidFill>
                  <a:srgbClr val="FF0000"/>
                </a:solidFill>
              </a:rPr>
              <a:t>حاول أن تحل رقم </a:t>
            </a:r>
            <a:r>
              <a:rPr lang="en-US" sz="2400" b="1" dirty="0">
                <a:solidFill>
                  <a:srgbClr val="FF0000"/>
                </a:solidFill>
              </a:rPr>
              <a:t>2 </a:t>
            </a:r>
            <a:r>
              <a:rPr lang="ar-KW" sz="2400" b="1" dirty="0">
                <a:solidFill>
                  <a:srgbClr val="FF0000"/>
                </a:solidFill>
              </a:rPr>
              <a:t> صـــ  </a:t>
            </a:r>
            <a:r>
              <a:rPr lang="en-US" sz="2400" b="1" dirty="0">
                <a:solidFill>
                  <a:srgbClr val="FF0000"/>
                </a:solidFill>
              </a:rPr>
              <a:t>122</a:t>
            </a:r>
            <a:r>
              <a:rPr lang="ar-KW" sz="2400" b="1" dirty="0">
                <a:solidFill>
                  <a:srgbClr val="FF0000"/>
                </a:solidFill>
              </a:rPr>
              <a:t> </a:t>
            </a:r>
          </a:p>
        </p:txBody>
      </p:sp>
      <mc:AlternateContent xmlns:mc="http://schemas.openxmlformats.org/markup-compatibility/2006" xmlns:a14="http://schemas.microsoft.com/office/drawing/2010/main">
        <mc:Choice Requires="a14">
          <p:sp>
            <p:nvSpPr>
              <p:cNvPr id="10" name="مربع نص 9"/>
              <p:cNvSpPr txBox="1"/>
              <p:nvPr/>
            </p:nvSpPr>
            <p:spPr>
              <a:xfrm>
                <a:off x="6425131" y="6227465"/>
                <a:ext cx="1243213" cy="401970"/>
              </a:xfrm>
              <a:prstGeom prst="rect">
                <a:avLst/>
              </a:prstGeom>
              <a:noFill/>
            </p:spPr>
            <p:txBody>
              <a:bodyPr wrap="square" rtlCol="1">
                <a:spAutoFit/>
              </a:bodyPr>
              <a:lstStyle/>
              <a:p>
                <a:pPr algn="l"/>
                <a14:m>
                  <m:oMathPara xmlns:m="http://schemas.openxmlformats.org/officeDocument/2006/math">
                    <m:oMathParaPr>
                      <m:jc m:val="right"/>
                    </m:oMathParaPr>
                    <m:oMath xmlns:m="http://schemas.openxmlformats.org/officeDocument/2006/math">
                      <m:r>
                        <a:rPr lang="en-US" b="1" i="0" smtClean="0">
                          <a:solidFill>
                            <a:schemeClr val="tx1"/>
                          </a:solidFill>
                          <a:latin typeface="Cambria Math"/>
                        </a:rPr>
                        <m:t>𝐲</m:t>
                      </m:r>
                      <m:r>
                        <a:rPr lang="en-US" b="1" i="0" smtClean="0">
                          <a:solidFill>
                            <a:schemeClr val="tx1"/>
                          </a:solidFill>
                          <a:latin typeface="Cambria Math"/>
                        </a:rPr>
                        <m:t>=±</m:t>
                      </m:r>
                      <m:rad>
                        <m:radPr>
                          <m:degHide m:val="on"/>
                          <m:ctrlPr>
                            <a:rPr lang="en-US" b="1" i="1" smtClean="0">
                              <a:solidFill>
                                <a:schemeClr val="tx1"/>
                              </a:solidFill>
                              <a:latin typeface="Cambria Math" panose="02040503050406030204" pitchFamily="18" charset="0"/>
                              <a:ea typeface="Cambria Math"/>
                            </a:rPr>
                          </m:ctrlPr>
                        </m:radPr>
                        <m:deg/>
                        <m:e>
                          <m:r>
                            <a:rPr lang="en-US" b="1" i="0" smtClean="0">
                              <a:solidFill>
                                <a:schemeClr val="tx1"/>
                              </a:solidFill>
                              <a:latin typeface="Cambria Math"/>
                              <a:ea typeface="Cambria Math"/>
                            </a:rPr>
                            <m:t>𝟑</m:t>
                          </m:r>
                        </m:e>
                      </m:rad>
                    </m:oMath>
                  </m:oMathPara>
                </a14:m>
                <a:endParaRPr lang="ar-KW" b="1" dirty="0">
                  <a:solidFill>
                    <a:schemeClr val="tx1"/>
                  </a:solidFill>
                </a:endParaRPr>
              </a:p>
            </p:txBody>
          </p:sp>
        </mc:Choice>
        <mc:Fallback xmlns="">
          <p:sp>
            <p:nvSpPr>
              <p:cNvPr id="10" name="مربع نص 9"/>
              <p:cNvSpPr txBox="1">
                <a:spLocks noRot="1" noChangeAspect="1" noMove="1" noResize="1" noEditPoints="1" noAdjustHandles="1" noChangeArrowheads="1" noChangeShapeType="1" noTextEdit="1"/>
              </p:cNvSpPr>
              <p:nvPr/>
            </p:nvSpPr>
            <p:spPr>
              <a:xfrm>
                <a:off x="6425131" y="6227465"/>
                <a:ext cx="1243213" cy="401970"/>
              </a:xfrm>
              <a:prstGeom prst="rect">
                <a:avLst/>
              </a:prstGeom>
              <a:blipFill>
                <a:blip r:embed="rId11"/>
                <a:stretch>
                  <a:fillRect b="-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5">
                <a:extLst>
                  <a:ext uri="{FF2B5EF4-FFF2-40B4-BE49-F238E27FC236}">
                    <a16:creationId xmlns:a16="http://schemas.microsoft.com/office/drawing/2014/main" id="{E20FDA56-C024-48AA-A6E7-387A714B0F3C}"/>
                  </a:ext>
                </a:extLst>
              </p:cNvPr>
              <p:cNvSpPr txBox="1"/>
              <p:nvPr/>
            </p:nvSpPr>
            <p:spPr>
              <a:xfrm>
                <a:off x="6205667" y="2861213"/>
                <a:ext cx="1246802"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ea typeface="Cambria Math" panose="02040503050406030204" pitchFamily="18" charset="0"/>
                        </a:rPr>
                        <m:t>⇒</m:t>
                      </m:r>
                    </m:oMath>
                  </m:oMathPara>
                </a14:m>
                <a:endParaRPr lang="en-US" sz="2800" b="1" dirty="0">
                  <a:solidFill>
                    <a:schemeClr val="tx1"/>
                  </a:solidFill>
                </a:endParaRPr>
              </a:p>
            </p:txBody>
          </p:sp>
        </mc:Choice>
        <mc:Fallback xmlns="">
          <p:sp>
            <p:nvSpPr>
              <p:cNvPr id="40" name="TextBox 5">
                <a:extLst>
                  <a:ext uri="{FF2B5EF4-FFF2-40B4-BE49-F238E27FC236}">
                    <a16:creationId xmlns:a16="http://schemas.microsoft.com/office/drawing/2014/main" id="{E20FDA56-C024-48AA-A6E7-387A714B0F3C}"/>
                  </a:ext>
                </a:extLst>
              </p:cNvPr>
              <p:cNvSpPr txBox="1">
                <a:spLocks noRot="1" noChangeAspect="1" noMove="1" noResize="1" noEditPoints="1" noAdjustHandles="1" noChangeArrowheads="1" noChangeShapeType="1" noTextEdit="1"/>
              </p:cNvSpPr>
              <p:nvPr/>
            </p:nvSpPr>
            <p:spPr>
              <a:xfrm>
                <a:off x="6205667" y="2861213"/>
                <a:ext cx="1246802" cy="523220"/>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7446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randombar(horizontal)">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circle(in)">
                                      <p:cBhvr>
                                        <p:cTn id="44" dur="20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circle(in)">
                                      <p:cBhvr>
                                        <p:cTn id="49" dur="20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randombar(horizontal)">
                                      <p:cBhvr>
                                        <p:cTn id="54" dur="5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circle(in)">
                                      <p:cBhvr>
                                        <p:cTn id="59" dur="20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circle(in)">
                                      <p:cBhvr>
                                        <p:cTn id="64" dur="20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randombar(horizontal)">
                                      <p:cBhvr>
                                        <p:cTn id="69" dur="5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randombar(horizontal)">
                                      <p:cBhvr>
                                        <p:cTn id="74" dur="500"/>
                                        <p:tgtEl>
                                          <p:spTgt spid="28"/>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randombar(horizontal)">
                                      <p:cBhvr>
                                        <p:cTn id="79" dur="500"/>
                                        <p:tgtEl>
                                          <p:spTgt spid="29"/>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randombar(horizontal)">
                                      <p:cBhvr>
                                        <p:cTn id="84" dur="500"/>
                                        <p:tgtEl>
                                          <p:spTgt spid="30"/>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randombar(horizontal)">
                                      <p:cBhvr>
                                        <p:cTn id="89" dur="500"/>
                                        <p:tgtEl>
                                          <p:spTgt spid="31"/>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grpId="0" nodeType="clickEffect">
                                  <p:stCondLst>
                                    <p:cond delay="0"/>
                                  </p:stCondLst>
                                  <p:childTnLst>
                                    <p:set>
                                      <p:cBhvr>
                                        <p:cTn id="93" dur="1" fill="hold">
                                          <p:stCondLst>
                                            <p:cond delay="0"/>
                                          </p:stCondLst>
                                        </p:cTn>
                                        <p:tgtEl>
                                          <p:spTgt spid="10"/>
                                        </p:tgtEl>
                                        <p:attrNameLst>
                                          <p:attrName>style.visibility</p:attrName>
                                        </p:attrNameLst>
                                      </p:cBhvr>
                                      <p:to>
                                        <p:strVal val="visible"/>
                                      </p:to>
                                    </p:set>
                                    <p:animEffect transition="in" filter="randombar(horizontal)">
                                      <p:cBhvr>
                                        <p:cTn id="94" dur="500"/>
                                        <p:tgtEl>
                                          <p:spTgt spid="1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wipe(left)">
                                      <p:cBhvr>
                                        <p:cTn id="9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P spid="14" grpId="0"/>
      <p:bldP spid="17" grpId="0"/>
      <p:bldP spid="21" grpId="0"/>
      <p:bldP spid="22" grpId="0"/>
      <p:bldP spid="24" grpId="0"/>
      <p:bldP spid="8" grpId="0"/>
      <p:bldP spid="26" grpId="0"/>
      <p:bldP spid="27" grpId="0"/>
      <p:bldP spid="28" grpId="0"/>
      <p:bldP spid="29" grpId="0"/>
      <p:bldP spid="30" grpId="0"/>
      <p:bldP spid="31" grpId="0"/>
      <p:bldP spid="9" grpId="0"/>
      <p:bldP spid="10"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39338" y="437763"/>
                <a:ext cx="8897157" cy="1051506"/>
              </a:xfrm>
              <a:prstGeom prst="rect">
                <a:avLst/>
              </a:prstGeom>
              <a:noFill/>
            </p:spPr>
            <p:txBody>
              <a:bodyPr wrap="square" rtlCol="0">
                <a:spAutoFit/>
              </a:bodyPr>
              <a:lstStyle/>
              <a:p>
                <a:r>
                  <a:rPr lang="ar-KW" sz="2400" b="1" dirty="0">
                    <a:solidFill>
                      <a:schemeClr val="tx1"/>
                    </a:solidFill>
                  </a:rPr>
                  <a:t>أوجد معادلة القطع الزائد الذي مركزه (</a:t>
                </a:r>
                <a:r>
                  <a:rPr lang="en-US" sz="2400" b="1" dirty="0">
                    <a:solidFill>
                      <a:schemeClr val="tx1"/>
                    </a:solidFill>
                  </a:rPr>
                  <a:t>0,0</a:t>
                </a:r>
                <a:r>
                  <a:rPr lang="ar-KW" sz="2400" b="1" dirty="0">
                    <a:solidFill>
                      <a:schemeClr val="tx1"/>
                    </a:solidFill>
                  </a:rPr>
                  <a:t>) وإحدى بؤرتيه </a:t>
                </a:r>
                <a:r>
                  <a:rPr lang="en-US" sz="2400" b="1" dirty="0">
                    <a:solidFill>
                      <a:schemeClr val="tx1"/>
                    </a:solidFill>
                  </a:rPr>
                  <a:t>F(0,</a:t>
                </a:r>
                <a14:m>
                  <m:oMath xmlns:m="http://schemas.openxmlformats.org/officeDocument/2006/math">
                    <m:rad>
                      <m:radPr>
                        <m:degHide m:val="on"/>
                        <m:ctrlPr>
                          <a:rPr lang="en-US" sz="2400" b="1" i="1" smtClean="0">
                            <a:solidFill>
                              <a:schemeClr val="tx1"/>
                            </a:solidFill>
                            <a:latin typeface="Cambria Math" panose="02040503050406030204" pitchFamily="18" charset="0"/>
                          </a:rPr>
                        </m:ctrlPr>
                      </m:radPr>
                      <m:deg/>
                      <m:e>
                        <m:r>
                          <a:rPr lang="en-US" sz="2400" b="1" i="1" smtClean="0">
                            <a:solidFill>
                              <a:schemeClr val="tx1"/>
                            </a:solidFill>
                            <a:latin typeface="Cambria Math"/>
                          </a:rPr>
                          <m:t>𝟑𝟒</m:t>
                        </m:r>
                      </m:e>
                    </m:rad>
                  </m:oMath>
                </a14:m>
                <a:r>
                  <a:rPr lang="en-US" sz="2400" b="1" dirty="0">
                    <a:solidFill>
                      <a:schemeClr val="tx1"/>
                    </a:solidFill>
                  </a:rPr>
                  <a:t>) </a:t>
                </a:r>
                <a:r>
                  <a:rPr lang="ar-KW" sz="2400" b="1" dirty="0">
                    <a:solidFill>
                      <a:schemeClr val="tx1"/>
                    </a:solidFill>
                  </a:rPr>
                  <a:t> ومعادلة أحد خطيه المقاربين </a:t>
                </a:r>
                <a:r>
                  <a:rPr lang="ar-KW" sz="2400" b="1" dirty="0" err="1">
                    <a:solidFill>
                      <a:schemeClr val="tx1"/>
                    </a:solidFill>
                  </a:rPr>
                  <a:t>هى</a:t>
                </a:r>
                <a:r>
                  <a:rPr lang="ar-KW" sz="2400" b="1" dirty="0">
                    <a:solidFill>
                      <a:schemeClr val="tx1"/>
                    </a:solidFill>
                  </a:rPr>
                  <a:t> : </a:t>
                </a:r>
                <a14:m>
                  <m:oMath xmlns:m="http://schemas.openxmlformats.org/officeDocument/2006/math">
                    <m:r>
                      <a:rPr lang="en-US" sz="2400" b="1" i="1" smtClean="0">
                        <a:solidFill>
                          <a:schemeClr val="tx1"/>
                        </a:solidFill>
                        <a:latin typeface="Cambria Math"/>
                      </a:rPr>
                      <m:t>𝒚</m:t>
                    </m:r>
                    <m:r>
                      <a:rPr lang="en-US" sz="2400" b="1" i="1" smtClean="0">
                        <a:solidFill>
                          <a:schemeClr val="tx1"/>
                        </a:solidFill>
                        <a:latin typeface="Cambria Math"/>
                      </a:rPr>
                      <m:t>=</m:t>
                    </m:r>
                    <m:f>
                      <m:fPr>
                        <m:ctrlPr>
                          <a:rPr lang="en-US" sz="2400" b="1" i="1" smtClean="0">
                            <a:solidFill>
                              <a:schemeClr val="tx1"/>
                            </a:solidFill>
                            <a:latin typeface="Cambria Math" panose="02040503050406030204" pitchFamily="18" charset="0"/>
                          </a:rPr>
                        </m:ctrlPr>
                      </m:fPr>
                      <m:num>
                        <m:r>
                          <a:rPr lang="en-US" sz="2400" b="1" i="1" smtClean="0">
                            <a:solidFill>
                              <a:schemeClr val="tx1"/>
                            </a:solidFill>
                            <a:latin typeface="Cambria Math"/>
                          </a:rPr>
                          <m:t>𝟑</m:t>
                        </m:r>
                      </m:num>
                      <m:den>
                        <m:r>
                          <a:rPr lang="en-US" sz="2400" b="1" i="1" smtClean="0">
                            <a:solidFill>
                              <a:schemeClr val="tx1"/>
                            </a:solidFill>
                            <a:latin typeface="Cambria Math"/>
                          </a:rPr>
                          <m:t>𝟓</m:t>
                        </m:r>
                      </m:den>
                    </m:f>
                    <m:r>
                      <a:rPr lang="en-US" sz="2400" b="1" i="1" smtClean="0">
                        <a:solidFill>
                          <a:schemeClr val="tx1"/>
                        </a:solidFill>
                        <a:latin typeface="Cambria Math"/>
                      </a:rPr>
                      <m:t>𝒙</m:t>
                    </m:r>
                  </m:oMath>
                </a14:m>
                <a:endParaRPr lang="en-US" sz="2400" b="1" dirty="0">
                  <a:solidFill>
                    <a:schemeClr val="tx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39338" y="437763"/>
                <a:ext cx="8897157" cy="1051506"/>
              </a:xfrm>
              <a:prstGeom prst="rect">
                <a:avLst/>
              </a:prstGeom>
              <a:blipFill>
                <a:blip r:embed="rId2"/>
                <a:stretch>
                  <a:fillRect t="-1744" r="-1028" b="-2907"/>
                </a:stretch>
              </a:blipFill>
            </p:spPr>
            <p:txBody>
              <a:bodyPr/>
              <a:lstStyle/>
              <a:p>
                <a:r>
                  <a:rPr lang="en-US">
                    <a:noFill/>
                  </a:rPr>
                  <a:t> </a:t>
                </a:r>
              </a:p>
            </p:txBody>
          </p:sp>
        </mc:Fallback>
      </mc:AlternateContent>
      <p:sp>
        <p:nvSpPr>
          <p:cNvPr id="7" name="TextBox 2"/>
          <p:cNvSpPr txBox="1"/>
          <p:nvPr/>
        </p:nvSpPr>
        <p:spPr>
          <a:xfrm>
            <a:off x="8171090" y="1239143"/>
            <a:ext cx="865406" cy="461665"/>
          </a:xfrm>
          <a:prstGeom prst="rect">
            <a:avLst/>
          </a:prstGeom>
          <a:noFill/>
        </p:spPr>
        <p:txBody>
          <a:bodyPr wrap="square" rtlCol="0">
            <a:spAutoFit/>
          </a:bodyPr>
          <a:lstStyle/>
          <a:p>
            <a:pPr fontAlgn="base">
              <a:spcBef>
                <a:spcPct val="0"/>
              </a:spcBef>
              <a:spcAft>
                <a:spcPct val="0"/>
              </a:spcAft>
            </a:pPr>
            <a:r>
              <a:rPr lang="ar-EG" sz="2400" b="1" dirty="0">
                <a:solidFill>
                  <a:srgbClr val="FF0000"/>
                </a:solidFill>
                <a:latin typeface="Lucida Calligraphy" pitchFamily="66" charset="0"/>
                <a:cs typeface="Arial" pitchFamily="34" charset="0"/>
              </a:rPr>
              <a:t>الحل</a:t>
            </a:r>
            <a:r>
              <a:rPr lang="en-US" sz="2400" b="1" dirty="0">
                <a:solidFill>
                  <a:srgbClr val="FF0000"/>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6" name="TextBox 5"/>
              <p:cNvSpPr txBox="1"/>
              <p:nvPr/>
            </p:nvSpPr>
            <p:spPr>
              <a:xfrm>
                <a:off x="2512185" y="1360236"/>
                <a:ext cx="2736304" cy="717761"/>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f>
                        <m:fPr>
                          <m:ctrlPr>
                            <a:rPr lang="en-US" sz="2000" b="1" i="1" smtClean="0">
                              <a:solidFill>
                                <a:schemeClr val="tx1"/>
                              </a:solidFill>
                              <a:latin typeface="Cambria Math" panose="02040503050406030204" pitchFamily="18" charset="0"/>
                            </a:rPr>
                          </m:ctrlPr>
                        </m:fPr>
                        <m:num>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𝒚</m:t>
                              </m:r>
                            </m:e>
                            <m:sup>
                              <m:r>
                                <a:rPr lang="en-US" sz="2000" b="1" i="1" smtClean="0">
                                  <a:solidFill>
                                    <a:schemeClr val="tx1"/>
                                  </a:solidFill>
                                  <a:latin typeface="Cambria Math"/>
                                </a:rPr>
                                <m:t>𝟐</m:t>
                              </m:r>
                            </m:sup>
                          </m:sSup>
                        </m:num>
                        <m:den>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𝒂</m:t>
                              </m:r>
                            </m:e>
                            <m:sup>
                              <m:r>
                                <a:rPr lang="en-US" sz="2000" b="1" i="1" smtClean="0">
                                  <a:solidFill>
                                    <a:schemeClr val="tx1"/>
                                  </a:solidFill>
                                  <a:latin typeface="Cambria Math"/>
                                </a:rPr>
                                <m:t>𝟐</m:t>
                              </m:r>
                            </m:sup>
                          </m:sSup>
                        </m:den>
                      </m:f>
                      <m:r>
                        <a:rPr lang="en-US" sz="2000" b="1" i="1" smtClean="0">
                          <a:solidFill>
                            <a:schemeClr val="tx1"/>
                          </a:solidFill>
                          <a:latin typeface="Cambria Math"/>
                        </a:rPr>
                        <m:t>−</m:t>
                      </m:r>
                      <m:f>
                        <m:fPr>
                          <m:ctrlPr>
                            <a:rPr lang="en-US" sz="2000" b="1" i="1" smtClean="0">
                              <a:solidFill>
                                <a:schemeClr val="tx1"/>
                              </a:solidFill>
                              <a:latin typeface="Cambria Math" panose="02040503050406030204" pitchFamily="18" charset="0"/>
                              <a:ea typeface="Cambria Math"/>
                            </a:rPr>
                          </m:ctrlPr>
                        </m:fPr>
                        <m:num>
                          <m:sSup>
                            <m:sSupPr>
                              <m:ctrlPr>
                                <a:rPr lang="en-US" sz="2000" b="1" i="1" smtClean="0">
                                  <a:solidFill>
                                    <a:schemeClr val="tx1"/>
                                  </a:solidFill>
                                  <a:latin typeface="Cambria Math" panose="02040503050406030204" pitchFamily="18" charset="0"/>
                                  <a:ea typeface="Cambria Math"/>
                                </a:rPr>
                              </m:ctrlPr>
                            </m:sSupPr>
                            <m:e>
                              <m:r>
                                <a:rPr lang="en-US" sz="2000" b="1" i="1" smtClean="0">
                                  <a:solidFill>
                                    <a:schemeClr val="tx1"/>
                                  </a:solidFill>
                                  <a:latin typeface="Cambria Math"/>
                                  <a:ea typeface="Cambria Math"/>
                                </a:rPr>
                                <m:t>𝒙</m:t>
                              </m:r>
                            </m:e>
                            <m:sup>
                              <m:r>
                                <a:rPr lang="en-US" sz="2000" b="1" i="1" smtClean="0">
                                  <a:solidFill>
                                    <a:schemeClr val="tx1"/>
                                  </a:solidFill>
                                  <a:latin typeface="Cambria Math"/>
                                  <a:ea typeface="Cambria Math"/>
                                </a:rPr>
                                <m:t>𝟐</m:t>
                              </m:r>
                            </m:sup>
                          </m:sSup>
                        </m:num>
                        <m:den>
                          <m:sSup>
                            <m:sSupPr>
                              <m:ctrlPr>
                                <a:rPr lang="en-US" sz="2000" b="1" i="1" smtClean="0">
                                  <a:solidFill>
                                    <a:schemeClr val="tx1"/>
                                  </a:solidFill>
                                  <a:latin typeface="Cambria Math" panose="02040503050406030204" pitchFamily="18" charset="0"/>
                                  <a:ea typeface="Cambria Math"/>
                                </a:rPr>
                              </m:ctrlPr>
                            </m:sSupPr>
                            <m:e>
                              <m:r>
                                <a:rPr lang="en-US" sz="2000" b="1" i="1" smtClean="0">
                                  <a:solidFill>
                                    <a:schemeClr val="tx1"/>
                                  </a:solidFill>
                                  <a:latin typeface="Cambria Math"/>
                                  <a:ea typeface="Cambria Math"/>
                                </a:rPr>
                                <m:t>𝒃</m:t>
                              </m:r>
                            </m:e>
                            <m:sup>
                              <m:r>
                                <a:rPr lang="en-US" sz="2000" b="1" i="1" smtClean="0">
                                  <a:solidFill>
                                    <a:schemeClr val="tx1"/>
                                  </a:solidFill>
                                  <a:latin typeface="Cambria Math"/>
                                  <a:ea typeface="Cambria Math"/>
                                </a:rPr>
                                <m:t>𝟐</m:t>
                              </m:r>
                            </m:sup>
                          </m:sSup>
                        </m:den>
                      </m:f>
                      <m:r>
                        <a:rPr lang="en-US" sz="2000" b="1" i="1" smtClean="0">
                          <a:solidFill>
                            <a:schemeClr val="tx1"/>
                          </a:solidFill>
                          <a:latin typeface="Cambria Math"/>
                          <a:ea typeface="Cambria Math"/>
                        </a:rPr>
                        <m:t>=</m:t>
                      </m:r>
                      <m:r>
                        <a:rPr lang="en-US" sz="2000" b="1" i="1" smtClean="0">
                          <a:solidFill>
                            <a:schemeClr val="tx1"/>
                          </a:solidFill>
                          <a:latin typeface="Cambria Math"/>
                          <a:ea typeface="Cambria Math"/>
                        </a:rPr>
                        <m:t>𝟏</m:t>
                      </m:r>
                    </m:oMath>
                  </m:oMathPara>
                </a14:m>
                <a:endParaRPr lang="en-US" sz="2000" b="1" dirty="0">
                  <a:solidFill>
                    <a:schemeClr val="tx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512185" y="1360236"/>
                <a:ext cx="2736304" cy="717761"/>
              </a:xfrm>
              <a:prstGeom prst="rect">
                <a:avLst/>
              </a:prstGeom>
              <a:blipFill>
                <a:blip r:embed="rId3"/>
                <a:stretch>
                  <a:fillRect/>
                </a:stretch>
              </a:blipFill>
            </p:spPr>
            <p:txBody>
              <a:bodyPr/>
              <a:lstStyle/>
              <a:p>
                <a:r>
                  <a:rPr lang="en-US">
                    <a:noFill/>
                  </a:rPr>
                  <a:t> </a:t>
                </a:r>
              </a:p>
            </p:txBody>
          </p:sp>
        </mc:Fallback>
      </mc:AlternateContent>
      <p:sp>
        <p:nvSpPr>
          <p:cNvPr id="14" name="مربع نص 2"/>
          <p:cNvSpPr txBox="1"/>
          <p:nvPr/>
        </p:nvSpPr>
        <p:spPr>
          <a:xfrm>
            <a:off x="3491880" y="1619508"/>
            <a:ext cx="5140836" cy="369332"/>
          </a:xfrm>
          <a:prstGeom prst="rect">
            <a:avLst/>
          </a:prstGeom>
          <a:noFill/>
        </p:spPr>
        <p:txBody>
          <a:bodyPr wrap="square" rtlCol="1">
            <a:spAutoFit/>
          </a:bodyPr>
          <a:lstStyle/>
          <a:p>
            <a:pPr rtl="0" fontAlgn="base">
              <a:spcBef>
                <a:spcPct val="0"/>
              </a:spcBef>
              <a:spcAft>
                <a:spcPct val="0"/>
              </a:spcAft>
            </a:pPr>
            <a:r>
              <a:rPr lang="ar-KW" b="1" dirty="0">
                <a:latin typeface="Lucida Calligraphy" pitchFamily="66" charset="0"/>
                <a:cs typeface="Arial" pitchFamily="34" charset="0"/>
              </a:rPr>
              <a:t>المحور القاطع ينطبق علي محور الصادات ومعادلته:</a:t>
            </a:r>
          </a:p>
        </p:txBody>
      </p:sp>
      <mc:AlternateContent xmlns:mc="http://schemas.openxmlformats.org/markup-compatibility/2006" xmlns:a14="http://schemas.microsoft.com/office/drawing/2010/main">
        <mc:Choice Requires="a14">
          <p:sp>
            <p:nvSpPr>
              <p:cNvPr id="21" name="مربع نص 2"/>
              <p:cNvSpPr txBox="1"/>
              <p:nvPr/>
            </p:nvSpPr>
            <p:spPr>
              <a:xfrm>
                <a:off x="2171943" y="2215824"/>
                <a:ext cx="2004573" cy="375552"/>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left"/>
                    </m:oMathParaPr>
                    <m:oMath xmlns:m="http://schemas.openxmlformats.org/officeDocument/2006/math">
                      <m:sSup>
                        <m:sSupPr>
                          <m:ctrlPr>
                            <a:rPr lang="ar-KW" b="1" i="1" smtClean="0">
                              <a:solidFill>
                                <a:schemeClr val="tx1"/>
                              </a:solidFill>
                              <a:latin typeface="Cambria Math" panose="02040503050406030204" pitchFamily="18" charset="0"/>
                              <a:cs typeface="Arial" pitchFamily="34" charset="0"/>
                            </a:rPr>
                          </m:ctrlPr>
                        </m:sSupPr>
                        <m:e>
                          <m:r>
                            <a:rPr lang="en-US" b="1" i="1" smtClean="0">
                              <a:solidFill>
                                <a:schemeClr val="tx1"/>
                              </a:solidFill>
                              <a:latin typeface="Cambria Math"/>
                              <a:cs typeface="Arial" pitchFamily="34" charset="0"/>
                            </a:rPr>
                            <m:t>𝑪</m:t>
                          </m:r>
                        </m:e>
                        <m:sup>
                          <m:r>
                            <a:rPr lang="en-US" b="1" i="1" smtClean="0">
                              <a:solidFill>
                                <a:schemeClr val="tx1"/>
                              </a:solidFill>
                              <a:latin typeface="Cambria Math"/>
                              <a:cs typeface="Arial" pitchFamily="34" charset="0"/>
                            </a:rPr>
                            <m:t>𝟐</m:t>
                          </m:r>
                        </m:sup>
                      </m:sSup>
                      <m:r>
                        <a:rPr lang="ar-KW" b="1" i="1" smtClean="0">
                          <a:solidFill>
                            <a:schemeClr val="tx1"/>
                          </a:solidFill>
                          <a:latin typeface="Cambria Math"/>
                          <a:ea typeface="Cambria Math"/>
                          <a:cs typeface="Arial" pitchFamily="34" charset="0"/>
                        </a:rPr>
                        <m:t>=</m:t>
                      </m:r>
                      <m:sSup>
                        <m:sSupPr>
                          <m:ctrlPr>
                            <a:rPr lang="ar-KW" b="1" i="1" smtClean="0">
                              <a:solidFill>
                                <a:schemeClr val="tx1"/>
                              </a:solidFill>
                              <a:latin typeface="Cambria Math" panose="02040503050406030204" pitchFamily="18" charset="0"/>
                              <a:ea typeface="Cambria Math"/>
                              <a:cs typeface="Arial" pitchFamily="34" charset="0"/>
                            </a:rPr>
                          </m:ctrlPr>
                        </m:sSupPr>
                        <m:e>
                          <m:r>
                            <a:rPr lang="en-US" b="1" i="1" smtClean="0">
                              <a:solidFill>
                                <a:schemeClr val="tx1"/>
                              </a:solidFill>
                              <a:latin typeface="Cambria Math"/>
                              <a:ea typeface="Cambria Math"/>
                              <a:cs typeface="Arial" pitchFamily="34" charset="0"/>
                            </a:rPr>
                            <m:t>𝒂</m:t>
                          </m:r>
                        </m:e>
                        <m:sup>
                          <m:r>
                            <a:rPr lang="en-US" b="1" i="1" smtClean="0">
                              <a:solidFill>
                                <a:schemeClr val="tx1"/>
                              </a:solidFill>
                              <a:latin typeface="Cambria Math"/>
                              <a:ea typeface="Cambria Math"/>
                              <a:cs typeface="Arial" pitchFamily="34" charset="0"/>
                            </a:rPr>
                            <m:t>𝟐</m:t>
                          </m:r>
                        </m:sup>
                      </m:sSup>
                      <m:r>
                        <a:rPr lang="ar-KW" b="1" i="1" smtClean="0">
                          <a:solidFill>
                            <a:schemeClr val="tx1"/>
                          </a:solidFill>
                          <a:latin typeface="Cambria Math"/>
                          <a:ea typeface="Cambria Math"/>
                          <a:cs typeface="Arial" pitchFamily="34" charset="0"/>
                        </a:rPr>
                        <m:t>+</m:t>
                      </m:r>
                      <m:sSup>
                        <m:sSupPr>
                          <m:ctrlPr>
                            <a:rPr lang="ar-KW" b="1" i="1" smtClean="0">
                              <a:solidFill>
                                <a:schemeClr val="tx1"/>
                              </a:solidFill>
                              <a:latin typeface="Cambria Math" panose="02040503050406030204" pitchFamily="18" charset="0"/>
                              <a:ea typeface="Cambria Math"/>
                              <a:cs typeface="Arial" pitchFamily="34" charset="0"/>
                            </a:rPr>
                          </m:ctrlPr>
                        </m:sSupPr>
                        <m:e>
                          <m:r>
                            <a:rPr lang="en-US" b="1" i="1" smtClean="0">
                              <a:solidFill>
                                <a:schemeClr val="tx1"/>
                              </a:solidFill>
                              <a:latin typeface="Cambria Math"/>
                              <a:ea typeface="Cambria Math"/>
                              <a:cs typeface="Arial" pitchFamily="34" charset="0"/>
                            </a:rPr>
                            <m:t>𝒃</m:t>
                          </m:r>
                        </m:e>
                        <m:sup>
                          <m:r>
                            <a:rPr lang="en-US" b="1" i="1" smtClean="0">
                              <a:solidFill>
                                <a:schemeClr val="tx1"/>
                              </a:solidFill>
                              <a:latin typeface="Cambria Math"/>
                              <a:ea typeface="Cambria Math"/>
                              <a:cs typeface="Arial" pitchFamily="34" charset="0"/>
                            </a:rPr>
                            <m:t>𝟐</m:t>
                          </m:r>
                        </m:sup>
                      </m:sSup>
                    </m:oMath>
                  </m:oMathPara>
                </a14:m>
                <a:endParaRPr lang="ar-KW" b="1" dirty="0">
                  <a:solidFill>
                    <a:schemeClr val="tx1"/>
                  </a:solidFill>
                  <a:latin typeface="Lucida Calligraphy" pitchFamily="66" charset="0"/>
                  <a:cs typeface="Arial" pitchFamily="34" charset="0"/>
                </a:endParaRPr>
              </a:p>
            </p:txBody>
          </p:sp>
        </mc:Choice>
        <mc:Fallback xmlns="">
          <p:sp>
            <p:nvSpPr>
              <p:cNvPr id="21" name="مربع نص 2"/>
              <p:cNvSpPr txBox="1">
                <a:spLocks noRot="1" noChangeAspect="1" noMove="1" noResize="1" noEditPoints="1" noAdjustHandles="1" noChangeArrowheads="1" noChangeShapeType="1" noTextEdit="1"/>
              </p:cNvSpPr>
              <p:nvPr/>
            </p:nvSpPr>
            <p:spPr>
              <a:xfrm>
                <a:off x="2171943" y="2215824"/>
                <a:ext cx="2004573" cy="37555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مربع نص 7"/>
              <p:cNvSpPr txBox="1"/>
              <p:nvPr/>
            </p:nvSpPr>
            <p:spPr>
              <a:xfrm>
                <a:off x="6062297" y="2166362"/>
                <a:ext cx="2505789" cy="408253"/>
              </a:xfrm>
              <a:prstGeom prst="rect">
                <a:avLst/>
              </a:prstGeom>
              <a:noFill/>
            </p:spPr>
            <p:txBody>
              <a:bodyPr wrap="square" rtlCol="1">
                <a:spAutoFit/>
              </a:bodyPr>
              <a:lstStyle/>
              <a:p>
                <a:r>
                  <a:rPr lang="ar-KW" b="1" dirty="0">
                    <a:solidFill>
                      <a:schemeClr val="tx1"/>
                    </a:solidFill>
                  </a:rPr>
                  <a:t>احدي البؤرتين </a:t>
                </a:r>
                <a:r>
                  <a:rPr lang="en-US" b="1" dirty="0">
                    <a:solidFill>
                      <a:schemeClr val="tx1"/>
                    </a:solidFill>
                  </a:rPr>
                  <a:t>F(0,</a:t>
                </a:r>
                <a14:m>
                  <m:oMath xmlns:m="http://schemas.openxmlformats.org/officeDocument/2006/math">
                    <m:rad>
                      <m:radPr>
                        <m:degHide m:val="on"/>
                        <m:ctrlPr>
                          <a:rPr lang="en-US" b="1" i="1" smtClean="0">
                            <a:solidFill>
                              <a:schemeClr val="tx1"/>
                            </a:solidFill>
                            <a:latin typeface="Cambria Math" panose="02040503050406030204" pitchFamily="18" charset="0"/>
                          </a:rPr>
                        </m:ctrlPr>
                      </m:radPr>
                      <m:deg/>
                      <m:e>
                        <m:r>
                          <a:rPr lang="en-US" b="1" i="1" smtClean="0">
                            <a:solidFill>
                              <a:schemeClr val="tx1"/>
                            </a:solidFill>
                            <a:latin typeface="Cambria Math"/>
                          </a:rPr>
                          <m:t>𝟑𝟒</m:t>
                        </m:r>
                      </m:e>
                    </m:rad>
                  </m:oMath>
                </a14:m>
                <a:r>
                  <a:rPr lang="en-US" b="1" dirty="0">
                    <a:solidFill>
                      <a:schemeClr val="tx1"/>
                    </a:solidFill>
                  </a:rPr>
                  <a:t>)</a:t>
                </a:r>
                <a:r>
                  <a:rPr lang="ar-KW" b="1" dirty="0">
                    <a:solidFill>
                      <a:schemeClr val="tx1"/>
                    </a:solidFill>
                  </a:rPr>
                  <a:t> :</a:t>
                </a:r>
              </a:p>
            </p:txBody>
          </p:sp>
        </mc:Choice>
        <mc:Fallback xmlns="">
          <p:sp>
            <p:nvSpPr>
              <p:cNvPr id="8" name="مربع نص 7"/>
              <p:cNvSpPr txBox="1">
                <a:spLocks noRot="1" noChangeAspect="1" noMove="1" noResize="1" noEditPoints="1" noAdjustHandles="1" noChangeArrowheads="1" noChangeShapeType="1" noTextEdit="1"/>
              </p:cNvSpPr>
              <p:nvPr/>
            </p:nvSpPr>
            <p:spPr>
              <a:xfrm>
                <a:off x="6062297" y="2166362"/>
                <a:ext cx="2505789" cy="408253"/>
              </a:xfrm>
              <a:prstGeom prst="rect">
                <a:avLst/>
              </a:prstGeom>
              <a:blipFill>
                <a:blip r:embed="rId5"/>
                <a:stretch>
                  <a:fillRect t="-1493" r="-1942" b="-208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مربع نص 25"/>
              <p:cNvSpPr txBox="1"/>
              <p:nvPr/>
            </p:nvSpPr>
            <p:spPr>
              <a:xfrm>
                <a:off x="5868143" y="2627763"/>
                <a:ext cx="2763763" cy="461665"/>
              </a:xfrm>
              <a:prstGeom prst="rect">
                <a:avLst/>
              </a:prstGeom>
              <a:noFill/>
            </p:spPr>
            <p:txBody>
              <a:bodyPr wrap="square" rtlCol="1">
                <a:spAutoFit/>
              </a:bodyPr>
              <a:lstStyle/>
              <a:p>
                <a:r>
                  <a:rPr lang="ar-KW" b="1" dirty="0">
                    <a:solidFill>
                      <a:schemeClr val="tx1"/>
                    </a:solidFill>
                  </a:rPr>
                  <a:t>معادلة</a:t>
                </a:r>
                <a:r>
                  <a:rPr lang="ar-KW" b="1" dirty="0"/>
                  <a:t> الخط</a:t>
                </a:r>
                <a:r>
                  <a:rPr lang="ar-KW" b="1" dirty="0">
                    <a:solidFill>
                      <a:schemeClr val="tx1"/>
                    </a:solidFill>
                  </a:rPr>
                  <a:t> المقارب : </a:t>
                </a:r>
                <a14:m>
                  <m:oMath xmlns:m="http://schemas.openxmlformats.org/officeDocument/2006/math">
                    <m:r>
                      <a:rPr lang="en-US" b="1" i="1" smtClean="0">
                        <a:solidFill>
                          <a:schemeClr val="tx1"/>
                        </a:solidFill>
                        <a:latin typeface="Cambria Math"/>
                      </a:rPr>
                      <m:t>𝒚</m:t>
                    </m:r>
                    <m:r>
                      <a:rPr lang="en-US" b="1" i="1" smtClean="0">
                        <a:solidFill>
                          <a:schemeClr val="tx1"/>
                        </a:solidFill>
                        <a:latin typeface="Cambria Math"/>
                      </a:rPr>
                      <m:t>=</m:t>
                    </m:r>
                    <m:f>
                      <m:fPr>
                        <m:ctrlPr>
                          <a:rPr lang="en-US" b="1" i="1" smtClean="0">
                            <a:solidFill>
                              <a:schemeClr val="tx1"/>
                            </a:solidFill>
                            <a:latin typeface="Cambria Math" panose="02040503050406030204" pitchFamily="18" charset="0"/>
                          </a:rPr>
                        </m:ctrlPr>
                      </m:fPr>
                      <m:num>
                        <m:r>
                          <a:rPr lang="en-US" b="1" i="1" smtClean="0">
                            <a:solidFill>
                              <a:schemeClr val="tx1"/>
                            </a:solidFill>
                            <a:latin typeface="Cambria Math"/>
                          </a:rPr>
                          <m:t>𝒂</m:t>
                        </m:r>
                      </m:num>
                      <m:den>
                        <m:r>
                          <a:rPr lang="en-US" b="1" i="1" smtClean="0">
                            <a:solidFill>
                              <a:schemeClr val="tx1"/>
                            </a:solidFill>
                            <a:latin typeface="Cambria Math"/>
                          </a:rPr>
                          <m:t>𝒃</m:t>
                        </m:r>
                      </m:den>
                    </m:f>
                    <m:r>
                      <a:rPr lang="en-US" b="1" i="1" smtClean="0">
                        <a:solidFill>
                          <a:schemeClr val="tx1"/>
                        </a:solidFill>
                        <a:latin typeface="Cambria Math"/>
                      </a:rPr>
                      <m:t>𝒙</m:t>
                    </m:r>
                  </m:oMath>
                </a14:m>
                <a:endParaRPr lang="ar-KW" b="1" dirty="0">
                  <a:solidFill>
                    <a:schemeClr val="tx1"/>
                  </a:solidFill>
                </a:endParaRPr>
              </a:p>
            </p:txBody>
          </p:sp>
        </mc:Choice>
        <mc:Fallback xmlns="">
          <p:sp>
            <p:nvSpPr>
              <p:cNvPr id="26" name="مربع نص 25"/>
              <p:cNvSpPr txBox="1">
                <a:spLocks noRot="1" noChangeAspect="1" noMove="1" noResize="1" noEditPoints="1" noAdjustHandles="1" noChangeArrowheads="1" noChangeShapeType="1" noTextEdit="1"/>
              </p:cNvSpPr>
              <p:nvPr/>
            </p:nvSpPr>
            <p:spPr>
              <a:xfrm>
                <a:off x="5868143" y="2627763"/>
                <a:ext cx="2763763" cy="461665"/>
              </a:xfrm>
              <a:prstGeom prst="rect">
                <a:avLst/>
              </a:prstGeom>
              <a:blipFill>
                <a:blip r:embed="rId6"/>
                <a:stretch>
                  <a:fillRect r="-1766" b="-6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مربع نص 2"/>
              <p:cNvSpPr txBox="1"/>
              <p:nvPr/>
            </p:nvSpPr>
            <p:spPr>
              <a:xfrm>
                <a:off x="3995127" y="2212639"/>
                <a:ext cx="2004573" cy="375552"/>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𝟑𝟒</m:t>
                      </m:r>
                      <m:r>
                        <a:rPr lang="ar-KW" b="1" i="1" smtClean="0">
                          <a:solidFill>
                            <a:schemeClr val="tx1"/>
                          </a:solidFill>
                          <a:latin typeface="Cambria Math"/>
                          <a:ea typeface="Cambria Math"/>
                          <a:cs typeface="Arial" pitchFamily="34" charset="0"/>
                        </a:rPr>
                        <m:t>=</m:t>
                      </m:r>
                      <m:sSup>
                        <m:sSupPr>
                          <m:ctrlPr>
                            <a:rPr lang="ar-KW" b="1" i="1" smtClean="0">
                              <a:solidFill>
                                <a:schemeClr val="tx1"/>
                              </a:solidFill>
                              <a:latin typeface="Cambria Math" panose="02040503050406030204" pitchFamily="18" charset="0"/>
                              <a:ea typeface="Cambria Math"/>
                              <a:cs typeface="Arial" pitchFamily="34" charset="0"/>
                            </a:rPr>
                          </m:ctrlPr>
                        </m:sSupPr>
                        <m:e>
                          <m:r>
                            <a:rPr lang="en-US" b="1" i="1" smtClean="0">
                              <a:solidFill>
                                <a:schemeClr val="tx1"/>
                              </a:solidFill>
                              <a:latin typeface="Cambria Math"/>
                              <a:ea typeface="Cambria Math"/>
                              <a:cs typeface="Arial" pitchFamily="34" charset="0"/>
                            </a:rPr>
                            <m:t>𝒂</m:t>
                          </m:r>
                        </m:e>
                        <m:sup>
                          <m:r>
                            <a:rPr lang="en-US" b="1" i="1" smtClean="0">
                              <a:solidFill>
                                <a:schemeClr val="tx1"/>
                              </a:solidFill>
                              <a:latin typeface="Cambria Math"/>
                              <a:ea typeface="Cambria Math"/>
                              <a:cs typeface="Arial" pitchFamily="34" charset="0"/>
                            </a:rPr>
                            <m:t>𝟐</m:t>
                          </m:r>
                        </m:sup>
                      </m:sSup>
                      <m:r>
                        <a:rPr lang="ar-KW" b="1" i="1" smtClean="0">
                          <a:solidFill>
                            <a:schemeClr val="tx1"/>
                          </a:solidFill>
                          <a:latin typeface="Cambria Math"/>
                          <a:ea typeface="Cambria Math"/>
                          <a:cs typeface="Arial" pitchFamily="34" charset="0"/>
                        </a:rPr>
                        <m:t>+</m:t>
                      </m:r>
                      <m:sSup>
                        <m:sSupPr>
                          <m:ctrlPr>
                            <a:rPr lang="ar-KW" b="1" i="1" smtClean="0">
                              <a:solidFill>
                                <a:schemeClr val="tx1"/>
                              </a:solidFill>
                              <a:latin typeface="Cambria Math" panose="02040503050406030204" pitchFamily="18" charset="0"/>
                              <a:ea typeface="Cambria Math"/>
                              <a:cs typeface="Arial" pitchFamily="34" charset="0"/>
                            </a:rPr>
                          </m:ctrlPr>
                        </m:sSupPr>
                        <m:e>
                          <m:r>
                            <a:rPr lang="en-US" b="1" i="1" smtClean="0">
                              <a:solidFill>
                                <a:schemeClr val="tx1"/>
                              </a:solidFill>
                              <a:latin typeface="Cambria Math"/>
                              <a:ea typeface="Cambria Math"/>
                              <a:cs typeface="Arial" pitchFamily="34" charset="0"/>
                            </a:rPr>
                            <m:t>𝒃</m:t>
                          </m:r>
                        </m:e>
                        <m:sup>
                          <m:r>
                            <a:rPr lang="en-US" b="1" i="1" smtClean="0">
                              <a:solidFill>
                                <a:schemeClr val="tx1"/>
                              </a:solidFill>
                              <a:latin typeface="Cambria Math"/>
                              <a:ea typeface="Cambria Math"/>
                              <a:cs typeface="Arial" pitchFamily="34" charset="0"/>
                            </a:rPr>
                            <m:t>𝟐</m:t>
                          </m:r>
                        </m:sup>
                      </m:sSup>
                    </m:oMath>
                  </m:oMathPara>
                </a14:m>
                <a:endParaRPr lang="ar-KW" b="1" dirty="0">
                  <a:solidFill>
                    <a:schemeClr val="tx1"/>
                  </a:solidFill>
                  <a:latin typeface="Lucida Calligraphy" pitchFamily="66" charset="0"/>
                  <a:cs typeface="Arial" pitchFamily="34" charset="0"/>
                </a:endParaRPr>
              </a:p>
            </p:txBody>
          </p:sp>
        </mc:Choice>
        <mc:Fallback xmlns="">
          <p:sp>
            <p:nvSpPr>
              <p:cNvPr id="27" name="مربع نص 2"/>
              <p:cNvSpPr txBox="1">
                <a:spLocks noRot="1" noChangeAspect="1" noMove="1" noResize="1" noEditPoints="1" noAdjustHandles="1" noChangeArrowheads="1" noChangeShapeType="1" noTextEdit="1"/>
              </p:cNvSpPr>
              <p:nvPr/>
            </p:nvSpPr>
            <p:spPr>
              <a:xfrm>
                <a:off x="3995127" y="2212639"/>
                <a:ext cx="2004573" cy="375552"/>
              </a:xfrm>
              <a:prstGeom prst="rect">
                <a:avLst/>
              </a:prstGeom>
              <a:blipFill>
                <a:blip r:embed="rId7"/>
                <a:stretch>
                  <a:fillRect/>
                </a:stretch>
              </a:blipFill>
            </p:spPr>
            <p:txBody>
              <a:bodyPr/>
              <a:lstStyle/>
              <a:p>
                <a:r>
                  <a:rPr lang="en-US">
                    <a:noFill/>
                  </a:rPr>
                  <a:t> </a:t>
                </a:r>
              </a:p>
            </p:txBody>
          </p:sp>
        </mc:Fallback>
      </mc:AlternateContent>
      <p:sp>
        <p:nvSpPr>
          <p:cNvPr id="29" name="مربع نص 28"/>
          <p:cNvSpPr txBox="1"/>
          <p:nvPr/>
        </p:nvSpPr>
        <p:spPr>
          <a:xfrm>
            <a:off x="6499044" y="3847201"/>
            <a:ext cx="2448272" cy="369332"/>
          </a:xfrm>
          <a:prstGeom prst="rect">
            <a:avLst/>
          </a:prstGeom>
          <a:noFill/>
        </p:spPr>
        <p:txBody>
          <a:bodyPr wrap="square" rtlCol="1">
            <a:spAutoFit/>
          </a:bodyPr>
          <a:lstStyle/>
          <a:p>
            <a:r>
              <a:rPr lang="ar-KW" b="1" dirty="0"/>
              <a:t>بالتعويض في المعادلة </a:t>
            </a:r>
            <a:r>
              <a:rPr lang="ar-KW" b="1" dirty="0">
                <a:cs typeface="+mj-cs"/>
              </a:rPr>
              <a:t>(</a:t>
            </a:r>
            <a:r>
              <a:rPr lang="en-US" b="1" dirty="0">
                <a:cs typeface="+mj-cs"/>
              </a:rPr>
              <a:t>1</a:t>
            </a:r>
            <a:r>
              <a:rPr lang="ar-KW" b="1" dirty="0">
                <a:cs typeface="+mj-cs"/>
              </a:rPr>
              <a:t>):</a:t>
            </a:r>
          </a:p>
        </p:txBody>
      </p:sp>
      <mc:AlternateContent xmlns:mc="http://schemas.openxmlformats.org/markup-compatibility/2006" xmlns:a14="http://schemas.microsoft.com/office/drawing/2010/main">
        <mc:Choice Requires="a14">
          <p:sp>
            <p:nvSpPr>
              <p:cNvPr id="30" name="TextBox 12"/>
              <p:cNvSpPr txBox="1"/>
              <p:nvPr/>
            </p:nvSpPr>
            <p:spPr>
              <a:xfrm>
                <a:off x="3800244" y="4216533"/>
                <a:ext cx="3671138" cy="695062"/>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000" b="1" i="1" smtClean="0">
                          <a:solidFill>
                            <a:schemeClr val="tx1"/>
                          </a:solidFill>
                          <a:latin typeface="Cambria Math"/>
                        </a:rPr>
                        <m:t>𝟑𝟒</m:t>
                      </m:r>
                      <m:r>
                        <a:rPr lang="en-US" sz="2000" b="1" i="1" smtClean="0">
                          <a:solidFill>
                            <a:schemeClr val="tx1"/>
                          </a:solidFill>
                          <a:latin typeface="Cambria Math"/>
                        </a:rPr>
                        <m:t>=( </m:t>
                      </m:r>
                      <m:sSup>
                        <m:sSupPr>
                          <m:ctrlPr>
                            <a:rPr lang="en-US" sz="2000" b="1" i="1" smtClean="0">
                              <a:solidFill>
                                <a:schemeClr val="tx1"/>
                              </a:solidFill>
                              <a:latin typeface="Cambria Math" panose="02040503050406030204" pitchFamily="18" charset="0"/>
                            </a:rPr>
                          </m:ctrlPr>
                        </m:sSupPr>
                        <m:e>
                          <m:f>
                            <m:fPr>
                              <m:ctrlPr>
                                <a:rPr lang="en-US" sz="2000" b="1" i="1" smtClean="0">
                                  <a:solidFill>
                                    <a:schemeClr val="tx1"/>
                                  </a:solidFill>
                                  <a:latin typeface="Cambria Math" panose="02040503050406030204" pitchFamily="18" charset="0"/>
                                </a:rPr>
                              </m:ctrlPr>
                            </m:fPr>
                            <m:num>
                              <m:r>
                                <a:rPr lang="en-US" sz="2000" b="1" i="1" smtClean="0">
                                  <a:solidFill>
                                    <a:schemeClr val="tx1"/>
                                  </a:solidFill>
                                  <a:latin typeface="Cambria Math"/>
                                </a:rPr>
                                <m:t>𝟑</m:t>
                              </m:r>
                              <m:r>
                                <a:rPr lang="en-US" sz="2000" b="1" i="1" smtClean="0">
                                  <a:solidFill>
                                    <a:schemeClr val="tx1"/>
                                  </a:solidFill>
                                  <a:latin typeface="Cambria Math"/>
                                </a:rPr>
                                <m:t>𝒃</m:t>
                              </m:r>
                            </m:num>
                            <m:den>
                              <m:r>
                                <a:rPr lang="en-US" sz="2000" b="1" i="1" smtClean="0">
                                  <a:solidFill>
                                    <a:schemeClr val="tx1"/>
                                  </a:solidFill>
                                  <a:latin typeface="Cambria Math"/>
                                </a:rPr>
                                <m:t>𝟓</m:t>
                              </m:r>
                            </m:den>
                          </m:f>
                          <m:r>
                            <a:rPr lang="en-US" sz="2000" b="1" i="1" smtClean="0">
                              <a:solidFill>
                                <a:schemeClr val="tx1"/>
                              </a:solidFill>
                              <a:latin typeface="Cambria Math"/>
                            </a:rPr>
                            <m:t>)</m:t>
                          </m:r>
                        </m:e>
                        <m:sup>
                          <m:r>
                            <a:rPr lang="en-US" sz="2000" b="1" i="1" smtClean="0">
                              <a:solidFill>
                                <a:schemeClr val="tx1"/>
                              </a:solidFill>
                              <a:latin typeface="Cambria Math"/>
                            </a:rPr>
                            <m:t>𝟐</m:t>
                          </m:r>
                        </m:sup>
                      </m:sSup>
                      <m:r>
                        <a:rPr lang="en-US" sz="2000" b="1" i="1" smtClean="0">
                          <a:solidFill>
                            <a:schemeClr val="tx1"/>
                          </a:solidFill>
                          <a:latin typeface="Cambria Math"/>
                        </a:rPr>
                        <m:t>+</m:t>
                      </m:r>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𝒃</m:t>
                          </m:r>
                        </m:e>
                        <m:sup>
                          <m:r>
                            <a:rPr lang="en-US" sz="2000" b="1" i="1" smtClean="0">
                              <a:solidFill>
                                <a:schemeClr val="tx1"/>
                              </a:solidFill>
                              <a:latin typeface="Cambria Math"/>
                            </a:rPr>
                            <m:t>𝟐</m:t>
                          </m:r>
                        </m:sup>
                      </m:sSup>
                    </m:oMath>
                  </m:oMathPara>
                </a14:m>
                <a:endParaRPr lang="en-US" sz="2000" b="1" dirty="0">
                  <a:solidFill>
                    <a:schemeClr val="tx1"/>
                  </a:solidFill>
                </a:endParaRPr>
              </a:p>
            </p:txBody>
          </p:sp>
        </mc:Choice>
        <mc:Fallback xmlns="">
          <p:sp>
            <p:nvSpPr>
              <p:cNvPr id="30" name="TextBox 12"/>
              <p:cNvSpPr txBox="1">
                <a:spLocks noRot="1" noChangeAspect="1" noMove="1" noResize="1" noEditPoints="1" noAdjustHandles="1" noChangeArrowheads="1" noChangeShapeType="1" noTextEdit="1"/>
              </p:cNvSpPr>
              <p:nvPr/>
            </p:nvSpPr>
            <p:spPr>
              <a:xfrm>
                <a:off x="3800244" y="4216533"/>
                <a:ext cx="3671138" cy="695062"/>
              </a:xfrm>
              <a:prstGeom prst="rect">
                <a:avLst/>
              </a:prstGeom>
              <a:blipFill>
                <a:blip r:embed="rId8"/>
                <a:stretch>
                  <a:fillRect/>
                </a:stretch>
              </a:blipFill>
            </p:spPr>
            <p:txBody>
              <a:bodyPr/>
              <a:lstStyle/>
              <a:p>
                <a:r>
                  <a:rPr lang="en-US">
                    <a:noFill/>
                  </a:rPr>
                  <a:t> </a:t>
                </a:r>
              </a:p>
            </p:txBody>
          </p:sp>
        </mc:Fallback>
      </mc:AlternateContent>
      <p:sp>
        <p:nvSpPr>
          <p:cNvPr id="9" name="مربع نص 8"/>
          <p:cNvSpPr txBox="1"/>
          <p:nvPr/>
        </p:nvSpPr>
        <p:spPr>
          <a:xfrm>
            <a:off x="7020272" y="87015"/>
            <a:ext cx="1953970" cy="461665"/>
          </a:xfrm>
          <a:prstGeom prst="rect">
            <a:avLst/>
          </a:prstGeom>
          <a:noFill/>
        </p:spPr>
        <p:txBody>
          <a:bodyPr wrap="square" rtlCol="1">
            <a:spAutoFit/>
          </a:bodyPr>
          <a:lstStyle/>
          <a:p>
            <a:r>
              <a:rPr lang="ar-KW" sz="2400" b="1" dirty="0">
                <a:solidFill>
                  <a:srgbClr val="FF0000"/>
                </a:solidFill>
              </a:rPr>
              <a:t>مثال </a:t>
            </a:r>
            <a:r>
              <a:rPr lang="en-US" sz="2400" b="1" dirty="0">
                <a:solidFill>
                  <a:srgbClr val="FF0000"/>
                </a:solidFill>
              </a:rPr>
              <a:t>3</a:t>
            </a:r>
            <a:r>
              <a:rPr lang="ar-KW" sz="2400" b="1" dirty="0">
                <a:solidFill>
                  <a:srgbClr val="FF0000"/>
                </a:solidFill>
              </a:rPr>
              <a:t> صـ</a:t>
            </a:r>
            <a:r>
              <a:rPr lang="en-US" sz="2400" b="1" dirty="0">
                <a:solidFill>
                  <a:srgbClr val="FF0000"/>
                </a:solidFill>
              </a:rPr>
              <a:t>123 </a:t>
            </a:r>
            <a:endParaRPr lang="ar-KW" sz="2400" b="1" dirty="0">
              <a:solidFill>
                <a:srgbClr val="FF0000"/>
              </a:solidFill>
            </a:endParaRPr>
          </a:p>
        </p:txBody>
      </p:sp>
      <mc:AlternateContent xmlns:mc="http://schemas.openxmlformats.org/markup-compatibility/2006" xmlns:a14="http://schemas.microsoft.com/office/drawing/2010/main">
        <mc:Choice Requires="a14">
          <p:sp>
            <p:nvSpPr>
              <p:cNvPr id="11" name="مربع نص 10"/>
              <p:cNvSpPr txBox="1"/>
              <p:nvPr/>
            </p:nvSpPr>
            <p:spPr>
              <a:xfrm>
                <a:off x="4559644" y="3118535"/>
                <a:ext cx="1279217" cy="670505"/>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000" b="1" i="1" smtClean="0">
                          <a:solidFill>
                            <a:schemeClr val="tx1"/>
                          </a:solidFill>
                          <a:latin typeface="Cambria Math"/>
                        </a:rPr>
                        <m:t>𝒚</m:t>
                      </m:r>
                      <m:r>
                        <a:rPr lang="en-US" sz="2000" b="1" i="1" smtClean="0">
                          <a:solidFill>
                            <a:schemeClr val="tx1"/>
                          </a:solidFill>
                          <a:latin typeface="Cambria Math"/>
                        </a:rPr>
                        <m:t>=</m:t>
                      </m:r>
                      <m:f>
                        <m:fPr>
                          <m:ctrlPr>
                            <a:rPr lang="en-US" sz="2000" b="1" i="1">
                              <a:solidFill>
                                <a:schemeClr val="tx1"/>
                              </a:solidFill>
                              <a:latin typeface="Cambria Math" panose="02040503050406030204" pitchFamily="18" charset="0"/>
                            </a:rPr>
                          </m:ctrlPr>
                        </m:fPr>
                        <m:num>
                          <m:r>
                            <a:rPr lang="en-US" sz="2000" b="1" i="1">
                              <a:solidFill>
                                <a:schemeClr val="tx1"/>
                              </a:solidFill>
                              <a:latin typeface="Cambria Math"/>
                            </a:rPr>
                            <m:t>𝟑</m:t>
                          </m:r>
                        </m:num>
                        <m:den>
                          <m:r>
                            <a:rPr lang="en-US" sz="2000" b="1" i="1">
                              <a:solidFill>
                                <a:schemeClr val="tx1"/>
                              </a:solidFill>
                              <a:latin typeface="Cambria Math"/>
                            </a:rPr>
                            <m:t>𝟓</m:t>
                          </m:r>
                        </m:den>
                      </m:f>
                      <m:r>
                        <a:rPr lang="en-US" sz="2000" b="1" i="1">
                          <a:solidFill>
                            <a:schemeClr val="tx1"/>
                          </a:solidFill>
                          <a:latin typeface="Cambria Math"/>
                        </a:rPr>
                        <m:t>𝒙</m:t>
                      </m:r>
                    </m:oMath>
                  </m:oMathPara>
                </a14:m>
                <a:endParaRPr lang="en-US" sz="2000" b="1" dirty="0">
                  <a:solidFill>
                    <a:schemeClr val="tx1"/>
                  </a:solidFill>
                </a:endParaRPr>
              </a:p>
            </p:txBody>
          </p:sp>
        </mc:Choice>
        <mc:Fallback xmlns="">
          <p:sp>
            <p:nvSpPr>
              <p:cNvPr id="11" name="مربع نص 10"/>
              <p:cNvSpPr txBox="1">
                <a:spLocks noRot="1" noChangeAspect="1" noMove="1" noResize="1" noEditPoints="1" noAdjustHandles="1" noChangeArrowheads="1" noChangeShapeType="1" noTextEdit="1"/>
              </p:cNvSpPr>
              <p:nvPr/>
            </p:nvSpPr>
            <p:spPr>
              <a:xfrm>
                <a:off x="4559644" y="3118535"/>
                <a:ext cx="1279217" cy="67050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مربع نص 11"/>
              <p:cNvSpPr txBox="1"/>
              <p:nvPr/>
            </p:nvSpPr>
            <p:spPr>
              <a:xfrm>
                <a:off x="5685842" y="3161916"/>
                <a:ext cx="1665722" cy="612796"/>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ar-KW" b="1" i="1" smtClean="0">
                          <a:solidFill>
                            <a:schemeClr val="tx1"/>
                          </a:solidFill>
                          <a:latin typeface="Cambria Math"/>
                          <a:ea typeface="Cambria Math"/>
                        </a:rPr>
                        <m:t>∴</m:t>
                      </m:r>
                      <m:f>
                        <m:fPr>
                          <m:ctrlPr>
                            <a:rPr lang="ar-KW" b="1" i="1" smtClean="0">
                              <a:solidFill>
                                <a:schemeClr val="tx1"/>
                              </a:solidFill>
                              <a:latin typeface="Cambria Math" panose="02040503050406030204" pitchFamily="18" charset="0"/>
                              <a:ea typeface="Cambria Math"/>
                            </a:rPr>
                          </m:ctrlPr>
                        </m:fPr>
                        <m:num>
                          <m:r>
                            <a:rPr lang="ar-KW" b="1" i="1" smtClean="0">
                              <a:solidFill>
                                <a:schemeClr val="tx1"/>
                              </a:solidFill>
                              <a:latin typeface="Cambria Math"/>
                              <a:ea typeface="Cambria Math"/>
                            </a:rPr>
                            <m:t>𝟑</m:t>
                          </m:r>
                        </m:num>
                        <m:den>
                          <m:r>
                            <a:rPr lang="ar-KW" b="1" i="1" smtClean="0">
                              <a:solidFill>
                                <a:schemeClr val="tx1"/>
                              </a:solidFill>
                              <a:latin typeface="Cambria Math"/>
                              <a:ea typeface="Cambria Math"/>
                            </a:rPr>
                            <m:t>𝟓</m:t>
                          </m:r>
                        </m:den>
                      </m:f>
                      <m:r>
                        <a:rPr lang="ar-KW" b="1" i="1" smtClean="0">
                          <a:solidFill>
                            <a:schemeClr val="tx1"/>
                          </a:solidFill>
                          <a:latin typeface="Cambria Math"/>
                          <a:ea typeface="Cambria Math"/>
                        </a:rPr>
                        <m:t>=</m:t>
                      </m:r>
                      <m:f>
                        <m:fPr>
                          <m:ctrlPr>
                            <a:rPr lang="ar-KW" b="1" i="1" smtClean="0">
                              <a:solidFill>
                                <a:schemeClr val="tx1"/>
                              </a:solidFill>
                              <a:latin typeface="Cambria Math" panose="02040503050406030204" pitchFamily="18" charset="0"/>
                              <a:ea typeface="Cambria Math"/>
                            </a:rPr>
                          </m:ctrlPr>
                        </m:fPr>
                        <m:num>
                          <m:r>
                            <a:rPr lang="en-US" b="1" i="1" smtClean="0">
                              <a:solidFill>
                                <a:schemeClr val="tx1"/>
                              </a:solidFill>
                              <a:latin typeface="Cambria Math"/>
                              <a:ea typeface="Cambria Math"/>
                            </a:rPr>
                            <m:t>𝒂</m:t>
                          </m:r>
                        </m:num>
                        <m:den>
                          <m:r>
                            <a:rPr lang="en-US" b="1" i="1" smtClean="0">
                              <a:solidFill>
                                <a:schemeClr val="tx1"/>
                              </a:solidFill>
                              <a:latin typeface="Cambria Math" panose="02040503050406030204" pitchFamily="18" charset="0"/>
                              <a:ea typeface="Cambria Math"/>
                            </a:rPr>
                            <m:t>𝒃</m:t>
                          </m:r>
                        </m:den>
                      </m:f>
                    </m:oMath>
                  </m:oMathPara>
                </a14:m>
                <a:endParaRPr lang="ar-KW" b="1" dirty="0">
                  <a:solidFill>
                    <a:schemeClr val="tx1"/>
                  </a:solidFill>
                </a:endParaRPr>
              </a:p>
            </p:txBody>
          </p:sp>
        </mc:Choice>
        <mc:Fallback xmlns="">
          <p:sp>
            <p:nvSpPr>
              <p:cNvPr id="12" name="مربع نص 11"/>
              <p:cNvSpPr txBox="1">
                <a:spLocks noRot="1" noChangeAspect="1" noMove="1" noResize="1" noEditPoints="1" noAdjustHandles="1" noChangeArrowheads="1" noChangeShapeType="1" noTextEdit="1"/>
              </p:cNvSpPr>
              <p:nvPr/>
            </p:nvSpPr>
            <p:spPr>
              <a:xfrm>
                <a:off x="5685842" y="3161916"/>
                <a:ext cx="1665722" cy="61279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مربع نص 24"/>
              <p:cNvSpPr txBox="1"/>
              <p:nvPr/>
            </p:nvSpPr>
            <p:spPr>
              <a:xfrm>
                <a:off x="7442782" y="3118535"/>
                <a:ext cx="1665722" cy="612732"/>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ar-KW" b="1" i="1" smtClean="0">
                          <a:solidFill>
                            <a:schemeClr val="tx1"/>
                          </a:solidFill>
                          <a:latin typeface="Cambria Math"/>
                          <a:ea typeface="Cambria Math"/>
                        </a:rPr>
                        <m:t>∴</m:t>
                      </m:r>
                      <m:r>
                        <a:rPr lang="en-US" b="1" i="1" smtClean="0">
                          <a:solidFill>
                            <a:schemeClr val="tx1"/>
                          </a:solidFill>
                          <a:latin typeface="Cambria Math"/>
                          <a:ea typeface="Cambria Math"/>
                        </a:rPr>
                        <m:t>𝒂</m:t>
                      </m:r>
                      <m:r>
                        <a:rPr lang="ar-KW" b="1" i="1" smtClean="0">
                          <a:solidFill>
                            <a:schemeClr val="tx1"/>
                          </a:solidFill>
                          <a:latin typeface="Cambria Math"/>
                          <a:ea typeface="Cambria Math"/>
                        </a:rPr>
                        <m:t>=</m:t>
                      </m:r>
                      <m:f>
                        <m:fPr>
                          <m:ctrlPr>
                            <a:rPr lang="ar-KW" b="1" i="1" smtClean="0">
                              <a:solidFill>
                                <a:schemeClr val="tx1"/>
                              </a:solidFill>
                              <a:latin typeface="Cambria Math" panose="02040503050406030204" pitchFamily="18" charset="0"/>
                              <a:ea typeface="Cambria Math"/>
                            </a:rPr>
                          </m:ctrlPr>
                        </m:fPr>
                        <m:num>
                          <m:r>
                            <a:rPr lang="ar-KW" b="1" i="1" smtClean="0">
                              <a:solidFill>
                                <a:schemeClr val="tx1"/>
                              </a:solidFill>
                              <a:latin typeface="Cambria Math"/>
                              <a:ea typeface="Cambria Math"/>
                            </a:rPr>
                            <m:t>𝟑</m:t>
                          </m:r>
                          <m:r>
                            <a:rPr lang="en-US" b="1" i="1" smtClean="0">
                              <a:solidFill>
                                <a:schemeClr val="tx1"/>
                              </a:solidFill>
                              <a:latin typeface="Cambria Math"/>
                              <a:ea typeface="Cambria Math"/>
                            </a:rPr>
                            <m:t>𝒃</m:t>
                          </m:r>
                        </m:num>
                        <m:den>
                          <m:r>
                            <a:rPr lang="ar-KW" b="1" i="1" smtClean="0">
                              <a:solidFill>
                                <a:schemeClr val="tx1"/>
                              </a:solidFill>
                              <a:latin typeface="Cambria Math"/>
                              <a:ea typeface="Cambria Math"/>
                            </a:rPr>
                            <m:t>𝟓</m:t>
                          </m:r>
                        </m:den>
                      </m:f>
                    </m:oMath>
                  </m:oMathPara>
                </a14:m>
                <a:endParaRPr lang="ar-KW" b="1" dirty="0">
                  <a:solidFill>
                    <a:schemeClr val="tx1"/>
                  </a:solidFill>
                </a:endParaRPr>
              </a:p>
            </p:txBody>
          </p:sp>
        </mc:Choice>
        <mc:Fallback xmlns="">
          <p:sp>
            <p:nvSpPr>
              <p:cNvPr id="25" name="مربع نص 24"/>
              <p:cNvSpPr txBox="1">
                <a:spLocks noRot="1" noChangeAspect="1" noMove="1" noResize="1" noEditPoints="1" noAdjustHandles="1" noChangeArrowheads="1" noChangeShapeType="1" noTextEdit="1"/>
              </p:cNvSpPr>
              <p:nvPr/>
            </p:nvSpPr>
            <p:spPr>
              <a:xfrm>
                <a:off x="7442782" y="3118535"/>
                <a:ext cx="1665722" cy="6127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12"/>
              <p:cNvSpPr txBox="1"/>
              <p:nvPr/>
            </p:nvSpPr>
            <p:spPr>
              <a:xfrm>
                <a:off x="6590980" y="4111779"/>
                <a:ext cx="2812554" cy="745589"/>
              </a:xfrm>
              <a:prstGeom prst="rect">
                <a:avLst/>
              </a:prstGeom>
              <a:noFill/>
            </p:spPr>
            <p:txBody>
              <a:bodyPr wrap="square" rtlCol="0">
                <a:spAutoFit/>
              </a:bodyPr>
              <a:lstStyle/>
              <a:p>
                <a:pPr algn="l"/>
                <a14:m>
                  <m:oMathPara xmlns:m="http://schemas.openxmlformats.org/officeDocument/2006/math">
                    <m:oMathParaPr>
                      <m:jc m:val="center"/>
                    </m:oMathParaPr>
                    <m:oMath xmlns:m="http://schemas.openxmlformats.org/officeDocument/2006/math">
                      <m:r>
                        <a:rPr lang="en-US" sz="2000" b="1" i="1" smtClean="0">
                          <a:solidFill>
                            <a:schemeClr val="tx1"/>
                          </a:solidFill>
                          <a:latin typeface="Cambria Math"/>
                        </a:rPr>
                        <m:t>𝟑𝟒</m:t>
                      </m:r>
                      <m:r>
                        <a:rPr lang="en-US" sz="2000" b="1" i="1" smtClean="0">
                          <a:solidFill>
                            <a:schemeClr val="tx1"/>
                          </a:solidFill>
                          <a:latin typeface="Cambria Math"/>
                        </a:rPr>
                        <m:t>= </m:t>
                      </m:r>
                      <m:sSup>
                        <m:sSupPr>
                          <m:ctrlPr>
                            <a:rPr lang="en-US" sz="2000" b="1" i="1" smtClean="0">
                              <a:solidFill>
                                <a:schemeClr val="tx1"/>
                              </a:solidFill>
                              <a:latin typeface="Cambria Math" panose="02040503050406030204" pitchFamily="18" charset="0"/>
                            </a:rPr>
                          </m:ctrlPr>
                        </m:sSupPr>
                        <m:e>
                          <m:f>
                            <m:fPr>
                              <m:ctrlPr>
                                <a:rPr lang="en-US" sz="2000" b="1" i="1" smtClean="0">
                                  <a:solidFill>
                                    <a:schemeClr val="tx1"/>
                                  </a:solidFill>
                                  <a:latin typeface="Cambria Math" panose="02040503050406030204" pitchFamily="18" charset="0"/>
                                </a:rPr>
                              </m:ctrlPr>
                            </m:fPr>
                            <m:num>
                              <m:r>
                                <a:rPr lang="en-US" sz="2000" b="1" i="1" smtClean="0">
                                  <a:solidFill>
                                    <a:schemeClr val="tx1"/>
                                  </a:solidFill>
                                  <a:latin typeface="Cambria Math"/>
                                </a:rPr>
                                <m:t>𝟗</m:t>
                              </m:r>
                              <m:r>
                                <a:rPr lang="en-US" sz="2000" b="1" i="1" smtClean="0">
                                  <a:solidFill>
                                    <a:schemeClr val="tx1"/>
                                  </a:solidFill>
                                  <a:latin typeface="Cambria Math"/>
                                </a:rPr>
                                <m:t>𝒃</m:t>
                              </m:r>
                            </m:num>
                            <m:den>
                              <m:r>
                                <a:rPr lang="en-US" sz="2000" b="1" i="1" smtClean="0">
                                  <a:solidFill>
                                    <a:schemeClr val="tx1"/>
                                  </a:solidFill>
                                  <a:latin typeface="Cambria Math"/>
                                </a:rPr>
                                <m:t>𝟐𝟓</m:t>
                              </m:r>
                            </m:den>
                          </m:f>
                        </m:e>
                        <m:sup>
                          <m:r>
                            <a:rPr lang="en-US" sz="2000" b="1" i="1" smtClean="0">
                              <a:solidFill>
                                <a:schemeClr val="tx1"/>
                              </a:solidFill>
                              <a:latin typeface="Cambria Math"/>
                            </a:rPr>
                            <m:t>𝟐</m:t>
                          </m:r>
                        </m:sup>
                      </m:sSup>
                      <m:r>
                        <a:rPr lang="en-US" sz="2000" b="1" i="1" smtClean="0">
                          <a:solidFill>
                            <a:schemeClr val="tx1"/>
                          </a:solidFill>
                          <a:latin typeface="Cambria Math"/>
                        </a:rPr>
                        <m:t>+</m:t>
                      </m:r>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𝒃</m:t>
                          </m:r>
                        </m:e>
                        <m:sup>
                          <m:r>
                            <a:rPr lang="en-US" sz="2000" b="1" i="1" smtClean="0">
                              <a:solidFill>
                                <a:schemeClr val="tx1"/>
                              </a:solidFill>
                              <a:latin typeface="Cambria Math"/>
                            </a:rPr>
                            <m:t>𝟐</m:t>
                          </m:r>
                        </m:sup>
                      </m:sSup>
                    </m:oMath>
                  </m:oMathPara>
                </a14:m>
                <a:endParaRPr lang="en-US" sz="2000" b="1" dirty="0">
                  <a:solidFill>
                    <a:schemeClr val="tx1"/>
                  </a:solidFill>
                </a:endParaRPr>
              </a:p>
            </p:txBody>
          </p:sp>
        </mc:Choice>
        <mc:Fallback xmlns="">
          <p:sp>
            <p:nvSpPr>
              <p:cNvPr id="32" name="TextBox 12"/>
              <p:cNvSpPr txBox="1">
                <a:spLocks noRot="1" noChangeAspect="1" noMove="1" noResize="1" noEditPoints="1" noAdjustHandles="1" noChangeArrowheads="1" noChangeShapeType="1" noTextEdit="1"/>
              </p:cNvSpPr>
              <p:nvPr/>
            </p:nvSpPr>
            <p:spPr>
              <a:xfrm>
                <a:off x="6590980" y="4111779"/>
                <a:ext cx="2812554" cy="745589"/>
              </a:xfrm>
              <a:prstGeom prst="rect">
                <a:avLst/>
              </a:prstGeom>
              <a:blipFill>
                <a:blip r:embed="rId12"/>
                <a:stretch>
                  <a:fillRect/>
                </a:stretch>
              </a:blipFill>
            </p:spPr>
            <p:txBody>
              <a:bodyPr/>
              <a:lstStyle/>
              <a:p>
                <a:r>
                  <a:rPr lang="en-US">
                    <a:noFill/>
                  </a:rPr>
                  <a:t> </a:t>
                </a:r>
              </a:p>
            </p:txBody>
          </p:sp>
        </mc:Fallback>
      </mc:AlternateContent>
      <p:sp>
        <p:nvSpPr>
          <p:cNvPr id="15" name="مربع نص 14"/>
          <p:cNvSpPr txBox="1"/>
          <p:nvPr/>
        </p:nvSpPr>
        <p:spPr>
          <a:xfrm>
            <a:off x="5550494" y="2232188"/>
            <a:ext cx="576064" cy="369332"/>
          </a:xfrm>
          <a:prstGeom prst="rect">
            <a:avLst/>
          </a:prstGeom>
          <a:noFill/>
        </p:spPr>
        <p:txBody>
          <a:bodyPr wrap="square" rtlCol="1">
            <a:spAutoFit/>
          </a:bodyPr>
          <a:lstStyle/>
          <a:p>
            <a:r>
              <a:rPr lang="en-US" b="1" dirty="0"/>
              <a:t>(1)</a:t>
            </a:r>
            <a:endParaRPr lang="ar-KW" b="1" dirty="0"/>
          </a:p>
        </p:txBody>
      </p:sp>
      <mc:AlternateContent xmlns:mc="http://schemas.openxmlformats.org/markup-compatibility/2006" xmlns:a14="http://schemas.microsoft.com/office/drawing/2010/main">
        <mc:Choice Requires="a14">
          <p:sp>
            <p:nvSpPr>
              <p:cNvPr id="22" name="TextBox 5">
                <a:extLst>
                  <a:ext uri="{FF2B5EF4-FFF2-40B4-BE49-F238E27FC236}">
                    <a16:creationId xmlns:a16="http://schemas.microsoft.com/office/drawing/2014/main" id="{ED828096-1C50-4F16-B19A-1C7E8583296E}"/>
                  </a:ext>
                </a:extLst>
              </p:cNvPr>
              <p:cNvSpPr txBox="1"/>
              <p:nvPr/>
            </p:nvSpPr>
            <p:spPr>
              <a:xfrm>
                <a:off x="3175689" y="2157195"/>
                <a:ext cx="1246802"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ea typeface="Cambria Math" panose="02040503050406030204" pitchFamily="18" charset="0"/>
                        </a:rPr>
                        <m:t>⇒</m:t>
                      </m:r>
                    </m:oMath>
                  </m:oMathPara>
                </a14:m>
                <a:endParaRPr lang="en-US" sz="2800" b="1" dirty="0">
                  <a:solidFill>
                    <a:schemeClr val="tx1"/>
                  </a:solidFill>
                </a:endParaRPr>
              </a:p>
            </p:txBody>
          </p:sp>
        </mc:Choice>
        <mc:Fallback xmlns="">
          <p:sp>
            <p:nvSpPr>
              <p:cNvPr id="22" name="TextBox 5">
                <a:extLst>
                  <a:ext uri="{FF2B5EF4-FFF2-40B4-BE49-F238E27FC236}">
                    <a16:creationId xmlns:a16="http://schemas.microsoft.com/office/drawing/2014/main" id="{ED828096-1C50-4F16-B19A-1C7E8583296E}"/>
                  </a:ext>
                </a:extLst>
              </p:cNvPr>
              <p:cNvSpPr txBox="1">
                <a:spLocks noRot="1" noChangeAspect="1" noMove="1" noResize="1" noEditPoints="1" noAdjustHandles="1" noChangeArrowheads="1" noChangeShapeType="1" noTextEdit="1"/>
              </p:cNvSpPr>
              <p:nvPr/>
            </p:nvSpPr>
            <p:spPr>
              <a:xfrm>
                <a:off x="3175689" y="2157195"/>
                <a:ext cx="1246802" cy="52322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5">
                <a:extLst>
                  <a:ext uri="{FF2B5EF4-FFF2-40B4-BE49-F238E27FC236}">
                    <a16:creationId xmlns:a16="http://schemas.microsoft.com/office/drawing/2014/main" id="{D1D23A30-BBCA-4839-9DA0-3CDEF1C2DFA2}"/>
                  </a:ext>
                </a:extLst>
              </p:cNvPr>
              <p:cNvSpPr txBox="1"/>
              <p:nvPr/>
            </p:nvSpPr>
            <p:spPr>
              <a:xfrm>
                <a:off x="5410030" y="3222943"/>
                <a:ext cx="1051897"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ea typeface="Cambria Math" panose="02040503050406030204" pitchFamily="18" charset="0"/>
                        </a:rPr>
                        <m:t>⇒</m:t>
                      </m:r>
                    </m:oMath>
                  </m:oMathPara>
                </a14:m>
                <a:endParaRPr lang="en-US" sz="2800" b="1" dirty="0">
                  <a:solidFill>
                    <a:schemeClr val="tx1"/>
                  </a:solidFill>
                </a:endParaRPr>
              </a:p>
            </p:txBody>
          </p:sp>
        </mc:Choice>
        <mc:Fallback xmlns="">
          <p:sp>
            <p:nvSpPr>
              <p:cNvPr id="23" name="TextBox 5">
                <a:extLst>
                  <a:ext uri="{FF2B5EF4-FFF2-40B4-BE49-F238E27FC236}">
                    <a16:creationId xmlns:a16="http://schemas.microsoft.com/office/drawing/2014/main" id="{D1D23A30-BBCA-4839-9DA0-3CDEF1C2DFA2}"/>
                  </a:ext>
                </a:extLst>
              </p:cNvPr>
              <p:cNvSpPr txBox="1">
                <a:spLocks noRot="1" noChangeAspect="1" noMove="1" noResize="1" noEditPoints="1" noAdjustHandles="1" noChangeArrowheads="1" noChangeShapeType="1" noTextEdit="1"/>
              </p:cNvSpPr>
              <p:nvPr/>
            </p:nvSpPr>
            <p:spPr>
              <a:xfrm>
                <a:off x="5410030" y="3222943"/>
                <a:ext cx="1051897" cy="52322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5">
                <a:extLst>
                  <a:ext uri="{FF2B5EF4-FFF2-40B4-BE49-F238E27FC236}">
                    <a16:creationId xmlns:a16="http://schemas.microsoft.com/office/drawing/2014/main" id="{17F21A2A-B38F-4849-842E-0A6F15A12FF7}"/>
                  </a:ext>
                </a:extLst>
              </p:cNvPr>
              <p:cNvSpPr txBox="1"/>
              <p:nvPr/>
            </p:nvSpPr>
            <p:spPr>
              <a:xfrm>
                <a:off x="6685172" y="3247586"/>
                <a:ext cx="1246802"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ea typeface="Cambria Math" panose="02040503050406030204" pitchFamily="18" charset="0"/>
                        </a:rPr>
                        <m:t>⇒</m:t>
                      </m:r>
                    </m:oMath>
                  </m:oMathPara>
                </a14:m>
                <a:endParaRPr lang="en-US" sz="2800" b="1" dirty="0">
                  <a:solidFill>
                    <a:schemeClr val="tx1"/>
                  </a:solidFill>
                </a:endParaRPr>
              </a:p>
            </p:txBody>
          </p:sp>
        </mc:Choice>
        <mc:Fallback xmlns="">
          <p:sp>
            <p:nvSpPr>
              <p:cNvPr id="24" name="TextBox 5">
                <a:extLst>
                  <a:ext uri="{FF2B5EF4-FFF2-40B4-BE49-F238E27FC236}">
                    <a16:creationId xmlns:a16="http://schemas.microsoft.com/office/drawing/2014/main" id="{17F21A2A-B38F-4849-842E-0A6F15A12FF7}"/>
                  </a:ext>
                </a:extLst>
              </p:cNvPr>
              <p:cNvSpPr txBox="1">
                <a:spLocks noRot="1" noChangeAspect="1" noMove="1" noResize="1" noEditPoints="1" noAdjustHandles="1" noChangeArrowheads="1" noChangeShapeType="1" noTextEdit="1"/>
              </p:cNvSpPr>
              <p:nvPr/>
            </p:nvSpPr>
            <p:spPr>
              <a:xfrm>
                <a:off x="6685172" y="3247586"/>
                <a:ext cx="1246802" cy="52322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5">
                <a:extLst>
                  <a:ext uri="{FF2B5EF4-FFF2-40B4-BE49-F238E27FC236}">
                    <a16:creationId xmlns:a16="http://schemas.microsoft.com/office/drawing/2014/main" id="{12C90B23-B5BD-4B25-8627-C23925CDE546}"/>
                  </a:ext>
                </a:extLst>
              </p:cNvPr>
              <p:cNvSpPr txBox="1"/>
              <p:nvPr/>
            </p:nvSpPr>
            <p:spPr>
              <a:xfrm>
                <a:off x="6260416" y="4290671"/>
                <a:ext cx="1246802"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ea typeface="Cambria Math" panose="02040503050406030204" pitchFamily="18" charset="0"/>
                        </a:rPr>
                        <m:t>⇒</m:t>
                      </m:r>
                    </m:oMath>
                  </m:oMathPara>
                </a14:m>
                <a:endParaRPr lang="en-US" sz="2800" b="1" dirty="0">
                  <a:solidFill>
                    <a:schemeClr val="tx1"/>
                  </a:solidFill>
                </a:endParaRPr>
              </a:p>
            </p:txBody>
          </p:sp>
        </mc:Choice>
        <mc:Fallback xmlns="">
          <p:sp>
            <p:nvSpPr>
              <p:cNvPr id="28" name="TextBox 5">
                <a:extLst>
                  <a:ext uri="{FF2B5EF4-FFF2-40B4-BE49-F238E27FC236}">
                    <a16:creationId xmlns:a16="http://schemas.microsoft.com/office/drawing/2014/main" id="{12C90B23-B5BD-4B25-8627-C23925CDE546}"/>
                  </a:ext>
                </a:extLst>
              </p:cNvPr>
              <p:cNvSpPr txBox="1">
                <a:spLocks noRot="1" noChangeAspect="1" noMove="1" noResize="1" noEditPoints="1" noAdjustHandles="1" noChangeArrowheads="1" noChangeShapeType="1" noTextEdit="1"/>
              </p:cNvSpPr>
              <p:nvPr/>
            </p:nvSpPr>
            <p:spPr>
              <a:xfrm>
                <a:off x="6260416" y="4290671"/>
                <a:ext cx="1246802" cy="523220"/>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12">
                <a:extLst>
                  <a:ext uri="{FF2B5EF4-FFF2-40B4-BE49-F238E27FC236}">
                    <a16:creationId xmlns:a16="http://schemas.microsoft.com/office/drawing/2014/main" id="{4C358AD4-0408-4672-A12E-AAEFDF2FF417}"/>
                  </a:ext>
                </a:extLst>
              </p:cNvPr>
              <p:cNvSpPr txBox="1"/>
              <p:nvPr/>
            </p:nvSpPr>
            <p:spPr>
              <a:xfrm>
                <a:off x="4393954" y="4962122"/>
                <a:ext cx="2583777" cy="407099"/>
              </a:xfrm>
              <a:prstGeom prst="rect">
                <a:avLst/>
              </a:prstGeom>
              <a:noFill/>
            </p:spPr>
            <p:txBody>
              <a:bodyPr wrap="square" rtlCol="0">
                <a:spAutoFit/>
              </a:bodyPr>
              <a:lstStyle/>
              <a:p>
                <a:pPr algn="l"/>
                <a14:m>
                  <m:oMathPara xmlns:m="http://schemas.openxmlformats.org/officeDocument/2006/math">
                    <m:oMathParaPr>
                      <m:jc m:val="right"/>
                    </m:oMathParaPr>
                    <m:oMath xmlns:m="http://schemas.openxmlformats.org/officeDocument/2006/math">
                      <m:r>
                        <a:rPr lang="en-US" sz="2000" b="1" i="1" smtClean="0">
                          <a:solidFill>
                            <a:schemeClr val="tx1"/>
                          </a:solidFill>
                          <a:latin typeface="Cambria Math"/>
                        </a:rPr>
                        <m:t>𝟖𝟓𝟎</m:t>
                      </m:r>
                      <m:r>
                        <a:rPr lang="en-US" sz="2000" b="1" i="1" smtClean="0">
                          <a:solidFill>
                            <a:schemeClr val="tx1"/>
                          </a:solidFill>
                          <a:latin typeface="Cambria Math"/>
                        </a:rPr>
                        <m:t>= </m:t>
                      </m:r>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𝟗</m:t>
                          </m:r>
                          <m:r>
                            <a:rPr lang="en-US" sz="2000" b="1" i="1" smtClean="0">
                              <a:solidFill>
                                <a:schemeClr val="tx1"/>
                              </a:solidFill>
                              <a:latin typeface="Cambria Math"/>
                            </a:rPr>
                            <m:t>𝒃</m:t>
                          </m:r>
                        </m:e>
                        <m:sup>
                          <m:r>
                            <a:rPr lang="en-US" sz="2000" b="1" i="1" smtClean="0">
                              <a:solidFill>
                                <a:schemeClr val="tx1"/>
                              </a:solidFill>
                              <a:latin typeface="Cambria Math"/>
                            </a:rPr>
                            <m:t>𝟐</m:t>
                          </m:r>
                        </m:sup>
                      </m:sSup>
                      <m:r>
                        <a:rPr lang="en-US" sz="2000" b="1" i="1" smtClean="0">
                          <a:solidFill>
                            <a:schemeClr val="tx1"/>
                          </a:solidFill>
                          <a:latin typeface="Cambria Math"/>
                        </a:rPr>
                        <m:t>+</m:t>
                      </m:r>
                      <m:r>
                        <a:rPr lang="en-US" sz="2000" b="1" i="1" smtClean="0">
                          <a:solidFill>
                            <a:schemeClr val="tx1"/>
                          </a:solidFill>
                          <a:latin typeface="Cambria Math"/>
                        </a:rPr>
                        <m:t>𝟐𝟓</m:t>
                      </m:r>
                      <m:r>
                        <a:rPr lang="en-US" sz="2000" b="1" i="1" smtClean="0">
                          <a:solidFill>
                            <a:schemeClr val="tx1"/>
                          </a:solidFill>
                          <a:latin typeface="Cambria Math"/>
                        </a:rPr>
                        <m:t> </m:t>
                      </m:r>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𝒃</m:t>
                          </m:r>
                        </m:e>
                        <m:sup>
                          <m:r>
                            <a:rPr lang="en-US" sz="2000" b="1" i="1" smtClean="0">
                              <a:solidFill>
                                <a:schemeClr val="tx1"/>
                              </a:solidFill>
                              <a:latin typeface="Cambria Math"/>
                            </a:rPr>
                            <m:t>𝟐</m:t>
                          </m:r>
                        </m:sup>
                      </m:sSup>
                    </m:oMath>
                  </m:oMathPara>
                </a14:m>
                <a:endParaRPr lang="en-US" sz="2000" b="1" dirty="0">
                  <a:solidFill>
                    <a:schemeClr val="tx1"/>
                  </a:solidFill>
                </a:endParaRPr>
              </a:p>
            </p:txBody>
          </p:sp>
        </mc:Choice>
        <mc:Fallback xmlns="">
          <p:sp>
            <p:nvSpPr>
              <p:cNvPr id="31" name="TextBox 12">
                <a:extLst>
                  <a:ext uri="{FF2B5EF4-FFF2-40B4-BE49-F238E27FC236}">
                    <a16:creationId xmlns:a16="http://schemas.microsoft.com/office/drawing/2014/main" id="{4C358AD4-0408-4672-A12E-AAEFDF2FF417}"/>
                  </a:ext>
                </a:extLst>
              </p:cNvPr>
              <p:cNvSpPr txBox="1">
                <a:spLocks noRot="1" noChangeAspect="1" noMove="1" noResize="1" noEditPoints="1" noAdjustHandles="1" noChangeArrowheads="1" noChangeShapeType="1" noTextEdit="1"/>
              </p:cNvSpPr>
              <p:nvPr/>
            </p:nvSpPr>
            <p:spPr>
              <a:xfrm>
                <a:off x="4393954" y="4962122"/>
                <a:ext cx="2583777" cy="407099"/>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5">
                <a:extLst>
                  <a:ext uri="{FF2B5EF4-FFF2-40B4-BE49-F238E27FC236}">
                    <a16:creationId xmlns:a16="http://schemas.microsoft.com/office/drawing/2014/main" id="{3A789A58-755F-4236-B075-79F1E761D2C8}"/>
                  </a:ext>
                </a:extLst>
              </p:cNvPr>
              <p:cNvSpPr txBox="1"/>
              <p:nvPr/>
            </p:nvSpPr>
            <p:spPr>
              <a:xfrm>
                <a:off x="6499044" y="4878816"/>
                <a:ext cx="1246802"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ea typeface="Cambria Math" panose="02040503050406030204" pitchFamily="18" charset="0"/>
                        </a:rPr>
                        <m:t>⇒</m:t>
                      </m:r>
                    </m:oMath>
                  </m:oMathPara>
                </a14:m>
                <a:endParaRPr lang="en-US" sz="2800" b="1" dirty="0">
                  <a:solidFill>
                    <a:schemeClr val="tx1"/>
                  </a:solidFill>
                </a:endParaRPr>
              </a:p>
            </p:txBody>
          </p:sp>
        </mc:Choice>
        <mc:Fallback xmlns="">
          <p:sp>
            <p:nvSpPr>
              <p:cNvPr id="33" name="TextBox 5">
                <a:extLst>
                  <a:ext uri="{FF2B5EF4-FFF2-40B4-BE49-F238E27FC236}">
                    <a16:creationId xmlns:a16="http://schemas.microsoft.com/office/drawing/2014/main" id="{3A789A58-755F-4236-B075-79F1E761D2C8}"/>
                  </a:ext>
                </a:extLst>
              </p:cNvPr>
              <p:cNvSpPr txBox="1">
                <a:spLocks noRot="1" noChangeAspect="1" noMove="1" noResize="1" noEditPoints="1" noAdjustHandles="1" noChangeArrowheads="1" noChangeShapeType="1" noTextEdit="1"/>
              </p:cNvSpPr>
              <p:nvPr/>
            </p:nvSpPr>
            <p:spPr>
              <a:xfrm>
                <a:off x="6499044" y="4878816"/>
                <a:ext cx="1246802" cy="52322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12">
                <a:extLst>
                  <a:ext uri="{FF2B5EF4-FFF2-40B4-BE49-F238E27FC236}">
                    <a16:creationId xmlns:a16="http://schemas.microsoft.com/office/drawing/2014/main" id="{7316EB12-4A1F-4E97-BE12-E3E2F3CDA044}"/>
                  </a:ext>
                </a:extLst>
              </p:cNvPr>
              <p:cNvSpPr txBox="1"/>
              <p:nvPr/>
            </p:nvSpPr>
            <p:spPr>
              <a:xfrm>
                <a:off x="7128295" y="4774415"/>
                <a:ext cx="1457424" cy="695062"/>
              </a:xfrm>
              <a:prstGeom prst="rect">
                <a:avLst/>
              </a:prstGeom>
              <a:noFill/>
            </p:spPr>
            <p:txBody>
              <a:bodyPr wrap="square" rtlCol="0">
                <a:spAutoFit/>
              </a:bodyPr>
              <a:lstStyle/>
              <a:p>
                <a:pPr algn="l"/>
                <a14:m>
                  <m:oMathPara xmlns:m="http://schemas.openxmlformats.org/officeDocument/2006/math">
                    <m:oMathParaPr>
                      <m:jc m:val="right"/>
                    </m:oMathParaPr>
                    <m:oMath xmlns:m="http://schemas.openxmlformats.org/officeDocument/2006/math">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𝒃</m:t>
                          </m:r>
                        </m:e>
                        <m:sup>
                          <m:r>
                            <a:rPr lang="en-US" sz="2000" b="1" i="1" smtClean="0">
                              <a:solidFill>
                                <a:schemeClr val="tx1"/>
                              </a:solidFill>
                              <a:latin typeface="Cambria Math"/>
                            </a:rPr>
                            <m:t>𝟐</m:t>
                          </m:r>
                        </m:sup>
                      </m:sSup>
                      <m:r>
                        <a:rPr lang="en-US" sz="2000" b="1" i="1" smtClean="0">
                          <a:solidFill>
                            <a:schemeClr val="tx1"/>
                          </a:solidFill>
                          <a:latin typeface="Cambria Math"/>
                        </a:rPr>
                        <m:t>= </m:t>
                      </m:r>
                      <m:f>
                        <m:fPr>
                          <m:ctrlPr>
                            <a:rPr lang="en-US" sz="2000" b="1" i="1" smtClean="0">
                              <a:solidFill>
                                <a:schemeClr val="tx1"/>
                              </a:solidFill>
                              <a:latin typeface="Cambria Math" panose="02040503050406030204" pitchFamily="18" charset="0"/>
                            </a:rPr>
                          </m:ctrlPr>
                        </m:fPr>
                        <m:num>
                          <m:r>
                            <a:rPr lang="en-US" sz="2000" b="1" i="1" smtClean="0">
                              <a:solidFill>
                                <a:schemeClr val="tx1"/>
                              </a:solidFill>
                              <a:latin typeface="Cambria Math"/>
                            </a:rPr>
                            <m:t>𝟖𝟓𝟎</m:t>
                          </m:r>
                        </m:num>
                        <m:den>
                          <m:r>
                            <a:rPr lang="en-US" sz="2000" b="1" i="1" smtClean="0">
                              <a:solidFill>
                                <a:schemeClr val="tx1"/>
                              </a:solidFill>
                              <a:latin typeface="Cambria Math"/>
                            </a:rPr>
                            <m:t>𝟑𝟒</m:t>
                          </m:r>
                        </m:den>
                      </m:f>
                    </m:oMath>
                  </m:oMathPara>
                </a14:m>
                <a:endParaRPr lang="en-US" sz="2000" b="1" dirty="0">
                  <a:solidFill>
                    <a:schemeClr val="tx1"/>
                  </a:solidFill>
                </a:endParaRPr>
              </a:p>
            </p:txBody>
          </p:sp>
        </mc:Choice>
        <mc:Fallback xmlns="">
          <p:sp>
            <p:nvSpPr>
              <p:cNvPr id="34" name="TextBox 12">
                <a:extLst>
                  <a:ext uri="{FF2B5EF4-FFF2-40B4-BE49-F238E27FC236}">
                    <a16:creationId xmlns:a16="http://schemas.microsoft.com/office/drawing/2014/main" id="{7316EB12-4A1F-4E97-BE12-E3E2F3CDA044}"/>
                  </a:ext>
                </a:extLst>
              </p:cNvPr>
              <p:cNvSpPr txBox="1">
                <a:spLocks noRot="1" noChangeAspect="1" noMove="1" noResize="1" noEditPoints="1" noAdjustHandles="1" noChangeArrowheads="1" noChangeShapeType="1" noTextEdit="1"/>
              </p:cNvSpPr>
              <p:nvPr/>
            </p:nvSpPr>
            <p:spPr>
              <a:xfrm>
                <a:off x="7128295" y="4774415"/>
                <a:ext cx="1457424" cy="695062"/>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12">
                <a:extLst>
                  <a:ext uri="{FF2B5EF4-FFF2-40B4-BE49-F238E27FC236}">
                    <a16:creationId xmlns:a16="http://schemas.microsoft.com/office/drawing/2014/main" id="{1EC3A417-27FC-4EF1-8F68-31FD262227B2}"/>
                  </a:ext>
                </a:extLst>
              </p:cNvPr>
              <p:cNvSpPr txBox="1"/>
              <p:nvPr/>
            </p:nvSpPr>
            <p:spPr>
              <a:xfrm>
                <a:off x="5699726" y="5372775"/>
                <a:ext cx="2232248" cy="504497"/>
              </a:xfrm>
              <a:prstGeom prst="rect">
                <a:avLst/>
              </a:prstGeom>
              <a:noFill/>
            </p:spPr>
            <p:txBody>
              <a:bodyPr wrap="square" rtlCol="0">
                <a:spAutoFit/>
              </a:bodyPr>
              <a:lstStyle/>
              <a:p>
                <a:pPr algn="l"/>
                <a14:m>
                  <m:oMathPara xmlns:m="http://schemas.openxmlformats.org/officeDocument/2006/math">
                    <m:oMathParaPr>
                      <m:jc m:val="right"/>
                    </m:oMathParaPr>
                    <m:oMath xmlns:m="http://schemas.openxmlformats.org/officeDocument/2006/math">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𝒃</m:t>
                          </m:r>
                        </m:e>
                        <m:sup>
                          <m:r>
                            <a:rPr lang="en-US" sz="2000" b="1" i="1" smtClean="0">
                              <a:solidFill>
                                <a:schemeClr val="tx1"/>
                              </a:solidFill>
                              <a:latin typeface="Cambria Math"/>
                            </a:rPr>
                            <m:t>𝟐</m:t>
                          </m:r>
                        </m:sup>
                      </m:sSup>
                      <m:r>
                        <a:rPr lang="en-US" sz="2000" b="1" i="1" smtClean="0">
                          <a:solidFill>
                            <a:schemeClr val="tx1"/>
                          </a:solidFill>
                          <a:latin typeface="Cambria Math"/>
                        </a:rPr>
                        <m:t>=</m:t>
                      </m:r>
                      <m:r>
                        <a:rPr lang="en-US" sz="2000" b="1" i="1" smtClean="0">
                          <a:solidFill>
                            <a:schemeClr val="tx1"/>
                          </a:solidFill>
                          <a:latin typeface="Cambria Math"/>
                        </a:rPr>
                        <m:t>𝟐𝟓</m:t>
                      </m:r>
                      <m:groupChr>
                        <m:groupChrPr>
                          <m:chr m:val="⇒"/>
                          <m:pos m:val="top"/>
                          <m:ctrlPr>
                            <a:rPr lang="en-US" sz="2000" b="1" i="1" smtClean="0">
                              <a:solidFill>
                                <a:schemeClr val="tx1"/>
                              </a:solidFill>
                              <a:latin typeface="Cambria Math" panose="02040503050406030204" pitchFamily="18" charset="0"/>
                            </a:rPr>
                          </m:ctrlPr>
                        </m:groupChrPr>
                        <m:e/>
                      </m:groupChr>
                      <m:r>
                        <a:rPr lang="en-US" sz="2000" b="1" i="1" smtClean="0">
                          <a:solidFill>
                            <a:schemeClr val="tx1"/>
                          </a:solidFill>
                          <a:latin typeface="Cambria Math"/>
                        </a:rPr>
                        <m:t>𝒃</m:t>
                      </m:r>
                      <m:r>
                        <a:rPr lang="en-US" sz="2000" b="1" i="1" smtClean="0">
                          <a:solidFill>
                            <a:schemeClr val="tx1"/>
                          </a:solidFill>
                          <a:latin typeface="Cambria Math"/>
                        </a:rPr>
                        <m:t>=</m:t>
                      </m:r>
                      <m:r>
                        <a:rPr lang="en-US" sz="2000" b="1" i="1" smtClean="0">
                          <a:solidFill>
                            <a:schemeClr val="tx1"/>
                          </a:solidFill>
                          <a:latin typeface="Cambria Math"/>
                        </a:rPr>
                        <m:t>𝟓</m:t>
                      </m:r>
                    </m:oMath>
                  </m:oMathPara>
                </a14:m>
                <a:endParaRPr lang="en-US" sz="2000" b="1" dirty="0">
                  <a:solidFill>
                    <a:schemeClr val="tx1"/>
                  </a:solidFill>
                </a:endParaRPr>
              </a:p>
            </p:txBody>
          </p:sp>
        </mc:Choice>
        <mc:Fallback xmlns="">
          <p:sp>
            <p:nvSpPr>
              <p:cNvPr id="35" name="TextBox 12">
                <a:extLst>
                  <a:ext uri="{FF2B5EF4-FFF2-40B4-BE49-F238E27FC236}">
                    <a16:creationId xmlns:a16="http://schemas.microsoft.com/office/drawing/2014/main" id="{1EC3A417-27FC-4EF1-8F68-31FD262227B2}"/>
                  </a:ext>
                </a:extLst>
              </p:cNvPr>
              <p:cNvSpPr txBox="1">
                <a:spLocks noRot="1" noChangeAspect="1" noMove="1" noResize="1" noEditPoints="1" noAdjustHandles="1" noChangeArrowheads="1" noChangeShapeType="1" noTextEdit="1"/>
              </p:cNvSpPr>
              <p:nvPr/>
            </p:nvSpPr>
            <p:spPr>
              <a:xfrm>
                <a:off x="5699726" y="5372775"/>
                <a:ext cx="2232248" cy="504497"/>
              </a:xfrm>
              <a:prstGeom prst="rect">
                <a:avLst/>
              </a:prstGeom>
              <a:blipFill>
                <a:blip r:embed="rId20"/>
                <a:stretch>
                  <a:fillRect t="-34940" r="-2459" b="-518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12">
                <a:extLst>
                  <a:ext uri="{FF2B5EF4-FFF2-40B4-BE49-F238E27FC236}">
                    <a16:creationId xmlns:a16="http://schemas.microsoft.com/office/drawing/2014/main" id="{650E1683-4FB5-4829-815F-A5CB091694C9}"/>
                  </a:ext>
                </a:extLst>
              </p:cNvPr>
              <p:cNvSpPr txBox="1"/>
              <p:nvPr/>
            </p:nvSpPr>
            <p:spPr>
              <a:xfrm>
                <a:off x="4274144" y="6072706"/>
                <a:ext cx="1272351" cy="695062"/>
              </a:xfrm>
              <a:prstGeom prst="rect">
                <a:avLst/>
              </a:prstGeom>
              <a:noFill/>
            </p:spPr>
            <p:txBody>
              <a:bodyPr wrap="square" rtlCol="0">
                <a:spAutoFit/>
              </a:bodyPr>
              <a:lstStyle/>
              <a:p>
                <a:pPr algn="l"/>
                <a14:m>
                  <m:oMathPara xmlns:m="http://schemas.openxmlformats.org/officeDocument/2006/math">
                    <m:oMathParaPr>
                      <m:jc m:val="right"/>
                    </m:oMathParaPr>
                    <m:oMath xmlns:m="http://schemas.openxmlformats.org/officeDocument/2006/math">
                      <m:r>
                        <a:rPr lang="en-US" sz="2000" b="1" i="1" smtClean="0">
                          <a:solidFill>
                            <a:schemeClr val="tx1"/>
                          </a:solidFill>
                          <a:latin typeface="Cambria Math"/>
                        </a:rPr>
                        <m:t>𝒂</m:t>
                      </m:r>
                      <m:r>
                        <a:rPr lang="en-US" sz="2000" b="1" i="1" smtClean="0">
                          <a:solidFill>
                            <a:schemeClr val="tx1"/>
                          </a:solidFill>
                          <a:latin typeface="Cambria Math"/>
                        </a:rPr>
                        <m:t>= </m:t>
                      </m:r>
                      <m:f>
                        <m:fPr>
                          <m:ctrlPr>
                            <a:rPr lang="en-US" sz="2000" b="1" i="1" smtClean="0">
                              <a:solidFill>
                                <a:schemeClr val="tx1"/>
                              </a:solidFill>
                              <a:latin typeface="Cambria Math" panose="02040503050406030204" pitchFamily="18" charset="0"/>
                            </a:rPr>
                          </m:ctrlPr>
                        </m:fPr>
                        <m:num>
                          <m:r>
                            <a:rPr lang="en-US" sz="2000" b="1" i="1" smtClean="0">
                              <a:solidFill>
                                <a:schemeClr val="tx1"/>
                              </a:solidFill>
                              <a:latin typeface="Cambria Math"/>
                            </a:rPr>
                            <m:t>𝟑</m:t>
                          </m:r>
                          <m:r>
                            <a:rPr lang="en-US" sz="2000" b="1" i="1" smtClean="0">
                              <a:solidFill>
                                <a:schemeClr val="tx1"/>
                              </a:solidFill>
                              <a:latin typeface="Cambria Math"/>
                            </a:rPr>
                            <m:t>𝒃</m:t>
                          </m:r>
                        </m:num>
                        <m:den>
                          <m:r>
                            <a:rPr lang="en-US" sz="2000" b="1" i="1" smtClean="0">
                              <a:solidFill>
                                <a:schemeClr val="tx1"/>
                              </a:solidFill>
                              <a:latin typeface="Cambria Math"/>
                            </a:rPr>
                            <m:t>𝟓</m:t>
                          </m:r>
                        </m:den>
                      </m:f>
                    </m:oMath>
                  </m:oMathPara>
                </a14:m>
                <a:endParaRPr lang="en-US" sz="2000" b="1" dirty="0">
                  <a:solidFill>
                    <a:schemeClr val="tx1"/>
                  </a:solidFill>
                </a:endParaRPr>
              </a:p>
            </p:txBody>
          </p:sp>
        </mc:Choice>
        <mc:Fallback xmlns="">
          <p:sp>
            <p:nvSpPr>
              <p:cNvPr id="36" name="TextBox 12">
                <a:extLst>
                  <a:ext uri="{FF2B5EF4-FFF2-40B4-BE49-F238E27FC236}">
                    <a16:creationId xmlns:a16="http://schemas.microsoft.com/office/drawing/2014/main" id="{650E1683-4FB5-4829-815F-A5CB091694C9}"/>
                  </a:ext>
                </a:extLst>
              </p:cNvPr>
              <p:cNvSpPr txBox="1">
                <a:spLocks noRot="1" noChangeAspect="1" noMove="1" noResize="1" noEditPoints="1" noAdjustHandles="1" noChangeArrowheads="1" noChangeShapeType="1" noTextEdit="1"/>
              </p:cNvSpPr>
              <p:nvPr/>
            </p:nvSpPr>
            <p:spPr>
              <a:xfrm>
                <a:off x="4274144" y="6072706"/>
                <a:ext cx="1272351" cy="695062"/>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12">
                <a:extLst>
                  <a:ext uri="{FF2B5EF4-FFF2-40B4-BE49-F238E27FC236}">
                    <a16:creationId xmlns:a16="http://schemas.microsoft.com/office/drawing/2014/main" id="{D0A2F512-FEB2-408C-8CAC-987ED59E4A8B}"/>
                  </a:ext>
                </a:extLst>
              </p:cNvPr>
              <p:cNvSpPr txBox="1"/>
              <p:nvPr/>
            </p:nvSpPr>
            <p:spPr>
              <a:xfrm>
                <a:off x="5756163" y="6027359"/>
                <a:ext cx="2175811" cy="695062"/>
              </a:xfrm>
              <a:prstGeom prst="rect">
                <a:avLst/>
              </a:prstGeom>
              <a:noFill/>
            </p:spPr>
            <p:txBody>
              <a:bodyPr wrap="square" rtlCol="0">
                <a:spAutoFit/>
              </a:bodyPr>
              <a:lstStyle/>
              <a:p>
                <a:pPr algn="l"/>
                <a14:m>
                  <m:oMathPara xmlns:m="http://schemas.openxmlformats.org/officeDocument/2006/math">
                    <m:oMathParaPr>
                      <m:jc m:val="right"/>
                    </m:oMathParaPr>
                    <m:oMath xmlns:m="http://schemas.openxmlformats.org/officeDocument/2006/math">
                      <m:r>
                        <a:rPr lang="en-US" sz="2000" b="1" i="1" smtClean="0">
                          <a:solidFill>
                            <a:schemeClr val="tx1"/>
                          </a:solidFill>
                          <a:latin typeface="Cambria Math"/>
                        </a:rPr>
                        <m:t>𝒂</m:t>
                      </m:r>
                      <m:r>
                        <a:rPr lang="en-US" sz="2000" b="1" i="1" smtClean="0">
                          <a:solidFill>
                            <a:schemeClr val="tx1"/>
                          </a:solidFill>
                          <a:latin typeface="Cambria Math"/>
                        </a:rPr>
                        <m:t>= </m:t>
                      </m:r>
                      <m:f>
                        <m:fPr>
                          <m:ctrlPr>
                            <a:rPr lang="en-US" sz="2000" b="1" i="1" smtClean="0">
                              <a:solidFill>
                                <a:schemeClr val="tx1"/>
                              </a:solidFill>
                              <a:latin typeface="Cambria Math" panose="02040503050406030204" pitchFamily="18" charset="0"/>
                            </a:rPr>
                          </m:ctrlPr>
                        </m:fPr>
                        <m:num>
                          <m:r>
                            <a:rPr lang="en-US" sz="2000" b="1" i="1" smtClean="0">
                              <a:solidFill>
                                <a:schemeClr val="tx1"/>
                              </a:solidFill>
                              <a:latin typeface="Cambria Math"/>
                            </a:rPr>
                            <m:t>𝟑</m:t>
                          </m:r>
                          <m:r>
                            <a:rPr lang="en-US" sz="2000" b="1" i="1" smtClean="0">
                              <a:solidFill>
                                <a:schemeClr val="tx1"/>
                              </a:solidFill>
                              <a:latin typeface="Cambria Math"/>
                              <a:ea typeface="Cambria Math"/>
                            </a:rPr>
                            <m:t>×</m:t>
                          </m:r>
                          <m:r>
                            <a:rPr lang="en-US" sz="2000" b="1" i="1" smtClean="0">
                              <a:solidFill>
                                <a:schemeClr val="tx1"/>
                              </a:solidFill>
                              <a:latin typeface="Cambria Math"/>
                              <a:ea typeface="Cambria Math"/>
                            </a:rPr>
                            <m:t>𝟓</m:t>
                          </m:r>
                        </m:num>
                        <m:den>
                          <m:r>
                            <a:rPr lang="en-US" sz="2000" b="1" i="1" smtClean="0">
                              <a:solidFill>
                                <a:schemeClr val="tx1"/>
                              </a:solidFill>
                              <a:latin typeface="Cambria Math"/>
                            </a:rPr>
                            <m:t>𝟓</m:t>
                          </m:r>
                        </m:den>
                      </m:f>
                      <m:r>
                        <a:rPr lang="en-US" sz="2000" b="1" i="1" smtClean="0">
                          <a:solidFill>
                            <a:schemeClr val="tx1"/>
                          </a:solidFill>
                          <a:latin typeface="Cambria Math"/>
                        </a:rPr>
                        <m:t>=</m:t>
                      </m:r>
                      <m:r>
                        <a:rPr lang="en-US" sz="2000" b="1" i="1" smtClean="0">
                          <a:solidFill>
                            <a:schemeClr val="tx1"/>
                          </a:solidFill>
                          <a:latin typeface="Cambria Math"/>
                        </a:rPr>
                        <m:t>𝟑</m:t>
                      </m:r>
                    </m:oMath>
                  </m:oMathPara>
                </a14:m>
                <a:endParaRPr lang="en-US" sz="2000" b="1" dirty="0">
                  <a:solidFill>
                    <a:schemeClr val="tx1"/>
                  </a:solidFill>
                </a:endParaRPr>
              </a:p>
            </p:txBody>
          </p:sp>
        </mc:Choice>
        <mc:Fallback xmlns="">
          <p:sp>
            <p:nvSpPr>
              <p:cNvPr id="37" name="TextBox 12">
                <a:extLst>
                  <a:ext uri="{FF2B5EF4-FFF2-40B4-BE49-F238E27FC236}">
                    <a16:creationId xmlns:a16="http://schemas.microsoft.com/office/drawing/2014/main" id="{D0A2F512-FEB2-408C-8CAC-987ED59E4A8B}"/>
                  </a:ext>
                </a:extLst>
              </p:cNvPr>
              <p:cNvSpPr txBox="1">
                <a:spLocks noRot="1" noChangeAspect="1" noMove="1" noResize="1" noEditPoints="1" noAdjustHandles="1" noChangeArrowheads="1" noChangeShapeType="1" noTextEdit="1"/>
              </p:cNvSpPr>
              <p:nvPr/>
            </p:nvSpPr>
            <p:spPr>
              <a:xfrm>
                <a:off x="5756163" y="6027359"/>
                <a:ext cx="2175811" cy="695062"/>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مربع نص 37">
                <a:extLst>
                  <a:ext uri="{FF2B5EF4-FFF2-40B4-BE49-F238E27FC236}">
                    <a16:creationId xmlns:a16="http://schemas.microsoft.com/office/drawing/2014/main" id="{BF7F44AA-F00B-4E11-9C58-13D53BD64D54}"/>
                  </a:ext>
                </a:extLst>
              </p:cNvPr>
              <p:cNvSpPr txBox="1"/>
              <p:nvPr/>
            </p:nvSpPr>
            <p:spPr>
              <a:xfrm>
                <a:off x="6581272" y="5661248"/>
                <a:ext cx="2232248" cy="369332"/>
              </a:xfrm>
              <a:prstGeom prst="rect">
                <a:avLst/>
              </a:prstGeom>
              <a:noFill/>
            </p:spPr>
            <p:txBody>
              <a:bodyPr wrap="square" rtlCol="1">
                <a:spAutoFit/>
              </a:bodyPr>
              <a:lstStyle/>
              <a:p>
                <a:r>
                  <a:rPr lang="ar-KW" b="1" dirty="0"/>
                  <a:t>لإيجاد قيمة </a:t>
                </a:r>
                <a14:m>
                  <m:oMath xmlns:m="http://schemas.openxmlformats.org/officeDocument/2006/math">
                    <m:r>
                      <a:rPr lang="en-US" b="1" i="1">
                        <a:latin typeface="Cambria Math"/>
                      </a:rPr>
                      <m:t>𝒂</m:t>
                    </m:r>
                  </m:oMath>
                </a14:m>
                <a:r>
                  <a:rPr lang="en-US" b="1" dirty="0"/>
                  <a:t> </a:t>
                </a:r>
                <a:r>
                  <a:rPr lang="ar-KW" b="1" dirty="0"/>
                  <a:t>  نستخدم :</a:t>
                </a:r>
              </a:p>
            </p:txBody>
          </p:sp>
        </mc:Choice>
        <mc:Fallback xmlns="">
          <p:sp>
            <p:nvSpPr>
              <p:cNvPr id="38" name="مربع نص 37">
                <a:extLst>
                  <a:ext uri="{FF2B5EF4-FFF2-40B4-BE49-F238E27FC236}">
                    <a16:creationId xmlns:a16="http://schemas.microsoft.com/office/drawing/2014/main" id="{BF7F44AA-F00B-4E11-9C58-13D53BD64D54}"/>
                  </a:ext>
                </a:extLst>
              </p:cNvPr>
              <p:cNvSpPr txBox="1">
                <a:spLocks noRot="1" noChangeAspect="1" noMove="1" noResize="1" noEditPoints="1" noAdjustHandles="1" noChangeArrowheads="1" noChangeShapeType="1" noTextEdit="1"/>
              </p:cNvSpPr>
              <p:nvPr/>
            </p:nvSpPr>
            <p:spPr>
              <a:xfrm>
                <a:off x="6581272" y="5661248"/>
                <a:ext cx="2232248" cy="369332"/>
              </a:xfrm>
              <a:prstGeom prst="rect">
                <a:avLst/>
              </a:prstGeom>
              <a:blipFill>
                <a:blip r:embed="rId23"/>
                <a:stretch>
                  <a:fillRect t="-11667" r="-2186"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5">
                <a:extLst>
                  <a:ext uri="{FF2B5EF4-FFF2-40B4-BE49-F238E27FC236}">
                    <a16:creationId xmlns:a16="http://schemas.microsoft.com/office/drawing/2014/main" id="{A067A8F9-BAC9-4667-9EE4-A361F1631BF6}"/>
                  </a:ext>
                </a:extLst>
              </p:cNvPr>
              <p:cNvSpPr txBox="1"/>
              <p:nvPr/>
            </p:nvSpPr>
            <p:spPr>
              <a:xfrm>
                <a:off x="5215125" y="6109621"/>
                <a:ext cx="1246802"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ea typeface="Cambria Math" panose="02040503050406030204" pitchFamily="18" charset="0"/>
                        </a:rPr>
                        <m:t>⇒</m:t>
                      </m:r>
                    </m:oMath>
                  </m:oMathPara>
                </a14:m>
                <a:endParaRPr lang="en-US" sz="2800" b="1" dirty="0">
                  <a:solidFill>
                    <a:schemeClr val="tx1"/>
                  </a:solidFill>
                </a:endParaRPr>
              </a:p>
            </p:txBody>
          </p:sp>
        </mc:Choice>
        <mc:Fallback xmlns="">
          <p:sp>
            <p:nvSpPr>
              <p:cNvPr id="39" name="TextBox 5">
                <a:extLst>
                  <a:ext uri="{FF2B5EF4-FFF2-40B4-BE49-F238E27FC236}">
                    <a16:creationId xmlns:a16="http://schemas.microsoft.com/office/drawing/2014/main" id="{A067A8F9-BAC9-4667-9EE4-A361F1631BF6}"/>
                  </a:ext>
                </a:extLst>
              </p:cNvPr>
              <p:cNvSpPr txBox="1">
                <a:spLocks noRot="1" noChangeAspect="1" noMove="1" noResize="1" noEditPoints="1" noAdjustHandles="1" noChangeArrowheads="1" noChangeShapeType="1" noTextEdit="1"/>
              </p:cNvSpPr>
              <p:nvPr/>
            </p:nvSpPr>
            <p:spPr>
              <a:xfrm>
                <a:off x="5215125" y="6109621"/>
                <a:ext cx="1246802" cy="523220"/>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5">
                <a:extLst>
                  <a:ext uri="{FF2B5EF4-FFF2-40B4-BE49-F238E27FC236}">
                    <a16:creationId xmlns:a16="http://schemas.microsoft.com/office/drawing/2014/main" id="{CDF1DBBF-C033-4EA2-B0FE-41E539E608CC}"/>
                  </a:ext>
                </a:extLst>
              </p:cNvPr>
              <p:cNvSpPr txBox="1"/>
              <p:nvPr/>
            </p:nvSpPr>
            <p:spPr>
              <a:xfrm>
                <a:off x="6402" y="5245702"/>
                <a:ext cx="2736304" cy="7364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f>
                        <m:fPr>
                          <m:ctrlPr>
                            <a:rPr lang="en-US" sz="2000" b="1" i="1" smtClean="0">
                              <a:solidFill>
                                <a:srgbClr val="FF0000"/>
                              </a:solidFill>
                              <a:latin typeface="Cambria Math" panose="02040503050406030204" pitchFamily="18" charset="0"/>
                            </a:rPr>
                          </m:ctrlPr>
                        </m:fPr>
                        <m:num>
                          <m:sSup>
                            <m:sSupPr>
                              <m:ctrlPr>
                                <a:rPr lang="en-US" sz="2000" b="1" i="1" smtClean="0">
                                  <a:solidFill>
                                    <a:srgbClr val="FF0000"/>
                                  </a:solidFill>
                                  <a:latin typeface="Cambria Math" panose="02040503050406030204" pitchFamily="18" charset="0"/>
                                </a:rPr>
                              </m:ctrlPr>
                            </m:sSupPr>
                            <m:e>
                              <m:r>
                                <a:rPr lang="en-US" sz="2000" b="1" i="1" smtClean="0">
                                  <a:solidFill>
                                    <a:srgbClr val="FF0000"/>
                                  </a:solidFill>
                                  <a:latin typeface="Cambria Math"/>
                                </a:rPr>
                                <m:t>𝒚</m:t>
                              </m:r>
                            </m:e>
                            <m:sup>
                              <m:r>
                                <a:rPr lang="en-US" sz="2000" b="1" i="1" smtClean="0">
                                  <a:solidFill>
                                    <a:srgbClr val="FF0000"/>
                                  </a:solidFill>
                                  <a:latin typeface="Cambria Math"/>
                                </a:rPr>
                                <m:t>𝟐</m:t>
                              </m:r>
                            </m:sup>
                          </m:sSup>
                        </m:num>
                        <m:den>
                          <m:r>
                            <a:rPr lang="en-US" sz="2000" b="1" i="1" smtClean="0">
                              <a:solidFill>
                                <a:srgbClr val="FF0000"/>
                              </a:solidFill>
                              <a:latin typeface="Cambria Math"/>
                            </a:rPr>
                            <m:t>𝟗</m:t>
                          </m:r>
                        </m:den>
                      </m:f>
                      <m:r>
                        <a:rPr lang="en-US" sz="2000" b="1" i="1" smtClean="0">
                          <a:solidFill>
                            <a:srgbClr val="FF0000"/>
                          </a:solidFill>
                          <a:latin typeface="Cambria Math"/>
                        </a:rPr>
                        <m:t>−</m:t>
                      </m:r>
                      <m:f>
                        <m:fPr>
                          <m:ctrlPr>
                            <a:rPr lang="en-US" sz="2000" b="1" i="1" smtClean="0">
                              <a:solidFill>
                                <a:srgbClr val="FF0000"/>
                              </a:solidFill>
                              <a:latin typeface="Cambria Math" panose="02040503050406030204" pitchFamily="18" charset="0"/>
                              <a:ea typeface="Cambria Math"/>
                            </a:rPr>
                          </m:ctrlPr>
                        </m:fPr>
                        <m:num>
                          <m:sSup>
                            <m:sSupPr>
                              <m:ctrlPr>
                                <a:rPr lang="en-US" sz="2000" b="1" i="1" smtClean="0">
                                  <a:solidFill>
                                    <a:srgbClr val="FF0000"/>
                                  </a:solidFill>
                                  <a:latin typeface="Cambria Math" panose="02040503050406030204" pitchFamily="18" charset="0"/>
                                  <a:ea typeface="Cambria Math"/>
                                </a:rPr>
                              </m:ctrlPr>
                            </m:sSupPr>
                            <m:e>
                              <m:r>
                                <a:rPr lang="en-US" sz="2000" b="1" i="1" smtClean="0">
                                  <a:solidFill>
                                    <a:srgbClr val="FF0000"/>
                                  </a:solidFill>
                                  <a:latin typeface="Cambria Math"/>
                                  <a:ea typeface="Cambria Math"/>
                                </a:rPr>
                                <m:t>𝒙</m:t>
                              </m:r>
                            </m:e>
                            <m:sup>
                              <m:r>
                                <a:rPr lang="en-US" sz="2000" b="1" i="1" smtClean="0">
                                  <a:solidFill>
                                    <a:srgbClr val="FF0000"/>
                                  </a:solidFill>
                                  <a:latin typeface="Cambria Math"/>
                                  <a:ea typeface="Cambria Math"/>
                                </a:rPr>
                                <m:t>𝟐</m:t>
                              </m:r>
                            </m:sup>
                          </m:sSup>
                        </m:num>
                        <m:den>
                          <m:r>
                            <a:rPr lang="en-US" sz="2000" b="1" i="1" smtClean="0">
                              <a:solidFill>
                                <a:srgbClr val="FF0000"/>
                              </a:solidFill>
                              <a:latin typeface="Cambria Math"/>
                              <a:ea typeface="Cambria Math"/>
                            </a:rPr>
                            <m:t>𝟐𝟓</m:t>
                          </m:r>
                        </m:den>
                      </m:f>
                      <m:r>
                        <a:rPr lang="en-US" sz="2000" b="1" i="1" smtClean="0">
                          <a:solidFill>
                            <a:srgbClr val="FF0000"/>
                          </a:solidFill>
                          <a:latin typeface="Cambria Math"/>
                          <a:ea typeface="Cambria Math"/>
                        </a:rPr>
                        <m:t>=</m:t>
                      </m:r>
                      <m:r>
                        <a:rPr lang="en-US" sz="2000" b="1" i="1" smtClean="0">
                          <a:solidFill>
                            <a:srgbClr val="FF0000"/>
                          </a:solidFill>
                          <a:latin typeface="Cambria Math"/>
                          <a:ea typeface="Cambria Math"/>
                        </a:rPr>
                        <m:t>𝟏</m:t>
                      </m:r>
                    </m:oMath>
                  </m:oMathPara>
                </a14:m>
                <a:endParaRPr lang="en-US" sz="2000" b="1" dirty="0">
                  <a:solidFill>
                    <a:srgbClr val="FF0000"/>
                  </a:solidFill>
                </a:endParaRPr>
              </a:p>
            </p:txBody>
          </p:sp>
        </mc:Choice>
        <mc:Fallback xmlns="">
          <p:sp>
            <p:nvSpPr>
              <p:cNvPr id="40" name="TextBox 5">
                <a:extLst>
                  <a:ext uri="{FF2B5EF4-FFF2-40B4-BE49-F238E27FC236}">
                    <a16:creationId xmlns:a16="http://schemas.microsoft.com/office/drawing/2014/main" id="{CDF1DBBF-C033-4EA2-B0FE-41E539E608CC}"/>
                  </a:ext>
                </a:extLst>
              </p:cNvPr>
              <p:cNvSpPr txBox="1">
                <a:spLocks noRot="1" noChangeAspect="1" noMove="1" noResize="1" noEditPoints="1" noAdjustHandles="1" noChangeArrowheads="1" noChangeShapeType="1" noTextEdit="1"/>
              </p:cNvSpPr>
              <p:nvPr/>
            </p:nvSpPr>
            <p:spPr>
              <a:xfrm>
                <a:off x="6402" y="5245702"/>
                <a:ext cx="2736304" cy="736420"/>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مربع نص 40">
                <a:extLst>
                  <a:ext uri="{FF2B5EF4-FFF2-40B4-BE49-F238E27FC236}">
                    <a16:creationId xmlns:a16="http://schemas.microsoft.com/office/drawing/2014/main" id="{A17D4FD2-C188-411A-BD4E-63FE79F4C013}"/>
                  </a:ext>
                </a:extLst>
              </p:cNvPr>
              <p:cNvSpPr txBox="1"/>
              <p:nvPr/>
            </p:nvSpPr>
            <p:spPr>
              <a:xfrm>
                <a:off x="1550146" y="5413857"/>
                <a:ext cx="2843808" cy="400110"/>
              </a:xfrm>
              <a:prstGeom prst="rect">
                <a:avLst/>
              </a:prstGeom>
              <a:noFill/>
            </p:spPr>
            <p:txBody>
              <a:bodyPr wrap="square" rtlCol="1">
                <a:spAutoFit/>
              </a:bodyPr>
              <a:lstStyle/>
              <a:p>
                <a14:m>
                  <m:oMath xmlns:m="http://schemas.openxmlformats.org/officeDocument/2006/math">
                    <m:r>
                      <a:rPr lang="ar-KW" sz="2000" b="1" i="1" smtClean="0">
                        <a:solidFill>
                          <a:srgbClr val="FF0000"/>
                        </a:solidFill>
                        <a:latin typeface="Cambria Math"/>
                        <a:ea typeface="Cambria Math"/>
                      </a:rPr>
                      <m:t>∴</m:t>
                    </m:r>
                  </m:oMath>
                </a14:m>
                <a:r>
                  <a:rPr lang="ar-KW" sz="2000" b="1" dirty="0">
                    <a:solidFill>
                      <a:srgbClr val="FF0000"/>
                    </a:solidFill>
                  </a:rPr>
                  <a:t>معادلة القطع الزائد هي:</a:t>
                </a:r>
              </a:p>
            </p:txBody>
          </p:sp>
        </mc:Choice>
        <mc:Fallback xmlns="">
          <p:sp>
            <p:nvSpPr>
              <p:cNvPr id="41" name="مربع نص 40">
                <a:extLst>
                  <a:ext uri="{FF2B5EF4-FFF2-40B4-BE49-F238E27FC236}">
                    <a16:creationId xmlns:a16="http://schemas.microsoft.com/office/drawing/2014/main" id="{A17D4FD2-C188-411A-BD4E-63FE79F4C013}"/>
                  </a:ext>
                </a:extLst>
              </p:cNvPr>
              <p:cNvSpPr txBox="1">
                <a:spLocks noRot="1" noChangeAspect="1" noMove="1" noResize="1" noEditPoints="1" noAdjustHandles="1" noChangeArrowheads="1" noChangeShapeType="1" noTextEdit="1"/>
              </p:cNvSpPr>
              <p:nvPr/>
            </p:nvSpPr>
            <p:spPr>
              <a:xfrm>
                <a:off x="1550146" y="5413857"/>
                <a:ext cx="2843808" cy="400110"/>
              </a:xfrm>
              <a:prstGeom prst="rect">
                <a:avLst/>
              </a:prstGeom>
              <a:blipFill>
                <a:blip r:embed="rId26"/>
                <a:stretch>
                  <a:fillRect t="-6061" b="-27273"/>
                </a:stretch>
              </a:blipFill>
            </p:spPr>
            <p:txBody>
              <a:bodyPr/>
              <a:lstStyle/>
              <a:p>
                <a:r>
                  <a:rPr lang="en-US">
                    <a:noFill/>
                  </a:rPr>
                  <a:t> </a:t>
                </a:r>
              </a:p>
            </p:txBody>
          </p:sp>
        </mc:Fallback>
      </mc:AlternateContent>
    </p:spTree>
    <p:extLst>
      <p:ext uri="{BB962C8B-B14F-4D97-AF65-F5344CB8AC3E}">
        <p14:creationId xmlns:p14="http://schemas.microsoft.com/office/powerpoint/2010/main" val="424126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ircle(in)">
                                      <p:cBhvr>
                                        <p:cTn id="39" dur="20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randombar(horizontal)">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7">
                                            <p:txEl>
                                              <p:pRg st="0" end="0"/>
                                            </p:txEl>
                                          </p:spTgt>
                                        </p:tgtEl>
                                        <p:attrNameLst>
                                          <p:attrName>style.visibility</p:attrName>
                                        </p:attrNameLst>
                                      </p:cBhvr>
                                      <p:to>
                                        <p:strVal val="visible"/>
                                      </p:to>
                                    </p:set>
                                    <p:animEffect transition="in" filter="circle(in)">
                                      <p:cBhvr>
                                        <p:cTn id="49" dur="2000"/>
                                        <p:tgtEl>
                                          <p:spTgt spid="27">
                                            <p:txEl>
                                              <p:pRg st="0" end="0"/>
                                            </p:txEl>
                                          </p:spTgt>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52" dur="500"/>
                                        <p:tgtEl>
                                          <p:spTgt spid="1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randombar(horizontal)">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randombar(horizontal)">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randombar(horizontal)">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randombar(horizontal)">
                                      <p:cBhvr>
                                        <p:cTn id="72" dur="5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randombar(horizontal)">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randombar(horizontal)">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randombar(horizontal)">
                                      <p:cBhvr>
                                        <p:cTn id="87" dur="500"/>
                                        <p:tgtEl>
                                          <p:spTgt spid="29"/>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randombar(horizontal)">
                                      <p:cBhvr>
                                        <p:cTn id="92" dur="500"/>
                                        <p:tgtEl>
                                          <p:spTgt spid="30"/>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randombar(horizontal)">
                                      <p:cBhvr>
                                        <p:cTn id="97" dur="500"/>
                                        <p:tgtEl>
                                          <p:spTgt spid="28"/>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grpId="0" nodeType="click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randombar(horizontal)">
                                      <p:cBhvr>
                                        <p:cTn id="102" dur="500"/>
                                        <p:tgtEl>
                                          <p:spTgt spid="32"/>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randombar(horizontal)">
                                      <p:cBhvr>
                                        <p:cTn id="107" dur="500"/>
                                        <p:tgtEl>
                                          <p:spTgt spid="31"/>
                                        </p:tgtEl>
                                      </p:cBhvr>
                                    </p:animEffect>
                                  </p:childTnLst>
                                </p:cTn>
                              </p:par>
                            </p:childTnLst>
                          </p:cTn>
                        </p:par>
                      </p:childTnLst>
                    </p:cTn>
                  </p:par>
                  <p:par>
                    <p:cTn id="108" fill="hold">
                      <p:stCondLst>
                        <p:cond delay="indefinite"/>
                      </p:stCondLst>
                      <p:childTnLst>
                        <p:par>
                          <p:cTn id="109" fill="hold">
                            <p:stCondLst>
                              <p:cond delay="0"/>
                            </p:stCondLst>
                            <p:childTnLst>
                              <p:par>
                                <p:cTn id="110" presetID="14" presetClass="entr" presetSubtype="10" fill="hold" grpId="0" nodeType="click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randombar(horizontal)">
                                      <p:cBhvr>
                                        <p:cTn id="112" dur="500"/>
                                        <p:tgtEl>
                                          <p:spTgt spid="33"/>
                                        </p:tgtEl>
                                      </p:cBhvr>
                                    </p:animEffect>
                                  </p:childTnLst>
                                </p:cTn>
                              </p:par>
                            </p:childTnLst>
                          </p:cTn>
                        </p:par>
                      </p:childTnLst>
                    </p:cTn>
                  </p:par>
                  <p:par>
                    <p:cTn id="113" fill="hold">
                      <p:stCondLst>
                        <p:cond delay="indefinite"/>
                      </p:stCondLst>
                      <p:childTnLst>
                        <p:par>
                          <p:cTn id="114" fill="hold">
                            <p:stCondLst>
                              <p:cond delay="0"/>
                            </p:stCondLst>
                            <p:childTnLst>
                              <p:par>
                                <p:cTn id="115" presetID="14" presetClass="entr" presetSubtype="10" fill="hold" grpId="0" nodeType="click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randombar(horizontal)">
                                      <p:cBhvr>
                                        <p:cTn id="117" dur="500"/>
                                        <p:tgtEl>
                                          <p:spTgt spid="34"/>
                                        </p:tgtEl>
                                      </p:cBhvr>
                                    </p:animEffect>
                                  </p:childTnLst>
                                </p:cTn>
                              </p:par>
                            </p:childTnLst>
                          </p:cTn>
                        </p:par>
                      </p:childTnLst>
                    </p:cTn>
                  </p:par>
                  <p:par>
                    <p:cTn id="118" fill="hold">
                      <p:stCondLst>
                        <p:cond delay="indefinite"/>
                      </p:stCondLst>
                      <p:childTnLst>
                        <p:par>
                          <p:cTn id="119" fill="hold">
                            <p:stCondLst>
                              <p:cond delay="0"/>
                            </p:stCondLst>
                            <p:childTnLst>
                              <p:par>
                                <p:cTn id="120" presetID="14" presetClass="entr" presetSubtype="10" fill="hold" grpId="0" nodeType="click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randombar(horizontal)">
                                      <p:cBhvr>
                                        <p:cTn id="122" dur="500"/>
                                        <p:tgtEl>
                                          <p:spTgt spid="35"/>
                                        </p:tgtEl>
                                      </p:cBhvr>
                                    </p:animEffect>
                                  </p:childTnLst>
                                </p:cTn>
                              </p:par>
                            </p:childTnLst>
                          </p:cTn>
                        </p:par>
                      </p:childTnLst>
                    </p:cTn>
                  </p:par>
                  <p:par>
                    <p:cTn id="123" fill="hold">
                      <p:stCondLst>
                        <p:cond delay="indefinite"/>
                      </p:stCondLst>
                      <p:childTnLst>
                        <p:par>
                          <p:cTn id="124" fill="hold">
                            <p:stCondLst>
                              <p:cond delay="0"/>
                            </p:stCondLst>
                            <p:childTnLst>
                              <p:par>
                                <p:cTn id="125" presetID="14" presetClass="entr" presetSubtype="10" fill="hold" grpId="0" nodeType="click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randombar(horizontal)">
                                      <p:cBhvr>
                                        <p:cTn id="127" dur="500"/>
                                        <p:tgtEl>
                                          <p:spTgt spid="38"/>
                                        </p:tgtEl>
                                      </p:cBhvr>
                                    </p:animEffect>
                                  </p:childTnLst>
                                </p:cTn>
                              </p:par>
                            </p:childTnLst>
                          </p:cTn>
                        </p:par>
                      </p:childTnLst>
                    </p:cTn>
                  </p:par>
                  <p:par>
                    <p:cTn id="128" fill="hold">
                      <p:stCondLst>
                        <p:cond delay="indefinite"/>
                      </p:stCondLst>
                      <p:childTnLst>
                        <p:par>
                          <p:cTn id="129" fill="hold">
                            <p:stCondLst>
                              <p:cond delay="0"/>
                            </p:stCondLst>
                            <p:childTnLst>
                              <p:par>
                                <p:cTn id="130" presetID="14" presetClass="entr" presetSubtype="10" fill="hold" grpId="0" nodeType="clickEffect">
                                  <p:stCondLst>
                                    <p:cond delay="0"/>
                                  </p:stCondLst>
                                  <p:childTnLst>
                                    <p:set>
                                      <p:cBhvr>
                                        <p:cTn id="131" dur="1" fill="hold">
                                          <p:stCondLst>
                                            <p:cond delay="0"/>
                                          </p:stCondLst>
                                        </p:cTn>
                                        <p:tgtEl>
                                          <p:spTgt spid="36"/>
                                        </p:tgtEl>
                                        <p:attrNameLst>
                                          <p:attrName>style.visibility</p:attrName>
                                        </p:attrNameLst>
                                      </p:cBhvr>
                                      <p:to>
                                        <p:strVal val="visible"/>
                                      </p:to>
                                    </p:set>
                                    <p:animEffect transition="in" filter="randombar(horizontal)">
                                      <p:cBhvr>
                                        <p:cTn id="132" dur="500"/>
                                        <p:tgtEl>
                                          <p:spTgt spid="36"/>
                                        </p:tgtEl>
                                      </p:cBhvr>
                                    </p:animEffect>
                                  </p:childTnLst>
                                </p:cTn>
                              </p:par>
                            </p:childTnLst>
                          </p:cTn>
                        </p:par>
                      </p:childTnLst>
                    </p:cTn>
                  </p:par>
                  <p:par>
                    <p:cTn id="133" fill="hold">
                      <p:stCondLst>
                        <p:cond delay="indefinite"/>
                      </p:stCondLst>
                      <p:childTnLst>
                        <p:par>
                          <p:cTn id="134" fill="hold">
                            <p:stCondLst>
                              <p:cond delay="0"/>
                            </p:stCondLst>
                            <p:childTnLst>
                              <p:par>
                                <p:cTn id="135" presetID="14" presetClass="entr" presetSubtype="10" fill="hold" grpId="0" nodeType="click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randombar(horizontal)">
                                      <p:cBhvr>
                                        <p:cTn id="137" dur="500"/>
                                        <p:tgtEl>
                                          <p:spTgt spid="39"/>
                                        </p:tgtEl>
                                      </p:cBhvr>
                                    </p:animEffect>
                                  </p:childTnLst>
                                </p:cTn>
                              </p:par>
                            </p:childTnLst>
                          </p:cTn>
                        </p:par>
                      </p:childTnLst>
                    </p:cTn>
                  </p:par>
                  <p:par>
                    <p:cTn id="138" fill="hold">
                      <p:stCondLst>
                        <p:cond delay="indefinite"/>
                      </p:stCondLst>
                      <p:childTnLst>
                        <p:par>
                          <p:cTn id="139" fill="hold">
                            <p:stCondLst>
                              <p:cond delay="0"/>
                            </p:stCondLst>
                            <p:childTnLst>
                              <p:par>
                                <p:cTn id="140" presetID="14" presetClass="entr" presetSubtype="10" fill="hold" grpId="0" nodeType="clickEffect">
                                  <p:stCondLst>
                                    <p:cond delay="0"/>
                                  </p:stCondLst>
                                  <p:childTnLst>
                                    <p:set>
                                      <p:cBhvr>
                                        <p:cTn id="141" dur="1" fill="hold">
                                          <p:stCondLst>
                                            <p:cond delay="0"/>
                                          </p:stCondLst>
                                        </p:cTn>
                                        <p:tgtEl>
                                          <p:spTgt spid="37"/>
                                        </p:tgtEl>
                                        <p:attrNameLst>
                                          <p:attrName>style.visibility</p:attrName>
                                        </p:attrNameLst>
                                      </p:cBhvr>
                                      <p:to>
                                        <p:strVal val="visible"/>
                                      </p:to>
                                    </p:set>
                                    <p:animEffect transition="in" filter="randombar(horizontal)">
                                      <p:cBhvr>
                                        <p:cTn id="142" dur="500"/>
                                        <p:tgtEl>
                                          <p:spTgt spid="37"/>
                                        </p:tgtEl>
                                      </p:cBhvr>
                                    </p:animEffect>
                                  </p:childTnLst>
                                </p:cTn>
                              </p:par>
                            </p:childTnLst>
                          </p:cTn>
                        </p:par>
                      </p:childTnLst>
                    </p:cTn>
                  </p:par>
                  <p:par>
                    <p:cTn id="143" fill="hold">
                      <p:stCondLst>
                        <p:cond delay="indefinite"/>
                      </p:stCondLst>
                      <p:childTnLst>
                        <p:par>
                          <p:cTn id="144" fill="hold">
                            <p:stCondLst>
                              <p:cond delay="0"/>
                            </p:stCondLst>
                            <p:childTnLst>
                              <p:par>
                                <p:cTn id="145" presetID="14" presetClass="entr" presetSubtype="10" fill="hold" grpId="0" nodeType="clickEffect">
                                  <p:stCondLst>
                                    <p:cond delay="0"/>
                                  </p:stCondLst>
                                  <p:childTnLst>
                                    <p:set>
                                      <p:cBhvr>
                                        <p:cTn id="146" dur="1" fill="hold">
                                          <p:stCondLst>
                                            <p:cond delay="0"/>
                                          </p:stCondLst>
                                        </p:cTn>
                                        <p:tgtEl>
                                          <p:spTgt spid="41"/>
                                        </p:tgtEl>
                                        <p:attrNameLst>
                                          <p:attrName>style.visibility</p:attrName>
                                        </p:attrNameLst>
                                      </p:cBhvr>
                                      <p:to>
                                        <p:strVal val="visible"/>
                                      </p:to>
                                    </p:set>
                                    <p:animEffect transition="in" filter="randombar(horizontal)">
                                      <p:cBhvr>
                                        <p:cTn id="147" dur="500"/>
                                        <p:tgtEl>
                                          <p:spTgt spid="41"/>
                                        </p:tgtEl>
                                      </p:cBhvr>
                                    </p:animEffect>
                                  </p:childTnLst>
                                </p:cTn>
                              </p:par>
                            </p:childTnLst>
                          </p:cTn>
                        </p:par>
                      </p:childTnLst>
                    </p:cTn>
                  </p:par>
                  <p:par>
                    <p:cTn id="148" fill="hold">
                      <p:stCondLst>
                        <p:cond delay="indefinite"/>
                      </p:stCondLst>
                      <p:childTnLst>
                        <p:par>
                          <p:cTn id="149" fill="hold">
                            <p:stCondLst>
                              <p:cond delay="0"/>
                            </p:stCondLst>
                            <p:childTnLst>
                              <p:par>
                                <p:cTn id="150" presetID="14" presetClass="entr" presetSubtype="10" fill="hold" grpId="0" nodeType="click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randombar(horizontal)">
                                      <p:cBhvr>
                                        <p:cTn id="15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P spid="14" grpId="0"/>
      <p:bldP spid="21" grpId="0"/>
      <p:bldP spid="8" grpId="0"/>
      <p:bldP spid="26" grpId="0"/>
      <p:bldP spid="27" grpId="0" build="allAtOnce" rev="1"/>
      <p:bldP spid="29" grpId="0"/>
      <p:bldP spid="30" grpId="0"/>
      <p:bldP spid="9" grpId="0"/>
      <p:bldP spid="11" grpId="0"/>
      <p:bldP spid="12" grpId="0"/>
      <p:bldP spid="25" grpId="0"/>
      <p:bldP spid="32" grpId="0"/>
      <p:bldP spid="15" grpId="0" build="allAtOnce" rev="1"/>
      <p:bldP spid="22" grpId="0"/>
      <p:bldP spid="23" grpId="0"/>
      <p:bldP spid="24" grpId="0"/>
      <p:bldP spid="28" grpId="0"/>
      <p:bldP spid="31" grpId="0"/>
      <p:bldP spid="33" grpId="0"/>
      <p:bldP spid="34" grpId="0"/>
      <p:bldP spid="35" grpId="0"/>
      <p:bldP spid="36" grpId="0"/>
      <p:bldP spid="37" grpId="0"/>
      <p:bldP spid="38" grpId="0"/>
      <p:bldP spid="39" grpId="0"/>
      <p:bldP spid="40" grpId="0"/>
      <p:bldP spid="41"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7DD247DD39A441B9A3C26F7BBAABB2" ma:contentTypeVersion="11" ma:contentTypeDescription="Create a new document." ma:contentTypeScope="" ma:versionID="6cf37f7220be936549828c7bebeca2c6">
  <xsd:schema xmlns:xsd="http://www.w3.org/2001/XMLSchema" xmlns:xs="http://www.w3.org/2001/XMLSchema" xmlns:p="http://schemas.microsoft.com/office/2006/metadata/properties" xmlns:ns2="b97b0aa8-1781-4c54-a774-0e389bbc798c" xmlns:ns3="c254ae3f-3131-48d8-b26b-ed44294e533b" targetNamespace="http://schemas.microsoft.com/office/2006/metadata/properties" ma:root="true" ma:fieldsID="5b366013ac4b4005ffbe6582a6abfc1e" ns2:_="" ns3:_="">
    <xsd:import namespace="b97b0aa8-1781-4c54-a774-0e389bbc798c"/>
    <xsd:import namespace="c254ae3f-3131-48d8-b26b-ed44294e533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b0aa8-1781-4c54-a774-0e389bbc798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54ae3f-3131-48d8-b26b-ed44294e533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D795C9-44F4-4A91-B136-2C3D620EE207}"/>
</file>

<file path=customXml/itemProps2.xml><?xml version="1.0" encoding="utf-8"?>
<ds:datastoreItem xmlns:ds="http://schemas.openxmlformats.org/officeDocument/2006/customXml" ds:itemID="{7FE7D057-641C-450E-BB7D-20BA7ACC79F5}"/>
</file>

<file path=customXml/itemProps3.xml><?xml version="1.0" encoding="utf-8"?>
<ds:datastoreItem xmlns:ds="http://schemas.openxmlformats.org/officeDocument/2006/customXml" ds:itemID="{C2A22AC5-F51B-470C-9A5D-C0CD96B8885D}"/>
</file>

<file path=docProps/app.xml><?xml version="1.0" encoding="utf-8"?>
<Properties xmlns="http://schemas.openxmlformats.org/officeDocument/2006/extended-properties" xmlns:vt="http://schemas.openxmlformats.org/officeDocument/2006/docPropsVTypes">
  <TotalTime>1624</TotalTime>
  <Words>1463</Words>
  <Application>Microsoft Office PowerPoint</Application>
  <PresentationFormat>On-screen Show (4:3)</PresentationFormat>
  <Paragraphs>247</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Cambria Math</vt:lpstr>
      <vt:lpstr>Lucida Calligraphy</vt:lpstr>
      <vt:lpstr>Times New Roman</vt:lpstr>
      <vt:lpstr>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Marwa Hussien</dc:creator>
  <cp:lastModifiedBy>عماد ابراهيم عبدالقادر عامر</cp:lastModifiedBy>
  <cp:revision>153</cp:revision>
  <dcterms:created xsi:type="dcterms:W3CDTF">2015-03-09T00:37:31Z</dcterms:created>
  <dcterms:modified xsi:type="dcterms:W3CDTF">2021-05-06T18:20:44Z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0x010100BD7DD247DD39A441B9A3C26F7BBAABB2</vt:lpwstr>
  </property>
</Properties>
</file>