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550" r:id="rId2"/>
    <p:sldId id="334" r:id="rId3"/>
    <p:sldId id="336" r:id="rId4"/>
    <p:sldId id="379" r:id="rId5"/>
    <p:sldId id="380" r:id="rId6"/>
    <p:sldId id="378" r:id="rId7"/>
    <p:sldId id="382" r:id="rId8"/>
    <p:sldId id="383" r:id="rId9"/>
    <p:sldId id="384" r:id="rId10"/>
    <p:sldId id="381" r:id="rId11"/>
    <p:sldId id="386" r:id="rId12"/>
    <p:sldId id="387" r:id="rId13"/>
    <p:sldId id="388" r:id="rId14"/>
    <p:sldId id="389" r:id="rId15"/>
    <p:sldId id="3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0239-3418-4109-9AC4-0003FF33A8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685E-8EB0-45A6-85D6-7BF276C13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164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49A7-BA91-4E3B-9102-3DAD166D0A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C28B4-BF3B-48DA-8A76-275AA80AD6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487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62555-3C0C-4812-BA53-F07163A6F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04EC-56A2-4C6D-B96E-DA8E1CA889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99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C9E6-F1C8-447B-B686-6E1F31C201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04B5E-6543-44A8-AF68-22E8E4852A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739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B88A-59C1-4AC2-B801-CD79014356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FD41-6AB4-495C-B7BC-1149F67472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3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989B-0C81-4CD8-9960-A1F82192DA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89B0-327F-4824-AE7D-2B5F67A12F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477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D4E5-371F-481A-9CE9-B89150717F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79C3-3F4D-4CA1-8901-9B23CA2ACA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553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C4F4B-C860-4235-8C21-F4C5191099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EF17-91AC-4C77-9361-73DA8AAEF9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720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383D-D139-4B18-B0CF-2E05E6B152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E933-52D8-46BD-A15E-F1428D1C7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64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68ED2-24B7-427A-B123-5A5D101032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5CCD-D8C3-4492-8406-CDAB6CFB5A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399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72A4-3FC9-469A-871C-17DA056B7B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D8E5-0B54-41A4-A95B-5E3B44A73C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600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E5194-5D4F-4679-B513-DA89C5C599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817C22-EFED-453A-A272-9A93A30C69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image" Target="../media/image500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0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67.png"/><Relationship Id="rId7" Type="http://schemas.openxmlformats.org/officeDocument/2006/relationships/image" Target="../media/image90.png"/><Relationship Id="rId12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4.png"/><Relationship Id="rId10" Type="http://schemas.openxmlformats.org/officeDocument/2006/relationships/image" Target="../media/image63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12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1.png"/><Relationship Id="rId10" Type="http://schemas.openxmlformats.org/officeDocument/2006/relationships/image" Target="../media/image680.png"/><Relationship Id="rId4" Type="http://schemas.openxmlformats.org/officeDocument/2006/relationships/image" Target="../media/image70.png"/><Relationship Id="rId9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hyperlink" Target="file:///C:/Users/WALID/Desktop/&#1575;&#1604;&#1608;&#1585;&#1588;&#1577;/&#1575;&#1604;&#1593;&#1585;&#1590;.pptx#-1,4,&#1593;&#1585;&#1590; &#1578;&#1602;&#1583;&#1610;&#1605;&#1610; &#1601;&#1610; PowerPoint" TargetMode="External"/><Relationship Id="rId5" Type="http://schemas.openxmlformats.org/officeDocument/2006/relationships/slide" Target="slide6.xml"/><Relationship Id="rId15" Type="http://schemas.openxmlformats.org/officeDocument/2006/relationships/slide" Target="slide15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9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0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12.png"/><Relationship Id="rId15" Type="http://schemas.openxmlformats.org/officeDocument/2006/relationships/image" Target="../media/image84.png"/><Relationship Id="rId10" Type="http://schemas.openxmlformats.org/officeDocument/2006/relationships/image" Target="../media/image3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7" Type="http://schemas.openxmlformats.org/officeDocument/2006/relationships/image" Target="../media/image41.pn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200.png"/><Relationship Id="rId15" Type="http://schemas.openxmlformats.org/officeDocument/2006/relationships/image" Target="../media/image23.png"/><Relationship Id="rId10" Type="http://schemas.openxmlformats.org/officeDocument/2006/relationships/image" Target="../media/image44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80.png"/><Relationship Id="rId4" Type="http://schemas.openxmlformats.org/officeDocument/2006/relationships/image" Target="../media/image27.png"/><Relationship Id="rId9" Type="http://schemas.openxmlformats.org/officeDocument/2006/relationships/image" Target="../media/image54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37.png"/><Relationship Id="rId2" Type="http://schemas.openxmlformats.org/officeDocument/2006/relationships/image" Target="../media/image24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36.png"/><Relationship Id="rId10" Type="http://schemas.openxmlformats.org/officeDocument/2006/relationships/image" Target="../media/image44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7BECDE9-6777-4133-BCB8-7377F8320CA9}"/>
              </a:ext>
            </a:extLst>
          </p:cNvPr>
          <p:cNvSpPr txBox="1"/>
          <p:nvPr/>
        </p:nvSpPr>
        <p:spPr>
          <a:xfrm>
            <a:off x="3374948" y="3363278"/>
            <a:ext cx="2084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مشروع مصادر التعلم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BB81F-5D75-4C3B-9FE5-E4575C9AB2EC}"/>
              </a:ext>
            </a:extLst>
          </p:cNvPr>
          <p:cNvSpPr txBox="1"/>
          <p:nvPr/>
        </p:nvSpPr>
        <p:spPr>
          <a:xfrm>
            <a:off x="2760568" y="3888148"/>
            <a:ext cx="2827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الصف الثاني عشر علمي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F3016F-38DD-459B-BD25-62285B9283C4}"/>
              </a:ext>
            </a:extLst>
          </p:cNvPr>
          <p:cNvSpPr txBox="1"/>
          <p:nvPr/>
        </p:nvSpPr>
        <p:spPr>
          <a:xfrm>
            <a:off x="1492302" y="4413018"/>
            <a:ext cx="4983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الوحدة السابعة : القطوع المخروطية  :بند (  7 –  1 )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BC451-5DDB-49D1-93B3-4B8CB200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9" y="490714"/>
            <a:ext cx="1202967" cy="1386470"/>
          </a:xfrm>
          <a:prstGeom prst="rect">
            <a:avLst/>
          </a:prstGeom>
          <a:noFill/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E66D6A2-7FA8-4B7C-848B-60B9EFB34E0D}"/>
              </a:ext>
            </a:extLst>
          </p:cNvPr>
          <p:cNvSpPr txBox="1"/>
          <p:nvPr/>
        </p:nvSpPr>
        <p:spPr>
          <a:xfrm>
            <a:off x="5902128" y="1877184"/>
            <a:ext cx="17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وزارة التربية</a:t>
            </a:r>
            <a:endParaRPr lang="en-US" b="1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6932521-D8F5-4AD7-BD98-18CB2A2C70DC}"/>
              </a:ext>
            </a:extLst>
          </p:cNvPr>
          <p:cNvSpPr txBox="1"/>
          <p:nvPr/>
        </p:nvSpPr>
        <p:spPr>
          <a:xfrm>
            <a:off x="5200534" y="2337934"/>
            <a:ext cx="296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التوجيه الفني العام للرياضيات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FABE3E5A-2903-4909-A4FD-7F86670D5A99}"/>
              </a:ext>
            </a:extLst>
          </p:cNvPr>
          <p:cNvSpPr txBox="1"/>
          <p:nvPr/>
        </p:nvSpPr>
        <p:spPr>
          <a:xfrm>
            <a:off x="0" y="6299154"/>
            <a:ext cx="422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منطقة الفروانية التعليمية – منطقة الجهراء التعليمية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10</a:t>
            </a:fld>
            <a:endParaRPr lang="ar-KW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691649" y="5334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91649" y="2016579"/>
            <a:ext cx="6806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رأس القطع المكافئ نقطة الأصل   ،  و خط تماثله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- axis</a:t>
            </a:r>
            <a:r>
              <a:rPr lang="en-US" sz="2400" b="1" i="1" dirty="0"/>
              <a:t> </a:t>
            </a:r>
            <a:r>
              <a:rPr lang="ar-KW" sz="2400" b="1" i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/>
              <p:cNvSpPr txBox="1"/>
              <p:nvPr/>
            </p:nvSpPr>
            <p:spPr>
              <a:xfrm>
                <a:off x="1617750" y="2595524"/>
                <a:ext cx="507633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في الصورة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𝟒𝐩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50" y="2595524"/>
                <a:ext cx="5076330" cy="470000"/>
              </a:xfrm>
              <a:prstGeom prst="rect">
                <a:avLst/>
              </a:prstGeom>
              <a:blipFill rotWithShape="1">
                <a:blip r:embed="rId4"/>
                <a:stretch>
                  <a:fillRect t="-7792" r="-1921" b="-298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مربع نص 27"/>
          <p:cNvSpPr txBox="1"/>
          <p:nvPr/>
        </p:nvSpPr>
        <p:spPr>
          <a:xfrm>
            <a:off x="977900" y="3147412"/>
            <a:ext cx="719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القطع المكافئ يمر بالنقطة  </a:t>
            </a:r>
            <a:r>
              <a:rPr lang="en-US" sz="2400" b="1" dirty="0"/>
              <a:t>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(-1,2)</a:t>
            </a:r>
            <a:r>
              <a:rPr lang="en-US" sz="2400" b="1" dirty="0"/>
              <a:t> </a:t>
            </a:r>
            <a:r>
              <a:rPr lang="ar-KW" sz="2400" b="1" dirty="0"/>
              <a:t>         تحقق المعادلة أي أن  : </a:t>
            </a:r>
            <a:endParaRPr lang="ar-KW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/>
              <p:cNvSpPr txBox="1"/>
              <p:nvPr/>
            </p:nvSpPr>
            <p:spPr>
              <a:xfrm>
                <a:off x="3137193" y="3702343"/>
                <a:ext cx="339208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𝟒𝐩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193" y="3702343"/>
                <a:ext cx="3392080" cy="470000"/>
              </a:xfrm>
              <a:prstGeom prst="rect">
                <a:avLst/>
              </a:prstGeom>
              <a:blipFill rotWithShape="1">
                <a:blip r:embed="rId5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/>
              <p:cNvSpPr txBox="1"/>
              <p:nvPr/>
            </p:nvSpPr>
            <p:spPr>
              <a:xfrm>
                <a:off x="2002663" y="4251282"/>
                <a:ext cx="4004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63" y="4251282"/>
                <a:ext cx="4004144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457" b="-1842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/>
              <p:cNvSpPr txBox="1"/>
              <p:nvPr/>
            </p:nvSpPr>
            <p:spPr>
              <a:xfrm>
                <a:off x="1466570" y="4942360"/>
                <a:ext cx="5472164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هو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/>
              </a:p>
              <a:p>
                <a:pPr algn="r" rtl="1"/>
                <a:endParaRPr lang="ar-KW" sz="2400" b="1" i="1" dirty="0"/>
              </a:p>
            </p:txBody>
          </p:sp>
        </mc:Choice>
        <mc:Fallback xmlns=""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70" y="4942360"/>
                <a:ext cx="5472164" cy="839332"/>
              </a:xfrm>
              <a:prstGeom prst="rect">
                <a:avLst/>
              </a:prstGeom>
              <a:blipFill rotWithShape="1">
                <a:blip r:embed="rId7"/>
                <a:stretch>
                  <a:fillRect t="-4380" r="-167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/>
              <p:cNvSpPr txBox="1"/>
              <p:nvPr/>
            </p:nvSpPr>
            <p:spPr>
              <a:xfrm>
                <a:off x="3389408" y="5634037"/>
                <a:ext cx="2447632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i="1" dirty="0"/>
              </a:p>
              <a:p>
                <a:pPr algn="r" rtl="1"/>
                <a:endParaRPr lang="ar-KW" sz="2400" b="1" i="1" dirty="0"/>
              </a:p>
            </p:txBody>
          </p:sp>
        </mc:Choice>
        <mc:Fallback xmlns="">
          <p:sp>
            <p:nvSpPr>
              <p:cNvPr id="32" name="مربع نص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408" y="5634037"/>
                <a:ext cx="2447632" cy="83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/>
              <p:cNvSpPr txBox="1"/>
              <p:nvPr/>
            </p:nvSpPr>
            <p:spPr>
              <a:xfrm>
                <a:off x="6384561" y="4244511"/>
                <a:ext cx="1386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&lt;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561" y="4244511"/>
                <a:ext cx="1386595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877" b="-131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ربع نص 33"/>
          <p:cNvSpPr txBox="1"/>
          <p:nvPr/>
        </p:nvSpPr>
        <p:spPr>
          <a:xfrm>
            <a:off x="1221958" y="563540"/>
            <a:ext cx="6871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    </a:t>
            </a:r>
            <a:r>
              <a:rPr lang="en-US" sz="2400" b="1" dirty="0">
                <a:solidFill>
                  <a:srgbClr val="C00000"/>
                </a:solidFill>
              </a:rPr>
              <a:t>(8)</a:t>
            </a:r>
            <a:r>
              <a:rPr lang="ar-KW" sz="2400" b="1" dirty="0">
                <a:solidFill>
                  <a:srgbClr val="C00000"/>
                </a:solidFill>
              </a:rPr>
              <a:t> أوجد معادلة القطع المكافئ الذي رأسه نقطة الأصل </a:t>
            </a:r>
          </a:p>
          <a:p>
            <a:pPr algn="r" rtl="1"/>
            <a:r>
              <a:rPr lang="ar-KW" sz="2400" b="1" dirty="0">
                <a:solidFill>
                  <a:srgbClr val="C00000"/>
                </a:solidFill>
              </a:rPr>
              <a:t>           و يمر بالنقطة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(-1,2)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ar-KW" sz="2400" b="1" dirty="0">
                <a:solidFill>
                  <a:srgbClr val="C00000"/>
                </a:solidFill>
              </a:rPr>
              <a:t> و خط تماثله 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x-axis</a:t>
            </a:r>
            <a:endParaRPr lang="ar-KW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91649" y="5867400"/>
            <a:ext cx="408919" cy="441938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مستطيل مستدير الزوايا 12">
            <a:extLst>
              <a:ext uri="{FF2B5EF4-FFF2-40B4-BE49-F238E27FC236}">
                <a16:creationId xmlns:a16="http://schemas.microsoft.com/office/drawing/2014/main" id="{F99EB984-3FF2-4B20-9C35-1A1914CC99BD}"/>
              </a:ext>
            </a:extLst>
          </p:cNvPr>
          <p:cNvSpPr/>
          <p:nvPr/>
        </p:nvSpPr>
        <p:spPr>
          <a:xfrm>
            <a:off x="7503974" y="1570586"/>
            <a:ext cx="669700" cy="283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الحل: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8" grpId="0"/>
      <p:bldP spid="29" grpId="0"/>
      <p:bldP spid="30" grpId="0"/>
      <p:bldP spid="31" grpId="0"/>
      <p:bldP spid="32" grpId="0"/>
      <p:bldP spid="33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11</a:t>
            </a:fld>
            <a:endParaRPr lang="ar-KW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691649" y="5334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390921" y="1510048"/>
                <a:ext cx="7088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∵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KW" sz="2400" b="1" dirty="0"/>
                  <a:t>منحنى القطع المكافئ يمر بالنقطتين </a:t>
                </a:r>
                <a14:m>
                  <m:oMath xmlns:m="http://schemas.openxmlformats.org/officeDocument/2006/math">
                    <m:r>
                      <a:rPr lang="ar-KW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b="1" i="1" dirty="0"/>
                  <a:t> ,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   ,   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i="1" dirty="0"/>
                  <a:t> </a:t>
                </a:r>
                <a:endParaRPr lang="ar-KW" sz="2400" b="1" i="1" dirty="0"/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21" y="1510048"/>
                <a:ext cx="7088240" cy="461665"/>
              </a:xfrm>
              <a:prstGeom prst="rect">
                <a:avLst/>
              </a:prstGeom>
              <a:blipFill>
                <a:blip r:embed="rId2"/>
                <a:stretch>
                  <a:fillRect t="-13333" r="-1376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ربع نص 14"/>
          <p:cNvSpPr txBox="1"/>
          <p:nvPr/>
        </p:nvSpPr>
        <p:spPr>
          <a:xfrm>
            <a:off x="691649" y="2350432"/>
            <a:ext cx="7280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∴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ar-KW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القطع في وضع قياسي و محور تماثله ينطبق على </a:t>
            </a:r>
            <a:r>
              <a:rPr lang="en-US" sz="2400" b="1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y-axis</a:t>
            </a:r>
            <a:endParaRPr lang="ar-KW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2737681" y="2918853"/>
                <a:ext cx="507633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في الصورة :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681" y="2918853"/>
                <a:ext cx="5076330" cy="470000"/>
              </a:xfrm>
              <a:prstGeom prst="rect">
                <a:avLst/>
              </a:prstGeom>
              <a:blipFill>
                <a:blip r:embed="rId3"/>
                <a:stretch>
                  <a:fillRect t="-7792" r="-1921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مربع نص 16"/>
          <p:cNvSpPr txBox="1"/>
          <p:nvPr/>
        </p:nvSpPr>
        <p:spPr>
          <a:xfrm>
            <a:off x="3855040" y="3564637"/>
            <a:ext cx="438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و بالتعويض بأحد النقطتين و لتكن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ar-KW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/>
              <p:cNvSpPr txBox="1"/>
              <p:nvPr/>
            </p:nvSpPr>
            <p:spPr>
              <a:xfrm>
                <a:off x="3283485" y="4175806"/>
                <a:ext cx="28409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8" name="مربع نص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485" y="4175806"/>
                <a:ext cx="2840993" cy="470000"/>
              </a:xfrm>
              <a:prstGeom prst="rect">
                <a:avLst/>
              </a:prstGeom>
              <a:blipFill>
                <a:blip r:embed="rId4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2120334" y="4752562"/>
                <a:ext cx="400414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334" y="4752562"/>
                <a:ext cx="4004144" cy="7838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/>
              <p:cNvSpPr txBox="1"/>
              <p:nvPr/>
            </p:nvSpPr>
            <p:spPr>
              <a:xfrm>
                <a:off x="1990326" y="5605919"/>
                <a:ext cx="507633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هي  :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326" y="5605919"/>
                <a:ext cx="5076330" cy="625812"/>
              </a:xfrm>
              <a:prstGeom prst="rect">
                <a:avLst/>
              </a:prstGeom>
              <a:blipFill rotWithShape="0">
                <a:blip r:embed="rId10"/>
                <a:stretch>
                  <a:fillRect r="-1921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مربع نص 27"/>
          <p:cNvSpPr txBox="1"/>
          <p:nvPr/>
        </p:nvSpPr>
        <p:spPr>
          <a:xfrm>
            <a:off x="1221958" y="563540"/>
            <a:ext cx="6871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    </a:t>
            </a:r>
            <a:r>
              <a:rPr lang="en-US" sz="2400" b="1" dirty="0">
                <a:solidFill>
                  <a:srgbClr val="C00000"/>
                </a:solidFill>
              </a:rPr>
              <a:t>(9)</a:t>
            </a:r>
            <a:r>
              <a:rPr lang="ar-KW" sz="2400" b="1" dirty="0">
                <a:solidFill>
                  <a:srgbClr val="C00000"/>
                </a:solidFill>
              </a:rPr>
              <a:t> أوجد معادلة القطع المكافئ الذي رأسه نقطة الأصل </a:t>
            </a:r>
          </a:p>
          <a:p>
            <a:pPr algn="r" rtl="1"/>
            <a:r>
              <a:rPr lang="ar-KW" sz="2400" b="1" dirty="0">
                <a:solidFill>
                  <a:srgbClr val="C00000"/>
                </a:solidFill>
              </a:rPr>
              <a:t>           و يمر بالنقطتين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(-3,4) ,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(3,4)</a:t>
            </a:r>
            <a:endParaRPr lang="ar-KW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91649" y="5867400"/>
            <a:ext cx="408919" cy="441938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مستطيل مستدير الزوايا 12">
            <a:extLst>
              <a:ext uri="{FF2B5EF4-FFF2-40B4-BE49-F238E27FC236}">
                <a16:creationId xmlns:a16="http://schemas.microsoft.com/office/drawing/2014/main" id="{B5F78CE7-BB69-4B78-A49B-ABD1C3D581E3}"/>
              </a:ext>
            </a:extLst>
          </p:cNvPr>
          <p:cNvSpPr/>
          <p:nvPr/>
        </p:nvSpPr>
        <p:spPr>
          <a:xfrm>
            <a:off x="7479161" y="1523566"/>
            <a:ext cx="669700" cy="283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الحل: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AABD580-EE7F-4F3D-BFCA-C3C3016BEE9D}"/>
              </a:ext>
            </a:extLst>
          </p:cNvPr>
          <p:cNvSpPr txBox="1"/>
          <p:nvPr/>
        </p:nvSpPr>
        <p:spPr>
          <a:xfrm>
            <a:off x="691649" y="1916244"/>
            <a:ext cx="7280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/>
              <a:t> </a:t>
            </a:r>
            <a:r>
              <a:rPr lang="ar-KW" sz="2400" b="1" dirty="0"/>
              <a:t>،</a:t>
            </a:r>
            <a:r>
              <a:rPr lang="ar-KW" sz="2400" b="1" i="1" dirty="0"/>
              <a:t> </a:t>
            </a:r>
            <a:r>
              <a:rPr lang="ar-KW" sz="2400" b="1" dirty="0"/>
              <a:t>رأسه نقطة الأصل </a:t>
            </a:r>
            <a:endParaRPr lang="ar-KW" sz="2400" b="1" i="1" dirty="0"/>
          </a:p>
        </p:txBody>
      </p:sp>
    </p:spTree>
    <p:extLst>
      <p:ext uri="{BB962C8B-B14F-4D97-AF65-F5344CB8AC3E}">
        <p14:creationId xmlns:p14="http://schemas.microsoft.com/office/powerpoint/2010/main" val="8095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9" grpId="0"/>
      <p:bldP spid="20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12</a:t>
            </a:fld>
            <a:endParaRPr lang="ar-KW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691649" y="5334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1714500" y="1392777"/>
                <a:ext cx="53642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الدليل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ar-KW" sz="2400" b="1" dirty="0">
                    <a:cs typeface="+mj-cs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KW" sz="2400" b="1" dirty="0"/>
                  <a:t>    (مستقيم أفقي )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392777"/>
                <a:ext cx="5364227" cy="461665"/>
              </a:xfrm>
              <a:prstGeom prst="rect">
                <a:avLst/>
              </a:prstGeom>
              <a:blipFill>
                <a:blip r:embed="rId2"/>
                <a:stretch>
                  <a:fillRect t="-11842" r="-181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13"/>
          <p:cNvSpPr txBox="1"/>
          <p:nvPr/>
        </p:nvSpPr>
        <p:spPr>
          <a:xfrm>
            <a:off x="3195616" y="2455073"/>
            <a:ext cx="377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خط التماثل أفقي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axis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1968500" y="3001604"/>
                <a:ext cx="587464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القطع المكافئ هي على الصورة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/>
                      </a:rPr>
                      <m:t>𝒑𝒚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0" y="3001604"/>
                <a:ext cx="5874640" cy="470000"/>
              </a:xfrm>
              <a:prstGeom prst="rect">
                <a:avLst/>
              </a:prstGeom>
              <a:blipFill rotWithShape="1">
                <a:blip r:embed="rId5"/>
                <a:stretch>
                  <a:fillRect t="-7792" r="-1556" b="-298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2070099" y="3696242"/>
                <a:ext cx="5874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الدليل هي على الصورة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099" y="3696242"/>
                <a:ext cx="5874640" cy="461665"/>
              </a:xfrm>
              <a:prstGeom prst="rect">
                <a:avLst/>
              </a:prstGeom>
              <a:blipFill>
                <a:blip r:embed="rId6"/>
                <a:stretch>
                  <a:fillRect t="-9211" r="-166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/>
              <p:cNvSpPr txBox="1"/>
              <p:nvPr/>
            </p:nvSpPr>
            <p:spPr>
              <a:xfrm>
                <a:off x="2910713" y="4396160"/>
                <a:ext cx="38783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7" name="مربع نص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713" y="4396160"/>
                <a:ext cx="3878327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/>
              <p:cNvSpPr txBox="1"/>
              <p:nvPr/>
            </p:nvSpPr>
            <p:spPr>
              <a:xfrm>
                <a:off x="4143383" y="4970130"/>
                <a:ext cx="376125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القطع: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𝒑𝒚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8" name="مربع نص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83" y="4970130"/>
                <a:ext cx="3761253" cy="470000"/>
              </a:xfrm>
              <a:prstGeom prst="rect">
                <a:avLst/>
              </a:prstGeom>
              <a:blipFill>
                <a:blip r:embed="rId8"/>
                <a:stretch>
                  <a:fillRect t="-7792" r="-2431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3936688" y="5482511"/>
                <a:ext cx="33290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88" y="5482511"/>
                <a:ext cx="3329093" cy="470000"/>
              </a:xfrm>
              <a:prstGeom prst="rect">
                <a:avLst/>
              </a:prstGeom>
              <a:blipFill>
                <a:blip r:embed="rId9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/>
              <p:cNvSpPr txBox="1"/>
              <p:nvPr/>
            </p:nvSpPr>
            <p:spPr>
              <a:xfrm>
                <a:off x="3830671" y="5952511"/>
                <a:ext cx="33290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671" y="5952511"/>
                <a:ext cx="3329093" cy="470000"/>
              </a:xfrm>
              <a:prstGeom prst="rect">
                <a:avLst/>
              </a:prstGeom>
              <a:blipFill>
                <a:blip r:embed="rId10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/>
              <p:cNvSpPr txBox="1"/>
              <p:nvPr/>
            </p:nvSpPr>
            <p:spPr>
              <a:xfrm>
                <a:off x="1363107" y="533400"/>
                <a:ext cx="68711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   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(10)</a:t>
                </a:r>
                <a:r>
                  <a:rPr lang="ar-KW" sz="2400" b="1" dirty="0">
                    <a:solidFill>
                      <a:srgbClr val="C00000"/>
                    </a:solidFill>
                  </a:rPr>
                  <a:t> أوجد معادلة القطع المكافئ الذي رأسه نقطة الأصل </a:t>
                </a:r>
              </a:p>
              <a:p>
                <a:pPr algn="r" rtl="1"/>
                <a:r>
                  <a:rPr lang="ar-KW" sz="2400" b="1" dirty="0">
                    <a:solidFill>
                      <a:srgbClr val="C00000"/>
                    </a:solidFill>
                  </a:rPr>
                  <a:t>           و معادلة دليله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= 4 </a:t>
                </a:r>
                <a:endParaRPr lang="ar-KW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07" y="533400"/>
                <a:ext cx="6871157" cy="830997"/>
              </a:xfrm>
              <a:prstGeom prst="rect">
                <a:avLst/>
              </a:prstGeom>
              <a:blipFill rotWithShape="1">
                <a:blip r:embed="rId11"/>
                <a:stretch>
                  <a:fillRect t="-6618" r="-1331" b="-1544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91649" y="5867400"/>
            <a:ext cx="408919" cy="441938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2317941" y="1882822"/>
            <a:ext cx="496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∵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ar-KW" sz="2400" b="1" dirty="0"/>
              <a:t>دليل</a:t>
            </a:r>
            <a:r>
              <a:rPr lang="en-US" sz="2400" b="1" dirty="0"/>
              <a:t> </a:t>
            </a:r>
            <a:r>
              <a:rPr lang="ar-KW" sz="2400" b="1" dirty="0"/>
              <a:t>القطع يكون عموديًا على محور تماثله </a:t>
            </a:r>
            <a:endParaRPr lang="en-US" sz="2400" b="1" dirty="0"/>
          </a:p>
        </p:txBody>
      </p:sp>
      <p:sp>
        <p:nvSpPr>
          <p:cNvPr id="31" name="مستطيل مستدير الزوايا 12">
            <a:extLst>
              <a:ext uri="{FF2B5EF4-FFF2-40B4-BE49-F238E27FC236}">
                <a16:creationId xmlns:a16="http://schemas.microsoft.com/office/drawing/2014/main" id="{D3B10ABE-DC54-4176-B258-AF4E6701F191}"/>
              </a:ext>
            </a:extLst>
          </p:cNvPr>
          <p:cNvSpPr/>
          <p:nvPr/>
        </p:nvSpPr>
        <p:spPr>
          <a:xfrm>
            <a:off x="7564564" y="1481941"/>
            <a:ext cx="669700" cy="283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الحل: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7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13</a:t>
            </a:fld>
            <a:endParaRPr lang="ar-KW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351673" y="203237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1714500" y="1433721"/>
                <a:ext cx="53642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الدليل   </a:t>
                </a:r>
                <a:r>
                  <a:rPr lang="en-US" sz="2400" b="1" dirty="0"/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dirty="0"/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lang="en-US" sz="2400" b="1" dirty="0"/>
                  <a:t> </a:t>
                </a:r>
                <a:r>
                  <a:rPr lang="ar-KW" sz="2400" b="1" dirty="0"/>
                  <a:t> </a:t>
                </a:r>
                <a14:m>
                  <m:oMath xmlns:m="http://schemas.openxmlformats.org/officeDocument/2006/math">
                    <m:r>
                      <a:rPr lang="ar-KW" sz="2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ar-KW" sz="2400" b="1" dirty="0"/>
                  <a:t>(مستقيم رأسي )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433721"/>
                <a:ext cx="5364227" cy="461665"/>
              </a:xfrm>
              <a:prstGeom prst="rect">
                <a:avLst/>
              </a:prstGeom>
              <a:blipFill>
                <a:blip r:embed="rId2"/>
                <a:stretch>
                  <a:fillRect t="-11842" r="-181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13"/>
          <p:cNvSpPr txBox="1"/>
          <p:nvPr/>
        </p:nvSpPr>
        <p:spPr>
          <a:xfrm>
            <a:off x="2971800" y="1973240"/>
            <a:ext cx="377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و الدليل متعامد مع خط التماثل </a:t>
            </a:r>
            <a:endParaRPr lang="en-GB" sz="24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3843273" y="2585862"/>
            <a:ext cx="377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خط التماثل أفقي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– axis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1968500" y="3174146"/>
                <a:ext cx="587464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القطع المكافئ هي على الصورة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𝒑𝒙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0" y="3174146"/>
                <a:ext cx="5874640" cy="470000"/>
              </a:xfrm>
              <a:prstGeom prst="rect">
                <a:avLst/>
              </a:prstGeom>
              <a:blipFill rotWithShape="0">
                <a:blip r:embed="rId7"/>
                <a:stretch>
                  <a:fillRect t="-7792" r="-1556" b="-29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/>
              <p:cNvSpPr txBox="1"/>
              <p:nvPr/>
            </p:nvSpPr>
            <p:spPr>
              <a:xfrm>
                <a:off x="2070100" y="3669737"/>
                <a:ext cx="5874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الدليل هي على الصورة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KW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100" y="3669737"/>
                <a:ext cx="5874640" cy="461665"/>
              </a:xfrm>
              <a:prstGeom prst="rect">
                <a:avLst/>
              </a:prstGeom>
              <a:blipFill rotWithShape="0">
                <a:blip r:embed="rId8"/>
                <a:stretch>
                  <a:fillRect t="-9211" r="-166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/>
              <p:cNvSpPr txBox="1"/>
              <p:nvPr/>
            </p:nvSpPr>
            <p:spPr>
              <a:xfrm>
                <a:off x="3144815" y="4162968"/>
                <a:ext cx="38783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   ⟹ 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8" name="مربع نص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815" y="4162968"/>
                <a:ext cx="3878327" cy="461665"/>
              </a:xfrm>
              <a:prstGeom prst="rect">
                <a:avLst/>
              </a:prstGeom>
              <a:blipFill>
                <a:blip r:embed="rId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3419431" y="4663914"/>
                <a:ext cx="33290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𝒑𝒙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431" y="4663914"/>
                <a:ext cx="3329093" cy="470000"/>
              </a:xfrm>
              <a:prstGeom prst="rect">
                <a:avLst/>
              </a:prstGeom>
              <a:blipFill>
                <a:blip r:embed="rId10"/>
                <a:stretch>
                  <a:fillRect t="-7792" r="-2747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/>
              <p:cNvSpPr txBox="1"/>
              <p:nvPr/>
            </p:nvSpPr>
            <p:spPr>
              <a:xfrm>
                <a:off x="3419431" y="5237550"/>
                <a:ext cx="33290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431" y="5237550"/>
                <a:ext cx="3329093" cy="470000"/>
              </a:xfrm>
              <a:prstGeom prst="rect">
                <a:avLst/>
              </a:prstGeom>
              <a:blipFill>
                <a:blip r:embed="rId11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/>
              <p:cNvSpPr txBox="1"/>
              <p:nvPr/>
            </p:nvSpPr>
            <p:spPr>
              <a:xfrm>
                <a:off x="3342873" y="5760490"/>
                <a:ext cx="33290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28" name="مربع نص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873" y="5760490"/>
                <a:ext cx="3329093" cy="470000"/>
              </a:xfrm>
              <a:prstGeom prst="rect">
                <a:avLst/>
              </a:prstGeom>
              <a:blipFill>
                <a:blip r:embed="rId12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/>
              <p:cNvSpPr txBox="1"/>
              <p:nvPr/>
            </p:nvSpPr>
            <p:spPr>
              <a:xfrm>
                <a:off x="691648" y="688785"/>
                <a:ext cx="84279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   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(11)</a:t>
                </a:r>
                <a:r>
                  <a:rPr lang="ar-KW" sz="2400" b="1" dirty="0">
                    <a:solidFill>
                      <a:srgbClr val="C00000"/>
                    </a:solidFill>
                  </a:rPr>
                  <a:t> أوجد معادلة القطع المكافئ الذي رأسه نقطة الأصل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ar-KW" sz="2400" b="1" dirty="0">
                    <a:solidFill>
                      <a:srgbClr val="C00000"/>
                    </a:solidFill>
                  </a:rPr>
                  <a:t>و معادلة دليله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 </a:t>
                </a:r>
                <a:endParaRPr lang="ar-KW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48" y="688785"/>
                <a:ext cx="8427913" cy="461665"/>
              </a:xfrm>
              <a:prstGeom prst="rect">
                <a:avLst/>
              </a:prstGeom>
              <a:blipFill>
                <a:blip r:embed="rId13"/>
                <a:stretch>
                  <a:fillRect t="-11842" r="-108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91649" y="5867400"/>
            <a:ext cx="408919" cy="441938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مستطيل مستدير الزوايا 12">
            <a:extLst>
              <a:ext uri="{FF2B5EF4-FFF2-40B4-BE49-F238E27FC236}">
                <a16:creationId xmlns:a16="http://schemas.microsoft.com/office/drawing/2014/main" id="{C7DCE2C7-F956-4C7B-9A90-ED007A27AED6}"/>
              </a:ext>
            </a:extLst>
          </p:cNvPr>
          <p:cNvSpPr/>
          <p:nvPr/>
        </p:nvSpPr>
        <p:spPr>
          <a:xfrm>
            <a:off x="7479161" y="1523566"/>
            <a:ext cx="669700" cy="283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الحل: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8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14</a:t>
            </a:fld>
            <a:endParaRPr lang="ar-KW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143018" y="166304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37322" y="2148951"/>
            <a:ext cx="711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القطع المكافئ رأسه نقطة الأصل و خط تماثله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- axis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3326848" y="3087052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848" y="3087052"/>
                <a:ext cx="2125366" cy="470000"/>
              </a:xfrm>
              <a:prstGeom prst="rect">
                <a:avLst/>
              </a:prstGeom>
              <a:blipFill>
                <a:blip r:embed="rId2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3326848" y="2610616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848" y="2610616"/>
                <a:ext cx="2125366" cy="470000"/>
              </a:xfrm>
              <a:prstGeom prst="rect">
                <a:avLst/>
              </a:prstGeom>
              <a:blipFill>
                <a:blip r:embed="rId3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1991570" y="3465865"/>
                <a:ext cx="400414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70" y="3465865"/>
                <a:ext cx="4004144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مجموعة 15"/>
          <p:cNvGrpSpPr/>
          <p:nvPr/>
        </p:nvGrpSpPr>
        <p:grpSpPr>
          <a:xfrm>
            <a:off x="2345441" y="4143447"/>
            <a:ext cx="4539104" cy="791307"/>
            <a:chOff x="3780048" y="4529608"/>
            <a:chExt cx="4539104" cy="791307"/>
          </a:xfrm>
        </p:grpSpPr>
        <p:grpSp>
          <p:nvGrpSpPr>
            <p:cNvPr id="17" name="مجموعة 16"/>
            <p:cNvGrpSpPr/>
            <p:nvPr/>
          </p:nvGrpSpPr>
          <p:grpSpPr>
            <a:xfrm>
              <a:off x="7124700" y="4694430"/>
              <a:ext cx="1194452" cy="461665"/>
              <a:chOff x="7114119" y="4699059"/>
              <a:chExt cx="119445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مربع نص 18"/>
                  <p:cNvSpPr txBox="1"/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rtl="1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/>
                  </a:p>
                </p:txBody>
              </p:sp>
            </mc:Choice>
            <mc:Fallback xmlns="">
              <p:sp>
                <p:nvSpPr>
                  <p:cNvPr id="17" name="مربع نص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مربع نص 19"/>
              <p:cNvSpPr txBox="1"/>
              <p:nvPr/>
            </p:nvSpPr>
            <p:spPr>
              <a:xfrm>
                <a:off x="7114119" y="4699059"/>
                <a:ext cx="850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البؤرة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مربع نص 17"/>
                <p:cNvSpPr txBox="1"/>
                <p:nvPr/>
              </p:nvSpPr>
              <p:spPr>
                <a:xfrm>
                  <a:off x="3780048" y="4529608"/>
                  <a:ext cx="3352800" cy="79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8" name="مربع نص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048" y="4529608"/>
                  <a:ext cx="3352800" cy="79130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/>
              <p:cNvSpPr txBox="1"/>
              <p:nvPr/>
            </p:nvSpPr>
            <p:spPr>
              <a:xfrm>
                <a:off x="645546" y="444454"/>
                <a:ext cx="7938894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sz="2400" b="1" dirty="0">
                    <a:solidFill>
                      <a:srgbClr val="C00000"/>
                    </a:solidFill>
                  </a:rPr>
                  <a:t>(12)</a:t>
                </a:r>
                <a:r>
                  <a:rPr lang="ar-KW" sz="2400" b="1" dirty="0">
                    <a:solidFill>
                      <a:srgbClr val="C00000"/>
                    </a:solidFill>
                  </a:rPr>
                  <a:t> الميكروفونات المتكافئة . تستخدم القنوات الرياضية ميكروفونا مكافئا </a:t>
                </a:r>
                <a:r>
                  <a:rPr lang="ar-KW" sz="2400" b="1" dirty="0" err="1">
                    <a:solidFill>
                      <a:srgbClr val="C00000"/>
                    </a:solidFill>
                  </a:rPr>
                  <a:t>لإلتقاط</a:t>
                </a:r>
                <a:r>
                  <a:rPr lang="ar-KW" sz="2400" b="1" dirty="0">
                    <a:solidFill>
                      <a:srgbClr val="C00000"/>
                    </a:solidFill>
                  </a:rPr>
                  <a:t> كل أصوات لاعبي كرة السلة و المدربين أثناء المباريات . إذا كان لأحد هذه الميكروفونات سطح مكافئ متولد بالقطع المكافئ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𝟏𝟎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ar-KW" sz="2400" b="1" dirty="0">
                    <a:solidFill>
                      <a:srgbClr val="C00000"/>
                    </a:solidFill>
                  </a:rPr>
                  <a:t> فحدد     موضع البؤرة (المستقبل الالكتروني )  للقطع المكافئ</a:t>
                </a:r>
              </a:p>
            </p:txBody>
          </p:sp>
        </mc:Choice>
        <mc:Fallback xmlns=""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46" y="444454"/>
                <a:ext cx="7938894" cy="1577996"/>
              </a:xfrm>
              <a:prstGeom prst="rect">
                <a:avLst/>
              </a:prstGeom>
              <a:blipFill>
                <a:blip r:embed="rId11"/>
                <a:stretch>
                  <a:fillRect t="-3475" r="-122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91649" y="5867400"/>
            <a:ext cx="408919" cy="441938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مستطيل مستدير الزوايا 12">
            <a:extLst>
              <a:ext uri="{FF2B5EF4-FFF2-40B4-BE49-F238E27FC236}">
                <a16:creationId xmlns:a16="http://schemas.microsoft.com/office/drawing/2014/main" id="{FCFD4108-6D09-46B0-9F80-8D94F4700FB1}"/>
              </a:ext>
            </a:extLst>
          </p:cNvPr>
          <p:cNvSpPr/>
          <p:nvPr/>
        </p:nvSpPr>
        <p:spPr>
          <a:xfrm>
            <a:off x="7620000" y="2217696"/>
            <a:ext cx="669700" cy="283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الحل:</a:t>
            </a:r>
            <a:endParaRPr lang="ar-SA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88341102-15DC-4C19-9F93-7B8A9A5FB802}"/>
                  </a:ext>
                </a:extLst>
              </p:cNvPr>
              <p:cNvSpPr txBox="1"/>
              <p:nvPr/>
            </p:nvSpPr>
            <p:spPr>
              <a:xfrm>
                <a:off x="2360482" y="5098431"/>
                <a:ext cx="4423035" cy="62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موضع البؤرة عند النقطة 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ar-KW" sz="1800" b="1" i="1" dirty="0"/>
              </a:p>
            </p:txBody>
          </p:sp>
        </mc:Choice>
        <mc:Fallback xmlns="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88341102-15DC-4C19-9F93-7B8A9A5FB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82" y="5098431"/>
                <a:ext cx="4423035" cy="629531"/>
              </a:xfrm>
              <a:prstGeom prst="rect">
                <a:avLst/>
              </a:prstGeom>
              <a:blipFill>
                <a:blip r:embed="rId12"/>
                <a:stretch>
                  <a:fillRect r="-206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2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7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8242236" y="6356351"/>
            <a:ext cx="444564" cy="366183"/>
          </a:xfrm>
        </p:spPr>
        <p:txBody>
          <a:bodyPr/>
          <a:lstStyle/>
          <a:p>
            <a:fld id="{48751886-234F-43F4-B39E-956BA2EF0846}" type="slidenum">
              <a:rPr lang="ar-KW" smtClean="0"/>
              <a:t>15</a:t>
            </a:fld>
            <a:endParaRPr lang="ar-KW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268561" y="233144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11152" t="30555" r="60054" b="41667"/>
          <a:stretch/>
        </p:blipFill>
        <p:spPr>
          <a:xfrm>
            <a:off x="161561" y="2123318"/>
            <a:ext cx="3746500" cy="203200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896108" y="90302"/>
            <a:ext cx="8179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>
                <a:solidFill>
                  <a:srgbClr val="FF0000"/>
                </a:solidFill>
              </a:rPr>
              <a:t> (13)</a:t>
            </a:r>
            <a:r>
              <a:rPr lang="ar-KW" sz="2400" b="1" dirty="0">
                <a:solidFill>
                  <a:srgbClr val="FF0000"/>
                </a:solidFill>
              </a:rPr>
              <a:t>يصل سلك معدني متدل بين رأسي عمودي جسر . السلك المعدني هو على صورة قطع مكافئ حيث يبعد العمودان عن بعضهما مسافة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ar-KW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ar-KW" sz="2400" b="1" dirty="0">
                <a:solidFill>
                  <a:srgbClr val="FF0000"/>
                </a:solidFill>
              </a:rPr>
              <a:t> و يبلغ </a:t>
            </a:r>
            <a:r>
              <a:rPr lang="ar-KW" sz="2400" b="1" dirty="0" err="1">
                <a:solidFill>
                  <a:srgbClr val="FF0000"/>
                </a:solidFill>
              </a:rPr>
              <a:t>إرتفاع</a:t>
            </a:r>
            <a:r>
              <a:rPr lang="ar-KW" sz="2400" b="1" dirty="0">
                <a:solidFill>
                  <a:srgbClr val="FF0000"/>
                </a:solidFill>
              </a:rPr>
              <a:t> كل منهما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ar-KW" sz="2400" b="1" dirty="0">
                <a:solidFill>
                  <a:srgbClr val="FF0000"/>
                </a:solidFill>
              </a:rPr>
              <a:t> ، يبلغ أصغر </a:t>
            </a:r>
            <a:r>
              <a:rPr lang="ar-KW" sz="2400" b="1" dirty="0" err="1">
                <a:solidFill>
                  <a:srgbClr val="FF0000"/>
                </a:solidFill>
              </a:rPr>
              <a:t>أرتفاع</a:t>
            </a:r>
            <a:r>
              <a:rPr lang="ar-KW" sz="2400" b="1" dirty="0">
                <a:solidFill>
                  <a:srgbClr val="FF0000"/>
                </a:solidFill>
              </a:rPr>
              <a:t> للسلك عن الطريق العام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ar-KW" sz="2400" b="1" dirty="0">
                <a:solidFill>
                  <a:srgbClr val="FF0000"/>
                </a:solidFill>
              </a:rPr>
              <a:t> وضعت على الطريق دعامات للسلك المتدلي ، أوجد طول الدعامية التي تبعد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ar-KW" sz="2400" b="1" dirty="0">
                <a:solidFill>
                  <a:srgbClr val="FF0000"/>
                </a:solidFill>
              </a:rPr>
              <a:t> عن أي من العمودين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4" name="Freeform 2"/>
          <p:cNvSpPr>
            <a:spLocks noChangeArrowheads="1"/>
          </p:cNvSpPr>
          <p:nvPr/>
        </p:nvSpPr>
        <p:spPr bwMode="auto">
          <a:xfrm rot="10800000">
            <a:off x="709816" y="2209524"/>
            <a:ext cx="2717947" cy="1062909"/>
          </a:xfrm>
          <a:custGeom>
            <a:avLst/>
            <a:gdLst>
              <a:gd name="T0" fmla="*/ 0 w 4006"/>
              <a:gd name="T1" fmla="*/ 1480 h 1480"/>
              <a:gd name="T2" fmla="*/ 4006 w 4006"/>
              <a:gd name="T3" fmla="*/ 1480 h 1480"/>
              <a:gd name="connsiteX0" fmla="*/ 0 w 9957"/>
              <a:gd name="connsiteY0" fmla="*/ 9921 h 10061"/>
              <a:gd name="connsiteX1" fmla="*/ 9957 w 9957"/>
              <a:gd name="connsiteY1" fmla="*/ 10061 h 10061"/>
              <a:gd name="connsiteX0" fmla="*/ 0 w 10000"/>
              <a:gd name="connsiteY0" fmla="*/ 9812 h 9951"/>
              <a:gd name="connsiteX1" fmla="*/ 10000 w 10000"/>
              <a:gd name="connsiteY1" fmla="*/ 9951 h 9951"/>
              <a:gd name="connsiteX0" fmla="*/ 0 w 9188"/>
              <a:gd name="connsiteY0" fmla="*/ 9712 h 10132"/>
              <a:gd name="connsiteX1" fmla="*/ 9188 w 9188"/>
              <a:gd name="connsiteY1" fmla="*/ 10132 h 10132"/>
              <a:gd name="connsiteX0" fmla="*/ 0 w 10000"/>
              <a:gd name="connsiteY0" fmla="*/ 9799 h 10214"/>
              <a:gd name="connsiteX1" fmla="*/ 10000 w 10000"/>
              <a:gd name="connsiteY1" fmla="*/ 10214 h 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214">
                <a:moveTo>
                  <a:pt x="0" y="9799"/>
                </a:moveTo>
                <a:cubicBezTo>
                  <a:pt x="1772" y="-1906"/>
                  <a:pt x="7099" y="-4712"/>
                  <a:pt x="10000" y="10214"/>
                </a:cubicBezTo>
              </a:path>
            </a:pathLst>
          </a:custGeom>
          <a:noFill/>
          <a:ln w="38100">
            <a:solidFill>
              <a:srgbClr val="0070C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6" name="رابط مستقيم 15"/>
          <p:cNvCxnSpPr>
            <a:cxnSpLocks/>
          </p:cNvCxnSpPr>
          <p:nvPr/>
        </p:nvCxnSpPr>
        <p:spPr>
          <a:xfrm>
            <a:off x="2070434" y="2451082"/>
            <a:ext cx="1266162" cy="0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4136235" y="2012408"/>
            <a:ext cx="422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باعتبار رأس القطع المكافئ هو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( 0 , 0 )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/>
              <p:cNvSpPr txBox="1"/>
              <p:nvPr/>
            </p:nvSpPr>
            <p:spPr>
              <a:xfrm>
                <a:off x="5176096" y="2832347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096" y="2832347"/>
                <a:ext cx="2125366" cy="47000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مربع نص 29"/>
          <p:cNvSpPr txBox="1"/>
          <p:nvPr/>
        </p:nvSpPr>
        <p:spPr>
          <a:xfrm>
            <a:off x="4456315" y="2454799"/>
            <a:ext cx="445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معادلة القطع المكافئ تكون</a:t>
            </a:r>
            <a:r>
              <a:rPr lang="en-US" sz="2400" b="1" dirty="0"/>
              <a:t> </a:t>
            </a:r>
            <a:r>
              <a:rPr lang="ar-KW" sz="2400" b="1" dirty="0"/>
              <a:t>على الصورة  </a:t>
            </a:r>
            <a:endParaRPr lang="en-GB" sz="24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6246719" y="3238593"/>
            <a:ext cx="260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إحداثيات النقطة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ar-KW" sz="2400" b="1" dirty="0"/>
              <a:t> هي </a:t>
            </a:r>
            <a:r>
              <a:rPr lang="en-US" sz="2400" b="1" dirty="0"/>
              <a:t>: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/>
              <p:cNvSpPr txBox="1"/>
              <p:nvPr/>
            </p:nvSpPr>
            <p:spPr>
              <a:xfrm>
                <a:off x="3879491" y="3622281"/>
                <a:ext cx="259321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KW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ar-KW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ar-KW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مربع نص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491" y="3622281"/>
                <a:ext cx="259321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/>
              <p:cNvSpPr txBox="1"/>
              <p:nvPr/>
            </p:nvSpPr>
            <p:spPr>
              <a:xfrm>
                <a:off x="6133682" y="3761703"/>
                <a:ext cx="3055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2504E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ar-KW" sz="2400" b="1" i="1" dirty="0" smtClean="0">
                              <a:solidFill>
                                <a:srgbClr val="2504E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2504E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2504EC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2504E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1" dirty="0" smtClean="0">
                          <a:solidFill>
                            <a:srgbClr val="2504EC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400" b="1" i="1" dirty="0" smtClean="0">
                          <a:solidFill>
                            <a:srgbClr val="2504E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sz="2400" b="1" i="1" dirty="0" smtClean="0">
                          <a:solidFill>
                            <a:srgbClr val="2504E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rgbClr val="2504E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1" dirty="0" smtClean="0">
                          <a:solidFill>
                            <a:srgbClr val="2504EC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ar-KW" sz="2400" b="1" i="1" dirty="0">
                  <a:solidFill>
                    <a:srgbClr val="2504EC"/>
                  </a:solidFill>
                </a:endParaRPr>
              </a:p>
            </p:txBody>
          </p:sp>
        </mc:Choice>
        <mc:Fallback xmlns=""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682" y="3761703"/>
                <a:ext cx="3055556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91649" y="5867400"/>
            <a:ext cx="408919" cy="441938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مستطيل مستدير الزوايا 12">
            <a:extLst>
              <a:ext uri="{FF2B5EF4-FFF2-40B4-BE49-F238E27FC236}">
                <a16:creationId xmlns:a16="http://schemas.microsoft.com/office/drawing/2014/main" id="{427E00C6-95B2-428F-A0FF-9B0FFA8B8183}"/>
              </a:ext>
            </a:extLst>
          </p:cNvPr>
          <p:cNvSpPr/>
          <p:nvPr/>
        </p:nvSpPr>
        <p:spPr>
          <a:xfrm>
            <a:off x="8242236" y="2100379"/>
            <a:ext cx="669700" cy="283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FF0000"/>
                </a:solidFill>
              </a:rPr>
              <a:t>الحل: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A1F1A00D-7FA3-44BD-B573-8771E600A7A2}"/>
              </a:ext>
            </a:extLst>
          </p:cNvPr>
          <p:cNvSpPr txBox="1"/>
          <p:nvPr/>
        </p:nvSpPr>
        <p:spPr>
          <a:xfrm>
            <a:off x="5924500" y="4516697"/>
            <a:ext cx="298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بالتعويض في معادلة القطع</a:t>
            </a:r>
            <a:r>
              <a:rPr lang="en-US" sz="2400" b="1" dirty="0"/>
              <a:t>: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9D31BD9F-BB5C-4F4A-9DA0-259B0A3579EC}"/>
                  </a:ext>
                </a:extLst>
              </p:cNvPr>
              <p:cNvSpPr txBox="1"/>
              <p:nvPr/>
            </p:nvSpPr>
            <p:spPr>
              <a:xfrm>
                <a:off x="31600" y="4516697"/>
                <a:ext cx="274078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ar-KW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9D31BD9F-BB5C-4F4A-9DA0-259B0A357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0" y="4516697"/>
                <a:ext cx="2740789" cy="470000"/>
              </a:xfrm>
              <a:prstGeom prst="rect">
                <a:avLst/>
              </a:prstGeom>
              <a:blipFill>
                <a:blip r:embed="rId6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AD941452-8649-4BCE-89C1-5D7D4B8B578A}"/>
                  </a:ext>
                </a:extLst>
              </p:cNvPr>
              <p:cNvSpPr txBox="1"/>
              <p:nvPr/>
            </p:nvSpPr>
            <p:spPr>
              <a:xfrm>
                <a:off x="2300768" y="4617365"/>
                <a:ext cx="965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AD941452-8649-4BCE-89C1-5D7D4B8B5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768" y="4617365"/>
                <a:ext cx="96546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A181A81-59D4-4030-8EFC-690957B3601A}"/>
                  </a:ext>
                </a:extLst>
              </p:cNvPr>
              <p:cNvSpPr txBox="1"/>
              <p:nvPr/>
            </p:nvSpPr>
            <p:spPr>
              <a:xfrm>
                <a:off x="3016340" y="4329179"/>
                <a:ext cx="2740789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𝟏𝟐𝟓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A181A81-59D4-4030-8EFC-690957B36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340" y="4329179"/>
                <a:ext cx="2740789" cy="7936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A56F741-5E5B-494C-90A8-79C5CAB2897E}"/>
              </a:ext>
            </a:extLst>
          </p:cNvPr>
          <p:cNvSpPr txBox="1"/>
          <p:nvPr/>
        </p:nvSpPr>
        <p:spPr>
          <a:xfrm>
            <a:off x="6246719" y="5042873"/>
            <a:ext cx="252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معادلة القطع</a:t>
            </a:r>
            <a:r>
              <a:rPr lang="en-US" sz="2400" b="1" dirty="0"/>
              <a:t> </a:t>
            </a:r>
            <a:r>
              <a:rPr lang="ar-KW" sz="2400" b="1" dirty="0"/>
              <a:t>المكافئ :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99F49AD9-7B12-44C1-B70C-641079A9CD20}"/>
                  </a:ext>
                </a:extLst>
              </p:cNvPr>
              <p:cNvSpPr txBox="1"/>
              <p:nvPr/>
            </p:nvSpPr>
            <p:spPr>
              <a:xfrm>
                <a:off x="2385290" y="5051208"/>
                <a:ext cx="437342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sz="2400" b="1" i="1" smtClean="0">
                              <a:latin typeface="Cambria Math" panose="02040503050406030204" pitchFamily="18" charset="0"/>
                            </a:rPr>
                            <m:t>𝟒𝟏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KW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𝟏𝟔𝟔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99F49AD9-7B12-44C1-B70C-641079A9C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290" y="5051208"/>
                <a:ext cx="4373420" cy="470000"/>
              </a:xfrm>
              <a:prstGeom prst="rect">
                <a:avLst/>
              </a:prstGeom>
              <a:blipFill>
                <a:blip r:embed="rId9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F203E52-18F8-4562-80B7-9B05F66354BF}"/>
              </a:ext>
            </a:extLst>
          </p:cNvPr>
          <p:cNvSpPr txBox="1"/>
          <p:nvPr/>
        </p:nvSpPr>
        <p:spPr>
          <a:xfrm>
            <a:off x="4097559" y="5477114"/>
            <a:ext cx="475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الإحداثي السيني للدعامة 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50 - 8 = 42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F0C5ECFE-3B35-42F5-8CF2-1AA9E4428B1D}"/>
                  </a:ext>
                </a:extLst>
              </p:cNvPr>
              <p:cNvSpPr txBox="1"/>
              <p:nvPr/>
            </p:nvSpPr>
            <p:spPr>
              <a:xfrm>
                <a:off x="3620111" y="5900555"/>
                <a:ext cx="273181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𝟏𝟔𝟔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F0C5ECFE-3B35-42F5-8CF2-1AA9E442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111" y="5900555"/>
                <a:ext cx="2731814" cy="47000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6B2F1410-14E8-430D-91FF-6E93CA3F2B41}"/>
                  </a:ext>
                </a:extLst>
              </p:cNvPr>
              <p:cNvSpPr txBox="1"/>
              <p:nvPr/>
            </p:nvSpPr>
            <p:spPr>
              <a:xfrm>
                <a:off x="5756047" y="5981665"/>
                <a:ext cx="965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6B2F1410-14E8-430D-91FF-6E93CA3F2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47" y="5981665"/>
                <a:ext cx="96546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D75525FB-F255-4057-B323-90A5FEB9CEC5}"/>
                  </a:ext>
                </a:extLst>
              </p:cNvPr>
              <p:cNvSpPr txBox="1"/>
              <p:nvPr/>
            </p:nvSpPr>
            <p:spPr>
              <a:xfrm>
                <a:off x="6176257" y="5890529"/>
                <a:ext cx="19968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D75525FB-F255-4057-B323-90A5FEB9C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57" y="5890529"/>
                <a:ext cx="1996866" cy="470000"/>
              </a:xfrm>
              <a:prstGeom prst="rect">
                <a:avLst/>
              </a:prstGeom>
              <a:blipFill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4F2F753-6D2F-43E4-895E-434B1E993321}"/>
              </a:ext>
            </a:extLst>
          </p:cNvPr>
          <p:cNvSpPr txBox="1"/>
          <p:nvPr/>
        </p:nvSpPr>
        <p:spPr>
          <a:xfrm>
            <a:off x="2733224" y="6319910"/>
            <a:ext cx="522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يبلغ طول الدعامة حوالي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10.8 + 5 = 15.8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7E3E57F-2552-4A41-8EAB-9FC6CE5A29F0}"/>
              </a:ext>
            </a:extLst>
          </p:cNvPr>
          <p:cNvGrpSpPr/>
          <p:nvPr/>
        </p:nvGrpSpPr>
        <p:grpSpPr>
          <a:xfrm>
            <a:off x="3028051" y="2003897"/>
            <a:ext cx="617090" cy="461665"/>
            <a:chOff x="3028051" y="2003897"/>
            <a:chExt cx="617090" cy="461665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1E378965-7E51-49F6-8B99-5ECE5DA1BEFE}"/>
                </a:ext>
              </a:extLst>
            </p:cNvPr>
            <p:cNvSpPr txBox="1"/>
            <p:nvPr/>
          </p:nvSpPr>
          <p:spPr>
            <a:xfrm>
              <a:off x="3028051" y="2003897"/>
              <a:ext cx="617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2A5292B7-7674-4295-9AAD-DAF1DF79A52A}"/>
                </a:ext>
              </a:extLst>
            </p:cNvPr>
            <p:cNvSpPr/>
            <p:nvPr/>
          </p:nvSpPr>
          <p:spPr>
            <a:xfrm>
              <a:off x="3328621" y="2390230"/>
              <a:ext cx="60852" cy="608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50E4E68-6CBF-4EAC-B8C7-398FC1D5C3F0}"/>
              </a:ext>
            </a:extLst>
          </p:cNvPr>
          <p:cNvGrpSpPr/>
          <p:nvPr/>
        </p:nvGrpSpPr>
        <p:grpSpPr>
          <a:xfrm>
            <a:off x="88470" y="2799601"/>
            <a:ext cx="4522439" cy="469870"/>
            <a:chOff x="88470" y="2799601"/>
            <a:chExt cx="4522439" cy="469870"/>
          </a:xfrm>
        </p:grpSpPr>
        <p:cxnSp>
          <p:nvCxnSpPr>
            <p:cNvPr id="15" name="رابط كسهم مستقيم 14"/>
            <p:cNvCxnSpPr/>
            <p:nvPr/>
          </p:nvCxnSpPr>
          <p:spPr>
            <a:xfrm flipV="1">
              <a:off x="88470" y="3269470"/>
              <a:ext cx="4210279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D4C93F4F-4291-48D8-A494-899D0D414705}"/>
                </a:ext>
              </a:extLst>
            </p:cNvPr>
            <p:cNvSpPr txBox="1"/>
            <p:nvPr/>
          </p:nvSpPr>
          <p:spPr>
            <a:xfrm>
              <a:off x="3993819" y="2799601"/>
              <a:ext cx="617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082236D-CD7E-4553-AB3B-97EA0D207E29}"/>
              </a:ext>
            </a:extLst>
          </p:cNvPr>
          <p:cNvGrpSpPr/>
          <p:nvPr/>
        </p:nvGrpSpPr>
        <p:grpSpPr>
          <a:xfrm>
            <a:off x="2079254" y="1527136"/>
            <a:ext cx="635678" cy="2736211"/>
            <a:chOff x="2079254" y="1527136"/>
            <a:chExt cx="635678" cy="2736211"/>
          </a:xfrm>
        </p:grpSpPr>
        <p:cxnSp>
          <p:nvCxnSpPr>
            <p:cNvPr id="17" name="رابط كسهم مستقيم 16"/>
            <p:cNvCxnSpPr/>
            <p:nvPr/>
          </p:nvCxnSpPr>
          <p:spPr>
            <a:xfrm flipV="1">
              <a:off x="2079254" y="1842437"/>
              <a:ext cx="0" cy="24209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B5BCB3F4-CBCE-4C73-80DB-C98533CB1FA3}"/>
                </a:ext>
              </a:extLst>
            </p:cNvPr>
            <p:cNvSpPr txBox="1"/>
            <p:nvPr/>
          </p:nvSpPr>
          <p:spPr>
            <a:xfrm>
              <a:off x="2097842" y="1527136"/>
              <a:ext cx="617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62EAB42D-E2D4-4FBE-AEE1-A02CD9D10B77}"/>
              </a:ext>
            </a:extLst>
          </p:cNvPr>
          <p:cNvCxnSpPr>
            <a:cxnSpLocks/>
          </p:cNvCxnSpPr>
          <p:nvPr/>
        </p:nvCxnSpPr>
        <p:spPr>
          <a:xfrm>
            <a:off x="3359047" y="2409202"/>
            <a:ext cx="0" cy="850748"/>
          </a:xfrm>
          <a:prstGeom prst="line">
            <a:avLst/>
          </a:prstGeom>
          <a:ln w="57150">
            <a:solidFill>
              <a:srgbClr val="2504E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/>
      <p:bldP spid="29" grpId="0"/>
      <p:bldP spid="30" grpId="0"/>
      <p:bldP spid="31" grpId="0"/>
      <p:bldP spid="32" grpId="0"/>
      <p:bldP spid="33" grpId="0"/>
      <p:bldP spid="27" grpId="0"/>
      <p:bldP spid="34" grpId="0"/>
      <p:bldP spid="35" grpId="0"/>
      <p:bldP spid="3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2</a:t>
            </a:fld>
            <a:endParaRPr lang="ar-KW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606800" y="192300"/>
            <a:ext cx="5342708" cy="838200"/>
          </a:xfrm>
          <a:prstGeom prst="roundRect">
            <a:avLst/>
          </a:prstGeom>
          <a:noFill/>
          <a:ln w="98425" cmpd="dbl">
            <a:noFill/>
          </a:ln>
          <a:effectLst>
            <a:outerShdw blurRad="50800" dist="50800" dir="5400000" sx="1000" sy="1000" algn="ctr" rotWithShape="0">
              <a:srgbClr val="000000"/>
            </a:outerShdw>
            <a:reflection stA="0" dist="50800" dir="5400000" sy="-100000" algn="bl" rotWithShape="0"/>
          </a:effectLst>
          <a:scene3d>
            <a:camera prst="orthographicFront"/>
            <a:lightRig rig="threePt" dir="t">
              <a:rot lat="0" lon="0" rev="0"/>
            </a:lightRig>
          </a:scene3d>
          <a:sp3d extrusionH="76200">
            <a:bevelT w="406400" h="336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>
                <a:solidFill>
                  <a:srgbClr val="00B050"/>
                </a:solidFill>
              </a:rPr>
              <a:t>كراسة التمارين القطع المكافئ </a:t>
            </a: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1780903" y="349581"/>
            <a:ext cx="2340428" cy="685800"/>
          </a:xfrm>
          <a:prstGeom prst="roundRect">
            <a:avLst/>
          </a:prstGeom>
          <a:noFill/>
          <a:ln w="98425" cmpd="dbl">
            <a:noFill/>
          </a:ln>
          <a:effectLst>
            <a:outerShdw blurRad="50800" dist="50800" dir="5400000" sx="1000" sy="1000" algn="ctr" rotWithShape="0">
              <a:srgbClr val="FF0000"/>
            </a:outerShdw>
            <a:reflection stA="0" dist="50800" dir="5400000" sy="-100000" algn="bl" rotWithShape="0"/>
          </a:effectLst>
          <a:scene3d>
            <a:camera prst="orthographicFront"/>
            <a:lightRig rig="threePt" dir="t">
              <a:rot lat="0" lon="0" rev="0"/>
            </a:lightRig>
          </a:scene3d>
          <a:sp3d extrusionH="76200">
            <a:bevelT w="406400" h="336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تمرن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7-1</a:t>
            </a:r>
            <a:endParaRPr lang="ar-KW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2844800" y="1228551"/>
            <a:ext cx="3581400" cy="685800"/>
          </a:xfrm>
          <a:prstGeom prst="roundRect">
            <a:avLst/>
          </a:prstGeom>
          <a:noFill/>
          <a:ln w="98425" cmpd="dbl">
            <a:noFill/>
          </a:ln>
          <a:effectLst>
            <a:outerShdw blurRad="50800" dist="50800" dir="5400000" sx="1000" sy="1000" algn="ctr" rotWithShape="0">
              <a:srgbClr val="FF0000"/>
            </a:outerShdw>
            <a:reflection stA="0" dist="50800" dir="5400000" sy="-100000" algn="bl" rotWithShape="0"/>
          </a:effectLst>
          <a:scene3d>
            <a:camera prst="orthographicFront"/>
            <a:lightRig rig="threePt" dir="t">
              <a:rot lat="0" lon="0" rev="0"/>
            </a:lightRig>
          </a:scene3d>
          <a:sp3d extrusionH="76200">
            <a:bevelT w="406400" h="336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8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المجموعة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A</a:t>
            </a:r>
            <a:r>
              <a:rPr lang="ar-KW" sz="28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تمارين </a:t>
            </a:r>
            <a:r>
              <a:rPr lang="ar-KW" sz="28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مقالية</a:t>
            </a:r>
            <a:endParaRPr lang="ar-KW" sz="2800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شكل بيضاوي 3">
            <a:hlinkClick r:id="rId2" action="ppaction://hlinksldjump"/>
          </p:cNvPr>
          <p:cNvSpPr/>
          <p:nvPr/>
        </p:nvSpPr>
        <p:spPr>
          <a:xfrm>
            <a:off x="1916248" y="2190136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36" name="شكل بيضاوي 35">
            <a:hlinkClick r:id="rId3" action="ppaction://hlinksldjump"/>
          </p:cNvPr>
          <p:cNvSpPr/>
          <p:nvPr/>
        </p:nvSpPr>
        <p:spPr>
          <a:xfrm>
            <a:off x="3135448" y="2190136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37" name="شكل بيضاوي 36">
            <a:hlinkClick r:id="rId4" action="ppaction://hlinksldjump"/>
          </p:cNvPr>
          <p:cNvSpPr/>
          <p:nvPr/>
        </p:nvSpPr>
        <p:spPr>
          <a:xfrm>
            <a:off x="4354648" y="2190136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38" name="شكل بيضاوي 37">
            <a:hlinkClick r:id="rId5" action="ppaction://hlinksldjump"/>
          </p:cNvPr>
          <p:cNvSpPr/>
          <p:nvPr/>
        </p:nvSpPr>
        <p:spPr>
          <a:xfrm>
            <a:off x="5573848" y="2190136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39" name="شكل بيضاوي 38">
            <a:hlinkClick r:id="rId6" action="ppaction://hlinksldjump"/>
          </p:cNvPr>
          <p:cNvSpPr/>
          <p:nvPr/>
        </p:nvSpPr>
        <p:spPr>
          <a:xfrm>
            <a:off x="6805748" y="2190136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40" name="شكل بيضاوي 39">
            <a:hlinkClick r:id="rId7" action="ppaction://hlinksldjump"/>
          </p:cNvPr>
          <p:cNvSpPr/>
          <p:nvPr/>
        </p:nvSpPr>
        <p:spPr>
          <a:xfrm>
            <a:off x="1878148" y="3256936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41" name="شكل بيضاوي 40">
            <a:hlinkClick r:id="rId8" action="ppaction://hlinksldjump"/>
          </p:cNvPr>
          <p:cNvSpPr/>
          <p:nvPr/>
        </p:nvSpPr>
        <p:spPr>
          <a:xfrm>
            <a:off x="3097348" y="3256936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42" name="شكل بيضاوي 41">
            <a:hlinkClick r:id="rId9" action="ppaction://hlinksldjump"/>
          </p:cNvPr>
          <p:cNvSpPr/>
          <p:nvPr/>
        </p:nvSpPr>
        <p:spPr>
          <a:xfrm>
            <a:off x="4316548" y="3256936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43" name="شكل بيضاوي 42">
            <a:hlinkClick r:id="rId10" action="ppaction://hlinksldjump"/>
          </p:cNvPr>
          <p:cNvSpPr/>
          <p:nvPr/>
        </p:nvSpPr>
        <p:spPr>
          <a:xfrm>
            <a:off x="5535748" y="3256936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691649" y="5334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sp>
        <p:nvSpPr>
          <p:cNvPr id="28" name="Action Button: Home 10">
            <a:hlinkClick r:id="rId11" action="ppaction://hlinkpres?slideindex=4&amp;slidetitle=عرض تقديمي في PowerPoint" highlightClick="1"/>
          </p:cNvPr>
          <p:cNvSpPr/>
          <p:nvPr/>
        </p:nvSpPr>
        <p:spPr>
          <a:xfrm>
            <a:off x="691649" y="5867400"/>
            <a:ext cx="408919" cy="441938"/>
          </a:xfrm>
          <a:prstGeom prst="actionButtonHom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شكل بيضاوي 26">
            <a:hlinkClick r:id="rId12" action="ppaction://hlinksldjump"/>
          </p:cNvPr>
          <p:cNvSpPr/>
          <p:nvPr/>
        </p:nvSpPr>
        <p:spPr>
          <a:xfrm>
            <a:off x="6754948" y="3218836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29" name="شكل بيضاوي 28">
            <a:hlinkClick r:id="rId13" action="ppaction://hlinksldjump"/>
          </p:cNvPr>
          <p:cNvSpPr/>
          <p:nvPr/>
        </p:nvSpPr>
        <p:spPr>
          <a:xfrm>
            <a:off x="3084648" y="4336436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11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30" name="شكل بيضاوي 29">
            <a:hlinkClick r:id="rId14" action="ppaction://hlinksldjump"/>
          </p:cNvPr>
          <p:cNvSpPr/>
          <p:nvPr/>
        </p:nvSpPr>
        <p:spPr>
          <a:xfrm>
            <a:off x="4303848" y="4336436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12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31" name="شكل بيضاوي 30">
            <a:hlinkClick r:id="rId15" action="ppaction://hlinksldjump"/>
          </p:cNvPr>
          <p:cNvSpPr/>
          <p:nvPr/>
        </p:nvSpPr>
        <p:spPr>
          <a:xfrm>
            <a:off x="5523048" y="4336436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13</a:t>
            </a:r>
            <a:endParaRPr lang="ar-KW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3</a:t>
            </a:fld>
            <a:endParaRPr lang="ar-KW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691649" y="5334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7832056" y="1481203"/>
            <a:ext cx="669700" cy="283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الحل: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326672" y="2016009"/>
            <a:ext cx="317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الرأس : نقطة الأصل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ar-KW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1704357" y="2652755"/>
            <a:ext cx="6770243" cy="486477"/>
            <a:chOff x="2189408" y="3480449"/>
            <a:chExt cx="6770243" cy="486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مربع نص 15"/>
                <p:cNvSpPr txBox="1"/>
                <p:nvPr/>
              </p:nvSpPr>
              <p:spPr>
                <a:xfrm>
                  <a:off x="8522719" y="348044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smtClean="0">
                            <a:latin typeface="Cambria Math"/>
                            <a:ea typeface="Cambria Math"/>
                          </a:rPr>
                          <m:t>∵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0" name="مربع نص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2719" y="3480449"/>
                  <a:ext cx="436932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مربع نص 16"/>
            <p:cNvSpPr txBox="1"/>
            <p:nvPr/>
          </p:nvSpPr>
          <p:spPr>
            <a:xfrm>
              <a:off x="2189408" y="3505261"/>
              <a:ext cx="6461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KW" sz="2400" b="1" dirty="0"/>
                <a:t>البؤرة</a:t>
              </a:r>
              <a:r>
                <a:rPr lang="en-US" sz="2400" b="1" dirty="0"/>
                <a:t> </a:t>
              </a:r>
              <a:r>
                <a:rPr lang="ar-KW" sz="2400" b="1" dirty="0"/>
                <a:t> 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(-3,0)</a:t>
              </a:r>
              <a:r>
                <a:rPr lang="en-US" sz="2400" b="1" dirty="0"/>
                <a:t> </a:t>
              </a:r>
              <a:r>
                <a:rPr lang="ar-KW" sz="2400" b="1" dirty="0"/>
                <a:t> تنتمي إلي الجزء السالب من محور السينات </a:t>
              </a: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1933799" y="4614526"/>
            <a:ext cx="6154361" cy="470000"/>
            <a:chOff x="2154210" y="4699059"/>
            <a:chExt cx="6154361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مربع نص 18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3" name="مربع نص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مربع نص 19"/>
                <p:cNvSpPr txBox="1"/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ar-KW" sz="2400" b="1" dirty="0"/>
                    <a:t>معادلة القطع المكافئ هي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/>
                    <a:t> = 4 </a:t>
                  </a:r>
                  <a:r>
                    <a:rPr lang="en-US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 x</a:t>
                  </a:r>
                  <a:endParaRPr lang="ar-KW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مربع نص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blipFill>
                  <a:blip r:embed="rId8"/>
                  <a:stretch>
                    <a:fillRect t="-9091" r="-1679" b="-29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مربع نص 27"/>
          <p:cNvSpPr txBox="1"/>
          <p:nvPr/>
        </p:nvSpPr>
        <p:spPr>
          <a:xfrm>
            <a:off x="2169221" y="3314314"/>
            <a:ext cx="5683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-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/>
              <a:t> </a:t>
            </a:r>
            <a:r>
              <a:rPr lang="ar-KW" sz="2400" b="1" i="1" dirty="0"/>
              <a:t> </a:t>
            </a:r>
            <a:r>
              <a:rPr lang="ar-KW" sz="2400" b="1" dirty="0"/>
              <a:t>، معادلة الدليل : </a:t>
            </a:r>
            <a:r>
              <a:rPr lang="en-US" sz="2400" b="1" dirty="0"/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/>
              <a:t> </a:t>
            </a:r>
            <a:r>
              <a:rPr lang="ar-KW" sz="2400" b="1" i="1" dirty="0"/>
              <a:t> </a:t>
            </a:r>
            <a:r>
              <a:rPr lang="ar-KW" sz="2400" b="1" dirty="0"/>
              <a:t>( مستقيم رأسي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/>
              <p:cNvSpPr txBox="1"/>
              <p:nvPr/>
            </p:nvSpPr>
            <p:spPr>
              <a:xfrm>
                <a:off x="2004145" y="5305082"/>
                <a:ext cx="581049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القطع المكافئ هي</a:t>
                </a:r>
                <a:r>
                  <a:rPr lang="en-US" sz="2400" b="1" dirty="0"/>
                  <a:t> : </a:t>
                </a:r>
                <a:r>
                  <a:rPr lang="ar-KW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/>
                  <a:t> =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-12 x</a:t>
                </a:r>
                <a:endParaRPr lang="ar-KW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45" y="5305082"/>
                <a:ext cx="5810494" cy="470000"/>
              </a:xfrm>
              <a:prstGeom prst="rect">
                <a:avLst/>
              </a:prstGeom>
              <a:blipFill>
                <a:blip r:embed="rId9"/>
                <a:stretch>
                  <a:fillRect t="-9091" r="-1574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مربع نص 29"/>
          <p:cNvSpPr txBox="1"/>
          <p:nvPr/>
        </p:nvSpPr>
        <p:spPr>
          <a:xfrm>
            <a:off x="1213945" y="4035724"/>
            <a:ext cx="640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خط تماثل القطع هو محور </a:t>
            </a:r>
            <a:r>
              <a:rPr lang="ar-KW" sz="2400" b="1" dirty="0" err="1"/>
              <a:t>السينات</a:t>
            </a:r>
            <a:r>
              <a:rPr lang="ar-KW" sz="2400" b="1" dirty="0"/>
              <a:t> ( فتحة القطع لليسار )</a:t>
            </a:r>
            <a:endParaRPr lang="ar-KW" sz="2400" b="1" i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2137724" y="559452"/>
            <a:ext cx="611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    </a:t>
            </a:r>
            <a:r>
              <a:rPr lang="ar-KW" sz="2400" b="1" dirty="0">
                <a:solidFill>
                  <a:srgbClr val="C00000"/>
                </a:solidFill>
              </a:rPr>
              <a:t>في التمارين </a:t>
            </a:r>
            <a:r>
              <a:rPr lang="en-US" sz="2400" b="1" dirty="0">
                <a:solidFill>
                  <a:srgbClr val="C00000"/>
                </a:solidFill>
              </a:rPr>
              <a:t>(1-3)</a:t>
            </a:r>
            <a:r>
              <a:rPr lang="ar-KW" sz="2400" b="1" dirty="0">
                <a:solidFill>
                  <a:srgbClr val="C00000"/>
                </a:solidFill>
              </a:rPr>
              <a:t> ، أوجد معادلة القطع المكافئ الذي :</a:t>
            </a:r>
          </a:p>
          <a:p>
            <a:pPr algn="r" rtl="1"/>
            <a:r>
              <a:rPr lang="ar-KW" sz="2400" b="1" dirty="0">
                <a:solidFill>
                  <a:srgbClr val="C00000"/>
                </a:solidFill>
              </a:rPr>
              <a:t>        </a:t>
            </a:r>
            <a:r>
              <a:rPr lang="en-US" sz="2400" b="1" dirty="0">
                <a:solidFill>
                  <a:srgbClr val="C00000"/>
                </a:solidFill>
              </a:rPr>
              <a:t>1</a:t>
            </a:r>
            <a:r>
              <a:rPr lang="ar-KW" sz="2400" b="1" dirty="0">
                <a:solidFill>
                  <a:srgbClr val="C00000"/>
                </a:solidFill>
              </a:rPr>
              <a:t>)  رأسه نقطة الأصل و بؤرته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(-3,0)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ar-KW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5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91649" y="5867400"/>
            <a:ext cx="408919" cy="441938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4</a:t>
            </a:fld>
            <a:endParaRPr lang="ar-KW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691649" y="5334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997479" y="4359817"/>
            <a:ext cx="6154361" cy="470000"/>
            <a:chOff x="2154210" y="4699059"/>
            <a:chExt cx="6154361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مربع نص 13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3" name="مربع نص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مربع نص 14"/>
                <p:cNvSpPr txBox="1"/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ar-KW" sz="2400" b="1" dirty="0"/>
                    <a:t>معادلة القطع المكافئ هي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/>
                    <a:t> = 4 p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endParaRPr lang="ar-KW" sz="2400" b="1" i="1" dirty="0"/>
                </a:p>
              </p:txBody>
            </p:sp>
          </mc:Choice>
          <mc:Fallback xmlns="">
            <p:sp>
              <p:nvSpPr>
                <p:cNvPr id="15" name="مربع نص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9091" r="-1574" b="-298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1639342" y="5106619"/>
                <a:ext cx="581049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القطع المكافئ هي</a:t>
                </a:r>
                <a:r>
                  <a:rPr lang="en-US" sz="2400" b="1" dirty="0"/>
                  <a:t> : </a:t>
                </a:r>
                <a:r>
                  <a:rPr lang="ar-KW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/>
                  <a:t> = -8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342" y="5106619"/>
                <a:ext cx="5810494" cy="470000"/>
              </a:xfrm>
              <a:prstGeom prst="rect">
                <a:avLst/>
              </a:prstGeom>
              <a:blipFill rotWithShape="0">
                <a:blip r:embed="rId8"/>
                <a:stretch>
                  <a:fillRect t="-9091" r="-1574" b="-29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/>
              <p:cNvSpPr txBox="1"/>
              <p:nvPr/>
            </p:nvSpPr>
            <p:spPr>
              <a:xfrm>
                <a:off x="1709710" y="3684201"/>
                <a:ext cx="5683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-2</a:t>
                </a:r>
                <a:r>
                  <a:rPr lang="en-US" sz="2400" b="1" i="1" dirty="0"/>
                  <a:t> </a:t>
                </a:r>
                <a:r>
                  <a:rPr lang="ar-KW" sz="2400" b="1" i="1" dirty="0"/>
                  <a:t> </a:t>
                </a:r>
                <a:r>
                  <a:rPr lang="ar-KW" sz="2400" b="1" dirty="0"/>
                  <a:t>، معادلة الدليل 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1" i="1" dirty="0"/>
                  <a:t> = 2 </a:t>
                </a:r>
                <a:r>
                  <a:rPr lang="ar-KW" sz="2400" b="1" i="1" dirty="0"/>
                  <a:t> </a:t>
                </a:r>
                <a:r>
                  <a:rPr lang="ar-KW" sz="2400" b="1" dirty="0"/>
                  <a:t>( مستقيم أفقي )</a:t>
                </a:r>
              </a:p>
            </p:txBody>
          </p:sp>
        </mc:Choice>
        <mc:Fallback xmlns="">
          <p:sp>
            <p:nvSpPr>
              <p:cNvPr id="17" name="مربع نص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710" y="3684201"/>
                <a:ext cx="5683518" cy="461665"/>
              </a:xfrm>
              <a:prstGeom prst="rect">
                <a:avLst/>
              </a:prstGeom>
              <a:blipFill>
                <a:blip r:embed="rId9"/>
                <a:stretch>
                  <a:fillRect t="-11842" r="-53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مربع نص 28"/>
          <p:cNvSpPr txBox="1"/>
          <p:nvPr/>
        </p:nvSpPr>
        <p:spPr>
          <a:xfrm>
            <a:off x="4326672" y="1946014"/>
            <a:ext cx="317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الرأس : نقطة الأصل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ar-KW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مجموعة 29"/>
          <p:cNvGrpSpPr/>
          <p:nvPr/>
        </p:nvGrpSpPr>
        <p:grpSpPr>
          <a:xfrm>
            <a:off x="1704357" y="2555464"/>
            <a:ext cx="6770243" cy="486477"/>
            <a:chOff x="2189408" y="3480449"/>
            <a:chExt cx="6770243" cy="486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مربع نص 30"/>
                <p:cNvSpPr txBox="1"/>
                <p:nvPr/>
              </p:nvSpPr>
              <p:spPr>
                <a:xfrm>
                  <a:off x="8522719" y="348044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smtClean="0">
                            <a:latin typeface="Cambria Math"/>
                            <a:ea typeface="Cambria Math"/>
                          </a:rPr>
                          <m:t>∵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0" name="مربع نص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2719" y="3480449"/>
                  <a:ext cx="436932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مربع نص 31"/>
            <p:cNvSpPr txBox="1"/>
            <p:nvPr/>
          </p:nvSpPr>
          <p:spPr>
            <a:xfrm>
              <a:off x="2189408" y="3505261"/>
              <a:ext cx="6461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KW" sz="2400" b="1" dirty="0"/>
                <a:t>البؤرة</a:t>
              </a:r>
              <a:r>
                <a:rPr lang="en-US" sz="2400" b="1" dirty="0"/>
                <a:t> </a:t>
              </a:r>
              <a:r>
                <a:rPr lang="ar-KW" sz="2400" b="1" dirty="0"/>
                <a:t> 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(0,-2)</a:t>
              </a:r>
              <a:r>
                <a:rPr lang="en-US" sz="2400" b="1" dirty="0"/>
                <a:t> </a:t>
              </a:r>
              <a:r>
                <a:rPr lang="ar-KW" sz="2400" b="1" dirty="0"/>
                <a:t> تنتمي إلي الجزء السالب من محور الصادات </a:t>
              </a:r>
            </a:p>
          </p:txBody>
        </p:sp>
      </p:grpSp>
      <p:sp>
        <p:nvSpPr>
          <p:cNvPr id="33" name="مربع نص 32"/>
          <p:cNvSpPr txBox="1"/>
          <p:nvPr/>
        </p:nvSpPr>
        <p:spPr>
          <a:xfrm>
            <a:off x="2219405" y="617256"/>
            <a:ext cx="611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    </a:t>
            </a:r>
            <a:r>
              <a:rPr lang="ar-KW" sz="2400" b="1" dirty="0">
                <a:solidFill>
                  <a:srgbClr val="C00000"/>
                </a:solidFill>
              </a:rPr>
              <a:t>في التمارين </a:t>
            </a:r>
            <a:r>
              <a:rPr lang="en-US" sz="2400" b="1" dirty="0">
                <a:solidFill>
                  <a:srgbClr val="C00000"/>
                </a:solidFill>
              </a:rPr>
              <a:t>(1-3)</a:t>
            </a:r>
            <a:r>
              <a:rPr lang="ar-KW" sz="2400" b="1" dirty="0">
                <a:solidFill>
                  <a:srgbClr val="C00000"/>
                </a:solidFill>
              </a:rPr>
              <a:t> ، أوجد معادلة القطع المكافئ الذي :</a:t>
            </a:r>
          </a:p>
          <a:p>
            <a:pPr algn="r" rtl="1"/>
            <a:r>
              <a:rPr lang="en-US" sz="2400" b="1" dirty="0">
                <a:solidFill>
                  <a:srgbClr val="C00000"/>
                </a:solidFill>
              </a:rPr>
              <a:t>   </a:t>
            </a:r>
            <a:r>
              <a:rPr lang="ar-KW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ar-KW" sz="2400" b="1" dirty="0">
                <a:solidFill>
                  <a:srgbClr val="C00000"/>
                </a:solidFill>
                <a:cs typeface="+mj-cs"/>
              </a:rPr>
              <a:t> </a:t>
            </a:r>
            <a:r>
              <a:rPr lang="ar-KW" sz="2400" b="1" dirty="0">
                <a:solidFill>
                  <a:srgbClr val="C00000"/>
                </a:solidFill>
              </a:rPr>
              <a:t>رأسه نقطة الأصل و بؤرته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(0,-2) </a:t>
            </a:r>
            <a:r>
              <a:rPr lang="ar-KW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3422514" y="3153609"/>
            <a:ext cx="272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فتحة القطع للأسفل</a:t>
            </a:r>
          </a:p>
        </p:txBody>
      </p:sp>
      <p:sp>
        <p:nvSpPr>
          <p:cNvPr id="35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91649" y="5867400"/>
            <a:ext cx="408919" cy="441938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مستطيل مستدير الزوايا 12">
            <a:extLst>
              <a:ext uri="{FF2B5EF4-FFF2-40B4-BE49-F238E27FC236}">
                <a16:creationId xmlns:a16="http://schemas.microsoft.com/office/drawing/2014/main" id="{D4A41B62-F0F3-483E-AFF1-0A52008D6736}"/>
              </a:ext>
            </a:extLst>
          </p:cNvPr>
          <p:cNvSpPr/>
          <p:nvPr/>
        </p:nvSpPr>
        <p:spPr>
          <a:xfrm>
            <a:off x="7804900" y="1529506"/>
            <a:ext cx="669700" cy="283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الحل: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9" grpId="0"/>
      <p:bldP spid="34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5</a:t>
            </a:fld>
            <a:endParaRPr lang="ar-KW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691649" y="5334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grpSp>
        <p:nvGrpSpPr>
          <p:cNvPr id="31" name="مجموعة 30"/>
          <p:cNvGrpSpPr/>
          <p:nvPr/>
        </p:nvGrpSpPr>
        <p:grpSpPr>
          <a:xfrm>
            <a:off x="1717202" y="4455233"/>
            <a:ext cx="6154361" cy="470000"/>
            <a:chOff x="2154210" y="4699059"/>
            <a:chExt cx="6154361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مربع نص 31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3" name="مربع نص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مربع نص 32"/>
                <p:cNvSpPr txBox="1"/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ar-KW" sz="2400" b="1" dirty="0"/>
                    <a:t>معادلة القطع المكافئ هي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/>
                    <a:t> </a:t>
                  </a:r>
                  <a:r>
                    <a:rPr lang="en-US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r>
                    <a:rPr lang="en-US" sz="2400" b="1" i="1" dirty="0"/>
                    <a:t> </a:t>
                  </a:r>
                  <a:r>
                    <a:rPr lang="en-US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 p y</a:t>
                  </a:r>
                  <a:endParaRPr lang="ar-KW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مربع نص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blipFill>
                  <a:blip r:embed="rId7"/>
                  <a:stretch>
                    <a:fillRect t="-9091" r="-1574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/>
              <p:cNvSpPr txBox="1"/>
              <p:nvPr/>
            </p:nvSpPr>
            <p:spPr>
              <a:xfrm>
                <a:off x="1311669" y="5213808"/>
                <a:ext cx="581049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القطع المكافئ هي</a:t>
                </a:r>
                <a:r>
                  <a:rPr lang="en-US" sz="2400" b="1" dirty="0"/>
                  <a:t> : </a:t>
                </a:r>
                <a:r>
                  <a:rPr lang="ar-KW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/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8 y</a:t>
                </a:r>
                <a:endParaRPr lang="ar-KW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مربع نص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669" y="5213808"/>
                <a:ext cx="5810494" cy="470000"/>
              </a:xfrm>
              <a:prstGeom prst="rect">
                <a:avLst/>
              </a:prstGeom>
              <a:blipFill>
                <a:blip r:embed="rId8"/>
                <a:stretch>
                  <a:fillRect t="-9091" r="-1679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مربع نص 34"/>
          <p:cNvSpPr txBox="1"/>
          <p:nvPr/>
        </p:nvSpPr>
        <p:spPr>
          <a:xfrm>
            <a:off x="2073669" y="3030160"/>
            <a:ext cx="5683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400" b="1" dirty="0"/>
              <a:t>، معادلة الدليل : </a:t>
            </a:r>
            <a:r>
              <a:rPr lang="en-US" sz="2400" b="1" dirty="0"/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400" b="1" i="1" dirty="0"/>
              <a:t> </a:t>
            </a:r>
            <a:r>
              <a:rPr lang="ar-KW" sz="2400" b="1" i="1" dirty="0"/>
              <a:t> </a:t>
            </a:r>
            <a:r>
              <a:rPr lang="ar-KW" sz="2400" b="1" dirty="0"/>
              <a:t>( مستقيم أفقي )</a:t>
            </a:r>
          </a:p>
        </p:txBody>
      </p:sp>
      <p:grpSp>
        <p:nvGrpSpPr>
          <p:cNvPr id="36" name="مجموعة 35"/>
          <p:cNvGrpSpPr/>
          <p:nvPr/>
        </p:nvGrpSpPr>
        <p:grpSpPr>
          <a:xfrm>
            <a:off x="1612107" y="1983895"/>
            <a:ext cx="6555842" cy="461665"/>
            <a:chOff x="1752729" y="4699059"/>
            <a:chExt cx="655584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مربع نص 36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25" name="مربع نص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مربع نص 37"/>
            <p:cNvSpPr txBox="1"/>
            <p:nvPr/>
          </p:nvSpPr>
          <p:spPr>
            <a:xfrm>
              <a:off x="1752729" y="4699059"/>
              <a:ext cx="621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KW" sz="2400" b="1" dirty="0"/>
                <a:t>البؤرة 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(0,2)</a:t>
              </a:r>
              <a:r>
                <a:rPr lang="ar-KW" sz="2400" b="1" dirty="0"/>
                <a:t> تنتمي إلى الجزء الموجب من محور الصادات  </a:t>
              </a:r>
            </a:p>
          </p:txBody>
        </p:sp>
      </p:grpSp>
      <p:sp>
        <p:nvSpPr>
          <p:cNvPr id="39" name="مربع نص 38"/>
          <p:cNvSpPr txBox="1"/>
          <p:nvPr/>
        </p:nvSpPr>
        <p:spPr>
          <a:xfrm>
            <a:off x="1311669" y="3707052"/>
            <a:ext cx="650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رأس القطع في منتصف المسافة بين البؤرة و الدليل أي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ar-KW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153622" y="533400"/>
            <a:ext cx="611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    </a:t>
            </a:r>
            <a:r>
              <a:rPr lang="ar-KW" sz="2400" b="1" dirty="0">
                <a:solidFill>
                  <a:srgbClr val="C00000"/>
                </a:solidFill>
              </a:rPr>
              <a:t>في التمارين </a:t>
            </a:r>
            <a:r>
              <a:rPr lang="en-US" sz="2400" b="1" dirty="0">
                <a:solidFill>
                  <a:srgbClr val="C00000"/>
                </a:solidFill>
              </a:rPr>
              <a:t>(1-3)</a:t>
            </a:r>
            <a:r>
              <a:rPr lang="ar-KW" sz="2400" b="1" dirty="0">
                <a:solidFill>
                  <a:srgbClr val="C00000"/>
                </a:solidFill>
              </a:rPr>
              <a:t> ، أوجد معادلة القطع المكافئ الذي :</a:t>
            </a:r>
          </a:p>
          <a:p>
            <a:pPr algn="r" rtl="1"/>
            <a:r>
              <a:rPr lang="ar-KW" sz="2400" b="1" dirty="0">
                <a:solidFill>
                  <a:srgbClr val="C00000"/>
                </a:solidFill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ar-KW" sz="2400" b="1" dirty="0">
                <a:solidFill>
                  <a:srgbClr val="C00000"/>
                </a:solidFill>
                <a:cs typeface="+mj-cs"/>
              </a:rPr>
              <a:t> </a:t>
            </a:r>
            <a:r>
              <a:rPr lang="ar-KW" sz="2400" b="1" dirty="0">
                <a:solidFill>
                  <a:srgbClr val="C00000"/>
                </a:solidFill>
              </a:rPr>
              <a:t>بؤرته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(0, 2)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ar-KW" sz="2400" b="1" dirty="0">
                <a:solidFill>
                  <a:srgbClr val="C00000"/>
                </a:solidFill>
              </a:rPr>
              <a:t>   و معادلة دليله 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-2</a:t>
            </a:r>
            <a:endParaRPr lang="ar-KW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504397" y="2485121"/>
            <a:ext cx="272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فتحة القطع للأعلى</a:t>
            </a:r>
          </a:p>
        </p:txBody>
      </p:sp>
      <p:sp>
        <p:nvSpPr>
          <p:cNvPr id="40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91649" y="5867400"/>
            <a:ext cx="408919" cy="441938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مستطيل مستدير الزوايا 12">
            <a:extLst>
              <a:ext uri="{FF2B5EF4-FFF2-40B4-BE49-F238E27FC236}">
                <a16:creationId xmlns:a16="http://schemas.microsoft.com/office/drawing/2014/main" id="{819D38A5-67B2-43D0-B064-B256105B6E73}"/>
              </a:ext>
            </a:extLst>
          </p:cNvPr>
          <p:cNvSpPr/>
          <p:nvPr/>
        </p:nvSpPr>
        <p:spPr>
          <a:xfrm>
            <a:off x="7479161" y="1523566"/>
            <a:ext cx="669700" cy="283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الحل: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9" grpId="0"/>
      <p:bldP spid="29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A069B847-2E7C-4A7C-8F4F-C3103B08F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4157"/>
            <a:ext cx="4359516" cy="4493843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6</a:t>
            </a:fld>
            <a:endParaRPr lang="ar-KW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755149" y="4953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2372372" y="1879977"/>
            <a:ext cx="6484561" cy="470000"/>
            <a:chOff x="1824010" y="4699059"/>
            <a:chExt cx="6484561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مربع نص 16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1" name="مربع نص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مربع نص 17"/>
                <p:cNvSpPr txBox="1"/>
                <p:nvPr/>
              </p:nvSpPr>
              <p:spPr>
                <a:xfrm>
                  <a:off x="1824010" y="4699059"/>
                  <a:ext cx="6140694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ar-KW" sz="2400" b="1" dirty="0"/>
                    <a:t>المعادلة المعطاة للقطع المكافئ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/>
                    <a:t> </a:t>
                  </a:r>
                  <a:r>
                    <a:rPr lang="en-US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</a:t>
                  </a:r>
                  <a:r>
                    <a:rPr lang="en-US" sz="2400" b="1" i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endParaRPr lang="ar-KW" sz="2400" b="1" i="1" dirty="0"/>
                </a:p>
              </p:txBody>
            </p:sp>
          </mc:Choice>
          <mc:Fallback xmlns="">
            <p:sp>
              <p:nvSpPr>
                <p:cNvPr id="18" name="مربع نص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4010" y="4699059"/>
                  <a:ext cx="6140694" cy="470000"/>
                </a:xfrm>
                <a:prstGeom prst="rect">
                  <a:avLst/>
                </a:prstGeom>
                <a:blipFill>
                  <a:blip r:embed="rId7"/>
                  <a:stretch>
                    <a:fillRect t="-9091" r="-1488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4117183" y="2663336"/>
                <a:ext cx="483456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&lt;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183" y="2663336"/>
                <a:ext cx="483456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/>
              <p:cNvSpPr txBox="1"/>
              <p:nvPr/>
            </p:nvSpPr>
            <p:spPr>
              <a:xfrm>
                <a:off x="5117036" y="2287457"/>
                <a:ext cx="3739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∴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KW" sz="2400" b="1" dirty="0"/>
                  <a:t>محور التماثل هو 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axis</a:t>
                </a:r>
                <a:r>
                  <a:rPr lang="ar-KW" sz="2400" b="1" dirty="0"/>
                  <a:t> </a:t>
                </a:r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036" y="2287457"/>
                <a:ext cx="3739897" cy="461665"/>
              </a:xfrm>
              <a:prstGeom prst="rect">
                <a:avLst/>
              </a:prstGeom>
              <a:blipFill>
                <a:blip r:embed="rId9"/>
                <a:stretch>
                  <a:fillRect t="-13158" r="-24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مجموعة 27"/>
          <p:cNvGrpSpPr/>
          <p:nvPr/>
        </p:nvGrpSpPr>
        <p:grpSpPr>
          <a:xfrm>
            <a:off x="4309681" y="3414121"/>
            <a:ext cx="4547252" cy="783804"/>
            <a:chOff x="3771900" y="4502726"/>
            <a:chExt cx="4547252" cy="783804"/>
          </a:xfrm>
        </p:grpSpPr>
        <p:grpSp>
          <p:nvGrpSpPr>
            <p:cNvPr id="29" name="مجموعة 28"/>
            <p:cNvGrpSpPr/>
            <p:nvPr/>
          </p:nvGrpSpPr>
          <p:grpSpPr>
            <a:xfrm>
              <a:off x="7124700" y="4694430"/>
              <a:ext cx="1194452" cy="461665"/>
              <a:chOff x="7114119" y="4699059"/>
              <a:chExt cx="119445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مربع نص 30"/>
                  <p:cNvSpPr txBox="1"/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rtl="1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/>
                  </a:p>
                </p:txBody>
              </p:sp>
            </mc:Choice>
            <mc:Fallback xmlns="">
              <p:sp>
                <p:nvSpPr>
                  <p:cNvPr id="16" name="مربع نص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مربع نص 31"/>
              <p:cNvSpPr txBox="1"/>
              <p:nvPr/>
            </p:nvSpPr>
            <p:spPr>
              <a:xfrm>
                <a:off x="7114119" y="4699059"/>
                <a:ext cx="850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البؤرة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مربع نص 29"/>
                <p:cNvSpPr txBox="1"/>
                <p:nvPr/>
              </p:nvSpPr>
              <p:spPr>
                <a:xfrm>
                  <a:off x="3771900" y="4502726"/>
                  <a:ext cx="335280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, 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f>
                          <m:f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)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30" name="مربع نص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900" y="4502726"/>
                  <a:ext cx="3352800" cy="7838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/>
              <p:cNvSpPr txBox="1"/>
              <p:nvPr/>
            </p:nvSpPr>
            <p:spPr>
              <a:xfrm>
                <a:off x="4253264" y="4640461"/>
                <a:ext cx="4429182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⇒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35" name="مربع نص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264" y="4640461"/>
                <a:ext cx="4429182" cy="9221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/>
              <p:cNvSpPr txBox="1"/>
              <p:nvPr/>
            </p:nvSpPr>
            <p:spPr>
              <a:xfrm>
                <a:off x="6343036" y="5525534"/>
                <a:ext cx="108425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KW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مربع نص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036" y="5525534"/>
                <a:ext cx="1084255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مربع نص 38"/>
          <p:cNvSpPr txBox="1"/>
          <p:nvPr/>
        </p:nvSpPr>
        <p:spPr>
          <a:xfrm>
            <a:off x="2149275" y="522596"/>
            <a:ext cx="611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    </a:t>
            </a:r>
            <a:r>
              <a:rPr lang="ar-KW" sz="2400" b="1" dirty="0">
                <a:solidFill>
                  <a:srgbClr val="C00000"/>
                </a:solidFill>
              </a:rPr>
              <a:t>في التمارين </a:t>
            </a:r>
            <a:r>
              <a:rPr lang="en-US" sz="2400" b="1" dirty="0">
                <a:solidFill>
                  <a:srgbClr val="C00000"/>
                </a:solidFill>
              </a:rPr>
              <a:t>(4-7)</a:t>
            </a:r>
            <a:r>
              <a:rPr lang="ar-KW" sz="2400" b="1" dirty="0">
                <a:solidFill>
                  <a:srgbClr val="C00000"/>
                </a:solidFill>
              </a:rPr>
              <a:t> ، أوجد البؤرة و الدليل و خط تماثل القطع المكافئ . و ارسم تخطيطا للرسم البياني للقطع المكافئ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/>
              <p:cNvSpPr txBox="1"/>
              <p:nvPr/>
            </p:nvSpPr>
            <p:spPr>
              <a:xfrm>
                <a:off x="810692" y="1395797"/>
                <a:ext cx="200130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ar-KW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</a:rPr>
                  <a:t> = -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40" name="مربع نص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92" y="1395797"/>
                <a:ext cx="2001302" cy="470000"/>
              </a:xfrm>
              <a:prstGeom prst="rect">
                <a:avLst/>
              </a:prstGeom>
              <a:blipFill rotWithShape="1">
                <a:blip r:embed="rId15"/>
                <a:stretch>
                  <a:fillRect t="-7792" r="-1220" b="-298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91649" y="5867400"/>
            <a:ext cx="408919" cy="441938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مستطيل مستدير الزوايا 12">
            <a:extLst>
              <a:ext uri="{FF2B5EF4-FFF2-40B4-BE49-F238E27FC236}">
                <a16:creationId xmlns:a16="http://schemas.microsoft.com/office/drawing/2014/main" id="{18715D70-6AD6-4336-80B3-0E5C31337EDE}"/>
              </a:ext>
            </a:extLst>
          </p:cNvPr>
          <p:cNvSpPr/>
          <p:nvPr/>
        </p:nvSpPr>
        <p:spPr>
          <a:xfrm>
            <a:off x="7932835" y="1558283"/>
            <a:ext cx="669700" cy="283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الحل: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9879292-48EB-4987-8AF2-F42E88E66B48}"/>
              </a:ext>
            </a:extLst>
          </p:cNvPr>
          <p:cNvSpPr txBox="1"/>
          <p:nvPr/>
        </p:nvSpPr>
        <p:spPr>
          <a:xfrm>
            <a:off x="6528218" y="4147604"/>
            <a:ext cx="232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∴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ar-KW" sz="2400" b="1" dirty="0"/>
              <a:t>معادلة الدليل : </a:t>
            </a:r>
          </a:p>
        </p:txBody>
      </p:sp>
    </p:spTree>
    <p:extLst>
      <p:ext uri="{BB962C8B-B14F-4D97-AF65-F5344CB8AC3E}">
        <p14:creationId xmlns:p14="http://schemas.microsoft.com/office/powerpoint/2010/main" val="426666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5" grpId="0"/>
      <p:bldP spid="38" grpId="0"/>
      <p:bldP spid="42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3B211A8-1A2B-4F9D-B380-828B3539D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" y="2347930"/>
            <a:ext cx="4837558" cy="4501633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6416720" y="6247167"/>
            <a:ext cx="2133600" cy="366183"/>
          </a:xfrm>
        </p:spPr>
        <p:txBody>
          <a:bodyPr/>
          <a:lstStyle/>
          <a:p>
            <a:fld id="{48751886-234F-43F4-B39E-956BA2EF0846}" type="slidenum">
              <a:rPr lang="ar-KW" smtClean="0"/>
              <a:t>7</a:t>
            </a:fld>
            <a:endParaRPr lang="ar-KW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755149" y="4953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P49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1783124" y="1840202"/>
            <a:ext cx="6484561" cy="470000"/>
            <a:chOff x="1824010" y="4699059"/>
            <a:chExt cx="6484561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مربع نص 16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1" name="مربع نص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مربع نص 17"/>
                <p:cNvSpPr txBox="1"/>
                <p:nvPr/>
              </p:nvSpPr>
              <p:spPr>
                <a:xfrm>
                  <a:off x="1824010" y="4699059"/>
                  <a:ext cx="6140694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 rtl="1"/>
                  <a:r>
                    <a:rPr lang="ar-KW" sz="2400" b="1" dirty="0"/>
                    <a:t>المعادلة المعطاة للقطع المكافئ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ar-KW" sz="2400" b="1" i="1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/>
                    <a:t> = 4 p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ar-KW" sz="2400" b="1" i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مربع نص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4010" y="4699059"/>
                  <a:ext cx="6140694" cy="4700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9091" r="-1490" b="-298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4797280" y="2702191"/>
                <a:ext cx="3962512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80" y="2702191"/>
                <a:ext cx="3962512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/>
              <p:cNvSpPr txBox="1"/>
              <p:nvPr/>
            </p:nvSpPr>
            <p:spPr>
              <a:xfrm>
                <a:off x="5718229" y="3449379"/>
                <a:ext cx="3164551" cy="46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محور التماثل هو  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axis</a:t>
                </a:r>
                <a:r>
                  <a:rPr lang="ar-KW" sz="2400" b="1" dirty="0"/>
                  <a:t> </a:t>
                </a:r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229" y="3449379"/>
                <a:ext cx="3164551" cy="463089"/>
              </a:xfrm>
              <a:prstGeom prst="rect">
                <a:avLst/>
              </a:prstGeom>
              <a:blipFill>
                <a:blip r:embed="rId9"/>
                <a:stretch>
                  <a:fillRect t="-11842" r="-308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مجموعة 27"/>
          <p:cNvGrpSpPr/>
          <p:nvPr/>
        </p:nvGrpSpPr>
        <p:grpSpPr>
          <a:xfrm>
            <a:off x="4390133" y="3860235"/>
            <a:ext cx="4547252" cy="783804"/>
            <a:chOff x="3771900" y="4502726"/>
            <a:chExt cx="4547252" cy="783804"/>
          </a:xfrm>
        </p:grpSpPr>
        <p:grpSp>
          <p:nvGrpSpPr>
            <p:cNvPr id="29" name="مجموعة 28"/>
            <p:cNvGrpSpPr/>
            <p:nvPr/>
          </p:nvGrpSpPr>
          <p:grpSpPr>
            <a:xfrm>
              <a:off x="7124700" y="4694430"/>
              <a:ext cx="1194452" cy="461665"/>
              <a:chOff x="7114119" y="4699059"/>
              <a:chExt cx="119445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مربع نص 30"/>
                  <p:cNvSpPr txBox="1"/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rtl="1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/>
                  </a:p>
                </p:txBody>
              </p:sp>
            </mc:Choice>
            <mc:Fallback xmlns="">
              <p:sp>
                <p:nvSpPr>
                  <p:cNvPr id="16" name="مربع نص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مربع نص 31"/>
              <p:cNvSpPr txBox="1"/>
              <p:nvPr/>
            </p:nvSpPr>
            <p:spPr>
              <a:xfrm>
                <a:off x="7114119" y="4699059"/>
                <a:ext cx="850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البؤرة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مربع نص 29"/>
                <p:cNvSpPr txBox="1"/>
                <p:nvPr/>
              </p:nvSpPr>
              <p:spPr>
                <a:xfrm>
                  <a:off x="3771900" y="4502726"/>
                  <a:ext cx="335280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)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30" name="مربع نص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900" y="4502726"/>
                  <a:ext cx="3352800" cy="78380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/>
              <p:cNvSpPr txBox="1"/>
              <p:nvPr/>
            </p:nvSpPr>
            <p:spPr>
              <a:xfrm>
                <a:off x="5390708" y="5256496"/>
                <a:ext cx="33528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⇒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35" name="مربع نص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708" y="5256496"/>
                <a:ext cx="3352800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/>
              <p:cNvSpPr txBox="1"/>
              <p:nvPr/>
            </p:nvSpPr>
            <p:spPr>
              <a:xfrm>
                <a:off x="5736017" y="2266906"/>
                <a:ext cx="254544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∴</a:t>
                </a:r>
                <a:r>
                  <a:rPr lang="ar-KW" sz="2400" b="1" dirty="0"/>
                  <a:t>المعادلة </a:t>
                </a:r>
                <a:r>
                  <a:rPr lang="en-US" sz="2400" b="1" dirty="0"/>
                  <a:t>: </a:t>
                </a:r>
                <a:r>
                  <a:rPr lang="ar-KW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/>
                  <a:t> = 2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38" name="مربع نص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017" y="2266906"/>
                <a:ext cx="2545440" cy="470000"/>
              </a:xfrm>
              <a:prstGeom prst="rect">
                <a:avLst/>
              </a:prstGeom>
              <a:blipFill>
                <a:blip r:embed="rId13"/>
                <a:stretch>
                  <a:fillRect t="-10390" r="-3349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مربع نص 38"/>
          <p:cNvSpPr txBox="1"/>
          <p:nvPr/>
        </p:nvSpPr>
        <p:spPr>
          <a:xfrm>
            <a:off x="2149275" y="522596"/>
            <a:ext cx="611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    </a:t>
            </a:r>
            <a:r>
              <a:rPr lang="ar-KW" sz="2400" b="1" dirty="0">
                <a:solidFill>
                  <a:srgbClr val="C00000"/>
                </a:solidFill>
              </a:rPr>
              <a:t>في التمارين </a:t>
            </a:r>
            <a:r>
              <a:rPr lang="en-US" sz="2400" b="1" dirty="0">
                <a:solidFill>
                  <a:srgbClr val="C00000"/>
                </a:solidFill>
              </a:rPr>
              <a:t>(4-7)</a:t>
            </a:r>
            <a:r>
              <a:rPr lang="ar-KW" sz="2400" b="1" dirty="0">
                <a:solidFill>
                  <a:srgbClr val="C00000"/>
                </a:solidFill>
              </a:rPr>
              <a:t> ، أوجد البؤرة و الدليل و خط تماثل القطع المكافئ . و ارسم تخطيطا للرسم البياني للقطع المكافئ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/>
              <p:cNvSpPr txBox="1"/>
              <p:nvPr/>
            </p:nvSpPr>
            <p:spPr>
              <a:xfrm>
                <a:off x="1148624" y="1399758"/>
                <a:ext cx="200130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ar-KW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ar-KW" sz="2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مربع نص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24" y="1399758"/>
                <a:ext cx="2001302" cy="470000"/>
              </a:xfrm>
              <a:prstGeom prst="rect">
                <a:avLst/>
              </a:prstGeom>
              <a:blipFill rotWithShape="1">
                <a:blip r:embed="rId15"/>
                <a:stretch>
                  <a:fillRect t="-7792" r="-912" b="-298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91649" y="5867400"/>
            <a:ext cx="408919" cy="441938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مستطيل مستدير الزوايا 12">
            <a:extLst>
              <a:ext uri="{FF2B5EF4-FFF2-40B4-BE49-F238E27FC236}">
                <a16:creationId xmlns:a16="http://schemas.microsoft.com/office/drawing/2014/main" id="{D63856B2-D047-45A5-AD8E-8F9B43C2C85F}"/>
              </a:ext>
            </a:extLst>
          </p:cNvPr>
          <p:cNvSpPr/>
          <p:nvPr/>
        </p:nvSpPr>
        <p:spPr>
          <a:xfrm>
            <a:off x="8267685" y="1869606"/>
            <a:ext cx="669700" cy="283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الحل: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EEA5573F-19E0-401C-B38D-9B4E0687BA70}"/>
              </a:ext>
            </a:extLst>
          </p:cNvPr>
          <p:cNvSpPr txBox="1"/>
          <p:nvPr/>
        </p:nvSpPr>
        <p:spPr>
          <a:xfrm>
            <a:off x="6554065" y="4653075"/>
            <a:ext cx="232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∴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ar-KW" sz="2400" b="1" dirty="0"/>
              <a:t>معادلة الدليل : </a:t>
            </a:r>
          </a:p>
        </p:txBody>
      </p:sp>
    </p:spTree>
    <p:extLst>
      <p:ext uri="{BB962C8B-B14F-4D97-AF65-F5344CB8AC3E}">
        <p14:creationId xmlns:p14="http://schemas.microsoft.com/office/powerpoint/2010/main" val="22757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5" grpId="0"/>
      <p:bldP spid="38" grpId="0"/>
      <p:bldP spid="43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BFBF48B-E674-4FD2-B7F4-D1E90EAEA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9530"/>
            <a:ext cx="4901349" cy="4558470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8</a:t>
            </a:fld>
            <a:endParaRPr lang="ar-KW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755149" y="4953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5245217" y="2147112"/>
                <a:ext cx="211392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217" y="2147112"/>
                <a:ext cx="211392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/>
              <p:cNvSpPr txBox="1"/>
              <p:nvPr/>
            </p:nvSpPr>
            <p:spPr>
              <a:xfrm>
                <a:off x="3045348" y="1771002"/>
                <a:ext cx="507633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نضع المعادلة في الصورة</a:t>
                </a:r>
                <a:r>
                  <a:rPr lang="en-US" sz="2400" b="1" dirty="0"/>
                  <a:t>  </a:t>
                </a:r>
                <a:r>
                  <a:rPr lang="ar-KW" sz="24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7" name="مربع نص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348" y="1771002"/>
                <a:ext cx="5076330" cy="470000"/>
              </a:xfrm>
              <a:prstGeom prst="rect">
                <a:avLst/>
              </a:prstGeom>
              <a:blipFill>
                <a:blip r:embed="rId4"/>
                <a:stretch>
                  <a:fillRect t="-9091" r="-192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مربع نص 17"/>
          <p:cNvSpPr txBox="1"/>
          <p:nvPr/>
        </p:nvSpPr>
        <p:spPr>
          <a:xfrm>
            <a:off x="3895667" y="2918212"/>
            <a:ext cx="5076330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محور التماثل هو محور الصادات </a:t>
            </a:r>
            <a:endParaRPr lang="ar-KW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4202172" y="3388212"/>
                <a:ext cx="464945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/>
              </a:p>
              <a:p>
                <a:pPr rtl="1"/>
                <a:endParaRPr lang="ar-KW" sz="2400" b="1" dirty="0"/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172" y="3388212"/>
                <a:ext cx="4649450" cy="11555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مجموعة 19"/>
          <p:cNvGrpSpPr/>
          <p:nvPr/>
        </p:nvGrpSpPr>
        <p:grpSpPr>
          <a:xfrm>
            <a:off x="4348821" y="4270770"/>
            <a:ext cx="4623176" cy="786177"/>
            <a:chOff x="3695976" y="4526613"/>
            <a:chExt cx="4623176" cy="786177"/>
          </a:xfrm>
        </p:grpSpPr>
        <p:grpSp>
          <p:nvGrpSpPr>
            <p:cNvPr id="28" name="مجموعة 27"/>
            <p:cNvGrpSpPr/>
            <p:nvPr/>
          </p:nvGrpSpPr>
          <p:grpSpPr>
            <a:xfrm>
              <a:off x="7124700" y="4694430"/>
              <a:ext cx="1194452" cy="461665"/>
              <a:chOff x="7114119" y="4699059"/>
              <a:chExt cx="119445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مربع نص 29"/>
                  <p:cNvSpPr txBox="1"/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rtl="1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/>
                  </a:p>
                </p:txBody>
              </p:sp>
            </mc:Choice>
            <mc:Fallback xmlns="">
              <p:sp>
                <p:nvSpPr>
                  <p:cNvPr id="20" name="مربع نص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مربع نص 30"/>
              <p:cNvSpPr txBox="1"/>
              <p:nvPr/>
            </p:nvSpPr>
            <p:spPr>
              <a:xfrm>
                <a:off x="7114119" y="4699059"/>
                <a:ext cx="850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البؤرة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مربع نص 28"/>
                <p:cNvSpPr txBox="1"/>
                <p:nvPr/>
              </p:nvSpPr>
              <p:spPr>
                <a:xfrm>
                  <a:off x="3695976" y="4526613"/>
                  <a:ext cx="3352800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29" name="مربع نص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976" y="4526613"/>
                  <a:ext cx="3352800" cy="7861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/>
              <p:cNvSpPr txBox="1"/>
              <p:nvPr/>
            </p:nvSpPr>
            <p:spPr>
              <a:xfrm>
                <a:off x="4422441" y="5621083"/>
                <a:ext cx="44291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⇒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34" name="مربع نص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441" y="5621083"/>
                <a:ext cx="442918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مربع نص 37"/>
          <p:cNvSpPr txBox="1"/>
          <p:nvPr/>
        </p:nvSpPr>
        <p:spPr>
          <a:xfrm>
            <a:off x="2149275" y="522596"/>
            <a:ext cx="611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    </a:t>
            </a:r>
            <a:r>
              <a:rPr lang="ar-KW" sz="2400" b="1" dirty="0">
                <a:solidFill>
                  <a:srgbClr val="C00000"/>
                </a:solidFill>
              </a:rPr>
              <a:t>في التمارين </a:t>
            </a:r>
            <a:r>
              <a:rPr lang="en-US" sz="2400" b="1" dirty="0">
                <a:solidFill>
                  <a:srgbClr val="C00000"/>
                </a:solidFill>
              </a:rPr>
              <a:t>(4-7)</a:t>
            </a:r>
            <a:r>
              <a:rPr lang="ar-KW" sz="2400" b="1" dirty="0">
                <a:solidFill>
                  <a:srgbClr val="C00000"/>
                </a:solidFill>
              </a:rPr>
              <a:t> ، أوجد البؤرة و الدليل و خط تماثل القطع المكافئ . و ارسم تخطيطا للرسم البياني للقطع المكافئ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/>
              <p:cNvSpPr txBox="1"/>
              <p:nvPr/>
            </p:nvSpPr>
            <p:spPr>
              <a:xfrm>
                <a:off x="1148624" y="1412120"/>
                <a:ext cx="200130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ar-KW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ar-KW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ar-KW" sz="2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مربع نص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24" y="1412120"/>
                <a:ext cx="2001302" cy="470000"/>
              </a:xfrm>
              <a:prstGeom prst="rect">
                <a:avLst/>
              </a:prstGeom>
              <a:blipFill rotWithShape="1">
                <a:blip r:embed="rId14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73713" y="4793182"/>
            <a:ext cx="408919" cy="441938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1" name="مستطيل مستدير الزوايا 12">
            <a:extLst>
              <a:ext uri="{FF2B5EF4-FFF2-40B4-BE49-F238E27FC236}">
                <a16:creationId xmlns:a16="http://schemas.microsoft.com/office/drawing/2014/main" id="{0655FFE0-D6D2-45AA-A855-8339F73150A6}"/>
              </a:ext>
            </a:extLst>
          </p:cNvPr>
          <p:cNvSpPr/>
          <p:nvPr/>
        </p:nvSpPr>
        <p:spPr>
          <a:xfrm>
            <a:off x="8017100" y="1776416"/>
            <a:ext cx="669700" cy="283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الحل: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AAA5642D-B51D-4B54-B52D-DEBFE5A5E5A6}"/>
              </a:ext>
            </a:extLst>
          </p:cNvPr>
          <p:cNvSpPr txBox="1"/>
          <p:nvPr/>
        </p:nvSpPr>
        <p:spPr>
          <a:xfrm>
            <a:off x="6643282" y="5109687"/>
            <a:ext cx="232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∴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ar-KW" sz="2400" b="1" dirty="0"/>
              <a:t>معادلة الدليل : </a:t>
            </a:r>
          </a:p>
        </p:txBody>
      </p:sp>
    </p:spTree>
    <p:extLst>
      <p:ext uri="{BB962C8B-B14F-4D97-AF65-F5344CB8AC3E}">
        <p14:creationId xmlns:p14="http://schemas.microsoft.com/office/powerpoint/2010/main" val="10584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34" grpId="0"/>
      <p:bldP spid="41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ECCEE64-2037-43E7-B896-E7248BD6A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7075"/>
            <a:ext cx="4330174" cy="3918768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6553200" y="6124335"/>
            <a:ext cx="2133600" cy="366183"/>
          </a:xfrm>
        </p:spPr>
        <p:txBody>
          <a:bodyPr/>
          <a:lstStyle/>
          <a:p>
            <a:fld id="{48751886-234F-43F4-B39E-956BA2EF0846}" type="slidenum">
              <a:rPr lang="ar-KW" smtClean="0"/>
              <a:t>9</a:t>
            </a:fld>
            <a:endParaRPr lang="ar-KW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755149" y="4953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2493261" y="2437075"/>
            <a:ext cx="6484561" cy="470000"/>
            <a:chOff x="1824010" y="4699059"/>
            <a:chExt cx="6484561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مربع نص 16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1" name="مربع نص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مربع نص 17"/>
                <p:cNvSpPr txBox="1"/>
                <p:nvPr/>
              </p:nvSpPr>
              <p:spPr>
                <a:xfrm>
                  <a:off x="1824010" y="4699059"/>
                  <a:ext cx="6140694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 rtl="1"/>
                  <a:r>
                    <a:rPr lang="ar-KW" sz="2400" b="1" dirty="0"/>
                    <a:t>المعادلة المعطاة للقطع المكافئ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ar-KW" sz="2400" b="1" i="1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/>
                    <a:t> = 4 p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ar-KW" sz="2400" b="1" i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مربع نص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4010" y="4699059"/>
                  <a:ext cx="6140694" cy="4700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9091" r="-1490" b="-298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4012442" y="2934047"/>
                <a:ext cx="4911737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&lt;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442" y="2934047"/>
                <a:ext cx="4911737" cy="7863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/>
              <p:cNvSpPr txBox="1"/>
              <p:nvPr/>
            </p:nvSpPr>
            <p:spPr>
              <a:xfrm>
                <a:off x="5594805" y="3774477"/>
                <a:ext cx="3164551" cy="46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محور التماثل هو  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axis</a:t>
                </a:r>
                <a:r>
                  <a:rPr lang="ar-KW" sz="2400" b="1" dirty="0"/>
                  <a:t> </a:t>
                </a:r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805" y="3774477"/>
                <a:ext cx="3164551" cy="463089"/>
              </a:xfrm>
              <a:prstGeom prst="rect">
                <a:avLst/>
              </a:prstGeom>
              <a:blipFill>
                <a:blip r:embed="rId9"/>
                <a:stretch>
                  <a:fillRect t="-11842" r="-2890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مجموعة 27"/>
          <p:cNvGrpSpPr/>
          <p:nvPr/>
        </p:nvGrpSpPr>
        <p:grpSpPr>
          <a:xfrm>
            <a:off x="4430570" y="4253607"/>
            <a:ext cx="4547252" cy="783804"/>
            <a:chOff x="3771900" y="4502726"/>
            <a:chExt cx="4547252" cy="783804"/>
          </a:xfrm>
        </p:grpSpPr>
        <p:grpSp>
          <p:nvGrpSpPr>
            <p:cNvPr id="29" name="مجموعة 28"/>
            <p:cNvGrpSpPr/>
            <p:nvPr/>
          </p:nvGrpSpPr>
          <p:grpSpPr>
            <a:xfrm>
              <a:off x="7124700" y="4694430"/>
              <a:ext cx="1194452" cy="461665"/>
              <a:chOff x="7114119" y="4699059"/>
              <a:chExt cx="119445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مربع نص 30"/>
                  <p:cNvSpPr txBox="1"/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rtl="1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/>
                  </a:p>
                </p:txBody>
              </p:sp>
            </mc:Choice>
            <mc:Fallback xmlns="">
              <p:sp>
                <p:nvSpPr>
                  <p:cNvPr id="16" name="مربع نص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مربع نص 31"/>
              <p:cNvSpPr txBox="1"/>
              <p:nvPr/>
            </p:nvSpPr>
            <p:spPr>
              <a:xfrm>
                <a:off x="7114119" y="4699059"/>
                <a:ext cx="850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البؤرة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مربع نص 29"/>
                <p:cNvSpPr txBox="1"/>
                <p:nvPr/>
              </p:nvSpPr>
              <p:spPr>
                <a:xfrm>
                  <a:off x="3771900" y="4502726"/>
                  <a:ext cx="335280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(− </m:t>
                        </m:r>
                        <m:f>
                          <m:f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𝟑𝟐</m:t>
                            </m:r>
                          </m:den>
                        </m:f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)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30" name="مربع نص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900" y="4502726"/>
                  <a:ext cx="3352800" cy="7838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/>
              <p:cNvSpPr txBox="1"/>
              <p:nvPr/>
            </p:nvSpPr>
            <p:spPr>
              <a:xfrm>
                <a:off x="3191355" y="1732547"/>
                <a:ext cx="507633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 rtl="1"/>
                <a:r>
                  <a:rPr lang="ar-KW" sz="2400" b="1" dirty="0"/>
                  <a:t> نضع المعادلة على الصورة</a:t>
                </a:r>
                <a:r>
                  <a:rPr lang="en-US" sz="2400" b="1" dirty="0"/>
                  <a:t>  </a:t>
                </a:r>
                <a:r>
                  <a:rPr lang="ar-KW" sz="24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مربع نص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355" y="1732547"/>
                <a:ext cx="5076330" cy="624082"/>
              </a:xfrm>
              <a:prstGeom prst="rect">
                <a:avLst/>
              </a:prstGeom>
              <a:blipFill>
                <a:blip r:embed="rId12"/>
                <a:stretch>
                  <a:fillRect r="-1923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/>
              <p:cNvSpPr txBox="1"/>
              <p:nvPr/>
            </p:nvSpPr>
            <p:spPr>
              <a:xfrm>
                <a:off x="5295330" y="5611642"/>
                <a:ext cx="346402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⇒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37" name="مربع نص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330" y="5611642"/>
                <a:ext cx="3464025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مربع نص 39"/>
          <p:cNvSpPr txBox="1"/>
          <p:nvPr/>
        </p:nvSpPr>
        <p:spPr>
          <a:xfrm>
            <a:off x="2149275" y="522596"/>
            <a:ext cx="611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    </a:t>
            </a:r>
            <a:r>
              <a:rPr lang="ar-KW" sz="2400" b="1" dirty="0">
                <a:solidFill>
                  <a:srgbClr val="C00000"/>
                </a:solidFill>
              </a:rPr>
              <a:t>في التمارين </a:t>
            </a:r>
            <a:r>
              <a:rPr lang="en-US" sz="2400" b="1" dirty="0">
                <a:solidFill>
                  <a:srgbClr val="C00000"/>
                </a:solidFill>
              </a:rPr>
              <a:t>(4-7)</a:t>
            </a:r>
            <a:r>
              <a:rPr lang="ar-KW" sz="2400" b="1" dirty="0">
                <a:solidFill>
                  <a:srgbClr val="C00000"/>
                </a:solidFill>
              </a:rPr>
              <a:t> ، أوجد البؤرة و الدليل و خط تماثل القطع المكافئ . و ارسم تخطيطا للرسم البياني للقطع المكافئ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/>
              <p:cNvSpPr txBox="1"/>
              <p:nvPr/>
            </p:nvSpPr>
            <p:spPr>
              <a:xfrm>
                <a:off x="1148624" y="1412120"/>
                <a:ext cx="200130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ar-KW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ar-KW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𝟖</m:t>
                    </m:r>
                    <m:sSup>
                      <m:sSupPr>
                        <m:ctrlPr>
                          <a:rPr lang="ar-KW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ar-KW" sz="2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مربع نص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24" y="1412120"/>
                <a:ext cx="2001302" cy="470000"/>
              </a:xfrm>
              <a:prstGeom prst="rect">
                <a:avLst/>
              </a:prstGeom>
              <a:blipFill rotWithShape="1">
                <a:blip r:embed="rId16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91649" y="5867400"/>
            <a:ext cx="408919" cy="441938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مستطيل مستدير الزوايا 12">
            <a:extLst>
              <a:ext uri="{FF2B5EF4-FFF2-40B4-BE49-F238E27FC236}">
                <a16:creationId xmlns:a16="http://schemas.microsoft.com/office/drawing/2014/main" id="{F51D470D-BA2C-49AA-8B54-019370EB148A}"/>
              </a:ext>
            </a:extLst>
          </p:cNvPr>
          <p:cNvSpPr/>
          <p:nvPr/>
        </p:nvSpPr>
        <p:spPr>
          <a:xfrm>
            <a:off x="8045853" y="1876262"/>
            <a:ext cx="669700" cy="283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الحل: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3AC92AD2-A7F1-4956-AE0B-9A0E220F90BC}"/>
              </a:ext>
            </a:extLst>
          </p:cNvPr>
          <p:cNvSpPr txBox="1"/>
          <p:nvPr/>
        </p:nvSpPr>
        <p:spPr>
          <a:xfrm>
            <a:off x="6619012" y="5149977"/>
            <a:ext cx="232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∴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ar-KW" sz="2400" b="1" dirty="0"/>
              <a:t>معادلة الدليل : </a:t>
            </a:r>
          </a:p>
        </p:txBody>
      </p:sp>
    </p:spTree>
    <p:extLst>
      <p:ext uri="{BB962C8B-B14F-4D97-AF65-F5344CB8AC3E}">
        <p14:creationId xmlns:p14="http://schemas.microsoft.com/office/powerpoint/2010/main" val="3492484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4" grpId="0"/>
      <p:bldP spid="37" grpId="0"/>
      <p:bldP spid="33" grpId="0" animBg="1"/>
      <p:bldP spid="4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1" ma:contentTypeDescription="إنشاء مستند جديد." ma:contentTypeScope="" ma:versionID="30896829d5db7b7eed56b16116968f2a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524614cf59a7c1e28d62e4923754420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C1B7D2-4EF9-41E1-A670-05301FDE0584}"/>
</file>

<file path=customXml/itemProps2.xml><?xml version="1.0" encoding="utf-8"?>
<ds:datastoreItem xmlns:ds="http://schemas.openxmlformats.org/officeDocument/2006/customXml" ds:itemID="{6B77A148-6B5C-4343-8711-87B6B2A59360}"/>
</file>

<file path=customXml/itemProps3.xml><?xml version="1.0" encoding="utf-8"?>
<ds:datastoreItem xmlns:ds="http://schemas.openxmlformats.org/officeDocument/2006/customXml" ds:itemID="{B28A3835-A3C0-46E4-8B75-0D3C966BE817}"/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1343</Words>
  <Application>Microsoft Office PowerPoint</Application>
  <PresentationFormat>On-screen Show (4:3)</PresentationFormat>
  <Paragraphs>211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يحيي محمد علي نصر</cp:lastModifiedBy>
  <cp:revision>138</cp:revision>
  <dcterms:created xsi:type="dcterms:W3CDTF">2014-10-21T04:25:01Z</dcterms:created>
  <dcterms:modified xsi:type="dcterms:W3CDTF">2021-03-21T14:01:14Z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