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3" r:id="rId2"/>
  </p:sldMasterIdLst>
  <p:notesMasterIdLst>
    <p:notesMasterId r:id="rId11"/>
  </p:notesMasterIdLst>
  <p:sldIdLst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4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BA1DC-EDE8-4AD9-A3EE-0A435C85B6ED}" type="datetimeFigureOut">
              <a:rPr lang="en-US" smtClean="0"/>
              <a:t>2/27/21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CBB86-D597-481A-8C36-0D7E65EE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3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DC3-2383-4C4B-8B1A-0C0B2BF8BDB8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717-98CF-43DB-99CF-99E6AABCB665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4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DC3-2383-4C4B-8B1A-0C0B2BF8BDB8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717-98CF-43DB-99CF-99E6AABCB665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6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DC3-2383-4C4B-8B1A-0C0B2BF8BDB8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717-98CF-43DB-99CF-99E6AABCB665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6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19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03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29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29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38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30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92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6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DC3-2383-4C4B-8B1A-0C0B2BF8BDB8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717-98CF-43DB-99CF-99E6AABCB665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90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38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70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5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DC3-2383-4C4B-8B1A-0C0B2BF8BDB8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717-98CF-43DB-99CF-99E6AABCB665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3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DC3-2383-4C4B-8B1A-0C0B2BF8BDB8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717-98CF-43DB-99CF-99E6AABCB665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DC3-2383-4C4B-8B1A-0C0B2BF8BDB8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717-98CF-43DB-99CF-99E6AABCB665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5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DC3-2383-4C4B-8B1A-0C0B2BF8BDB8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717-98CF-43DB-99CF-99E6AABCB665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3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DC3-2383-4C4B-8B1A-0C0B2BF8BDB8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717-98CF-43DB-99CF-99E6AABCB665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8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DC3-2383-4C4B-8B1A-0C0B2BF8BDB8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717-98CF-43DB-99CF-99E6AABCB665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8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DC3-2383-4C4B-8B1A-0C0B2BF8BDB8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A717-98CF-43DB-99CF-99E6AABCB665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7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2A83FDC3-2383-4C4B-8B1A-0C0B2BF8BDB8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 rtl="1"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20BA717-98CF-43DB-99CF-99E6AABCB665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rtl="1"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19282" y="353093"/>
            <a:ext cx="11552349" cy="6382558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omalaa-sch.com/Images/kuwai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19" y="353093"/>
            <a:ext cx="11620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88010" y="1648494"/>
            <a:ext cx="4939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Ministère de l’éduction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Inspection générale de français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172306" y="2826381"/>
            <a:ext cx="78463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r-FR" sz="4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Dossier 5</a:t>
            </a:r>
          </a:p>
          <a:p>
            <a:pPr algn="ctr" rtl="1">
              <a:lnSpc>
                <a:spcPct val="150000"/>
              </a:lnSpc>
            </a:pPr>
            <a:r>
              <a:rPr lang="fr-FR" sz="4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Une fête</a:t>
            </a:r>
          </a:p>
          <a:p>
            <a:pPr algn="ctr" rtl="1">
              <a:lnSpc>
                <a:spcPct val="150000"/>
              </a:lnSpc>
            </a:pPr>
            <a:r>
              <a:rPr lang="fr-FR" sz="4400" b="1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Comp</a:t>
            </a:r>
            <a:r>
              <a:rPr lang="fr-FR" sz="4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et vocabulaire</a:t>
            </a:r>
          </a:p>
        </p:txBody>
      </p:sp>
      <p:cxnSp>
        <p:nvCxnSpPr>
          <p:cNvPr id="6" name="رابط مستقيم 5"/>
          <p:cNvCxnSpPr/>
          <p:nvPr/>
        </p:nvCxnSpPr>
        <p:spPr>
          <a:xfrm flipH="1" flipV="1">
            <a:off x="695458" y="2833352"/>
            <a:ext cx="10800000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5552478" y="5974634"/>
            <a:ext cx="16549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P.68</a:t>
            </a:r>
            <a:endParaRPr lang="fr-FR" sz="3200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8603090" y="6597071"/>
            <a:ext cx="35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Inspection générale de français</a:t>
            </a:r>
            <a:endParaRPr 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8A2AE-786A-174C-8D09-DEF9EA4F8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070" y="483632"/>
            <a:ext cx="32512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3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10C9A94-6026-4BF0-A129-1E84F04D9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4223982"/>
            <a:ext cx="8194865" cy="4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F8875C-EA02-42C5-BBA5-D953DA018BDE}"/>
              </a:ext>
            </a:extLst>
          </p:cNvPr>
          <p:cNvSpPr/>
          <p:nvPr/>
        </p:nvSpPr>
        <p:spPr>
          <a:xfrm>
            <a:off x="125149" y="112367"/>
            <a:ext cx="6042552" cy="45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Associez le document à l’ image :      </a:t>
            </a:r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صل الفقرة بالصورة المناسبة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92A9102-ACDC-427E-B4D3-1286D092E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982327"/>
              </p:ext>
            </p:extLst>
          </p:nvPr>
        </p:nvGraphicFramePr>
        <p:xfrm>
          <a:off x="438466" y="657257"/>
          <a:ext cx="6490986" cy="60654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5169">
                  <a:extLst>
                    <a:ext uri="{9D8B030D-6E8A-4147-A177-3AD203B41FA5}">
                      <a16:colId xmlns:a16="http://schemas.microsoft.com/office/drawing/2014/main" val="3061514280"/>
                    </a:ext>
                  </a:extLst>
                </a:gridCol>
                <a:gridCol w="269083">
                  <a:extLst>
                    <a:ext uri="{9D8B030D-6E8A-4147-A177-3AD203B41FA5}">
                      <a16:colId xmlns:a16="http://schemas.microsoft.com/office/drawing/2014/main" val="3330889301"/>
                    </a:ext>
                  </a:extLst>
                </a:gridCol>
                <a:gridCol w="2406734">
                  <a:extLst>
                    <a:ext uri="{9D8B030D-6E8A-4147-A177-3AD203B41FA5}">
                      <a16:colId xmlns:a16="http://schemas.microsoft.com/office/drawing/2014/main" val="2835715937"/>
                    </a:ext>
                  </a:extLst>
                </a:gridCol>
              </a:tblGrid>
              <a:tr h="129169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Document </a:t>
                      </a:r>
                      <a:r>
                        <a:rPr lang="en-US" sz="1600" b="1" dirty="0">
                          <a:effectLst/>
                        </a:rPr>
                        <a:t>A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C’est le jour de la fête Nationale, Il y a beaucoup de décorations dans la ville : 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Des drapeaux et des guirlandes. </a:t>
                      </a:r>
                      <a:endParaRPr lang="en-US" sz="1600" dirty="0">
                        <a:effectLst/>
                      </a:endParaRPr>
                    </a:p>
                  </a:txBody>
                  <a:tcPr marL="47799" marR="47799" marT="0" marB="0"/>
                </a:tc>
                <a:tc row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600" b="1" dirty="0">
                          <a:effectLst/>
                        </a:rPr>
                        <a:t>Image 1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000" dirty="0">
                          <a:effectLst/>
                        </a:rPr>
                        <a:t>		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extLst>
                  <a:ext uri="{0D108BD9-81ED-4DB2-BD59-A6C34878D82A}">
                    <a16:rowId xmlns:a16="http://schemas.microsoft.com/office/drawing/2014/main" val="4197872718"/>
                  </a:ext>
                </a:extLst>
              </a:tr>
              <a:tr h="103864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Document B 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Le recyclage est très utile : On peut réutiliser les matières et on participe à sauver la nature.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600" dirty="0">
                          <a:effectLst/>
                        </a:rPr>
                        <a:t>Image 2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extLst>
                  <a:ext uri="{0D108BD9-81ED-4DB2-BD59-A6C34878D82A}">
                    <a16:rowId xmlns:a16="http://schemas.microsoft.com/office/drawing/2014/main" val="2899642933"/>
                  </a:ext>
                </a:extLst>
              </a:tr>
              <a:tr h="13224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Document C 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Les légumes, les fruits, le lait, le yaourt et les œufs sont de 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600" dirty="0">
                          <a:effectLst/>
                        </a:rPr>
                        <a:t>Image 3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extLst>
                  <a:ext uri="{0D108BD9-81ED-4DB2-BD59-A6C34878D82A}">
                    <a16:rowId xmlns:a16="http://schemas.microsoft.com/office/drawing/2014/main" val="3085363281"/>
                  </a:ext>
                </a:extLst>
              </a:tr>
              <a:tr h="103864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Document D 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En hiver , il fait froid,  il faut mettre des vêtements chauds pour ne pas avoir un rhume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600" dirty="0">
                          <a:effectLst/>
                        </a:rPr>
                        <a:t>Image 4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extLst>
                  <a:ext uri="{0D108BD9-81ED-4DB2-BD59-A6C34878D82A}">
                    <a16:rowId xmlns:a16="http://schemas.microsoft.com/office/drawing/2014/main" val="3890632348"/>
                  </a:ext>
                </a:extLst>
              </a:tr>
              <a:tr h="107411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Document E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Je suis gros parce que je mange à toute heure. Je ne bois jamais de lait et je prends beaucoup de viande et de sucreries.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600" dirty="0">
                          <a:effectLst/>
                        </a:rPr>
                        <a:t>Image 5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extLst>
                  <a:ext uri="{0D108BD9-81ED-4DB2-BD59-A6C34878D82A}">
                    <a16:rowId xmlns:a16="http://schemas.microsoft.com/office/drawing/2014/main" val="2103530803"/>
                  </a:ext>
                </a:extLst>
              </a:tr>
            </a:tbl>
          </a:graphicData>
        </a:graphic>
      </p:graphicFrame>
      <p:pic>
        <p:nvPicPr>
          <p:cNvPr id="37" name="Picture 36" descr="download">
            <a:extLst>
              <a:ext uri="{FF2B5EF4-FFF2-40B4-BE49-F238E27FC236}">
                <a16:creationId xmlns:a16="http://schemas.microsoft.com/office/drawing/2014/main" id="{1B4B4375-64C9-4286-82F6-97CADD5A16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73" y="3469073"/>
            <a:ext cx="1235208" cy="94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images (3)">
            <a:extLst>
              <a:ext uri="{FF2B5EF4-FFF2-40B4-BE49-F238E27FC236}">
                <a16:creationId xmlns:a16="http://schemas.microsoft.com/office/drawing/2014/main" id="{0F5A2CA3-001E-49FD-B1EB-772191A29F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23" y="5678297"/>
            <a:ext cx="1199259" cy="830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93CC2F9-5698-4996-BCFD-E29A43851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044516"/>
              </p:ext>
            </p:extLst>
          </p:nvPr>
        </p:nvGraphicFramePr>
        <p:xfrm>
          <a:off x="7323318" y="1692998"/>
          <a:ext cx="4430216" cy="9529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71634">
                  <a:extLst>
                    <a:ext uri="{9D8B030D-6E8A-4147-A177-3AD203B41FA5}">
                      <a16:colId xmlns:a16="http://schemas.microsoft.com/office/drawing/2014/main" val="2953602437"/>
                    </a:ext>
                  </a:extLst>
                </a:gridCol>
                <a:gridCol w="616415">
                  <a:extLst>
                    <a:ext uri="{9D8B030D-6E8A-4147-A177-3AD203B41FA5}">
                      <a16:colId xmlns:a16="http://schemas.microsoft.com/office/drawing/2014/main" val="3402415998"/>
                    </a:ext>
                  </a:extLst>
                </a:gridCol>
                <a:gridCol w="726169">
                  <a:extLst>
                    <a:ext uri="{9D8B030D-6E8A-4147-A177-3AD203B41FA5}">
                      <a16:colId xmlns:a16="http://schemas.microsoft.com/office/drawing/2014/main" val="47912555"/>
                    </a:ext>
                  </a:extLst>
                </a:gridCol>
                <a:gridCol w="727632">
                  <a:extLst>
                    <a:ext uri="{9D8B030D-6E8A-4147-A177-3AD203B41FA5}">
                      <a16:colId xmlns:a16="http://schemas.microsoft.com/office/drawing/2014/main" val="2314326681"/>
                    </a:ext>
                  </a:extLst>
                </a:gridCol>
                <a:gridCol w="644183">
                  <a:extLst>
                    <a:ext uri="{9D8B030D-6E8A-4147-A177-3AD203B41FA5}">
                      <a16:colId xmlns:a16="http://schemas.microsoft.com/office/drawing/2014/main" val="1851243298"/>
                    </a:ext>
                  </a:extLst>
                </a:gridCol>
                <a:gridCol w="644183">
                  <a:extLst>
                    <a:ext uri="{9D8B030D-6E8A-4147-A177-3AD203B41FA5}">
                      <a16:colId xmlns:a16="http://schemas.microsoft.com/office/drawing/2014/main" val="3411936792"/>
                    </a:ext>
                  </a:extLst>
                </a:gridCol>
              </a:tblGrid>
              <a:tr h="47648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Document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A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B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C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D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5362823"/>
                  </a:ext>
                </a:extLst>
              </a:tr>
              <a:tr h="47648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Image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709546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1ADE1BF-5639-40B8-BCBB-01D2B70931B8}"/>
              </a:ext>
            </a:extLst>
          </p:cNvPr>
          <p:cNvSpPr txBox="1"/>
          <p:nvPr/>
        </p:nvSpPr>
        <p:spPr>
          <a:xfrm>
            <a:off x="8494643" y="2169484"/>
            <a:ext cx="39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1F22AB-969F-44C7-870D-C8C587467915}"/>
              </a:ext>
            </a:extLst>
          </p:cNvPr>
          <p:cNvSpPr txBox="1"/>
          <p:nvPr/>
        </p:nvSpPr>
        <p:spPr>
          <a:xfrm>
            <a:off x="11189641" y="2169484"/>
            <a:ext cx="39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A1EF25-5E18-4013-9F0B-E11AA2D7B046}"/>
              </a:ext>
            </a:extLst>
          </p:cNvPr>
          <p:cNvSpPr txBox="1"/>
          <p:nvPr/>
        </p:nvSpPr>
        <p:spPr>
          <a:xfrm flipH="1">
            <a:off x="9864751" y="2191010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F108A5-CAD5-42A0-8120-982D6D59F481}"/>
              </a:ext>
            </a:extLst>
          </p:cNvPr>
          <p:cNvSpPr txBox="1"/>
          <p:nvPr/>
        </p:nvSpPr>
        <p:spPr>
          <a:xfrm>
            <a:off x="10525856" y="2193843"/>
            <a:ext cx="39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8CC2C12-1340-41F1-AF67-3650DC75F05E}"/>
              </a:ext>
            </a:extLst>
          </p:cNvPr>
          <p:cNvSpPr txBox="1"/>
          <p:nvPr/>
        </p:nvSpPr>
        <p:spPr>
          <a:xfrm>
            <a:off x="9200966" y="2191010"/>
            <a:ext cx="39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9B64F-7843-41FE-BE9A-EA077AF23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80" y="669959"/>
            <a:ext cx="1152624" cy="115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FB99D2-FD98-4F34-AB27-4FF68CDF5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80" y="1962953"/>
            <a:ext cx="1235208" cy="1235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D48A4F-8EA6-47F5-BAF9-997F927BE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7" y="4579504"/>
            <a:ext cx="1005457" cy="10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48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C306C5-836F-454D-98B3-9DBBB1CA7C61}"/>
              </a:ext>
            </a:extLst>
          </p:cNvPr>
          <p:cNvSpPr/>
          <p:nvPr/>
        </p:nvSpPr>
        <p:spPr>
          <a:xfrm>
            <a:off x="299519" y="0"/>
            <a:ext cx="3596497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ea typeface="Times New Roman" panose="02020603050405020304" pitchFamily="18" charset="0"/>
              </a:rPr>
              <a:t>Lisez le texte suivant : </a:t>
            </a:r>
            <a:r>
              <a:rPr lang="ar-SA" b="1" dirty="0"/>
              <a:t>اقرأ النص التالي </a:t>
            </a: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FD2143F1-DB84-447E-BC6D-FC1C427CE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68" y="550519"/>
            <a:ext cx="7333731" cy="18922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effectLst/>
                <a:ea typeface="Times New Roman" panose="02020603050405020304" pitchFamily="18" charset="0"/>
                <a:cs typeface="+mj-cs"/>
              </a:rPr>
              <a:t>A l'occasion de ma réussite, mes parents vont m'organiser une petite fête à la maison vendredi prochain</a:t>
            </a:r>
            <a:r>
              <a:rPr lang="ar-SA" sz="1600" dirty="0">
                <a:effectLst/>
                <a:ea typeface="Times New Roman" panose="02020603050405020304" pitchFamily="18" charset="0"/>
                <a:cs typeface="+mj-cs"/>
              </a:rPr>
              <a:t>,</a:t>
            </a:r>
            <a:r>
              <a:rPr lang="fr-FR" sz="1600" dirty="0">
                <a:effectLst/>
                <a:ea typeface="Times New Roman" panose="02020603050405020304" pitchFamily="18" charset="0"/>
                <a:cs typeface="+mj-cs"/>
              </a:rPr>
              <a:t> à 6h du soir.</a:t>
            </a:r>
            <a:endParaRPr lang="en-US" sz="1600" dirty="0">
              <a:effectLst/>
              <a:ea typeface="Times New Roman" panose="02020603050405020304" pitchFamily="18" charset="0"/>
              <a:cs typeface="+mj-cs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effectLst/>
                <a:ea typeface="Times New Roman" panose="02020603050405020304" pitchFamily="18" charset="0"/>
                <a:cs typeface="+mj-cs"/>
              </a:rPr>
              <a:t>Notre amie Alia ne va pas venir, son grand-père est malade, il est  à l'hôpital. Maman va préparer un bon gâteau et mon père va acheter des grignotages. Nous</a:t>
            </a:r>
            <a:r>
              <a:rPr lang="fr-FR" sz="1600" dirty="0">
                <a:ea typeface="Times New Roman" panose="02020603050405020304" pitchFamily="18" charset="0"/>
              </a:rPr>
              <a:t> passerons une belle soirée.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5220C7-3AAB-4206-8F42-85703CC84B11}"/>
              </a:ext>
            </a:extLst>
          </p:cNvPr>
          <p:cNvSpPr/>
          <p:nvPr/>
        </p:nvSpPr>
        <p:spPr>
          <a:xfrm>
            <a:off x="206754" y="2497245"/>
            <a:ext cx="7333733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ea typeface="Times New Roman" panose="02020603050405020304" pitchFamily="18" charset="0"/>
              </a:rPr>
              <a:t>Marquez vrai (</a:t>
            </a:r>
            <a:r>
              <a:rPr lang="fr-FR" b="1" dirty="0">
                <a:ea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fr-FR" b="1" dirty="0">
                <a:ea typeface="Times New Roman" panose="02020603050405020304" pitchFamily="18" charset="0"/>
              </a:rPr>
              <a:t>) ou faux (</a:t>
            </a:r>
            <a:r>
              <a:rPr lang="fr-FR" b="1" dirty="0">
                <a:ea typeface="Times New Roman" panose="02020603050405020304" pitchFamily="18" charset="0"/>
                <a:sym typeface="Wingdings 2" panose="05020102010507070707" pitchFamily="18" charset="2"/>
              </a:rPr>
              <a:t></a:t>
            </a:r>
            <a:r>
              <a:rPr lang="fr-FR" b="1" dirty="0">
                <a:ea typeface="Times New Roman" panose="02020603050405020304" pitchFamily="18" charset="0"/>
              </a:rPr>
              <a:t>)     </a:t>
            </a:r>
            <a:r>
              <a:rPr lang="ar-SA" b="1" dirty="0">
                <a:ea typeface="Times New Roman" panose="02020603050405020304" pitchFamily="18" charset="0"/>
              </a:rPr>
              <a:t>ضع علامة صح √ او خطأ × في المكان المناسب  </a:t>
            </a: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2A471E-79F7-436D-8E45-3253EA0A0BF3}"/>
              </a:ext>
            </a:extLst>
          </p:cNvPr>
          <p:cNvGraphicFramePr>
            <a:graphicFrameLocks noGrp="1"/>
          </p:cNvGraphicFramePr>
          <p:nvPr/>
        </p:nvGraphicFramePr>
        <p:xfrm>
          <a:off x="1222567" y="3279912"/>
          <a:ext cx="7333732" cy="30275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773186">
                  <a:extLst>
                    <a:ext uri="{9D8B030D-6E8A-4147-A177-3AD203B41FA5}">
                      <a16:colId xmlns:a16="http://schemas.microsoft.com/office/drawing/2014/main" val="72924851"/>
                    </a:ext>
                  </a:extLst>
                </a:gridCol>
                <a:gridCol w="1560546">
                  <a:extLst>
                    <a:ext uri="{9D8B030D-6E8A-4147-A177-3AD203B41FA5}">
                      <a16:colId xmlns:a16="http://schemas.microsoft.com/office/drawing/2014/main" val="1290897434"/>
                    </a:ext>
                  </a:extLst>
                </a:gridCol>
              </a:tblGrid>
              <a:tr h="50459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Phrases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( </a:t>
                      </a:r>
                      <a:r>
                        <a:rPr lang="fr-FR" sz="16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fr-FR" sz="1600" b="1" dirty="0">
                          <a:effectLst/>
                        </a:rPr>
                        <a:t> ) ou ( </a:t>
                      </a:r>
                      <a:r>
                        <a:rPr lang="fr-FR" sz="1600" b="1" dirty="0">
                          <a:effectLst/>
                          <a:sym typeface="Wingdings 2" panose="05020102010507070707" pitchFamily="18" charset="2"/>
                        </a:rPr>
                        <a:t></a:t>
                      </a:r>
                      <a:r>
                        <a:rPr lang="fr-FR" sz="1600" b="1" dirty="0">
                          <a:effectLst/>
                        </a:rPr>
                        <a:t> 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2399183"/>
                  </a:ext>
                </a:extLst>
              </a:tr>
              <a:tr h="5045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dirty="0">
                          <a:effectLst/>
                        </a:rPr>
                        <a:t>1. La fête sera à six heures du soir 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9954046"/>
                  </a:ext>
                </a:extLst>
              </a:tr>
              <a:tr h="5045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dirty="0">
                          <a:effectLst/>
                        </a:rPr>
                        <a:t>2. Mona va organiser sa fête au restaurant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9976244"/>
                  </a:ext>
                </a:extLst>
              </a:tr>
              <a:tr h="5045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dirty="0">
                          <a:effectLst/>
                        </a:rPr>
                        <a:t>3. Alia va venir à la fête 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2304461"/>
                  </a:ext>
                </a:extLst>
              </a:tr>
              <a:tr h="5045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dirty="0">
                          <a:effectLst/>
                        </a:rPr>
                        <a:t>4. Ils vont acheter des gâteaux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0392533"/>
                  </a:ext>
                </a:extLst>
              </a:tr>
              <a:tr h="5045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dirty="0">
                          <a:effectLst/>
                        </a:rPr>
                        <a:t>5. Le père va apporter des sucreries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00489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0B7A93-71D1-4BBE-8028-E3F1F6E0E274}"/>
              </a:ext>
            </a:extLst>
          </p:cNvPr>
          <p:cNvSpPr txBox="1"/>
          <p:nvPr/>
        </p:nvSpPr>
        <p:spPr>
          <a:xfrm>
            <a:off x="7248939" y="3881444"/>
            <a:ext cx="583096" cy="386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1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C9DDC-D1BA-4A7B-BEE7-EE1373FA2433}"/>
              </a:ext>
            </a:extLst>
          </p:cNvPr>
          <p:cNvSpPr txBox="1"/>
          <p:nvPr/>
        </p:nvSpPr>
        <p:spPr>
          <a:xfrm>
            <a:off x="7257585" y="4327474"/>
            <a:ext cx="583096" cy="386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1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D94030-BBAA-4FF6-AA88-61949AD69FC3}"/>
              </a:ext>
            </a:extLst>
          </p:cNvPr>
          <p:cNvSpPr txBox="1"/>
          <p:nvPr/>
        </p:nvSpPr>
        <p:spPr>
          <a:xfrm>
            <a:off x="7284091" y="4903868"/>
            <a:ext cx="583096" cy="386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1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52E6F-F9D1-4351-A48D-BA4D4622485A}"/>
              </a:ext>
            </a:extLst>
          </p:cNvPr>
          <p:cNvSpPr txBox="1"/>
          <p:nvPr/>
        </p:nvSpPr>
        <p:spPr>
          <a:xfrm>
            <a:off x="7275443" y="5318319"/>
            <a:ext cx="583096" cy="386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1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E0A05-007A-43B2-9DA4-C70D79931979}"/>
              </a:ext>
            </a:extLst>
          </p:cNvPr>
          <p:cNvSpPr txBox="1"/>
          <p:nvPr/>
        </p:nvSpPr>
        <p:spPr>
          <a:xfrm>
            <a:off x="7297344" y="5866650"/>
            <a:ext cx="583096" cy="386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1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4EE0BC-7281-49CD-AC46-331AB6CE03FE}"/>
              </a:ext>
            </a:extLst>
          </p:cNvPr>
          <p:cNvSpPr/>
          <p:nvPr/>
        </p:nvSpPr>
        <p:spPr>
          <a:xfrm>
            <a:off x="0" y="165375"/>
            <a:ext cx="4057521" cy="45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>
              <a:lnSpc>
                <a:spcPct val="150000"/>
              </a:lnSpc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Lisez le texte suivant : </a:t>
            </a:r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اقرأ النص التالي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9F0BDB-E2A7-4C5F-94D8-803B89065527}"/>
              </a:ext>
            </a:extLst>
          </p:cNvPr>
          <p:cNvGraphicFramePr>
            <a:graphicFrameLocks noGrp="1"/>
          </p:cNvGraphicFramePr>
          <p:nvPr/>
        </p:nvGraphicFramePr>
        <p:xfrm>
          <a:off x="383483" y="849193"/>
          <a:ext cx="7461803" cy="16952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61803">
                  <a:extLst>
                    <a:ext uri="{9D8B030D-6E8A-4147-A177-3AD203B41FA5}">
                      <a16:colId xmlns:a16="http://schemas.microsoft.com/office/drawing/2014/main" val="3196082315"/>
                    </a:ext>
                  </a:extLst>
                </a:gridCol>
              </a:tblGrid>
              <a:tr h="169522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      Demain, c'est l'anniversaire de ma mère. On va faire une petite fête à la maison.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 sœur va préparer un gâteau au chocolat. Mon père va apporter des décorations.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 Ma grand-mère va arriver , ce soir , pour passer trois jours avec nous. C'est une belle surprise pour ma mère. Mon petit frère va jouer au piano. Je suis très heureux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089132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5C39E70-FCBB-4C92-9F6A-FF7DD010D647}"/>
              </a:ext>
            </a:extLst>
          </p:cNvPr>
          <p:cNvSpPr/>
          <p:nvPr/>
        </p:nvSpPr>
        <p:spPr>
          <a:xfrm>
            <a:off x="225286" y="2770480"/>
            <a:ext cx="7169427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914400" algn="ctr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Répondez aux questions :</a:t>
            </a:r>
            <a:r>
              <a:rPr lang="ar-KW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ar-KW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ar-KW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اجب على الاسئلة التالية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3943E3-783E-4DAD-99D4-F60FE809FEFC}"/>
              </a:ext>
            </a:extLst>
          </p:cNvPr>
          <p:cNvSpPr/>
          <p:nvPr/>
        </p:nvSpPr>
        <p:spPr>
          <a:xfrm>
            <a:off x="1009521" y="3228234"/>
            <a:ext cx="6096000" cy="26180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C’est l’anniversaire de qui ?</a:t>
            </a:r>
            <a:endParaRPr lang="ar-KW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 sera la fête ?</a:t>
            </a:r>
            <a:endParaRPr lang="ar-KW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Quand la grand-mère va arriver ?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Qu’est- ce que le père va acheter ?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Qui va préparer le gâteau ?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762F6-9AE7-4EB0-B1ED-77B13BDE7A00}"/>
              </a:ext>
            </a:extLst>
          </p:cNvPr>
          <p:cNvSpPr txBox="1"/>
          <p:nvPr/>
        </p:nvSpPr>
        <p:spPr>
          <a:xfrm flipH="1">
            <a:off x="866103" y="3493307"/>
            <a:ext cx="4108174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C’est l'anniversaire de la mère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CC6C4-A034-4282-B7B3-F4864D4906EF}"/>
              </a:ext>
            </a:extLst>
          </p:cNvPr>
          <p:cNvSpPr txBox="1"/>
          <p:nvPr/>
        </p:nvSpPr>
        <p:spPr>
          <a:xfrm>
            <a:off x="1298712" y="4037304"/>
            <a:ext cx="418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Ils vont faire une petite fête à la maison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6707-1CC6-4A87-BD0E-0DCFF8FC321D}"/>
              </a:ext>
            </a:extLst>
          </p:cNvPr>
          <p:cNvSpPr txBox="1"/>
          <p:nvPr/>
        </p:nvSpPr>
        <p:spPr>
          <a:xfrm>
            <a:off x="1298712" y="4691767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Le soir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4953E9-537F-4D7D-9206-C9664F919B25}"/>
              </a:ext>
            </a:extLst>
          </p:cNvPr>
          <p:cNvSpPr txBox="1"/>
          <p:nvPr/>
        </p:nvSpPr>
        <p:spPr>
          <a:xfrm>
            <a:off x="1301276" y="5199927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 décorations.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AC59E-6E9F-4600-8257-A87F0DD4D678}"/>
              </a:ext>
            </a:extLst>
          </p:cNvPr>
          <p:cNvSpPr txBox="1"/>
          <p:nvPr/>
        </p:nvSpPr>
        <p:spPr>
          <a:xfrm>
            <a:off x="1298712" y="5834584"/>
            <a:ext cx="4307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sœur va préparer un gâteau au chocolat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0593FF-777E-40A8-92C8-A4C301482EBF}"/>
              </a:ext>
            </a:extLst>
          </p:cNvPr>
          <p:cNvSpPr/>
          <p:nvPr/>
        </p:nvSpPr>
        <p:spPr>
          <a:xfrm>
            <a:off x="424069" y="280996"/>
            <a:ext cx="8854400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Trouvez le mot </a:t>
            </a:r>
            <a:r>
              <a:rPr lang="fr-FR" sz="2800" b="1" dirty="0">
                <a:ea typeface="Times New Roman" panose="02020603050405020304" pitchFamily="18" charset="0"/>
                <a:cs typeface="+mj-cs"/>
              </a:rPr>
              <a:t>insolite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: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ابحث عن الكلمة المختلفة</a:t>
            </a:r>
            <a:r>
              <a:rPr lang="ar-KW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 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B6CE81-E531-4A16-8F66-BF8992606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805134"/>
              </p:ext>
            </p:extLst>
          </p:nvPr>
        </p:nvGraphicFramePr>
        <p:xfrm>
          <a:off x="887506" y="991041"/>
          <a:ext cx="10488706" cy="42129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953265">
                  <a:extLst>
                    <a:ext uri="{9D8B030D-6E8A-4147-A177-3AD203B41FA5}">
                      <a16:colId xmlns:a16="http://schemas.microsoft.com/office/drawing/2014/main" val="3431127705"/>
                    </a:ext>
                  </a:extLst>
                </a:gridCol>
                <a:gridCol w="2535441">
                  <a:extLst>
                    <a:ext uri="{9D8B030D-6E8A-4147-A177-3AD203B41FA5}">
                      <a16:colId xmlns:a16="http://schemas.microsoft.com/office/drawing/2014/main" val="1941957359"/>
                    </a:ext>
                  </a:extLst>
                </a:gridCol>
              </a:tblGrid>
              <a:tr h="8425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chips    /    bonbons    /  travail   /   chocolat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……………………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720080"/>
                  </a:ext>
                </a:extLst>
              </a:tr>
              <a:tr h="8425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lait    /   yaourt   /   œuf   /   fête   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……………………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424515"/>
                  </a:ext>
                </a:extLst>
              </a:tr>
              <a:tr h="8425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minuit   /  graisses  /  sucreries  /  grignotages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……………………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9581148"/>
                  </a:ext>
                </a:extLst>
              </a:tr>
              <a:tr h="8425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billets   /   guirlandes   /   cadeaux   /   fête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……………………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1036309"/>
                  </a:ext>
                </a:extLst>
              </a:tr>
              <a:tr h="8425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ennuyeux   /    super   /     agréable    /    formidable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……………………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1979348"/>
                  </a:ext>
                </a:extLst>
              </a:tr>
            </a:tbl>
          </a:graphicData>
        </a:graphic>
      </p:graphicFrame>
      <p:sp>
        <p:nvSpPr>
          <p:cNvPr id="9" name="Text Box 16">
            <a:extLst>
              <a:ext uri="{FF2B5EF4-FFF2-40B4-BE49-F238E27FC236}">
                <a16:creationId xmlns:a16="http://schemas.microsoft.com/office/drawing/2014/main" id="{A3353246-2360-40FA-9319-06971AFE8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7333" y="1153785"/>
            <a:ext cx="1484243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Travail    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5AF68BC8-788F-4366-BE76-79A8D89F9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4909" y="1974754"/>
            <a:ext cx="1333500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fête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D688AE8F-0EB1-4A99-8943-5BABA7B00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182" y="2815691"/>
            <a:ext cx="1333500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Minuit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4E87290-5DFD-4D3F-8B44-F741507BB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5250" y="3653435"/>
            <a:ext cx="1333500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Billets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0BD14732-9C09-4ABA-B07E-EC8E83FA5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8469" y="4534184"/>
            <a:ext cx="1825774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Ennuyeux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9F8B4-EC2C-4A41-A258-CE12D452819C}"/>
              </a:ext>
            </a:extLst>
          </p:cNvPr>
          <p:cNvSpPr/>
          <p:nvPr/>
        </p:nvSpPr>
        <p:spPr>
          <a:xfrm>
            <a:off x="1974573" y="182796"/>
            <a:ext cx="7527235" cy="711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Trouvez le sens des mots soulignés :    </a:t>
            </a:r>
            <a:r>
              <a:rPr lang="ar-KW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ابحث عن المعنى المرادف للكلمة   </a:t>
            </a:r>
            <a:endParaRPr lang="fr-F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fête se passe au </a:t>
            </a:r>
            <a:r>
              <a:rPr lang="fr-FR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285750">
              <a:lnSpc>
                <a:spcPct val="150000"/>
              </a:lnSpc>
              <a:buFont typeface="Wingdings 2" panose="05020102010507070707" pitchFamily="18" charset="2"/>
              <a:buChar char="£"/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garage		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 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jardin	                      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club</a:t>
            </a:r>
          </a:p>
          <a:p>
            <a:pPr marL="571500">
              <a:lnSpc>
                <a:spcPct val="150000"/>
              </a:lnSpc>
            </a:pPr>
            <a:r>
              <a:rPr lang="fr-FR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Ma mère prépare un excellent </a:t>
            </a:r>
            <a:r>
              <a:rPr lang="fr-FR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gâteau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285750">
              <a:lnSpc>
                <a:spcPct val="150000"/>
              </a:lnSpc>
              <a:buFont typeface="Wingdings 2" panose="05020102010507070707" pitchFamily="18" charset="2"/>
              <a:buChar char="£"/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tarte		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poulet	                     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yaourt  </a:t>
            </a:r>
          </a:p>
          <a:p>
            <a:pPr marL="571500">
              <a:lnSpc>
                <a:spcPct val="150000"/>
              </a:lnSpc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J’ai apporté des </a:t>
            </a:r>
            <a:r>
              <a:rPr lang="fr-FR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décorations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285750">
              <a:lnSpc>
                <a:spcPct val="150000"/>
              </a:lnSpc>
              <a:buFont typeface="Wingdings 2" panose="05020102010507070707" pitchFamily="18" charset="2"/>
              <a:buChar char="£"/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Guirlandes  	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grignotages             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légumes  </a:t>
            </a:r>
          </a:p>
          <a:p>
            <a:pPr marL="571500">
              <a:lnSpc>
                <a:spcPct val="150000"/>
              </a:lnSpc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Il y avait </a:t>
            </a:r>
            <a:r>
              <a:rPr lang="fr-FR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beaucoup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monde.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>
              <a:lnSpc>
                <a:spcPct val="150000"/>
              </a:lnSpc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peu		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plein	                     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sympa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5.  Ali est </a:t>
            </a:r>
            <a:r>
              <a:rPr lang="fr-FR" sz="2000" b="1" u="sng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obèse</a:t>
            </a: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>
              <a:lnSpc>
                <a:spcPct val="150000"/>
              </a:lnSpc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maigre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gros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              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mince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fr-FR" b="1" dirty="0"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8E0F49-877F-4D95-927F-B05F0BBE652B}"/>
              </a:ext>
            </a:extLst>
          </p:cNvPr>
          <p:cNvSpPr/>
          <p:nvPr/>
        </p:nvSpPr>
        <p:spPr>
          <a:xfrm>
            <a:off x="4505740" y="1432598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790998-7761-4194-ACA3-F432F546A57A}"/>
              </a:ext>
            </a:extLst>
          </p:cNvPr>
          <p:cNvSpPr/>
          <p:nvPr/>
        </p:nvSpPr>
        <p:spPr>
          <a:xfrm>
            <a:off x="4379845" y="5446641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2AD5A4-1BBC-4E44-9EAC-AE47A1CF23F5}"/>
              </a:ext>
            </a:extLst>
          </p:cNvPr>
          <p:cNvSpPr/>
          <p:nvPr/>
        </p:nvSpPr>
        <p:spPr>
          <a:xfrm>
            <a:off x="4379845" y="6209512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D5A695-4C00-43CA-8826-C00B01860043}"/>
              </a:ext>
            </a:extLst>
          </p:cNvPr>
          <p:cNvSpPr/>
          <p:nvPr/>
        </p:nvSpPr>
        <p:spPr>
          <a:xfrm>
            <a:off x="2506025" y="4092581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7D1969-60EC-4A87-9AA4-76DFDDE63F8C}"/>
              </a:ext>
            </a:extLst>
          </p:cNvPr>
          <p:cNvSpPr/>
          <p:nvPr/>
        </p:nvSpPr>
        <p:spPr>
          <a:xfrm>
            <a:off x="2411896" y="2880008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8BA247-E675-401D-A00A-4B57F5F1BF19}"/>
              </a:ext>
            </a:extLst>
          </p:cNvPr>
          <p:cNvSpPr/>
          <p:nvPr/>
        </p:nvSpPr>
        <p:spPr>
          <a:xfrm>
            <a:off x="1007165" y="400631"/>
            <a:ext cx="8229600" cy="5493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Trouvez l’opposé des mots soulignés :</a:t>
            </a:r>
            <a:r>
              <a:rPr lang="ar-KW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ابحث عن المعنى المضاد للكلمة       </a:t>
            </a:r>
            <a:endParaRPr lang="fr-F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fr-FR" dirty="0">
                <a:ea typeface="Batang" panose="02030600000101010101" pitchFamily="18" charset="-127"/>
              </a:rPr>
              <a:t>Il est </a:t>
            </a:r>
            <a:r>
              <a:rPr lang="fr-FR" b="1" u="sng" dirty="0">
                <a:ea typeface="Batang" panose="02030600000101010101" pitchFamily="18" charset="-127"/>
              </a:rPr>
              <a:t>obèse</a:t>
            </a:r>
            <a:r>
              <a:rPr lang="fr-FR" dirty="0">
                <a:ea typeface="Batang" panose="02030600000101010101" pitchFamily="18" charset="-127"/>
              </a:rPr>
              <a:t> </a:t>
            </a:r>
            <a:endParaRPr lang="en-US" sz="1600" dirty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800" dirty="0">
                <a:ea typeface="Batang" panose="02030600000101010101" pitchFamily="18" charset="-127"/>
              </a:rPr>
              <a:t> 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fr-FR" dirty="0">
                <a:ea typeface="Batang" panose="02030600000101010101" pitchFamily="18" charset="-127"/>
                <a:sym typeface="Wingdings 3" panose="05040102010807070707" pitchFamily="18" charset="2"/>
              </a:rPr>
              <a:t></a:t>
            </a:r>
            <a:r>
              <a:rPr lang="fr-FR" dirty="0">
                <a:ea typeface="Batang" panose="02030600000101010101" pitchFamily="18" charset="-127"/>
              </a:rPr>
              <a:t> maigre		      </a:t>
            </a:r>
            <a:r>
              <a:rPr lang="fr-FR" dirty="0">
                <a:ea typeface="Batang" panose="02030600000101010101" pitchFamily="18" charset="-127"/>
                <a:sym typeface="Wingdings 3" panose="05040102010807070707" pitchFamily="18" charset="2"/>
              </a:rPr>
              <a:t></a:t>
            </a:r>
            <a:r>
              <a:rPr lang="fr-FR" dirty="0">
                <a:ea typeface="Batang" panose="02030600000101010101" pitchFamily="18" charset="-127"/>
              </a:rPr>
              <a:t> gros		                      </a:t>
            </a:r>
            <a:r>
              <a:rPr lang="fr-FR" dirty="0">
                <a:ea typeface="Batang" panose="02030600000101010101" pitchFamily="18" charset="-127"/>
                <a:sym typeface="Wingdings 3" panose="05040102010807070707" pitchFamily="18" charset="2"/>
              </a:rPr>
              <a:t></a:t>
            </a:r>
            <a:r>
              <a:rPr lang="fr-FR" dirty="0">
                <a:ea typeface="Batang" panose="02030600000101010101" pitchFamily="18" charset="-127"/>
              </a:rPr>
              <a:t> rond</a:t>
            </a:r>
            <a:endParaRPr lang="en-US" sz="1600" dirty="0">
              <a:ea typeface="Times New Roman" panose="02020603050405020304" pitchFamily="18" charset="0"/>
            </a:endParaRPr>
          </a:p>
          <a:p>
            <a:pPr indent="270510">
              <a:lnSpc>
                <a:spcPct val="115000"/>
              </a:lnSpc>
            </a:pPr>
            <a:r>
              <a:rPr lang="fr-FR" dirty="0">
                <a:ea typeface="Batang" panose="02030600000101010101" pitchFamily="18" charset="-127"/>
              </a:rPr>
              <a:t> </a:t>
            </a:r>
            <a:endParaRPr lang="en-US" sz="1600" dirty="0"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fr-FR" dirty="0">
                <a:ea typeface="Batang" panose="02030600000101010101" pitchFamily="18" charset="-127"/>
              </a:rPr>
              <a:t>2.  On organise la fête de </a:t>
            </a:r>
            <a:r>
              <a:rPr lang="fr-FR" b="1" u="sng" dirty="0">
                <a:ea typeface="Batang" panose="02030600000101010101" pitchFamily="18" charset="-127"/>
              </a:rPr>
              <a:t>fin</a:t>
            </a:r>
            <a:r>
              <a:rPr lang="fr-FR" dirty="0">
                <a:ea typeface="Batang" panose="02030600000101010101" pitchFamily="18" charset="-127"/>
              </a:rPr>
              <a:t> d’année				 </a:t>
            </a:r>
            <a:endParaRPr lang="en-US" sz="1600" dirty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800" dirty="0">
                <a:ea typeface="Batang" panose="02030600000101010101" pitchFamily="18" charset="-127"/>
              </a:rPr>
              <a:t> 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fr-FR" dirty="0">
                <a:ea typeface="Batang" panose="02030600000101010101" pitchFamily="18" charset="-127"/>
                <a:sym typeface="Wingdings 3" panose="05040102010807070707" pitchFamily="18" charset="2"/>
              </a:rPr>
              <a:t></a:t>
            </a:r>
            <a:r>
              <a:rPr lang="fr-FR" dirty="0">
                <a:ea typeface="Batang" panose="02030600000101010101" pitchFamily="18" charset="-127"/>
              </a:rPr>
              <a:t> avis		      </a:t>
            </a:r>
            <a:r>
              <a:rPr lang="fr-FR" dirty="0">
                <a:ea typeface="Batang" panose="02030600000101010101" pitchFamily="18" charset="-127"/>
                <a:sym typeface="Wingdings 3" panose="05040102010807070707" pitchFamily="18" charset="2"/>
              </a:rPr>
              <a:t></a:t>
            </a:r>
            <a:r>
              <a:rPr lang="fr-FR" dirty="0">
                <a:ea typeface="Batang" panose="02030600000101010101" pitchFamily="18" charset="-127"/>
              </a:rPr>
              <a:t> amusant		        </a:t>
            </a:r>
            <a:r>
              <a:rPr lang="fr-FR" dirty="0">
                <a:ea typeface="Batang" panose="02030600000101010101" pitchFamily="18" charset="-127"/>
                <a:sym typeface="Wingdings 3" panose="05040102010807070707" pitchFamily="18" charset="2"/>
              </a:rPr>
              <a:t></a:t>
            </a:r>
            <a:r>
              <a:rPr lang="fr-FR" dirty="0">
                <a:ea typeface="Batang" panose="02030600000101010101" pitchFamily="18" charset="-127"/>
              </a:rPr>
              <a:t> début</a:t>
            </a:r>
            <a:endParaRPr lang="en-US" sz="1600" dirty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dirty="0">
                <a:ea typeface="Batang" panose="02030600000101010101" pitchFamily="18" charset="-127"/>
              </a:rPr>
              <a:t> 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AutoNum type="arabicPeriod" startAt="3"/>
            </a:pPr>
            <a:r>
              <a:rPr lang="fr-FR" dirty="0">
                <a:ea typeface="Batang" panose="02030600000101010101" pitchFamily="18" charset="-127"/>
              </a:rPr>
              <a:t>Elle utilise des </a:t>
            </a:r>
            <a:r>
              <a:rPr lang="fr-FR" b="1" u="sng" dirty="0">
                <a:ea typeface="Batang" panose="02030600000101010101" pitchFamily="18" charset="-127"/>
              </a:rPr>
              <a:t>produits  naturels </a:t>
            </a:r>
          </a:p>
          <a:p>
            <a:pPr marL="342900" lvl="0" indent="-342900">
              <a:lnSpc>
                <a:spcPct val="115000"/>
              </a:lnSpc>
              <a:buAutoNum type="arabicPeriod" startAt="3"/>
            </a:pPr>
            <a:endParaRPr lang="en-US" sz="1600" dirty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800" dirty="0">
                <a:ea typeface="Batang" panose="02030600000101010101" pitchFamily="18" charset="-127"/>
              </a:rPr>
              <a:t> 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fr-FR" dirty="0">
                <a:ea typeface="Batang" panose="02030600000101010101" pitchFamily="18" charset="-127"/>
                <a:sym typeface="Wingdings 3" panose="05040102010807070707" pitchFamily="18" charset="2"/>
              </a:rPr>
              <a:t></a:t>
            </a:r>
            <a:r>
              <a:rPr lang="fr-FR" dirty="0">
                <a:ea typeface="Batang" panose="02030600000101010101" pitchFamily="18" charset="-127"/>
              </a:rPr>
              <a:t> bonne nourriture	       </a:t>
            </a:r>
            <a:r>
              <a:rPr lang="fr-FR" dirty="0">
                <a:ea typeface="Batang" panose="02030600000101010101" pitchFamily="18" charset="-127"/>
                <a:sym typeface="Wingdings 3" panose="05040102010807070707" pitchFamily="18" charset="2"/>
              </a:rPr>
              <a:t></a:t>
            </a:r>
            <a:r>
              <a:rPr lang="fr-FR" dirty="0">
                <a:ea typeface="Batang" panose="02030600000101010101" pitchFamily="18" charset="-127"/>
              </a:rPr>
              <a:t> mouvais aliments                </a:t>
            </a:r>
            <a:r>
              <a:rPr lang="fr-FR" dirty="0">
                <a:ea typeface="Batang" panose="02030600000101010101" pitchFamily="18" charset="-127"/>
                <a:sym typeface="Wingdings 3" panose="05040102010807070707" pitchFamily="18" charset="2"/>
              </a:rPr>
              <a:t></a:t>
            </a:r>
            <a:r>
              <a:rPr lang="fr-FR" dirty="0">
                <a:ea typeface="Batang" panose="02030600000101010101" pitchFamily="18" charset="-127"/>
              </a:rPr>
              <a:t> boissons</a:t>
            </a:r>
            <a:endParaRPr lang="en-US" sz="1600" dirty="0">
              <a:ea typeface="Times New Roman" panose="02020603050405020304" pitchFamily="18" charset="0"/>
            </a:endParaRPr>
          </a:p>
          <a:p>
            <a:pPr indent="270510">
              <a:lnSpc>
                <a:spcPct val="115000"/>
              </a:lnSpc>
            </a:pPr>
            <a:r>
              <a:rPr lang="fr-FR" dirty="0">
                <a:ea typeface="Batang" panose="02030600000101010101" pitchFamily="18" charset="-127"/>
              </a:rPr>
              <a:t> 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AutoNum type="arabicPeriod" startAt="4"/>
            </a:pPr>
            <a:r>
              <a:rPr lang="fr-FR" dirty="0">
                <a:ea typeface="Batang" panose="02030600000101010101" pitchFamily="18" charset="-127"/>
              </a:rPr>
              <a:t>Il aime le grignotage </a:t>
            </a:r>
            <a:r>
              <a:rPr lang="fr-FR" b="1" u="sng" dirty="0">
                <a:ea typeface="Batang" panose="02030600000101010101" pitchFamily="18" charset="-127"/>
              </a:rPr>
              <a:t>énormément</a:t>
            </a:r>
            <a:r>
              <a:rPr lang="fr-FR" dirty="0">
                <a:ea typeface="Batang" panose="02030600000101010101" pitchFamily="18" charset="-127"/>
              </a:rPr>
              <a:t> </a:t>
            </a:r>
          </a:p>
          <a:p>
            <a:pPr marL="342900" lvl="0" indent="-342900">
              <a:lnSpc>
                <a:spcPct val="115000"/>
              </a:lnSpc>
              <a:buAutoNum type="arabicPeriod" startAt="4"/>
            </a:pPr>
            <a:endParaRPr lang="en-US" sz="1600" dirty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800" dirty="0">
                <a:ea typeface="Batang" panose="02030600000101010101" pitchFamily="18" charset="-127"/>
              </a:rPr>
              <a:t> 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fr-FR" dirty="0">
                <a:ea typeface="Batang" panose="02030600000101010101" pitchFamily="18" charset="-127"/>
                <a:sym typeface="Wingdings 3" panose="05040102010807070707" pitchFamily="18" charset="2"/>
              </a:rPr>
              <a:t></a:t>
            </a:r>
            <a:r>
              <a:rPr lang="fr-FR" dirty="0">
                <a:ea typeface="Batang" panose="02030600000101010101" pitchFamily="18" charset="-127"/>
              </a:rPr>
              <a:t> beaucoup 		       </a:t>
            </a:r>
            <a:r>
              <a:rPr lang="fr-FR" dirty="0">
                <a:ea typeface="Batang" panose="02030600000101010101" pitchFamily="18" charset="-127"/>
                <a:sym typeface="Wingdings 3" panose="05040102010807070707" pitchFamily="18" charset="2"/>
              </a:rPr>
              <a:t></a:t>
            </a:r>
            <a:r>
              <a:rPr lang="fr-FR" dirty="0">
                <a:ea typeface="Batang" panose="02030600000101010101" pitchFamily="18" charset="-127"/>
              </a:rPr>
              <a:t> peu		          </a:t>
            </a:r>
            <a:r>
              <a:rPr lang="fr-FR" dirty="0">
                <a:ea typeface="Batang" panose="02030600000101010101" pitchFamily="18" charset="-127"/>
                <a:sym typeface="Wingdings 3" panose="05040102010807070707" pitchFamily="18" charset="2"/>
              </a:rPr>
              <a:t></a:t>
            </a:r>
            <a:r>
              <a:rPr lang="fr-FR" dirty="0">
                <a:ea typeface="Batang" panose="02030600000101010101" pitchFamily="18" charset="-127"/>
              </a:rPr>
              <a:t> assez</a:t>
            </a: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118547-05A9-46AD-A217-BA894D389499}"/>
              </a:ext>
            </a:extLst>
          </p:cNvPr>
          <p:cNvSpPr/>
          <p:nvPr/>
        </p:nvSpPr>
        <p:spPr>
          <a:xfrm>
            <a:off x="1126435" y="1550504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51987C-9301-4C7B-9BA6-5C33B7026022}"/>
              </a:ext>
            </a:extLst>
          </p:cNvPr>
          <p:cNvSpPr/>
          <p:nvPr/>
        </p:nvSpPr>
        <p:spPr>
          <a:xfrm>
            <a:off x="6652592" y="2610678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7FE512-18F6-4795-B323-2D8899C8952A}"/>
              </a:ext>
            </a:extLst>
          </p:cNvPr>
          <p:cNvSpPr/>
          <p:nvPr/>
        </p:nvSpPr>
        <p:spPr>
          <a:xfrm>
            <a:off x="3975653" y="3949148"/>
            <a:ext cx="2120347" cy="7553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301CD3-ED5F-4901-B4BB-83DA9503FEB8}"/>
              </a:ext>
            </a:extLst>
          </p:cNvPr>
          <p:cNvSpPr/>
          <p:nvPr/>
        </p:nvSpPr>
        <p:spPr>
          <a:xfrm>
            <a:off x="3697357" y="5353878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C60EDC-A7E8-4147-9B8D-8BE9373E863D}"/>
              </a:ext>
            </a:extLst>
          </p:cNvPr>
          <p:cNvSpPr/>
          <p:nvPr/>
        </p:nvSpPr>
        <p:spPr>
          <a:xfrm>
            <a:off x="265043" y="116652"/>
            <a:ext cx="9954722" cy="49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Complétez le texte avec les mots suivants :         </a:t>
            </a:r>
            <a:r>
              <a:rPr lang="ar-KW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املأ الفراغات بالكلمات التالية     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DC787E-1F36-4274-B838-BA67A0B210E4}"/>
              </a:ext>
            </a:extLst>
          </p:cNvPr>
          <p:cNvSpPr/>
          <p:nvPr/>
        </p:nvSpPr>
        <p:spPr>
          <a:xfrm>
            <a:off x="1382415" y="659357"/>
            <a:ext cx="8032969" cy="82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800" dirty="0">
                <a:latin typeface="Times New Roman" panose="02020603050405020304" pitchFamily="18" charset="0"/>
                <a:ea typeface="Batang" panose="02030600000101010101" pitchFamily="18" charset="-127"/>
              </a:rPr>
              <a:t>(décorations / grignotages /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fr-FR" sz="2800" dirty="0">
                <a:latin typeface="Times New Roman" panose="02020603050405020304" pitchFamily="18" charset="0"/>
                <a:ea typeface="Batang" panose="02030600000101010101" pitchFamily="18" charset="-127"/>
              </a:rPr>
              <a:t> beaucoup /obésité /super)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2CA933-A247-4244-8FE6-BC4C642BFEB3}"/>
              </a:ext>
            </a:extLst>
          </p:cNvPr>
          <p:cNvSpPr/>
          <p:nvPr/>
        </p:nvSpPr>
        <p:spPr>
          <a:xfrm>
            <a:off x="265043" y="1972472"/>
            <a:ext cx="11393557" cy="2546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>
                <a:latin typeface="Times New Roman" panose="02020603050405020304" pitchFamily="18" charset="0"/>
                <a:ea typeface="Batang" panose="02030600000101010101" pitchFamily="18" charset="-127"/>
              </a:rPr>
              <a:t>Hier, c’était une </a:t>
            </a:r>
            <a:r>
              <a:rPr lang="fr-FR" sz="2800" b="1" i="1" dirty="0">
                <a:latin typeface="Times New Roman" panose="02020603050405020304" pitchFamily="18" charset="0"/>
                <a:ea typeface="Batang" panose="02030600000101010101" pitchFamily="18" charset="-127"/>
              </a:rPr>
              <a:t>…………..…..</a:t>
            </a:r>
            <a:r>
              <a:rPr lang="fr-FR" sz="2800" dirty="0">
                <a:latin typeface="Times New Roman" panose="02020603050405020304" pitchFamily="18" charset="0"/>
                <a:ea typeface="Batang" panose="02030600000101010101" pitchFamily="18" charset="-127"/>
              </a:rPr>
              <a:t> fête. Il y avait </a:t>
            </a:r>
            <a:r>
              <a:rPr lang="fr-FR" sz="2800" b="1" i="1" dirty="0">
                <a:latin typeface="Times New Roman" panose="02020603050405020304" pitchFamily="18" charset="0"/>
                <a:ea typeface="Batang" panose="02030600000101010101" pitchFamily="18" charset="-127"/>
              </a:rPr>
              <a:t>……………………..</a:t>
            </a:r>
            <a:r>
              <a:rPr lang="fr-FR" sz="2800" dirty="0">
                <a:latin typeface="Times New Roman" panose="02020603050405020304" pitchFamily="18" charset="0"/>
                <a:ea typeface="Batang" panose="02030600000101010101" pitchFamily="18" charset="-127"/>
              </a:rPr>
              <a:t> de monde et plein de</a:t>
            </a:r>
            <a:r>
              <a:rPr lang="fr-FR" sz="2800" b="1" i="1" dirty="0">
                <a:latin typeface="Times New Roman" panose="02020603050405020304" pitchFamily="18" charset="0"/>
                <a:ea typeface="Batang" panose="02030600000101010101" pitchFamily="18" charset="-127"/>
              </a:rPr>
              <a:t>………….……………..</a:t>
            </a:r>
            <a:r>
              <a:rPr lang="fr-FR" sz="2800" dirty="0">
                <a:latin typeface="Times New Roman" panose="02020603050405020304" pitchFamily="18" charset="0"/>
                <a:ea typeface="Batang" panose="02030600000101010101" pitchFamily="18" charset="-127"/>
              </a:rPr>
              <a:t>. J’aime bien les </a:t>
            </a:r>
            <a:r>
              <a:rPr lang="fr-FR" sz="2800" b="1" i="1" dirty="0">
                <a:latin typeface="Times New Roman" panose="02020603050405020304" pitchFamily="18" charset="0"/>
                <a:ea typeface="Batang" panose="02030600000101010101" pitchFamily="18" charset="-127"/>
              </a:rPr>
              <a:t>……………………….</a:t>
            </a:r>
            <a:r>
              <a:rPr lang="fr-FR" sz="2800" dirty="0">
                <a:latin typeface="Times New Roman" panose="02020603050405020304" pitchFamily="18" charset="0"/>
                <a:ea typeface="Batang" panose="02030600000101010101" pitchFamily="18" charset="-127"/>
              </a:rPr>
              <a:t> mais c’est la cause principale de </a:t>
            </a:r>
            <a:r>
              <a:rPr lang="fr-FR" sz="2800" b="1" i="1" dirty="0">
                <a:latin typeface="Times New Roman" panose="02020603050405020304" pitchFamily="18" charset="0"/>
                <a:ea typeface="Batang" panose="02030600000101010101" pitchFamily="18" charset="-127"/>
              </a:rPr>
              <a:t>l’………………………….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B58AB-ECC7-4CF5-8DAA-EFF39C98EF6A}"/>
              </a:ext>
            </a:extLst>
          </p:cNvPr>
          <p:cNvSpPr txBox="1"/>
          <p:nvPr/>
        </p:nvSpPr>
        <p:spPr>
          <a:xfrm>
            <a:off x="2780234" y="2051003"/>
            <a:ext cx="205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super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5EB89-48DF-49B3-922C-6A1B980178EA}"/>
              </a:ext>
            </a:extLst>
          </p:cNvPr>
          <p:cNvSpPr txBox="1"/>
          <p:nvPr/>
        </p:nvSpPr>
        <p:spPr>
          <a:xfrm>
            <a:off x="7754845" y="2992081"/>
            <a:ext cx="205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grignotages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4E940-E093-4594-A2C0-7F21E2D6B2A0}"/>
              </a:ext>
            </a:extLst>
          </p:cNvPr>
          <p:cNvSpPr/>
          <p:nvPr/>
        </p:nvSpPr>
        <p:spPr>
          <a:xfrm>
            <a:off x="7561769" y="2139899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beaucoup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0E051A-8E2B-4674-84C4-03EA72E76622}"/>
              </a:ext>
            </a:extLst>
          </p:cNvPr>
          <p:cNvSpPr/>
          <p:nvPr/>
        </p:nvSpPr>
        <p:spPr>
          <a:xfrm>
            <a:off x="5961821" y="3872328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obésité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6680FE-3030-49F1-A851-E520ECD2879A}"/>
              </a:ext>
            </a:extLst>
          </p:cNvPr>
          <p:cNvSpPr/>
          <p:nvPr/>
        </p:nvSpPr>
        <p:spPr>
          <a:xfrm>
            <a:off x="2477966" y="3010761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décorations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11" ma:contentTypeDescription="Create a new document." ma:contentTypeScope="" ma:versionID="6cf37f7220be936549828c7bebeca2c6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b366013ac4b4005ffbe6582a6abfc1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265134-C423-412C-BA3B-68E98935772D}"/>
</file>

<file path=customXml/itemProps2.xml><?xml version="1.0" encoding="utf-8"?>
<ds:datastoreItem xmlns:ds="http://schemas.openxmlformats.org/officeDocument/2006/customXml" ds:itemID="{4A4039B1-793D-483C-B397-01B64D442367}"/>
</file>

<file path=customXml/itemProps3.xml><?xml version="1.0" encoding="utf-8"?>
<ds:datastoreItem xmlns:ds="http://schemas.openxmlformats.org/officeDocument/2006/customXml" ds:itemID="{1AC7FC08-9EA1-4959-A411-403771598AE0}"/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772</Words>
  <Application>Microsoft Macintosh PowerPoint</Application>
  <PresentationFormat>Widescreen</PresentationFormat>
  <Paragraphs>138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Wingdings 2</vt:lpstr>
      <vt:lpstr>نسق Office</vt:lpstr>
      <vt:lpstr>2_نسق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Anwaar alradwan</cp:lastModifiedBy>
  <cp:revision>61</cp:revision>
  <dcterms:created xsi:type="dcterms:W3CDTF">2015-12-14T05:44:47Z</dcterms:created>
  <dcterms:modified xsi:type="dcterms:W3CDTF">2021-02-27T17:29:07Z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