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6.xml" ContentType="application/vnd.openxmlformats-officedocument.presentationml.tags+xml"/>
  <Override PartName="/ppt/tags/tag13.xml" ContentType="application/vnd.openxmlformats-officedocument.presentationml.tags+xml"/>
  <Override PartName="/ppt/tags/tag11.xml" ContentType="application/vnd.openxmlformats-officedocument.presentationml.tags+xml"/>
  <Override PartName="/ppt/tags/tag17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4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0"/>
  </p:notesMasterIdLst>
  <p:sldIdLst>
    <p:sldId id="550" r:id="rId2"/>
    <p:sldId id="257" r:id="rId3"/>
    <p:sldId id="265" r:id="rId4"/>
    <p:sldId id="264" r:id="rId5"/>
    <p:sldId id="266" r:id="rId6"/>
    <p:sldId id="267" r:id="rId7"/>
    <p:sldId id="272" r:id="rId8"/>
    <p:sldId id="273" r:id="rId9"/>
    <p:sldId id="274" r:id="rId10"/>
    <p:sldId id="275" r:id="rId11"/>
    <p:sldId id="276" r:id="rId12"/>
    <p:sldId id="269" r:id="rId13"/>
    <p:sldId id="277" r:id="rId14"/>
    <p:sldId id="270" r:id="rId15"/>
    <p:sldId id="278" r:id="rId16"/>
    <p:sldId id="271" r:id="rId17"/>
    <p:sldId id="279" r:id="rId18"/>
    <p:sldId id="280" r:id="rId19"/>
  </p:sldIdLst>
  <p:sldSz cx="9144000" cy="6858000" type="screen4x3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B75FE55-22C1-46D3-9494-97C8266DEC90}">
          <p14:sldIdLst>
            <p14:sldId id="550"/>
            <p14:sldId id="257"/>
          </p14:sldIdLst>
        </p14:section>
        <p14:section name="Untitled Section" id="{C9EEF739-8C5A-43D0-BF68-B1812DA73533}">
          <p14:sldIdLst>
            <p14:sldId id="265"/>
            <p14:sldId id="264"/>
            <p14:sldId id="266"/>
            <p14:sldId id="267"/>
            <p14:sldId id="272"/>
            <p14:sldId id="273"/>
            <p14:sldId id="274"/>
            <p14:sldId id="275"/>
            <p14:sldId id="276"/>
            <p14:sldId id="269"/>
            <p14:sldId id="277"/>
            <p14:sldId id="270"/>
            <p14:sldId id="278"/>
            <p14:sldId id="271"/>
            <p14:sldId id="279"/>
            <p14:sldId id="280"/>
          </p14:sldIdLst>
        </p14:section>
        <p14:section name="Untitled Section" id="{F788CD61-7C30-44DB-963F-2461FEDD049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73" d="100"/>
          <a:sy n="73" d="100"/>
        </p:scale>
        <p:origin x="978" y="60"/>
      </p:cViewPr>
      <p:guideLst>
        <p:guide orient="horz" pos="222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DCF8C0E-1146-4E5A-9D11-BC9BB79251CC}" type="datetimeFigureOut">
              <a:rPr lang="ar-KW" smtClean="0"/>
              <a:pPr/>
              <a:t>08/08/1442</a:t>
            </a:fld>
            <a:endParaRPr lang="ar-K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667A559-A2D0-466F-95F7-F27E1567C06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868218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327FD-44E0-47FE-B7D7-117BC50C3C77}" type="slidenum">
              <a:rPr lang="ar-KW" smtClean="0"/>
              <a:pPr/>
              <a:t>2</a:t>
            </a:fld>
            <a:endParaRPr lang="ar-KW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FBED8CB-451E-4F45-BAB4-1E7F4AA060A9}" type="datetime8">
              <a:rPr lang="ar-KW" smtClean="0"/>
              <a:pPr/>
              <a:t>21 آذار، 21</a:t>
            </a:fld>
            <a:endParaRPr lang="ar-KW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897930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08/08/1442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00057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08/08/1442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95396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08/08/1442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89615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08/08/1442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84088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08/08/1442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89376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08/08/1442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9498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08/08/1442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57839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08/08/1442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99386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08/08/1442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00338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08/08/1442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247274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08/08/1442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883634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6FFC6-6D5F-476C-AF37-D6707E6E5D1F}" type="datetimeFigureOut">
              <a:rPr lang="ar-KW" smtClean="0"/>
              <a:pPr/>
              <a:t>08/08/1442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43820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7" Type="http://schemas.microsoft.com/office/2007/relationships/hdphoto" Target="../media/hdphoto5.wd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image" Target="../media/image110.png"/><Relationship Id="rId5" Type="http://schemas.microsoft.com/office/2007/relationships/hdphoto" Target="../media/hdphoto2.wdp"/><Relationship Id="rId4" Type="http://schemas.openxmlformats.org/officeDocument/2006/relationships/image" Target="../media/image10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7" Type="http://schemas.microsoft.com/office/2007/relationships/hdphoto" Target="../media/hdphoto6.wd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6" Type="http://schemas.openxmlformats.org/officeDocument/2006/relationships/image" Target="../media/image111.png"/><Relationship Id="rId5" Type="http://schemas.microsoft.com/office/2007/relationships/hdphoto" Target="../media/hdphoto2.wdp"/><Relationship Id="rId4" Type="http://schemas.openxmlformats.org/officeDocument/2006/relationships/image" Target="../media/image10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7" Type="http://schemas.openxmlformats.org/officeDocument/2006/relationships/image" Target="../media/image11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6" Type="http://schemas.microsoft.com/office/2007/relationships/hdphoto" Target="../media/hdphoto8.wdp"/><Relationship Id="rId5" Type="http://schemas.openxmlformats.org/officeDocument/2006/relationships/image" Target="../media/image113.png"/><Relationship Id="rId4" Type="http://schemas.microsoft.com/office/2007/relationships/hdphoto" Target="../media/hdphoto7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7" Type="http://schemas.openxmlformats.org/officeDocument/2006/relationships/image" Target="../media/image11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6" Type="http://schemas.microsoft.com/office/2007/relationships/hdphoto" Target="../media/hdphoto9.wdp"/><Relationship Id="rId5" Type="http://schemas.openxmlformats.org/officeDocument/2006/relationships/image" Target="../media/image114.png"/><Relationship Id="rId4" Type="http://schemas.microsoft.com/office/2007/relationships/hdphoto" Target="../media/hdphoto7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7" Type="http://schemas.openxmlformats.org/officeDocument/2006/relationships/image" Target="../media/image11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6" Type="http://schemas.microsoft.com/office/2007/relationships/hdphoto" Target="../media/hdphoto10.wdp"/><Relationship Id="rId5" Type="http://schemas.openxmlformats.org/officeDocument/2006/relationships/image" Target="../media/image116.png"/><Relationship Id="rId4" Type="http://schemas.microsoft.com/office/2007/relationships/hdphoto" Target="../media/hdphoto7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7" Type="http://schemas.openxmlformats.org/officeDocument/2006/relationships/image" Target="../media/image12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6" Type="http://schemas.microsoft.com/office/2007/relationships/hdphoto" Target="../media/hdphoto11.wdp"/><Relationship Id="rId5" Type="http://schemas.openxmlformats.org/officeDocument/2006/relationships/image" Target="../media/image118.png"/><Relationship Id="rId4" Type="http://schemas.microsoft.com/office/2007/relationships/hdphoto" Target="../media/hdphoto7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7" Type="http://schemas.openxmlformats.org/officeDocument/2006/relationships/image" Target="../media/image12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6" Type="http://schemas.microsoft.com/office/2007/relationships/hdphoto" Target="../media/hdphoto12.wdp"/><Relationship Id="rId5" Type="http://schemas.openxmlformats.org/officeDocument/2006/relationships/image" Target="../media/image120.png"/><Relationship Id="rId4" Type="http://schemas.microsoft.com/office/2007/relationships/hdphoto" Target="../media/hdphoto7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7" Type="http://schemas.openxmlformats.org/officeDocument/2006/relationships/image" Target="../media/image11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6" Type="http://schemas.microsoft.com/office/2007/relationships/hdphoto" Target="../media/hdphoto13.wdp"/><Relationship Id="rId5" Type="http://schemas.openxmlformats.org/officeDocument/2006/relationships/image" Target="../media/image122.png"/><Relationship Id="rId4" Type="http://schemas.microsoft.com/office/2007/relationships/hdphoto" Target="../media/hdphoto7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7" Type="http://schemas.openxmlformats.org/officeDocument/2006/relationships/image" Target="../media/image12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Relationship Id="rId6" Type="http://schemas.microsoft.com/office/2007/relationships/hdphoto" Target="../media/hdphoto14.wdp"/><Relationship Id="rId5" Type="http://schemas.openxmlformats.org/officeDocument/2006/relationships/image" Target="../media/image124.png"/><Relationship Id="rId4" Type="http://schemas.microsoft.com/office/2007/relationships/hdphoto" Target="../media/hdphoto7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27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10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26" Type="http://schemas.openxmlformats.org/officeDocument/2006/relationships/image" Target="../media/image45.png"/><Relationship Id="rId3" Type="http://schemas.openxmlformats.org/officeDocument/2006/relationships/image" Target="../media/image22.png"/><Relationship Id="rId21" Type="http://schemas.openxmlformats.org/officeDocument/2006/relationships/image" Target="../media/image40.png"/><Relationship Id="rId34" Type="http://schemas.openxmlformats.org/officeDocument/2006/relationships/image" Target="../media/image53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5" Type="http://schemas.openxmlformats.org/officeDocument/2006/relationships/image" Target="../media/image44.png"/><Relationship Id="rId33" Type="http://schemas.openxmlformats.org/officeDocument/2006/relationships/image" Target="../media/image52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5.png"/><Relationship Id="rId20" Type="http://schemas.openxmlformats.org/officeDocument/2006/relationships/image" Target="../media/image39.png"/><Relationship Id="rId29" Type="http://schemas.openxmlformats.org/officeDocument/2006/relationships/image" Target="../media/image48.png"/><Relationship Id="rId1" Type="http://schemas.openxmlformats.org/officeDocument/2006/relationships/tags" Target="../tags/tag3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24" Type="http://schemas.openxmlformats.org/officeDocument/2006/relationships/image" Target="../media/image43.png"/><Relationship Id="rId32" Type="http://schemas.openxmlformats.org/officeDocument/2006/relationships/image" Target="../media/image51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23" Type="http://schemas.openxmlformats.org/officeDocument/2006/relationships/image" Target="../media/image42.png"/><Relationship Id="rId28" Type="http://schemas.openxmlformats.org/officeDocument/2006/relationships/image" Target="../media/image47.png"/><Relationship Id="rId10" Type="http://schemas.openxmlformats.org/officeDocument/2006/relationships/image" Target="../media/image29.png"/><Relationship Id="rId19" Type="http://schemas.openxmlformats.org/officeDocument/2006/relationships/image" Target="../media/image38.png"/><Relationship Id="rId31" Type="http://schemas.openxmlformats.org/officeDocument/2006/relationships/image" Target="../media/image50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Relationship Id="rId22" Type="http://schemas.openxmlformats.org/officeDocument/2006/relationships/image" Target="../media/image41.png"/><Relationship Id="rId27" Type="http://schemas.openxmlformats.org/officeDocument/2006/relationships/image" Target="../media/image46.png"/><Relationship Id="rId30" Type="http://schemas.openxmlformats.org/officeDocument/2006/relationships/image" Target="../media/image4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4.png"/><Relationship Id="rId18" Type="http://schemas.openxmlformats.org/officeDocument/2006/relationships/image" Target="../media/image69.png"/><Relationship Id="rId26" Type="http://schemas.openxmlformats.org/officeDocument/2006/relationships/image" Target="../media/image77.png"/><Relationship Id="rId3" Type="http://schemas.openxmlformats.org/officeDocument/2006/relationships/image" Target="../media/image54.png"/><Relationship Id="rId21" Type="http://schemas.openxmlformats.org/officeDocument/2006/relationships/image" Target="../media/image72.png"/><Relationship Id="rId34" Type="http://schemas.openxmlformats.org/officeDocument/2006/relationships/image" Target="../media/image85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17" Type="http://schemas.openxmlformats.org/officeDocument/2006/relationships/image" Target="../media/image68.png"/><Relationship Id="rId25" Type="http://schemas.openxmlformats.org/officeDocument/2006/relationships/image" Target="../media/image76.png"/><Relationship Id="rId33" Type="http://schemas.openxmlformats.org/officeDocument/2006/relationships/image" Target="../media/image84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7.png"/><Relationship Id="rId20" Type="http://schemas.openxmlformats.org/officeDocument/2006/relationships/image" Target="../media/image71.png"/><Relationship Id="rId29" Type="http://schemas.openxmlformats.org/officeDocument/2006/relationships/image" Target="../media/image80.png"/><Relationship Id="rId1" Type="http://schemas.openxmlformats.org/officeDocument/2006/relationships/tags" Target="../tags/tag4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24" Type="http://schemas.openxmlformats.org/officeDocument/2006/relationships/image" Target="../media/image75.png"/><Relationship Id="rId32" Type="http://schemas.openxmlformats.org/officeDocument/2006/relationships/image" Target="../media/image83.png"/><Relationship Id="rId37" Type="http://schemas.openxmlformats.org/officeDocument/2006/relationships/image" Target="../media/image88.png"/><Relationship Id="rId5" Type="http://schemas.openxmlformats.org/officeDocument/2006/relationships/image" Target="../media/image56.png"/><Relationship Id="rId15" Type="http://schemas.openxmlformats.org/officeDocument/2006/relationships/image" Target="../media/image66.png"/><Relationship Id="rId23" Type="http://schemas.openxmlformats.org/officeDocument/2006/relationships/image" Target="../media/image74.png"/><Relationship Id="rId28" Type="http://schemas.openxmlformats.org/officeDocument/2006/relationships/image" Target="../media/image79.png"/><Relationship Id="rId36" Type="http://schemas.openxmlformats.org/officeDocument/2006/relationships/image" Target="../media/image87.png"/><Relationship Id="rId10" Type="http://schemas.openxmlformats.org/officeDocument/2006/relationships/image" Target="../media/image61.png"/><Relationship Id="rId19" Type="http://schemas.openxmlformats.org/officeDocument/2006/relationships/image" Target="../media/image70.png"/><Relationship Id="rId31" Type="http://schemas.openxmlformats.org/officeDocument/2006/relationships/image" Target="../media/image82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Relationship Id="rId14" Type="http://schemas.openxmlformats.org/officeDocument/2006/relationships/image" Target="../media/image65.png"/><Relationship Id="rId22" Type="http://schemas.openxmlformats.org/officeDocument/2006/relationships/image" Target="../media/image73.png"/><Relationship Id="rId27" Type="http://schemas.openxmlformats.org/officeDocument/2006/relationships/image" Target="../media/image78.png"/><Relationship Id="rId30" Type="http://schemas.openxmlformats.org/officeDocument/2006/relationships/image" Target="../media/image81.png"/><Relationship Id="rId35" Type="http://schemas.openxmlformats.org/officeDocument/2006/relationships/image" Target="../media/image8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13" Type="http://schemas.openxmlformats.org/officeDocument/2006/relationships/image" Target="../media/image99.png"/><Relationship Id="rId18" Type="http://schemas.openxmlformats.org/officeDocument/2006/relationships/image" Target="../media/image104.png"/><Relationship Id="rId3" Type="http://schemas.openxmlformats.org/officeDocument/2006/relationships/image" Target="../media/image89.png"/><Relationship Id="rId7" Type="http://schemas.openxmlformats.org/officeDocument/2006/relationships/image" Target="../media/image93.png"/><Relationship Id="rId12" Type="http://schemas.openxmlformats.org/officeDocument/2006/relationships/image" Target="../media/image98.png"/><Relationship Id="rId17" Type="http://schemas.openxmlformats.org/officeDocument/2006/relationships/image" Target="../media/image103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2.png"/><Relationship Id="rId1" Type="http://schemas.openxmlformats.org/officeDocument/2006/relationships/tags" Target="../tags/tag5.xml"/><Relationship Id="rId6" Type="http://schemas.openxmlformats.org/officeDocument/2006/relationships/image" Target="../media/image92.png"/><Relationship Id="rId11" Type="http://schemas.openxmlformats.org/officeDocument/2006/relationships/image" Target="../media/image97.png"/><Relationship Id="rId5" Type="http://schemas.openxmlformats.org/officeDocument/2006/relationships/image" Target="../media/image91.png"/><Relationship Id="rId15" Type="http://schemas.openxmlformats.org/officeDocument/2006/relationships/image" Target="../media/image101.png"/><Relationship Id="rId10" Type="http://schemas.openxmlformats.org/officeDocument/2006/relationships/image" Target="../media/image96.png"/><Relationship Id="rId4" Type="http://schemas.openxmlformats.org/officeDocument/2006/relationships/image" Target="../media/image90.png"/><Relationship Id="rId9" Type="http://schemas.openxmlformats.org/officeDocument/2006/relationships/image" Target="../media/image95.png"/><Relationship Id="rId14" Type="http://schemas.openxmlformats.org/officeDocument/2006/relationships/image" Target="../media/image10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105.png"/><Relationship Id="rId5" Type="http://schemas.openxmlformats.org/officeDocument/2006/relationships/image" Target="../media/image106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7" Type="http://schemas.openxmlformats.org/officeDocument/2006/relationships/image" Target="../media/image10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microsoft.com/office/2007/relationships/hdphoto" Target="../media/hdphoto3.wdp"/><Relationship Id="rId5" Type="http://schemas.openxmlformats.org/officeDocument/2006/relationships/image" Target="../media/image107.png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7" Type="http://schemas.microsoft.com/office/2007/relationships/hdphoto" Target="../media/hdphoto4.wd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image" Target="../media/image108.png"/><Relationship Id="rId5" Type="http://schemas.openxmlformats.org/officeDocument/2006/relationships/image" Target="../media/image109.png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E7BECDE9-6777-4133-BCB8-7377F8320CA9}"/>
              </a:ext>
            </a:extLst>
          </p:cNvPr>
          <p:cNvSpPr txBox="1"/>
          <p:nvPr/>
        </p:nvSpPr>
        <p:spPr>
          <a:xfrm>
            <a:off x="3313570" y="3091996"/>
            <a:ext cx="2186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مشروع مصادر التعلم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64BB81F-5D75-4C3B-9FE5-E4575C9AB2EC}"/>
              </a:ext>
            </a:extLst>
          </p:cNvPr>
          <p:cNvSpPr txBox="1"/>
          <p:nvPr/>
        </p:nvSpPr>
        <p:spPr>
          <a:xfrm>
            <a:off x="2631865" y="3492106"/>
            <a:ext cx="2965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الصف الثاني عشر علمي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8F3016F-38DD-459B-BD25-62285B9283C4}"/>
              </a:ext>
            </a:extLst>
          </p:cNvPr>
          <p:cNvSpPr txBox="1"/>
          <p:nvPr/>
        </p:nvSpPr>
        <p:spPr>
          <a:xfrm>
            <a:off x="973572" y="3892216"/>
            <a:ext cx="5226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الوحدة الخامسة : التكامل :بند (  5 – 3)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62F3EAD-81AD-40B2-A68F-B249F21AF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119" y="302956"/>
            <a:ext cx="1202967" cy="1386470"/>
          </a:xfrm>
          <a:prstGeom prst="rect">
            <a:avLst/>
          </a:prstGeom>
          <a:noFill/>
        </p:spPr>
      </p:pic>
      <p:sp>
        <p:nvSpPr>
          <p:cNvPr id="12" name="TextBox 2">
            <a:extLst>
              <a:ext uri="{FF2B5EF4-FFF2-40B4-BE49-F238E27FC236}">
                <a16:creationId xmlns:a16="http://schemas.microsoft.com/office/drawing/2014/main" id="{0E66D6A2-7FA8-4B7C-848B-60B9EFB34E0D}"/>
              </a:ext>
            </a:extLst>
          </p:cNvPr>
          <p:cNvSpPr txBox="1"/>
          <p:nvPr/>
        </p:nvSpPr>
        <p:spPr>
          <a:xfrm>
            <a:off x="6609598" y="1689426"/>
            <a:ext cx="173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وزارة التربية</a:t>
            </a:r>
            <a:endParaRPr lang="en-US" b="1" dirty="0"/>
          </a:p>
        </p:txBody>
      </p:sp>
      <p:sp>
        <p:nvSpPr>
          <p:cNvPr id="13" name="TextBox 31">
            <a:extLst>
              <a:ext uri="{FF2B5EF4-FFF2-40B4-BE49-F238E27FC236}">
                <a16:creationId xmlns:a16="http://schemas.microsoft.com/office/drawing/2014/main" id="{F6932521-D8F5-4AD7-BD98-18CB2A2C70DC}"/>
              </a:ext>
            </a:extLst>
          </p:cNvPr>
          <p:cNvSpPr txBox="1"/>
          <p:nvPr/>
        </p:nvSpPr>
        <p:spPr>
          <a:xfrm>
            <a:off x="5908004" y="2150176"/>
            <a:ext cx="2964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التوجيه الفني العام للرياضيات</a:t>
            </a:r>
          </a:p>
        </p:txBody>
      </p:sp>
      <p:sp>
        <p:nvSpPr>
          <p:cNvPr id="8" name="TextBox 15">
            <a:extLst>
              <a:ext uri="{FF2B5EF4-FFF2-40B4-BE49-F238E27FC236}">
                <a16:creationId xmlns:a16="http://schemas.microsoft.com/office/drawing/2014/main" id="{C43CDB6E-7325-4BC3-9E76-5B0A6D647BDE}"/>
              </a:ext>
            </a:extLst>
          </p:cNvPr>
          <p:cNvSpPr txBox="1"/>
          <p:nvPr/>
        </p:nvSpPr>
        <p:spPr>
          <a:xfrm>
            <a:off x="0" y="6299154"/>
            <a:ext cx="4221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منطقة الفروانية التعليمية – منطقة الجهراء التعليمية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34">
            <a:extLst>
              <a:ext uri="{FF2B5EF4-FFF2-40B4-BE49-F238E27FC236}">
                <a16:creationId xmlns:a16="http://schemas.microsoft.com/office/drawing/2014/main" id="{C4E91539-0FCA-4DEF-AC35-BDBAD9A91559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14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35">
            <a:extLst>
              <a:ext uri="{FF2B5EF4-FFF2-40B4-BE49-F238E27FC236}">
                <a16:creationId xmlns:a16="http://schemas.microsoft.com/office/drawing/2014/main" id="{E7909FA4-1665-4CF2-AD5F-6965C24542FF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dirty="0">
                <a:cs typeface="Arial" pitchFamily="34" charset="0"/>
              </a:rPr>
              <a:t>تكامل الدوال المثلثية </a:t>
            </a:r>
            <a:r>
              <a:rPr lang="ar-AE" b="1" dirty="0">
                <a:cs typeface="Arial" pitchFamily="34" charset="0"/>
              </a:rPr>
              <a:t>( </a:t>
            </a:r>
            <a:r>
              <a:rPr lang="en-US" b="1" dirty="0">
                <a:cs typeface="Arial" pitchFamily="34" charset="0"/>
              </a:rPr>
              <a:t>5-3</a:t>
            </a:r>
            <a:r>
              <a:rPr lang="ar-AE" b="1" dirty="0">
                <a:cs typeface="Arial" pitchFamily="34" charset="0"/>
              </a:rPr>
              <a:t>) </a:t>
            </a:r>
            <a:r>
              <a:rPr lang="x-none" b="1" dirty="0">
                <a:cs typeface="Arial" pitchFamily="34" charset="0"/>
              </a:rPr>
              <a:t> </a:t>
            </a:r>
            <a:r>
              <a:rPr lang="ar-AE" b="1" dirty="0">
                <a:cs typeface="Arial" pitchFamily="34" charset="0"/>
              </a:rPr>
              <a:t> </a:t>
            </a:r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B02F7FE1-63B6-49E8-BE18-D10A50F0D52F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شكل بيضاوي 39">
            <a:extLst>
              <a:ext uri="{FF2B5EF4-FFF2-40B4-BE49-F238E27FC236}">
                <a16:creationId xmlns:a16="http://schemas.microsoft.com/office/drawing/2014/main" id="{ED08098F-2A29-4BAA-9FEB-C71E65AD1714}"/>
              </a:ext>
            </a:extLst>
          </p:cNvPr>
          <p:cNvSpPr/>
          <p:nvPr/>
        </p:nvSpPr>
        <p:spPr>
          <a:xfrm>
            <a:off x="3059993" y="2935689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نجمة: 6 نقاط 10">
                <a:extLst>
                  <a:ext uri="{FF2B5EF4-FFF2-40B4-BE49-F238E27FC236}">
                    <a16:creationId xmlns:a16="http://schemas.microsoft.com/office/drawing/2014/main" id="{F802D56F-0D3C-4C72-BF60-927959373965}"/>
                  </a:ext>
                </a:extLst>
              </p:cNvPr>
              <p:cNvSpPr/>
              <p:nvPr/>
            </p:nvSpPr>
            <p:spPr>
              <a:xfrm>
                <a:off x="2419735" y="3624276"/>
                <a:ext cx="1872000" cy="1656000"/>
              </a:xfrm>
              <a:prstGeom prst="star6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KW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نجمة: 6 نقاط 10">
                <a:extLst>
                  <a:ext uri="{FF2B5EF4-FFF2-40B4-BE49-F238E27FC236}">
                    <a16:creationId xmlns:a16="http://schemas.microsoft.com/office/drawing/2014/main" id="{F802D56F-0D3C-4C72-BF60-9279593739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9735" y="3624276"/>
                <a:ext cx="1872000" cy="1656000"/>
              </a:xfrm>
              <a:prstGeom prst="star6">
                <a:avLst/>
              </a:prstGeom>
              <a:blipFill>
                <a:blip r:embed="rId3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شكل بيضاوي 2">
            <a:extLst>
              <a:ext uri="{FF2B5EF4-FFF2-40B4-BE49-F238E27FC236}">
                <a16:creationId xmlns:a16="http://schemas.microsoft.com/office/drawing/2014/main" id="{A23AC623-57D1-4EC8-9C8A-EB05BCC1A26C}"/>
              </a:ext>
            </a:extLst>
          </p:cNvPr>
          <p:cNvSpPr/>
          <p:nvPr/>
        </p:nvSpPr>
        <p:spPr>
          <a:xfrm>
            <a:off x="3059993" y="2937048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شكل بيضاوي 40">
            <a:extLst>
              <a:ext uri="{FF2B5EF4-FFF2-40B4-BE49-F238E27FC236}">
                <a16:creationId xmlns:a16="http://schemas.microsoft.com/office/drawing/2014/main" id="{82F01B85-6EFF-413F-9633-F01AC491ECE6}"/>
              </a:ext>
            </a:extLst>
          </p:cNvPr>
          <p:cNvSpPr/>
          <p:nvPr/>
        </p:nvSpPr>
        <p:spPr>
          <a:xfrm>
            <a:off x="5144869" y="2935689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مستطيل: زوايا مستديرة 41">
            <a:extLst>
              <a:ext uri="{FF2B5EF4-FFF2-40B4-BE49-F238E27FC236}">
                <a16:creationId xmlns:a16="http://schemas.microsoft.com/office/drawing/2014/main" id="{FC64953A-D608-4095-81DC-3C44D64986F5}"/>
              </a:ext>
            </a:extLst>
          </p:cNvPr>
          <p:cNvSpPr/>
          <p:nvPr/>
        </p:nvSpPr>
        <p:spPr>
          <a:xfrm>
            <a:off x="5246654" y="4114316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حاول مرة أخري</a:t>
            </a:r>
            <a:endParaRPr lang="ar-KW" sz="2400" b="1" dirty="0">
              <a:solidFill>
                <a:schemeClr val="bg1"/>
              </a:solidFill>
            </a:endParaRPr>
          </a:p>
        </p:txBody>
      </p:sp>
      <p:sp>
        <p:nvSpPr>
          <p:cNvPr id="33" name="شكل بيضاوي 42">
            <a:extLst>
              <a:ext uri="{FF2B5EF4-FFF2-40B4-BE49-F238E27FC236}">
                <a16:creationId xmlns:a16="http://schemas.microsoft.com/office/drawing/2014/main" id="{E5A3CE8C-CDE1-4FA8-AC60-F8F5CDD1CBE7}"/>
              </a:ext>
            </a:extLst>
          </p:cNvPr>
          <p:cNvSpPr/>
          <p:nvPr/>
        </p:nvSpPr>
        <p:spPr>
          <a:xfrm>
            <a:off x="5144869" y="2937048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EB6286B-58A1-4C89-BA3F-FE0E037E1729}"/>
              </a:ext>
            </a:extLst>
          </p:cNvPr>
          <p:cNvSpPr txBox="1"/>
          <p:nvPr/>
        </p:nvSpPr>
        <p:spPr>
          <a:xfrm>
            <a:off x="6798365" y="418594"/>
            <a:ext cx="2272747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EG" sz="2400" b="1" dirty="0">
                <a:solidFill>
                  <a:srgbClr val="FF0000"/>
                </a:solidFill>
              </a:rPr>
              <a:t>تمارين الموضوعية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1B4B00C4-CA16-49E8-A8AB-913188C518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70922" y="1021659"/>
            <a:ext cx="6227900" cy="63127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9E95AA8-9B18-47D7-B93F-D921E55ED4E2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t="11409" r="35288"/>
          <a:stretch/>
        </p:blipFill>
        <p:spPr>
          <a:xfrm>
            <a:off x="21722" y="1577724"/>
            <a:ext cx="6542799" cy="76044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8644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31" grpId="0" animBg="1"/>
      <p:bldP spid="3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34">
            <a:extLst>
              <a:ext uri="{FF2B5EF4-FFF2-40B4-BE49-F238E27FC236}">
                <a16:creationId xmlns:a16="http://schemas.microsoft.com/office/drawing/2014/main" id="{C4E91539-0FCA-4DEF-AC35-BDBAD9A91559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14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35">
            <a:extLst>
              <a:ext uri="{FF2B5EF4-FFF2-40B4-BE49-F238E27FC236}">
                <a16:creationId xmlns:a16="http://schemas.microsoft.com/office/drawing/2014/main" id="{E7909FA4-1665-4CF2-AD5F-6965C24542FF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dirty="0">
                <a:cs typeface="Arial" pitchFamily="34" charset="0"/>
              </a:rPr>
              <a:t>تكامل الدوال المثلثية </a:t>
            </a:r>
            <a:r>
              <a:rPr lang="ar-AE" b="1" dirty="0">
                <a:cs typeface="Arial" pitchFamily="34" charset="0"/>
              </a:rPr>
              <a:t>( </a:t>
            </a:r>
            <a:r>
              <a:rPr lang="en-US" b="1" dirty="0">
                <a:cs typeface="Arial" pitchFamily="34" charset="0"/>
              </a:rPr>
              <a:t>5-3</a:t>
            </a:r>
            <a:r>
              <a:rPr lang="ar-AE" b="1" dirty="0">
                <a:cs typeface="Arial" pitchFamily="34" charset="0"/>
              </a:rPr>
              <a:t>) </a:t>
            </a:r>
            <a:r>
              <a:rPr lang="x-none" b="1" dirty="0">
                <a:cs typeface="Arial" pitchFamily="34" charset="0"/>
              </a:rPr>
              <a:t> </a:t>
            </a:r>
            <a:r>
              <a:rPr lang="ar-AE" b="1" dirty="0">
                <a:cs typeface="Arial" pitchFamily="34" charset="0"/>
              </a:rPr>
              <a:t> </a:t>
            </a:r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B02F7FE1-63B6-49E8-BE18-D10A50F0D52F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شكل بيضاوي 39">
            <a:extLst>
              <a:ext uri="{FF2B5EF4-FFF2-40B4-BE49-F238E27FC236}">
                <a16:creationId xmlns:a16="http://schemas.microsoft.com/office/drawing/2014/main" id="{ED08098F-2A29-4BAA-9FEB-C71E65AD1714}"/>
              </a:ext>
            </a:extLst>
          </p:cNvPr>
          <p:cNvSpPr/>
          <p:nvPr/>
        </p:nvSpPr>
        <p:spPr>
          <a:xfrm>
            <a:off x="3059993" y="2935689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نجمة: 6 نقاط 10">
                <a:extLst>
                  <a:ext uri="{FF2B5EF4-FFF2-40B4-BE49-F238E27FC236}">
                    <a16:creationId xmlns:a16="http://schemas.microsoft.com/office/drawing/2014/main" id="{F802D56F-0D3C-4C72-BF60-927959373965}"/>
                  </a:ext>
                </a:extLst>
              </p:cNvPr>
              <p:cNvSpPr/>
              <p:nvPr/>
            </p:nvSpPr>
            <p:spPr>
              <a:xfrm>
                <a:off x="2419735" y="3624276"/>
                <a:ext cx="1872000" cy="1656000"/>
              </a:xfrm>
              <a:prstGeom prst="star6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KW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نجمة: 6 نقاط 10">
                <a:extLst>
                  <a:ext uri="{FF2B5EF4-FFF2-40B4-BE49-F238E27FC236}">
                    <a16:creationId xmlns:a16="http://schemas.microsoft.com/office/drawing/2014/main" id="{F802D56F-0D3C-4C72-BF60-9279593739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9735" y="3624276"/>
                <a:ext cx="1872000" cy="1656000"/>
              </a:xfrm>
              <a:prstGeom prst="star6">
                <a:avLst/>
              </a:prstGeom>
              <a:blipFill>
                <a:blip r:embed="rId3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شكل بيضاوي 2">
            <a:extLst>
              <a:ext uri="{FF2B5EF4-FFF2-40B4-BE49-F238E27FC236}">
                <a16:creationId xmlns:a16="http://schemas.microsoft.com/office/drawing/2014/main" id="{A23AC623-57D1-4EC8-9C8A-EB05BCC1A26C}"/>
              </a:ext>
            </a:extLst>
          </p:cNvPr>
          <p:cNvSpPr/>
          <p:nvPr/>
        </p:nvSpPr>
        <p:spPr>
          <a:xfrm>
            <a:off x="3059993" y="2937048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شكل بيضاوي 40">
            <a:extLst>
              <a:ext uri="{FF2B5EF4-FFF2-40B4-BE49-F238E27FC236}">
                <a16:creationId xmlns:a16="http://schemas.microsoft.com/office/drawing/2014/main" id="{82F01B85-6EFF-413F-9633-F01AC491ECE6}"/>
              </a:ext>
            </a:extLst>
          </p:cNvPr>
          <p:cNvSpPr/>
          <p:nvPr/>
        </p:nvSpPr>
        <p:spPr>
          <a:xfrm>
            <a:off x="5144869" y="2935689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مستطيل: زوايا مستديرة 41">
            <a:extLst>
              <a:ext uri="{FF2B5EF4-FFF2-40B4-BE49-F238E27FC236}">
                <a16:creationId xmlns:a16="http://schemas.microsoft.com/office/drawing/2014/main" id="{FC64953A-D608-4095-81DC-3C44D64986F5}"/>
              </a:ext>
            </a:extLst>
          </p:cNvPr>
          <p:cNvSpPr/>
          <p:nvPr/>
        </p:nvSpPr>
        <p:spPr>
          <a:xfrm>
            <a:off x="5246654" y="4114316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حاول مرة أخري</a:t>
            </a:r>
            <a:endParaRPr lang="ar-KW" sz="2400" b="1" dirty="0">
              <a:solidFill>
                <a:schemeClr val="bg1"/>
              </a:solidFill>
            </a:endParaRPr>
          </a:p>
        </p:txBody>
      </p:sp>
      <p:sp>
        <p:nvSpPr>
          <p:cNvPr id="33" name="شكل بيضاوي 42">
            <a:extLst>
              <a:ext uri="{FF2B5EF4-FFF2-40B4-BE49-F238E27FC236}">
                <a16:creationId xmlns:a16="http://schemas.microsoft.com/office/drawing/2014/main" id="{E5A3CE8C-CDE1-4FA8-AC60-F8F5CDD1CBE7}"/>
              </a:ext>
            </a:extLst>
          </p:cNvPr>
          <p:cNvSpPr/>
          <p:nvPr/>
        </p:nvSpPr>
        <p:spPr>
          <a:xfrm>
            <a:off x="5144869" y="2937048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EB6286B-58A1-4C89-BA3F-FE0E037E1729}"/>
              </a:ext>
            </a:extLst>
          </p:cNvPr>
          <p:cNvSpPr txBox="1"/>
          <p:nvPr/>
        </p:nvSpPr>
        <p:spPr>
          <a:xfrm>
            <a:off x="6798365" y="418594"/>
            <a:ext cx="2272747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EG" sz="2400" b="1" dirty="0">
                <a:solidFill>
                  <a:srgbClr val="FF0000"/>
                </a:solidFill>
              </a:rPr>
              <a:t>تمارين الموضوعية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1B4B00C4-CA16-49E8-A8AB-913188C518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70922" y="1021659"/>
            <a:ext cx="6227900" cy="63127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5E04A5E-D0D8-477F-A5B7-44FD0040ABB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t="8203" r="38993"/>
          <a:stretch/>
        </p:blipFill>
        <p:spPr>
          <a:xfrm>
            <a:off x="287411" y="1619052"/>
            <a:ext cx="6831243" cy="87677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360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31" grpId="0" animBg="1"/>
      <p:bldP spid="3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34">
            <a:extLst>
              <a:ext uri="{FF2B5EF4-FFF2-40B4-BE49-F238E27FC236}">
                <a16:creationId xmlns:a16="http://schemas.microsoft.com/office/drawing/2014/main" id="{C4E91539-0FCA-4DEF-AC35-BDBAD9A91559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14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35">
            <a:extLst>
              <a:ext uri="{FF2B5EF4-FFF2-40B4-BE49-F238E27FC236}">
                <a16:creationId xmlns:a16="http://schemas.microsoft.com/office/drawing/2014/main" id="{E7909FA4-1665-4CF2-AD5F-6965C24542FF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dirty="0">
                <a:cs typeface="Arial" pitchFamily="34" charset="0"/>
              </a:rPr>
              <a:t>تكامل الدوال المثلثية </a:t>
            </a:r>
            <a:r>
              <a:rPr lang="ar-AE" b="1" dirty="0">
                <a:cs typeface="Arial" pitchFamily="34" charset="0"/>
              </a:rPr>
              <a:t>( </a:t>
            </a:r>
            <a:r>
              <a:rPr lang="en-US" b="1" dirty="0">
                <a:cs typeface="Arial" pitchFamily="34" charset="0"/>
              </a:rPr>
              <a:t>5-3</a:t>
            </a:r>
            <a:r>
              <a:rPr lang="ar-AE" b="1" dirty="0">
                <a:cs typeface="Arial" pitchFamily="34" charset="0"/>
              </a:rPr>
              <a:t>) </a:t>
            </a:r>
            <a:r>
              <a:rPr lang="x-none" b="1" dirty="0">
                <a:cs typeface="Arial" pitchFamily="34" charset="0"/>
              </a:rPr>
              <a:t> </a:t>
            </a:r>
            <a:r>
              <a:rPr lang="ar-AE" b="1" dirty="0">
                <a:cs typeface="Arial" pitchFamily="34" charset="0"/>
              </a:rPr>
              <a:t> </a:t>
            </a:r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B02F7FE1-63B6-49E8-BE18-D10A50F0D52F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4A0D73-14EC-4232-860D-EF390602585E}"/>
              </a:ext>
            </a:extLst>
          </p:cNvPr>
          <p:cNvSpPr txBox="1"/>
          <p:nvPr/>
        </p:nvSpPr>
        <p:spPr>
          <a:xfrm>
            <a:off x="6798365" y="418594"/>
            <a:ext cx="2272747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EG" sz="2400" b="1" dirty="0">
                <a:solidFill>
                  <a:srgbClr val="FF0000"/>
                </a:solidFill>
              </a:rPr>
              <a:t>تمارين الموضوعية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164DF3-2249-41E6-8EEC-35B6F762A9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50364" y="913793"/>
            <a:ext cx="5320747" cy="5767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6720D2E-11F1-48FA-A1FB-5B1612FB0D6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rcRect r="1910"/>
          <a:stretch/>
        </p:blipFill>
        <p:spPr>
          <a:xfrm>
            <a:off x="397565" y="1571625"/>
            <a:ext cx="8507896" cy="1857375"/>
          </a:xfrm>
          <a:prstGeom prst="rect">
            <a:avLst/>
          </a:prstGeom>
        </p:spPr>
      </p:pic>
      <p:sp>
        <p:nvSpPr>
          <p:cNvPr id="11" name="شكل بيضاوي 52">
            <a:extLst>
              <a:ext uri="{FF2B5EF4-FFF2-40B4-BE49-F238E27FC236}">
                <a16:creationId xmlns:a16="http://schemas.microsoft.com/office/drawing/2014/main" id="{FA641556-68C3-4E1C-8316-52632EDBB853}"/>
              </a:ext>
            </a:extLst>
          </p:cNvPr>
          <p:cNvSpPr/>
          <p:nvPr/>
        </p:nvSpPr>
        <p:spPr>
          <a:xfrm>
            <a:off x="454373" y="3750279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مستطيل: زوايا مستديرة 53">
            <a:extLst>
              <a:ext uri="{FF2B5EF4-FFF2-40B4-BE49-F238E27FC236}">
                <a16:creationId xmlns:a16="http://schemas.microsoft.com/office/drawing/2014/main" id="{BDE68759-2AAD-4314-A0C7-39B4C8707000}"/>
              </a:ext>
            </a:extLst>
          </p:cNvPr>
          <p:cNvSpPr/>
          <p:nvPr/>
        </p:nvSpPr>
        <p:spPr>
          <a:xfrm>
            <a:off x="1461723" y="3750279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13" name="شكل بيضاوي 54">
            <a:extLst>
              <a:ext uri="{FF2B5EF4-FFF2-40B4-BE49-F238E27FC236}">
                <a16:creationId xmlns:a16="http://schemas.microsoft.com/office/drawing/2014/main" id="{A1BBD683-0264-417C-AB74-DC08D9DFBEBE}"/>
              </a:ext>
            </a:extLst>
          </p:cNvPr>
          <p:cNvSpPr/>
          <p:nvPr/>
        </p:nvSpPr>
        <p:spPr>
          <a:xfrm>
            <a:off x="454373" y="3751638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شكل بيضاوي 55">
            <a:extLst>
              <a:ext uri="{FF2B5EF4-FFF2-40B4-BE49-F238E27FC236}">
                <a16:creationId xmlns:a16="http://schemas.microsoft.com/office/drawing/2014/main" id="{7840D578-F0B2-4FFE-A8EF-B7319180E10B}"/>
              </a:ext>
            </a:extLst>
          </p:cNvPr>
          <p:cNvSpPr/>
          <p:nvPr/>
        </p:nvSpPr>
        <p:spPr>
          <a:xfrm>
            <a:off x="5062581" y="3728657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مستطيل: زوايا مستديرة 56">
            <a:extLst>
              <a:ext uri="{FF2B5EF4-FFF2-40B4-BE49-F238E27FC236}">
                <a16:creationId xmlns:a16="http://schemas.microsoft.com/office/drawing/2014/main" id="{69F5EC26-30B0-4AC3-A93D-23780E5BF201}"/>
              </a:ext>
            </a:extLst>
          </p:cNvPr>
          <p:cNvSpPr/>
          <p:nvPr/>
        </p:nvSpPr>
        <p:spPr>
          <a:xfrm>
            <a:off x="6159912" y="3753564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16" name="شكل بيضاوي 57">
            <a:extLst>
              <a:ext uri="{FF2B5EF4-FFF2-40B4-BE49-F238E27FC236}">
                <a16:creationId xmlns:a16="http://schemas.microsoft.com/office/drawing/2014/main" id="{6ECAAF5F-5BF8-4064-9DEF-DF99AE07CB1C}"/>
              </a:ext>
            </a:extLst>
          </p:cNvPr>
          <p:cNvSpPr/>
          <p:nvPr/>
        </p:nvSpPr>
        <p:spPr>
          <a:xfrm>
            <a:off x="5062581" y="3730016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شكل بيضاوي 49">
            <a:extLst>
              <a:ext uri="{FF2B5EF4-FFF2-40B4-BE49-F238E27FC236}">
                <a16:creationId xmlns:a16="http://schemas.microsoft.com/office/drawing/2014/main" id="{925D9978-B2EF-4471-9058-9F297E0FAAF0}"/>
              </a:ext>
            </a:extLst>
          </p:cNvPr>
          <p:cNvSpPr/>
          <p:nvPr/>
        </p:nvSpPr>
        <p:spPr>
          <a:xfrm>
            <a:off x="515242" y="4795393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مستطيل: زوايا مستديرة 50">
                <a:extLst>
                  <a:ext uri="{FF2B5EF4-FFF2-40B4-BE49-F238E27FC236}">
                    <a16:creationId xmlns:a16="http://schemas.microsoft.com/office/drawing/2014/main" id="{001C98CF-0746-4629-9CDB-E49B19260EB1}"/>
                  </a:ext>
                </a:extLst>
              </p:cNvPr>
              <p:cNvSpPr/>
              <p:nvPr/>
            </p:nvSpPr>
            <p:spPr>
              <a:xfrm>
                <a:off x="1461723" y="4795393"/>
                <a:ext cx="1872000" cy="694884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ar-KW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مستطيل: زوايا مستديرة 50">
                <a:extLst>
                  <a:ext uri="{FF2B5EF4-FFF2-40B4-BE49-F238E27FC236}">
                    <a16:creationId xmlns:a16="http://schemas.microsoft.com/office/drawing/2014/main" id="{001C98CF-0746-4629-9CDB-E49B19260E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723" y="4795393"/>
                <a:ext cx="1872000" cy="694884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شكل بيضاوي 51">
            <a:extLst>
              <a:ext uri="{FF2B5EF4-FFF2-40B4-BE49-F238E27FC236}">
                <a16:creationId xmlns:a16="http://schemas.microsoft.com/office/drawing/2014/main" id="{36FA813E-730A-4F2B-8288-136745A37FE3}"/>
              </a:ext>
            </a:extLst>
          </p:cNvPr>
          <p:cNvSpPr/>
          <p:nvPr/>
        </p:nvSpPr>
        <p:spPr>
          <a:xfrm>
            <a:off x="527290" y="4796752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شكل بيضاوي 58">
            <a:extLst>
              <a:ext uri="{FF2B5EF4-FFF2-40B4-BE49-F238E27FC236}">
                <a16:creationId xmlns:a16="http://schemas.microsoft.com/office/drawing/2014/main" id="{A5DC0F2F-7CD1-427F-AD1B-EF601417E079}"/>
              </a:ext>
            </a:extLst>
          </p:cNvPr>
          <p:cNvSpPr/>
          <p:nvPr/>
        </p:nvSpPr>
        <p:spPr>
          <a:xfrm>
            <a:off x="5062581" y="4795393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مستطيل: زوايا مستديرة 59">
            <a:extLst>
              <a:ext uri="{FF2B5EF4-FFF2-40B4-BE49-F238E27FC236}">
                <a16:creationId xmlns:a16="http://schemas.microsoft.com/office/drawing/2014/main" id="{072A5EF9-3A26-4D6A-AC91-83870D60886A}"/>
              </a:ext>
            </a:extLst>
          </p:cNvPr>
          <p:cNvSpPr/>
          <p:nvPr/>
        </p:nvSpPr>
        <p:spPr>
          <a:xfrm>
            <a:off x="5993204" y="4751301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22" name="شكل بيضاوي 60">
            <a:extLst>
              <a:ext uri="{FF2B5EF4-FFF2-40B4-BE49-F238E27FC236}">
                <a16:creationId xmlns:a16="http://schemas.microsoft.com/office/drawing/2014/main" id="{F45C6E47-B969-47C5-82F0-0C0B5A3381F9}"/>
              </a:ext>
            </a:extLst>
          </p:cNvPr>
          <p:cNvSpPr/>
          <p:nvPr/>
        </p:nvSpPr>
        <p:spPr>
          <a:xfrm>
            <a:off x="5062581" y="4796752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322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34">
            <a:extLst>
              <a:ext uri="{FF2B5EF4-FFF2-40B4-BE49-F238E27FC236}">
                <a16:creationId xmlns:a16="http://schemas.microsoft.com/office/drawing/2014/main" id="{C4E91539-0FCA-4DEF-AC35-BDBAD9A91559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14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35">
            <a:extLst>
              <a:ext uri="{FF2B5EF4-FFF2-40B4-BE49-F238E27FC236}">
                <a16:creationId xmlns:a16="http://schemas.microsoft.com/office/drawing/2014/main" id="{E7909FA4-1665-4CF2-AD5F-6965C24542FF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dirty="0">
                <a:cs typeface="Arial" pitchFamily="34" charset="0"/>
              </a:rPr>
              <a:t>تكامل الدوال المثلثية </a:t>
            </a:r>
            <a:r>
              <a:rPr lang="ar-AE" b="1" dirty="0">
                <a:cs typeface="Arial" pitchFamily="34" charset="0"/>
              </a:rPr>
              <a:t>( </a:t>
            </a:r>
            <a:r>
              <a:rPr lang="en-US" b="1" dirty="0">
                <a:cs typeface="Arial" pitchFamily="34" charset="0"/>
              </a:rPr>
              <a:t>5-3</a:t>
            </a:r>
            <a:r>
              <a:rPr lang="ar-AE" b="1" dirty="0">
                <a:cs typeface="Arial" pitchFamily="34" charset="0"/>
              </a:rPr>
              <a:t>) </a:t>
            </a:r>
            <a:r>
              <a:rPr lang="x-none" b="1" dirty="0">
                <a:cs typeface="Arial" pitchFamily="34" charset="0"/>
              </a:rPr>
              <a:t> </a:t>
            </a:r>
            <a:r>
              <a:rPr lang="ar-AE" b="1" dirty="0">
                <a:cs typeface="Arial" pitchFamily="34" charset="0"/>
              </a:rPr>
              <a:t> </a:t>
            </a:r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B02F7FE1-63B6-49E8-BE18-D10A50F0D52F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4A0D73-14EC-4232-860D-EF390602585E}"/>
              </a:ext>
            </a:extLst>
          </p:cNvPr>
          <p:cNvSpPr txBox="1"/>
          <p:nvPr/>
        </p:nvSpPr>
        <p:spPr>
          <a:xfrm>
            <a:off x="6798365" y="418594"/>
            <a:ext cx="2272747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EG" sz="2400" b="1" dirty="0">
                <a:solidFill>
                  <a:srgbClr val="FF0000"/>
                </a:solidFill>
              </a:rPr>
              <a:t>تمارين الموضوعية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164DF3-2249-41E6-8EEC-35B6F762A9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50364" y="913793"/>
            <a:ext cx="5320747" cy="5767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207AFFE-C748-4F53-A0E4-50FF502EA9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5733" y="1524063"/>
            <a:ext cx="8535378" cy="1910108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7796DB6A-23CF-4413-8126-F901D38753AB}"/>
              </a:ext>
            </a:extLst>
          </p:cNvPr>
          <p:cNvSpPr/>
          <p:nvPr/>
        </p:nvSpPr>
        <p:spPr>
          <a:xfrm>
            <a:off x="5562802" y="5091810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12E0BCB-07DB-4F4A-B91E-3A5AEC522218}"/>
              </a:ext>
            </a:extLst>
          </p:cNvPr>
          <p:cNvSpPr/>
          <p:nvPr/>
        </p:nvSpPr>
        <p:spPr>
          <a:xfrm>
            <a:off x="1728414" y="5024498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3" name="شكل بيضاوي 26">
            <a:extLst>
              <a:ext uri="{FF2B5EF4-FFF2-40B4-BE49-F238E27FC236}">
                <a16:creationId xmlns:a16="http://schemas.microsoft.com/office/drawing/2014/main" id="{2411E45C-38F0-45B5-81DA-05190B714426}"/>
              </a:ext>
            </a:extLst>
          </p:cNvPr>
          <p:cNvSpPr/>
          <p:nvPr/>
        </p:nvSpPr>
        <p:spPr>
          <a:xfrm>
            <a:off x="5473831" y="4888178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مستطيل: زوايا مستديرة 27">
                <a:extLst>
                  <a:ext uri="{FF2B5EF4-FFF2-40B4-BE49-F238E27FC236}">
                    <a16:creationId xmlns:a16="http://schemas.microsoft.com/office/drawing/2014/main" id="{10A5E71D-2B71-4667-BED6-B733E48A8367}"/>
                  </a:ext>
                </a:extLst>
              </p:cNvPr>
              <p:cNvSpPr/>
              <p:nvPr/>
            </p:nvSpPr>
            <p:spPr>
              <a:xfrm>
                <a:off x="6351638" y="4947111"/>
                <a:ext cx="1872000" cy="579747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ar-KW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مستطيل: زوايا مستديرة 27">
                <a:extLst>
                  <a:ext uri="{FF2B5EF4-FFF2-40B4-BE49-F238E27FC236}">
                    <a16:creationId xmlns:a16="http://schemas.microsoft.com/office/drawing/2014/main" id="{10A5E71D-2B71-4667-BED6-B733E48A83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1638" y="4947111"/>
                <a:ext cx="1872000" cy="579747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شكل بيضاوي 36">
            <a:extLst>
              <a:ext uri="{FF2B5EF4-FFF2-40B4-BE49-F238E27FC236}">
                <a16:creationId xmlns:a16="http://schemas.microsoft.com/office/drawing/2014/main" id="{301F9682-297B-409B-9A94-D9ED42F8E520}"/>
              </a:ext>
            </a:extLst>
          </p:cNvPr>
          <p:cNvSpPr/>
          <p:nvPr/>
        </p:nvSpPr>
        <p:spPr>
          <a:xfrm>
            <a:off x="5472816" y="4889537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شكل بيضاوي 42">
            <a:extLst>
              <a:ext uri="{FF2B5EF4-FFF2-40B4-BE49-F238E27FC236}">
                <a16:creationId xmlns:a16="http://schemas.microsoft.com/office/drawing/2014/main" id="{79823668-EFF1-4A01-88A4-C7E0EADDD114}"/>
              </a:ext>
            </a:extLst>
          </p:cNvPr>
          <p:cNvSpPr/>
          <p:nvPr/>
        </p:nvSpPr>
        <p:spPr>
          <a:xfrm>
            <a:off x="1684245" y="4022907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مستطيل: زوايا مستديرة 43">
            <a:extLst>
              <a:ext uri="{FF2B5EF4-FFF2-40B4-BE49-F238E27FC236}">
                <a16:creationId xmlns:a16="http://schemas.microsoft.com/office/drawing/2014/main" id="{DCD95C95-F979-45E9-B08B-CB35B1BF5AE6}"/>
              </a:ext>
            </a:extLst>
          </p:cNvPr>
          <p:cNvSpPr/>
          <p:nvPr/>
        </p:nvSpPr>
        <p:spPr>
          <a:xfrm>
            <a:off x="2682928" y="4046482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18" name="شكل بيضاوي 44">
            <a:extLst>
              <a:ext uri="{FF2B5EF4-FFF2-40B4-BE49-F238E27FC236}">
                <a16:creationId xmlns:a16="http://schemas.microsoft.com/office/drawing/2014/main" id="{8D3D38E6-78A3-497B-9427-366E82037A20}"/>
              </a:ext>
            </a:extLst>
          </p:cNvPr>
          <p:cNvSpPr/>
          <p:nvPr/>
        </p:nvSpPr>
        <p:spPr>
          <a:xfrm>
            <a:off x="1684245" y="4024266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شكل بيضاوي 47">
            <a:extLst>
              <a:ext uri="{FF2B5EF4-FFF2-40B4-BE49-F238E27FC236}">
                <a16:creationId xmlns:a16="http://schemas.microsoft.com/office/drawing/2014/main" id="{15663C65-3407-469A-995D-554E781EF563}"/>
              </a:ext>
            </a:extLst>
          </p:cNvPr>
          <p:cNvSpPr/>
          <p:nvPr/>
        </p:nvSpPr>
        <p:spPr>
          <a:xfrm>
            <a:off x="5488680" y="3984405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مستطيل: زوايا مستديرة 48">
            <a:extLst>
              <a:ext uri="{FF2B5EF4-FFF2-40B4-BE49-F238E27FC236}">
                <a16:creationId xmlns:a16="http://schemas.microsoft.com/office/drawing/2014/main" id="{87CA54FF-DB6A-4D9C-BE8D-0CD4E927ED72}"/>
              </a:ext>
            </a:extLst>
          </p:cNvPr>
          <p:cNvSpPr/>
          <p:nvPr/>
        </p:nvSpPr>
        <p:spPr>
          <a:xfrm>
            <a:off x="6418940" y="4011338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21" name="شكل بيضاوي 49">
            <a:extLst>
              <a:ext uri="{FF2B5EF4-FFF2-40B4-BE49-F238E27FC236}">
                <a16:creationId xmlns:a16="http://schemas.microsoft.com/office/drawing/2014/main" id="{CA69540B-D817-40B1-ABFA-E2048BEE628A}"/>
              </a:ext>
            </a:extLst>
          </p:cNvPr>
          <p:cNvSpPr/>
          <p:nvPr/>
        </p:nvSpPr>
        <p:spPr>
          <a:xfrm>
            <a:off x="5488680" y="3985764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شكل بيضاوي 50">
            <a:extLst>
              <a:ext uri="{FF2B5EF4-FFF2-40B4-BE49-F238E27FC236}">
                <a16:creationId xmlns:a16="http://schemas.microsoft.com/office/drawing/2014/main" id="{A6A36725-3A73-41FD-8985-3EA861DC0FF3}"/>
              </a:ext>
            </a:extLst>
          </p:cNvPr>
          <p:cNvSpPr/>
          <p:nvPr/>
        </p:nvSpPr>
        <p:spPr>
          <a:xfrm>
            <a:off x="1684245" y="4850533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مستطيل: زوايا مستديرة 51">
            <a:extLst>
              <a:ext uri="{FF2B5EF4-FFF2-40B4-BE49-F238E27FC236}">
                <a16:creationId xmlns:a16="http://schemas.microsoft.com/office/drawing/2014/main" id="{667A621A-1732-469A-87EE-75745E77C5CA}"/>
              </a:ext>
            </a:extLst>
          </p:cNvPr>
          <p:cNvSpPr/>
          <p:nvPr/>
        </p:nvSpPr>
        <p:spPr>
          <a:xfrm>
            <a:off x="2700000" y="4878695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24" name="شكل بيضاوي 52">
            <a:extLst>
              <a:ext uri="{FF2B5EF4-FFF2-40B4-BE49-F238E27FC236}">
                <a16:creationId xmlns:a16="http://schemas.microsoft.com/office/drawing/2014/main" id="{C3841D55-9DA3-4708-B99F-A46E7B2B5663}"/>
              </a:ext>
            </a:extLst>
          </p:cNvPr>
          <p:cNvSpPr/>
          <p:nvPr/>
        </p:nvSpPr>
        <p:spPr>
          <a:xfrm>
            <a:off x="1684245" y="4851892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078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9" grpId="0" animBg="1"/>
      <p:bldP spid="19" grpId="1" animBg="1"/>
      <p:bldP spid="20" grpId="0" animBg="1"/>
      <p:bldP spid="20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34">
            <a:extLst>
              <a:ext uri="{FF2B5EF4-FFF2-40B4-BE49-F238E27FC236}">
                <a16:creationId xmlns:a16="http://schemas.microsoft.com/office/drawing/2014/main" id="{C4E91539-0FCA-4DEF-AC35-BDBAD9A91559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14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35">
            <a:extLst>
              <a:ext uri="{FF2B5EF4-FFF2-40B4-BE49-F238E27FC236}">
                <a16:creationId xmlns:a16="http://schemas.microsoft.com/office/drawing/2014/main" id="{E7909FA4-1665-4CF2-AD5F-6965C24542FF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dirty="0">
                <a:cs typeface="Arial" pitchFamily="34" charset="0"/>
              </a:rPr>
              <a:t>تكامل الدوال المثلثية </a:t>
            </a:r>
            <a:r>
              <a:rPr lang="ar-AE" b="1" dirty="0">
                <a:cs typeface="Arial" pitchFamily="34" charset="0"/>
              </a:rPr>
              <a:t>( </a:t>
            </a:r>
            <a:r>
              <a:rPr lang="en-US" b="1" dirty="0">
                <a:cs typeface="Arial" pitchFamily="34" charset="0"/>
              </a:rPr>
              <a:t>5-3</a:t>
            </a:r>
            <a:r>
              <a:rPr lang="ar-AE" b="1" dirty="0">
                <a:cs typeface="Arial" pitchFamily="34" charset="0"/>
              </a:rPr>
              <a:t>) </a:t>
            </a:r>
            <a:r>
              <a:rPr lang="x-none" b="1" dirty="0">
                <a:cs typeface="Arial" pitchFamily="34" charset="0"/>
              </a:rPr>
              <a:t> </a:t>
            </a:r>
            <a:r>
              <a:rPr lang="ar-AE" b="1" dirty="0">
                <a:cs typeface="Arial" pitchFamily="34" charset="0"/>
              </a:rPr>
              <a:t> </a:t>
            </a:r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B02F7FE1-63B6-49E8-BE18-D10A50F0D52F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4A0D73-14EC-4232-860D-EF390602585E}"/>
              </a:ext>
            </a:extLst>
          </p:cNvPr>
          <p:cNvSpPr txBox="1"/>
          <p:nvPr/>
        </p:nvSpPr>
        <p:spPr>
          <a:xfrm>
            <a:off x="6798365" y="418594"/>
            <a:ext cx="2272747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EG" sz="2400" b="1" dirty="0">
                <a:solidFill>
                  <a:srgbClr val="FF0000"/>
                </a:solidFill>
              </a:rPr>
              <a:t>تمارين الموضوعية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164DF3-2249-41E6-8EEC-35B6F762A9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50364" y="913793"/>
            <a:ext cx="5320747" cy="5767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6359149-F361-4109-945A-1D61FCABFF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44261" y="1614337"/>
            <a:ext cx="8120062" cy="2030461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ABC55130-4A40-48A0-94B3-5C479BFA4FAB}"/>
              </a:ext>
            </a:extLst>
          </p:cNvPr>
          <p:cNvSpPr/>
          <p:nvPr/>
        </p:nvSpPr>
        <p:spPr>
          <a:xfrm>
            <a:off x="5177945" y="4267090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0D22F79-40D3-4BEB-9F47-FAEC2C092D3E}"/>
              </a:ext>
            </a:extLst>
          </p:cNvPr>
          <p:cNvSpPr/>
          <p:nvPr/>
        </p:nvSpPr>
        <p:spPr>
          <a:xfrm>
            <a:off x="1164293" y="5050345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FA5267D-DCC2-4744-830A-F73B11F0463D}"/>
              </a:ext>
            </a:extLst>
          </p:cNvPr>
          <p:cNvSpPr/>
          <p:nvPr/>
        </p:nvSpPr>
        <p:spPr>
          <a:xfrm>
            <a:off x="5143307" y="5099849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7" name="شكل بيضاوي 26">
            <a:extLst>
              <a:ext uri="{FF2B5EF4-FFF2-40B4-BE49-F238E27FC236}">
                <a16:creationId xmlns:a16="http://schemas.microsoft.com/office/drawing/2014/main" id="{BE757985-8136-4C95-A097-A32FE49EF332}"/>
              </a:ext>
            </a:extLst>
          </p:cNvPr>
          <p:cNvSpPr/>
          <p:nvPr/>
        </p:nvSpPr>
        <p:spPr>
          <a:xfrm>
            <a:off x="5088974" y="4063458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مستطيل: زوايا مستديرة 27">
                <a:extLst>
                  <a:ext uri="{FF2B5EF4-FFF2-40B4-BE49-F238E27FC236}">
                    <a16:creationId xmlns:a16="http://schemas.microsoft.com/office/drawing/2014/main" id="{7C78D6BC-B25C-4E84-9F14-23ECFA8C77B9}"/>
                  </a:ext>
                </a:extLst>
              </p:cNvPr>
              <p:cNvSpPr/>
              <p:nvPr/>
            </p:nvSpPr>
            <p:spPr>
              <a:xfrm>
                <a:off x="5966781" y="4122391"/>
                <a:ext cx="1872000" cy="579747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ar-KW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مستطيل: زوايا مستديرة 27">
                <a:extLst>
                  <a:ext uri="{FF2B5EF4-FFF2-40B4-BE49-F238E27FC236}">
                    <a16:creationId xmlns:a16="http://schemas.microsoft.com/office/drawing/2014/main" id="{7C78D6BC-B25C-4E84-9F14-23ECFA8C77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6781" y="4122391"/>
                <a:ext cx="1872000" cy="579747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شكل بيضاوي 36">
            <a:extLst>
              <a:ext uri="{FF2B5EF4-FFF2-40B4-BE49-F238E27FC236}">
                <a16:creationId xmlns:a16="http://schemas.microsoft.com/office/drawing/2014/main" id="{EFE79983-0B53-4BC7-A43D-D49E24EB5F27}"/>
              </a:ext>
            </a:extLst>
          </p:cNvPr>
          <p:cNvSpPr/>
          <p:nvPr/>
        </p:nvSpPr>
        <p:spPr>
          <a:xfrm>
            <a:off x="5087959" y="4064817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شكل بيضاوي 42">
            <a:extLst>
              <a:ext uri="{FF2B5EF4-FFF2-40B4-BE49-F238E27FC236}">
                <a16:creationId xmlns:a16="http://schemas.microsoft.com/office/drawing/2014/main" id="{0733996C-8AE1-447F-A5D5-B9CD0D0AE1DB}"/>
              </a:ext>
            </a:extLst>
          </p:cNvPr>
          <p:cNvSpPr/>
          <p:nvPr/>
        </p:nvSpPr>
        <p:spPr>
          <a:xfrm>
            <a:off x="1120124" y="4048754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مستطيل: زوايا مستديرة 43">
            <a:extLst>
              <a:ext uri="{FF2B5EF4-FFF2-40B4-BE49-F238E27FC236}">
                <a16:creationId xmlns:a16="http://schemas.microsoft.com/office/drawing/2014/main" id="{0F61C152-13A4-4FA5-958A-BEE43F8B6FAF}"/>
              </a:ext>
            </a:extLst>
          </p:cNvPr>
          <p:cNvSpPr/>
          <p:nvPr/>
        </p:nvSpPr>
        <p:spPr>
          <a:xfrm>
            <a:off x="2118807" y="4072329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22" name="شكل بيضاوي 44">
            <a:extLst>
              <a:ext uri="{FF2B5EF4-FFF2-40B4-BE49-F238E27FC236}">
                <a16:creationId xmlns:a16="http://schemas.microsoft.com/office/drawing/2014/main" id="{B92B61A3-235B-4BDB-AFB4-8835DFD936CE}"/>
              </a:ext>
            </a:extLst>
          </p:cNvPr>
          <p:cNvSpPr/>
          <p:nvPr/>
        </p:nvSpPr>
        <p:spPr>
          <a:xfrm>
            <a:off x="1120124" y="4050113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شكل بيضاوي 47">
            <a:extLst>
              <a:ext uri="{FF2B5EF4-FFF2-40B4-BE49-F238E27FC236}">
                <a16:creationId xmlns:a16="http://schemas.microsoft.com/office/drawing/2014/main" id="{D2C4EAE1-63C2-42ED-B143-38B6A059814E}"/>
              </a:ext>
            </a:extLst>
          </p:cNvPr>
          <p:cNvSpPr/>
          <p:nvPr/>
        </p:nvSpPr>
        <p:spPr>
          <a:xfrm>
            <a:off x="5088974" y="4871465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مستطيل: زوايا مستديرة 48">
            <a:extLst>
              <a:ext uri="{FF2B5EF4-FFF2-40B4-BE49-F238E27FC236}">
                <a16:creationId xmlns:a16="http://schemas.microsoft.com/office/drawing/2014/main" id="{AAADB143-B5FA-4E7F-9235-A465A75418F2}"/>
              </a:ext>
            </a:extLst>
          </p:cNvPr>
          <p:cNvSpPr/>
          <p:nvPr/>
        </p:nvSpPr>
        <p:spPr>
          <a:xfrm>
            <a:off x="6019234" y="4898398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25" name="شكل بيضاوي 49">
            <a:extLst>
              <a:ext uri="{FF2B5EF4-FFF2-40B4-BE49-F238E27FC236}">
                <a16:creationId xmlns:a16="http://schemas.microsoft.com/office/drawing/2014/main" id="{DC55DAB5-87A0-4ACE-865F-18FE69AF2BB7}"/>
              </a:ext>
            </a:extLst>
          </p:cNvPr>
          <p:cNvSpPr/>
          <p:nvPr/>
        </p:nvSpPr>
        <p:spPr>
          <a:xfrm>
            <a:off x="5088974" y="4872824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شكل بيضاوي 50">
            <a:extLst>
              <a:ext uri="{FF2B5EF4-FFF2-40B4-BE49-F238E27FC236}">
                <a16:creationId xmlns:a16="http://schemas.microsoft.com/office/drawing/2014/main" id="{A63736C7-2898-4BEC-B724-F44C4191F9A0}"/>
              </a:ext>
            </a:extLst>
          </p:cNvPr>
          <p:cNvSpPr/>
          <p:nvPr/>
        </p:nvSpPr>
        <p:spPr>
          <a:xfrm>
            <a:off x="1120124" y="4876380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مستطيل: زوايا مستديرة 51">
            <a:extLst>
              <a:ext uri="{FF2B5EF4-FFF2-40B4-BE49-F238E27FC236}">
                <a16:creationId xmlns:a16="http://schemas.microsoft.com/office/drawing/2014/main" id="{F78939BE-7EDE-4411-8466-482040AD2C21}"/>
              </a:ext>
            </a:extLst>
          </p:cNvPr>
          <p:cNvSpPr/>
          <p:nvPr/>
        </p:nvSpPr>
        <p:spPr>
          <a:xfrm>
            <a:off x="2135879" y="4904542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31" name="شكل بيضاوي 52">
            <a:extLst>
              <a:ext uri="{FF2B5EF4-FFF2-40B4-BE49-F238E27FC236}">
                <a16:creationId xmlns:a16="http://schemas.microsoft.com/office/drawing/2014/main" id="{2B9A6B8C-AED1-43F2-860B-71996D319AC4}"/>
              </a:ext>
            </a:extLst>
          </p:cNvPr>
          <p:cNvSpPr/>
          <p:nvPr/>
        </p:nvSpPr>
        <p:spPr>
          <a:xfrm>
            <a:off x="1120124" y="4877739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142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30" grpId="0" animBg="1"/>
      <p:bldP spid="3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34">
            <a:extLst>
              <a:ext uri="{FF2B5EF4-FFF2-40B4-BE49-F238E27FC236}">
                <a16:creationId xmlns:a16="http://schemas.microsoft.com/office/drawing/2014/main" id="{C4E91539-0FCA-4DEF-AC35-BDBAD9A91559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14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35">
            <a:extLst>
              <a:ext uri="{FF2B5EF4-FFF2-40B4-BE49-F238E27FC236}">
                <a16:creationId xmlns:a16="http://schemas.microsoft.com/office/drawing/2014/main" id="{E7909FA4-1665-4CF2-AD5F-6965C24542FF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dirty="0">
                <a:cs typeface="Arial" pitchFamily="34" charset="0"/>
              </a:rPr>
              <a:t>تكامل الدوال المثلثية </a:t>
            </a:r>
            <a:r>
              <a:rPr lang="ar-AE" b="1" dirty="0">
                <a:cs typeface="Arial" pitchFamily="34" charset="0"/>
              </a:rPr>
              <a:t>( </a:t>
            </a:r>
            <a:r>
              <a:rPr lang="en-US" b="1" dirty="0">
                <a:cs typeface="Arial" pitchFamily="34" charset="0"/>
              </a:rPr>
              <a:t>5-3</a:t>
            </a:r>
            <a:r>
              <a:rPr lang="ar-AE" b="1" dirty="0">
                <a:cs typeface="Arial" pitchFamily="34" charset="0"/>
              </a:rPr>
              <a:t>) </a:t>
            </a:r>
            <a:r>
              <a:rPr lang="x-none" b="1" dirty="0">
                <a:cs typeface="Arial" pitchFamily="34" charset="0"/>
              </a:rPr>
              <a:t> </a:t>
            </a:r>
            <a:r>
              <a:rPr lang="ar-AE" b="1" dirty="0">
                <a:cs typeface="Arial" pitchFamily="34" charset="0"/>
              </a:rPr>
              <a:t> </a:t>
            </a:r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B02F7FE1-63B6-49E8-BE18-D10A50F0D52F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4A0D73-14EC-4232-860D-EF390602585E}"/>
              </a:ext>
            </a:extLst>
          </p:cNvPr>
          <p:cNvSpPr txBox="1"/>
          <p:nvPr/>
        </p:nvSpPr>
        <p:spPr>
          <a:xfrm>
            <a:off x="6798365" y="418594"/>
            <a:ext cx="2272747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EG" sz="2400" b="1" dirty="0">
                <a:solidFill>
                  <a:srgbClr val="FF0000"/>
                </a:solidFill>
              </a:rPr>
              <a:t>تمارين الموضوعية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164DF3-2249-41E6-8EEC-35B6F762A9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50364" y="913793"/>
            <a:ext cx="5320747" cy="5767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5D82D8-47D0-4A91-897E-38DC0ED606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8555" y="1490529"/>
            <a:ext cx="8752556" cy="2030461"/>
          </a:xfrm>
          <a:prstGeom prst="rect">
            <a:avLst/>
          </a:prstGeom>
        </p:spPr>
      </p:pic>
      <p:sp>
        <p:nvSpPr>
          <p:cNvPr id="12" name="شكل بيضاوي 52">
            <a:extLst>
              <a:ext uri="{FF2B5EF4-FFF2-40B4-BE49-F238E27FC236}">
                <a16:creationId xmlns:a16="http://schemas.microsoft.com/office/drawing/2014/main" id="{14415212-DE9F-4F72-B681-09E503398C77}"/>
              </a:ext>
            </a:extLst>
          </p:cNvPr>
          <p:cNvSpPr/>
          <p:nvPr/>
        </p:nvSpPr>
        <p:spPr>
          <a:xfrm>
            <a:off x="494129" y="4119348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مستطيل: زوايا مستديرة 53">
            <a:extLst>
              <a:ext uri="{FF2B5EF4-FFF2-40B4-BE49-F238E27FC236}">
                <a16:creationId xmlns:a16="http://schemas.microsoft.com/office/drawing/2014/main" id="{CE6009D8-D30E-4526-933C-D9897D18CF9B}"/>
              </a:ext>
            </a:extLst>
          </p:cNvPr>
          <p:cNvSpPr/>
          <p:nvPr/>
        </p:nvSpPr>
        <p:spPr>
          <a:xfrm>
            <a:off x="1501479" y="4119348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15" name="شكل بيضاوي 54">
            <a:extLst>
              <a:ext uri="{FF2B5EF4-FFF2-40B4-BE49-F238E27FC236}">
                <a16:creationId xmlns:a16="http://schemas.microsoft.com/office/drawing/2014/main" id="{42DCA39E-11BE-4E27-A334-18F6F32B4C6B}"/>
              </a:ext>
            </a:extLst>
          </p:cNvPr>
          <p:cNvSpPr/>
          <p:nvPr/>
        </p:nvSpPr>
        <p:spPr>
          <a:xfrm>
            <a:off x="494129" y="4120707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شكل بيضاوي 55">
            <a:extLst>
              <a:ext uri="{FF2B5EF4-FFF2-40B4-BE49-F238E27FC236}">
                <a16:creationId xmlns:a16="http://schemas.microsoft.com/office/drawing/2014/main" id="{C793C131-E257-44AE-8B23-7A22A223832C}"/>
              </a:ext>
            </a:extLst>
          </p:cNvPr>
          <p:cNvSpPr/>
          <p:nvPr/>
        </p:nvSpPr>
        <p:spPr>
          <a:xfrm>
            <a:off x="5102337" y="4097726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مستطيل: زوايا مستديرة 56">
            <a:extLst>
              <a:ext uri="{FF2B5EF4-FFF2-40B4-BE49-F238E27FC236}">
                <a16:creationId xmlns:a16="http://schemas.microsoft.com/office/drawing/2014/main" id="{CC36700F-D0E7-48AC-91D2-815AD9817005}"/>
              </a:ext>
            </a:extLst>
          </p:cNvPr>
          <p:cNvSpPr/>
          <p:nvPr/>
        </p:nvSpPr>
        <p:spPr>
          <a:xfrm>
            <a:off x="6199668" y="4122633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19" name="شكل بيضاوي 57">
            <a:extLst>
              <a:ext uri="{FF2B5EF4-FFF2-40B4-BE49-F238E27FC236}">
                <a16:creationId xmlns:a16="http://schemas.microsoft.com/office/drawing/2014/main" id="{FADF48B3-1AE8-40D7-A3CF-9668E20B8D93}"/>
              </a:ext>
            </a:extLst>
          </p:cNvPr>
          <p:cNvSpPr/>
          <p:nvPr/>
        </p:nvSpPr>
        <p:spPr>
          <a:xfrm>
            <a:off x="5102337" y="4099085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شكل بيضاوي 49">
            <a:extLst>
              <a:ext uri="{FF2B5EF4-FFF2-40B4-BE49-F238E27FC236}">
                <a16:creationId xmlns:a16="http://schemas.microsoft.com/office/drawing/2014/main" id="{7EB3233B-B173-446F-A3DA-4FCBE82EA468}"/>
              </a:ext>
            </a:extLst>
          </p:cNvPr>
          <p:cNvSpPr/>
          <p:nvPr/>
        </p:nvSpPr>
        <p:spPr>
          <a:xfrm>
            <a:off x="554998" y="5164462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مستطيل: زوايا مستديرة 50">
                <a:extLst>
                  <a:ext uri="{FF2B5EF4-FFF2-40B4-BE49-F238E27FC236}">
                    <a16:creationId xmlns:a16="http://schemas.microsoft.com/office/drawing/2014/main" id="{2B565653-723D-418A-98B9-1E20B8B5EAD5}"/>
                  </a:ext>
                </a:extLst>
              </p:cNvPr>
              <p:cNvSpPr/>
              <p:nvPr/>
            </p:nvSpPr>
            <p:spPr>
              <a:xfrm>
                <a:off x="1501479" y="5164462"/>
                <a:ext cx="1872000" cy="694884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ar-KW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مستطيل: زوايا مستديرة 50">
                <a:extLst>
                  <a:ext uri="{FF2B5EF4-FFF2-40B4-BE49-F238E27FC236}">
                    <a16:creationId xmlns:a16="http://schemas.microsoft.com/office/drawing/2014/main" id="{2B565653-723D-418A-98B9-1E20B8B5EA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1479" y="5164462"/>
                <a:ext cx="1872000" cy="694884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شكل بيضاوي 51">
            <a:extLst>
              <a:ext uri="{FF2B5EF4-FFF2-40B4-BE49-F238E27FC236}">
                <a16:creationId xmlns:a16="http://schemas.microsoft.com/office/drawing/2014/main" id="{1477C229-EF57-413E-B64A-AA9C124FC201}"/>
              </a:ext>
            </a:extLst>
          </p:cNvPr>
          <p:cNvSpPr/>
          <p:nvPr/>
        </p:nvSpPr>
        <p:spPr>
          <a:xfrm>
            <a:off x="567046" y="5165821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شكل بيضاوي 58">
            <a:extLst>
              <a:ext uri="{FF2B5EF4-FFF2-40B4-BE49-F238E27FC236}">
                <a16:creationId xmlns:a16="http://schemas.microsoft.com/office/drawing/2014/main" id="{B74CEB1A-F496-4B8A-BC42-90E5D445549B}"/>
              </a:ext>
            </a:extLst>
          </p:cNvPr>
          <p:cNvSpPr/>
          <p:nvPr/>
        </p:nvSpPr>
        <p:spPr>
          <a:xfrm>
            <a:off x="5102337" y="5164462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مستطيل: زوايا مستديرة 59">
            <a:extLst>
              <a:ext uri="{FF2B5EF4-FFF2-40B4-BE49-F238E27FC236}">
                <a16:creationId xmlns:a16="http://schemas.microsoft.com/office/drawing/2014/main" id="{BF39F333-94EB-4E34-AA70-5ED5FD770D8E}"/>
              </a:ext>
            </a:extLst>
          </p:cNvPr>
          <p:cNvSpPr/>
          <p:nvPr/>
        </p:nvSpPr>
        <p:spPr>
          <a:xfrm>
            <a:off x="6173122" y="5164462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25" name="شكل بيضاوي 60">
            <a:extLst>
              <a:ext uri="{FF2B5EF4-FFF2-40B4-BE49-F238E27FC236}">
                <a16:creationId xmlns:a16="http://schemas.microsoft.com/office/drawing/2014/main" id="{6E360213-7CCF-451A-9049-E89756F349D4}"/>
              </a:ext>
            </a:extLst>
          </p:cNvPr>
          <p:cNvSpPr/>
          <p:nvPr/>
        </p:nvSpPr>
        <p:spPr>
          <a:xfrm>
            <a:off x="5102337" y="5165821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103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4" grpId="0" animBg="1"/>
      <p:bldP spid="14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34">
            <a:extLst>
              <a:ext uri="{FF2B5EF4-FFF2-40B4-BE49-F238E27FC236}">
                <a16:creationId xmlns:a16="http://schemas.microsoft.com/office/drawing/2014/main" id="{C4E91539-0FCA-4DEF-AC35-BDBAD9A91559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14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35">
            <a:extLst>
              <a:ext uri="{FF2B5EF4-FFF2-40B4-BE49-F238E27FC236}">
                <a16:creationId xmlns:a16="http://schemas.microsoft.com/office/drawing/2014/main" id="{E7909FA4-1665-4CF2-AD5F-6965C24542FF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dirty="0">
                <a:cs typeface="Arial" pitchFamily="34" charset="0"/>
              </a:rPr>
              <a:t>تكامل الدوال المثلثية </a:t>
            </a:r>
            <a:r>
              <a:rPr lang="ar-AE" b="1" dirty="0">
                <a:cs typeface="Arial" pitchFamily="34" charset="0"/>
              </a:rPr>
              <a:t>( </a:t>
            </a:r>
            <a:r>
              <a:rPr lang="en-US" b="1" dirty="0">
                <a:cs typeface="Arial" pitchFamily="34" charset="0"/>
              </a:rPr>
              <a:t>5-3</a:t>
            </a:r>
            <a:r>
              <a:rPr lang="ar-AE" b="1" dirty="0">
                <a:cs typeface="Arial" pitchFamily="34" charset="0"/>
              </a:rPr>
              <a:t>) </a:t>
            </a:r>
            <a:r>
              <a:rPr lang="x-none" b="1" dirty="0">
                <a:cs typeface="Arial" pitchFamily="34" charset="0"/>
              </a:rPr>
              <a:t> </a:t>
            </a:r>
            <a:r>
              <a:rPr lang="ar-AE" b="1" dirty="0">
                <a:cs typeface="Arial" pitchFamily="34" charset="0"/>
              </a:rPr>
              <a:t> </a:t>
            </a:r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B02F7FE1-63B6-49E8-BE18-D10A50F0D52F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4A0D73-14EC-4232-860D-EF390602585E}"/>
              </a:ext>
            </a:extLst>
          </p:cNvPr>
          <p:cNvSpPr txBox="1"/>
          <p:nvPr/>
        </p:nvSpPr>
        <p:spPr>
          <a:xfrm>
            <a:off x="6798365" y="418594"/>
            <a:ext cx="2272747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EG" sz="2400" b="1" dirty="0">
                <a:solidFill>
                  <a:srgbClr val="FF0000"/>
                </a:solidFill>
              </a:rPr>
              <a:t>تمارين الموضوعية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164DF3-2249-41E6-8EEC-35B6F762A9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50364" y="913793"/>
            <a:ext cx="5320747" cy="57673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990B694-F0B0-4E55-BCC0-84CD7F1695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6289" y="1459647"/>
            <a:ext cx="7557050" cy="1693364"/>
          </a:xfrm>
          <a:prstGeom prst="rect">
            <a:avLst/>
          </a:prstGeom>
        </p:spPr>
      </p:pic>
      <p:sp>
        <p:nvSpPr>
          <p:cNvPr id="13" name="شكل بيضاوي 52">
            <a:extLst>
              <a:ext uri="{FF2B5EF4-FFF2-40B4-BE49-F238E27FC236}">
                <a16:creationId xmlns:a16="http://schemas.microsoft.com/office/drawing/2014/main" id="{9A8D8DD7-3BA7-4297-93BE-2AB18FE5E3FE}"/>
              </a:ext>
            </a:extLst>
          </p:cNvPr>
          <p:cNvSpPr/>
          <p:nvPr/>
        </p:nvSpPr>
        <p:spPr>
          <a:xfrm>
            <a:off x="606289" y="3470920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مستطيل: زوايا مستديرة 53">
            <a:extLst>
              <a:ext uri="{FF2B5EF4-FFF2-40B4-BE49-F238E27FC236}">
                <a16:creationId xmlns:a16="http://schemas.microsoft.com/office/drawing/2014/main" id="{A213E2E7-0A8A-4E9A-90A2-1558DE500B14}"/>
              </a:ext>
            </a:extLst>
          </p:cNvPr>
          <p:cNvSpPr/>
          <p:nvPr/>
        </p:nvSpPr>
        <p:spPr>
          <a:xfrm>
            <a:off x="1613639" y="3470920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20" name="شكل بيضاوي 54">
            <a:extLst>
              <a:ext uri="{FF2B5EF4-FFF2-40B4-BE49-F238E27FC236}">
                <a16:creationId xmlns:a16="http://schemas.microsoft.com/office/drawing/2014/main" id="{74AB2A5B-D4DD-4359-B121-3B6F69C42B10}"/>
              </a:ext>
            </a:extLst>
          </p:cNvPr>
          <p:cNvSpPr/>
          <p:nvPr/>
        </p:nvSpPr>
        <p:spPr>
          <a:xfrm>
            <a:off x="606289" y="3472279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شكل بيضاوي 55">
            <a:extLst>
              <a:ext uri="{FF2B5EF4-FFF2-40B4-BE49-F238E27FC236}">
                <a16:creationId xmlns:a16="http://schemas.microsoft.com/office/drawing/2014/main" id="{C44034EB-E442-48CB-AE75-2186411EBA6D}"/>
              </a:ext>
            </a:extLst>
          </p:cNvPr>
          <p:cNvSpPr/>
          <p:nvPr/>
        </p:nvSpPr>
        <p:spPr>
          <a:xfrm>
            <a:off x="5214497" y="3449298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مستطيل: زوايا مستديرة 56">
            <a:extLst>
              <a:ext uri="{FF2B5EF4-FFF2-40B4-BE49-F238E27FC236}">
                <a16:creationId xmlns:a16="http://schemas.microsoft.com/office/drawing/2014/main" id="{D54E6A3D-D8B3-4BBB-AF96-AACC62867E54}"/>
              </a:ext>
            </a:extLst>
          </p:cNvPr>
          <p:cNvSpPr/>
          <p:nvPr/>
        </p:nvSpPr>
        <p:spPr>
          <a:xfrm>
            <a:off x="6311828" y="3474205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23" name="شكل بيضاوي 57">
            <a:extLst>
              <a:ext uri="{FF2B5EF4-FFF2-40B4-BE49-F238E27FC236}">
                <a16:creationId xmlns:a16="http://schemas.microsoft.com/office/drawing/2014/main" id="{FC064C4D-22C8-42F4-80C7-B78F6661E7E7}"/>
              </a:ext>
            </a:extLst>
          </p:cNvPr>
          <p:cNvSpPr/>
          <p:nvPr/>
        </p:nvSpPr>
        <p:spPr>
          <a:xfrm>
            <a:off x="5214497" y="3450657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شكل بيضاوي 49">
            <a:extLst>
              <a:ext uri="{FF2B5EF4-FFF2-40B4-BE49-F238E27FC236}">
                <a16:creationId xmlns:a16="http://schemas.microsoft.com/office/drawing/2014/main" id="{2BB16DFD-0BCD-43DA-A045-013247AA2D95}"/>
              </a:ext>
            </a:extLst>
          </p:cNvPr>
          <p:cNvSpPr/>
          <p:nvPr/>
        </p:nvSpPr>
        <p:spPr>
          <a:xfrm>
            <a:off x="480429" y="4514675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مستطيل: زوايا مستديرة 50">
                <a:extLst>
                  <a:ext uri="{FF2B5EF4-FFF2-40B4-BE49-F238E27FC236}">
                    <a16:creationId xmlns:a16="http://schemas.microsoft.com/office/drawing/2014/main" id="{6D9FB5D0-B268-4A57-AE89-7EA37DE0F7AC}"/>
                  </a:ext>
                </a:extLst>
              </p:cNvPr>
              <p:cNvSpPr/>
              <p:nvPr/>
            </p:nvSpPr>
            <p:spPr>
              <a:xfrm>
                <a:off x="1613639" y="4516034"/>
                <a:ext cx="1872000" cy="694884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ar-KW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مستطيل: زوايا مستديرة 50">
                <a:extLst>
                  <a:ext uri="{FF2B5EF4-FFF2-40B4-BE49-F238E27FC236}">
                    <a16:creationId xmlns:a16="http://schemas.microsoft.com/office/drawing/2014/main" id="{6D9FB5D0-B268-4A57-AE89-7EA37DE0F7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3639" y="4516034"/>
                <a:ext cx="1872000" cy="694884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شكل بيضاوي 51">
            <a:extLst>
              <a:ext uri="{FF2B5EF4-FFF2-40B4-BE49-F238E27FC236}">
                <a16:creationId xmlns:a16="http://schemas.microsoft.com/office/drawing/2014/main" id="{2F1732D4-0CD5-4B4A-9FE3-5AC4441A0316}"/>
              </a:ext>
            </a:extLst>
          </p:cNvPr>
          <p:cNvSpPr/>
          <p:nvPr/>
        </p:nvSpPr>
        <p:spPr>
          <a:xfrm>
            <a:off x="492477" y="4516034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شكل بيضاوي 58">
            <a:extLst>
              <a:ext uri="{FF2B5EF4-FFF2-40B4-BE49-F238E27FC236}">
                <a16:creationId xmlns:a16="http://schemas.microsoft.com/office/drawing/2014/main" id="{9FCD1D72-7AD8-4DC6-97BA-773A5B2A537C}"/>
              </a:ext>
            </a:extLst>
          </p:cNvPr>
          <p:cNvSpPr/>
          <p:nvPr/>
        </p:nvSpPr>
        <p:spPr>
          <a:xfrm>
            <a:off x="5214497" y="4516034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مستطيل: زوايا مستديرة 59">
            <a:extLst>
              <a:ext uri="{FF2B5EF4-FFF2-40B4-BE49-F238E27FC236}">
                <a16:creationId xmlns:a16="http://schemas.microsoft.com/office/drawing/2014/main" id="{B66CE547-A84D-45DD-B7B2-79ACF875D1D8}"/>
              </a:ext>
            </a:extLst>
          </p:cNvPr>
          <p:cNvSpPr/>
          <p:nvPr/>
        </p:nvSpPr>
        <p:spPr>
          <a:xfrm>
            <a:off x="6285282" y="4516034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32" name="شكل بيضاوي 60">
            <a:extLst>
              <a:ext uri="{FF2B5EF4-FFF2-40B4-BE49-F238E27FC236}">
                <a16:creationId xmlns:a16="http://schemas.microsoft.com/office/drawing/2014/main" id="{0C63F30D-C5A1-405E-BE1A-A9B54EC4F7E2}"/>
              </a:ext>
            </a:extLst>
          </p:cNvPr>
          <p:cNvSpPr/>
          <p:nvPr/>
        </p:nvSpPr>
        <p:spPr>
          <a:xfrm>
            <a:off x="5214497" y="4517393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688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21" grpId="0" animBg="1"/>
      <p:bldP spid="21" grpId="1" animBg="1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  <p:bldP spid="30" grpId="0" animBg="1"/>
      <p:bldP spid="30" grpId="1" animBg="1"/>
      <p:bldP spid="31" grpId="0" animBg="1"/>
      <p:bldP spid="31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34">
            <a:extLst>
              <a:ext uri="{FF2B5EF4-FFF2-40B4-BE49-F238E27FC236}">
                <a16:creationId xmlns:a16="http://schemas.microsoft.com/office/drawing/2014/main" id="{C4E91539-0FCA-4DEF-AC35-BDBAD9A91559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14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35">
            <a:extLst>
              <a:ext uri="{FF2B5EF4-FFF2-40B4-BE49-F238E27FC236}">
                <a16:creationId xmlns:a16="http://schemas.microsoft.com/office/drawing/2014/main" id="{E7909FA4-1665-4CF2-AD5F-6965C24542FF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dirty="0">
                <a:cs typeface="Arial" pitchFamily="34" charset="0"/>
              </a:rPr>
              <a:t>تكامل الدوال المثلثية </a:t>
            </a:r>
            <a:r>
              <a:rPr lang="ar-AE" b="1" dirty="0">
                <a:cs typeface="Arial" pitchFamily="34" charset="0"/>
              </a:rPr>
              <a:t>( </a:t>
            </a:r>
            <a:r>
              <a:rPr lang="en-US" b="1" dirty="0">
                <a:cs typeface="Arial" pitchFamily="34" charset="0"/>
              </a:rPr>
              <a:t>5-3</a:t>
            </a:r>
            <a:r>
              <a:rPr lang="ar-AE" b="1" dirty="0">
                <a:cs typeface="Arial" pitchFamily="34" charset="0"/>
              </a:rPr>
              <a:t>) </a:t>
            </a:r>
            <a:r>
              <a:rPr lang="x-none" b="1" dirty="0">
                <a:cs typeface="Arial" pitchFamily="34" charset="0"/>
              </a:rPr>
              <a:t> </a:t>
            </a:r>
            <a:r>
              <a:rPr lang="ar-AE" b="1" dirty="0">
                <a:cs typeface="Arial" pitchFamily="34" charset="0"/>
              </a:rPr>
              <a:t> </a:t>
            </a:r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B02F7FE1-63B6-49E8-BE18-D10A50F0D52F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4A0D73-14EC-4232-860D-EF390602585E}"/>
              </a:ext>
            </a:extLst>
          </p:cNvPr>
          <p:cNvSpPr txBox="1"/>
          <p:nvPr/>
        </p:nvSpPr>
        <p:spPr>
          <a:xfrm>
            <a:off x="6798365" y="418594"/>
            <a:ext cx="2272747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EG" sz="2400" b="1" dirty="0">
                <a:solidFill>
                  <a:srgbClr val="FF0000"/>
                </a:solidFill>
              </a:rPr>
              <a:t>تمارين الموضوعية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164DF3-2249-41E6-8EEC-35B6F762A9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50364" y="913793"/>
            <a:ext cx="5320747" cy="57673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78D6607-85BD-47DA-BC3A-7A2802C61F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2121" y="1679445"/>
            <a:ext cx="8100893" cy="1749555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9FED2808-4A18-4330-A5F3-CE864DDD2BDF}"/>
              </a:ext>
            </a:extLst>
          </p:cNvPr>
          <p:cNvSpPr/>
          <p:nvPr/>
        </p:nvSpPr>
        <p:spPr>
          <a:xfrm>
            <a:off x="5177945" y="4267090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98F7B6C-EF6A-482C-B666-73101BEC5DEC}"/>
              </a:ext>
            </a:extLst>
          </p:cNvPr>
          <p:cNvSpPr/>
          <p:nvPr/>
        </p:nvSpPr>
        <p:spPr>
          <a:xfrm>
            <a:off x="1164293" y="5050345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3910EA8-642D-41B6-B6FA-168FFC5433D4}"/>
              </a:ext>
            </a:extLst>
          </p:cNvPr>
          <p:cNvSpPr/>
          <p:nvPr/>
        </p:nvSpPr>
        <p:spPr>
          <a:xfrm>
            <a:off x="5143307" y="5099849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1" name="شكل بيضاوي 26">
            <a:extLst>
              <a:ext uri="{FF2B5EF4-FFF2-40B4-BE49-F238E27FC236}">
                <a16:creationId xmlns:a16="http://schemas.microsoft.com/office/drawing/2014/main" id="{44CD665C-93ED-458E-9D89-3D59619CE10F}"/>
              </a:ext>
            </a:extLst>
          </p:cNvPr>
          <p:cNvSpPr/>
          <p:nvPr/>
        </p:nvSpPr>
        <p:spPr>
          <a:xfrm>
            <a:off x="5088974" y="4063458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مستطيل: زوايا مستديرة 27">
                <a:extLst>
                  <a:ext uri="{FF2B5EF4-FFF2-40B4-BE49-F238E27FC236}">
                    <a16:creationId xmlns:a16="http://schemas.microsoft.com/office/drawing/2014/main" id="{B5A5D1C3-8C50-4FF7-A4E3-C57A3D55FD58}"/>
                  </a:ext>
                </a:extLst>
              </p:cNvPr>
              <p:cNvSpPr/>
              <p:nvPr/>
            </p:nvSpPr>
            <p:spPr>
              <a:xfrm>
                <a:off x="5966781" y="4122391"/>
                <a:ext cx="1872000" cy="579747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ar-KW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مستطيل: زوايا مستديرة 27">
                <a:extLst>
                  <a:ext uri="{FF2B5EF4-FFF2-40B4-BE49-F238E27FC236}">
                    <a16:creationId xmlns:a16="http://schemas.microsoft.com/office/drawing/2014/main" id="{B5A5D1C3-8C50-4FF7-A4E3-C57A3D55FD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6781" y="4122391"/>
                <a:ext cx="1872000" cy="579747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شكل بيضاوي 36">
            <a:extLst>
              <a:ext uri="{FF2B5EF4-FFF2-40B4-BE49-F238E27FC236}">
                <a16:creationId xmlns:a16="http://schemas.microsoft.com/office/drawing/2014/main" id="{3470B433-A513-4797-92B4-3B9F84694664}"/>
              </a:ext>
            </a:extLst>
          </p:cNvPr>
          <p:cNvSpPr/>
          <p:nvPr/>
        </p:nvSpPr>
        <p:spPr>
          <a:xfrm>
            <a:off x="5087959" y="4064817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شكل بيضاوي 42">
            <a:extLst>
              <a:ext uri="{FF2B5EF4-FFF2-40B4-BE49-F238E27FC236}">
                <a16:creationId xmlns:a16="http://schemas.microsoft.com/office/drawing/2014/main" id="{67B49AB5-CBD0-4108-ADFA-DE90636E200E}"/>
              </a:ext>
            </a:extLst>
          </p:cNvPr>
          <p:cNvSpPr/>
          <p:nvPr/>
        </p:nvSpPr>
        <p:spPr>
          <a:xfrm>
            <a:off x="1120124" y="4048754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مستطيل: زوايا مستديرة 43">
            <a:extLst>
              <a:ext uri="{FF2B5EF4-FFF2-40B4-BE49-F238E27FC236}">
                <a16:creationId xmlns:a16="http://schemas.microsoft.com/office/drawing/2014/main" id="{BA393AF4-BDB1-424E-9697-9C41CB8A35AF}"/>
              </a:ext>
            </a:extLst>
          </p:cNvPr>
          <p:cNvSpPr/>
          <p:nvPr/>
        </p:nvSpPr>
        <p:spPr>
          <a:xfrm>
            <a:off x="2118807" y="4072329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26" name="شكل بيضاوي 44">
            <a:extLst>
              <a:ext uri="{FF2B5EF4-FFF2-40B4-BE49-F238E27FC236}">
                <a16:creationId xmlns:a16="http://schemas.microsoft.com/office/drawing/2014/main" id="{970B4CBB-154A-447D-A29C-77CF258AEC2C}"/>
              </a:ext>
            </a:extLst>
          </p:cNvPr>
          <p:cNvSpPr/>
          <p:nvPr/>
        </p:nvSpPr>
        <p:spPr>
          <a:xfrm>
            <a:off x="1120124" y="4050113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شكل بيضاوي 47">
            <a:extLst>
              <a:ext uri="{FF2B5EF4-FFF2-40B4-BE49-F238E27FC236}">
                <a16:creationId xmlns:a16="http://schemas.microsoft.com/office/drawing/2014/main" id="{645E2C34-7584-4B68-8158-F137C2CF1D36}"/>
              </a:ext>
            </a:extLst>
          </p:cNvPr>
          <p:cNvSpPr/>
          <p:nvPr/>
        </p:nvSpPr>
        <p:spPr>
          <a:xfrm>
            <a:off x="5088974" y="4871465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مستطيل: زوايا مستديرة 48">
            <a:extLst>
              <a:ext uri="{FF2B5EF4-FFF2-40B4-BE49-F238E27FC236}">
                <a16:creationId xmlns:a16="http://schemas.microsoft.com/office/drawing/2014/main" id="{6A85580C-360A-479F-9C8E-7C52FA62CD7D}"/>
              </a:ext>
            </a:extLst>
          </p:cNvPr>
          <p:cNvSpPr/>
          <p:nvPr/>
        </p:nvSpPr>
        <p:spPr>
          <a:xfrm>
            <a:off x="6019234" y="4898398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32" name="شكل بيضاوي 49">
            <a:extLst>
              <a:ext uri="{FF2B5EF4-FFF2-40B4-BE49-F238E27FC236}">
                <a16:creationId xmlns:a16="http://schemas.microsoft.com/office/drawing/2014/main" id="{D4708E33-289D-4A26-AD7F-9E693D2EAB67}"/>
              </a:ext>
            </a:extLst>
          </p:cNvPr>
          <p:cNvSpPr/>
          <p:nvPr/>
        </p:nvSpPr>
        <p:spPr>
          <a:xfrm>
            <a:off x="5088974" y="4872824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شكل بيضاوي 50">
            <a:extLst>
              <a:ext uri="{FF2B5EF4-FFF2-40B4-BE49-F238E27FC236}">
                <a16:creationId xmlns:a16="http://schemas.microsoft.com/office/drawing/2014/main" id="{77B4606B-80ED-4506-96E3-77E69F5F5110}"/>
              </a:ext>
            </a:extLst>
          </p:cNvPr>
          <p:cNvSpPr/>
          <p:nvPr/>
        </p:nvSpPr>
        <p:spPr>
          <a:xfrm>
            <a:off x="1120124" y="4876380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مستطيل: زوايا مستديرة 51">
            <a:extLst>
              <a:ext uri="{FF2B5EF4-FFF2-40B4-BE49-F238E27FC236}">
                <a16:creationId xmlns:a16="http://schemas.microsoft.com/office/drawing/2014/main" id="{0492883C-DA2D-4F3B-A876-69379D379D95}"/>
              </a:ext>
            </a:extLst>
          </p:cNvPr>
          <p:cNvSpPr/>
          <p:nvPr/>
        </p:nvSpPr>
        <p:spPr>
          <a:xfrm>
            <a:off x="2135879" y="4904542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35" name="شكل بيضاوي 52">
            <a:extLst>
              <a:ext uri="{FF2B5EF4-FFF2-40B4-BE49-F238E27FC236}">
                <a16:creationId xmlns:a16="http://schemas.microsoft.com/office/drawing/2014/main" id="{31D42268-8549-4100-BFDD-5F1CE89A3B62}"/>
              </a:ext>
            </a:extLst>
          </p:cNvPr>
          <p:cNvSpPr/>
          <p:nvPr/>
        </p:nvSpPr>
        <p:spPr>
          <a:xfrm>
            <a:off x="1120124" y="4877739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451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  <p:bldP spid="30" grpId="0" animBg="1"/>
      <p:bldP spid="30" grpId="1" animBg="1"/>
      <p:bldP spid="31" grpId="0" animBg="1"/>
      <p:bldP spid="31" grpId="1" animBg="1"/>
      <p:bldP spid="33" grpId="0" animBg="1"/>
      <p:bldP spid="33" grpId="1" animBg="1"/>
      <p:bldP spid="34" grpId="0" animBg="1"/>
      <p:bldP spid="3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34">
            <a:extLst>
              <a:ext uri="{FF2B5EF4-FFF2-40B4-BE49-F238E27FC236}">
                <a16:creationId xmlns:a16="http://schemas.microsoft.com/office/drawing/2014/main" id="{C4E91539-0FCA-4DEF-AC35-BDBAD9A91559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14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35">
            <a:extLst>
              <a:ext uri="{FF2B5EF4-FFF2-40B4-BE49-F238E27FC236}">
                <a16:creationId xmlns:a16="http://schemas.microsoft.com/office/drawing/2014/main" id="{E7909FA4-1665-4CF2-AD5F-6965C24542FF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dirty="0">
                <a:cs typeface="Arial" pitchFamily="34" charset="0"/>
              </a:rPr>
              <a:t>تكامل الدوال المثلثية </a:t>
            </a:r>
            <a:r>
              <a:rPr lang="ar-AE" b="1" dirty="0">
                <a:cs typeface="Arial" pitchFamily="34" charset="0"/>
              </a:rPr>
              <a:t>( </a:t>
            </a:r>
            <a:r>
              <a:rPr lang="en-US" b="1" dirty="0">
                <a:cs typeface="Arial" pitchFamily="34" charset="0"/>
              </a:rPr>
              <a:t>5-3</a:t>
            </a:r>
            <a:r>
              <a:rPr lang="ar-AE" b="1" dirty="0">
                <a:cs typeface="Arial" pitchFamily="34" charset="0"/>
              </a:rPr>
              <a:t>) </a:t>
            </a:r>
            <a:r>
              <a:rPr lang="x-none" b="1" dirty="0">
                <a:cs typeface="Arial" pitchFamily="34" charset="0"/>
              </a:rPr>
              <a:t> </a:t>
            </a:r>
            <a:r>
              <a:rPr lang="ar-AE" b="1" dirty="0">
                <a:cs typeface="Arial" pitchFamily="34" charset="0"/>
              </a:rPr>
              <a:t> </a:t>
            </a:r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B02F7FE1-63B6-49E8-BE18-D10A50F0D52F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4A0D73-14EC-4232-860D-EF390602585E}"/>
              </a:ext>
            </a:extLst>
          </p:cNvPr>
          <p:cNvSpPr txBox="1"/>
          <p:nvPr/>
        </p:nvSpPr>
        <p:spPr>
          <a:xfrm>
            <a:off x="6798365" y="418594"/>
            <a:ext cx="2272747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EG" sz="2400" b="1" dirty="0">
                <a:solidFill>
                  <a:srgbClr val="FF0000"/>
                </a:solidFill>
              </a:rPr>
              <a:t>تمارين الموضوعية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164DF3-2249-41E6-8EEC-35B6F762A9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50364" y="913793"/>
            <a:ext cx="5320747" cy="57673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F0B4A49-A787-4DFE-8D58-3522C3DE1A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4642" y="1873874"/>
            <a:ext cx="7999758" cy="1555126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733DB301-94DB-4008-A74B-E32A7D4DEDAE}"/>
              </a:ext>
            </a:extLst>
          </p:cNvPr>
          <p:cNvSpPr/>
          <p:nvPr/>
        </p:nvSpPr>
        <p:spPr>
          <a:xfrm>
            <a:off x="5549006" y="4227078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B30ECE1-683A-45DD-94DE-A3A2B59ECC67}"/>
              </a:ext>
            </a:extLst>
          </p:cNvPr>
          <p:cNvSpPr/>
          <p:nvPr/>
        </p:nvSpPr>
        <p:spPr>
          <a:xfrm>
            <a:off x="1535354" y="5010333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A6C6285-20BF-417E-AA95-AD439BC287A4}"/>
              </a:ext>
            </a:extLst>
          </p:cNvPr>
          <p:cNvSpPr/>
          <p:nvPr/>
        </p:nvSpPr>
        <p:spPr>
          <a:xfrm>
            <a:off x="5514368" y="5059837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1" name="شكل بيضاوي 26">
            <a:extLst>
              <a:ext uri="{FF2B5EF4-FFF2-40B4-BE49-F238E27FC236}">
                <a16:creationId xmlns:a16="http://schemas.microsoft.com/office/drawing/2014/main" id="{46FCD3CA-DA5F-498F-B6D9-919B4443E954}"/>
              </a:ext>
            </a:extLst>
          </p:cNvPr>
          <p:cNvSpPr/>
          <p:nvPr/>
        </p:nvSpPr>
        <p:spPr>
          <a:xfrm>
            <a:off x="5460035" y="4023446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مستطيل: زوايا مستديرة 27">
                <a:extLst>
                  <a:ext uri="{FF2B5EF4-FFF2-40B4-BE49-F238E27FC236}">
                    <a16:creationId xmlns:a16="http://schemas.microsoft.com/office/drawing/2014/main" id="{B73A050E-E253-48A4-B007-7AA57C81018A}"/>
                  </a:ext>
                </a:extLst>
              </p:cNvPr>
              <p:cNvSpPr/>
              <p:nvPr/>
            </p:nvSpPr>
            <p:spPr>
              <a:xfrm>
                <a:off x="6337842" y="4082379"/>
                <a:ext cx="1872000" cy="579747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ar-KW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مستطيل: زوايا مستديرة 27">
                <a:extLst>
                  <a:ext uri="{FF2B5EF4-FFF2-40B4-BE49-F238E27FC236}">
                    <a16:creationId xmlns:a16="http://schemas.microsoft.com/office/drawing/2014/main" id="{B73A050E-E253-48A4-B007-7AA57C8101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7842" y="4082379"/>
                <a:ext cx="1872000" cy="579747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شكل بيضاوي 36">
            <a:extLst>
              <a:ext uri="{FF2B5EF4-FFF2-40B4-BE49-F238E27FC236}">
                <a16:creationId xmlns:a16="http://schemas.microsoft.com/office/drawing/2014/main" id="{C3665A17-9359-4E09-84A9-4B41DC240D9F}"/>
              </a:ext>
            </a:extLst>
          </p:cNvPr>
          <p:cNvSpPr/>
          <p:nvPr/>
        </p:nvSpPr>
        <p:spPr>
          <a:xfrm>
            <a:off x="5459020" y="4024805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شكل بيضاوي 42">
            <a:extLst>
              <a:ext uri="{FF2B5EF4-FFF2-40B4-BE49-F238E27FC236}">
                <a16:creationId xmlns:a16="http://schemas.microsoft.com/office/drawing/2014/main" id="{6361F10D-B017-4BFE-9C50-009CA1FA1E76}"/>
              </a:ext>
            </a:extLst>
          </p:cNvPr>
          <p:cNvSpPr/>
          <p:nvPr/>
        </p:nvSpPr>
        <p:spPr>
          <a:xfrm>
            <a:off x="1491185" y="4008742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مستطيل: زوايا مستديرة 43">
            <a:extLst>
              <a:ext uri="{FF2B5EF4-FFF2-40B4-BE49-F238E27FC236}">
                <a16:creationId xmlns:a16="http://schemas.microsoft.com/office/drawing/2014/main" id="{BFFBD6F3-F465-4D10-A140-03F62353B467}"/>
              </a:ext>
            </a:extLst>
          </p:cNvPr>
          <p:cNvSpPr/>
          <p:nvPr/>
        </p:nvSpPr>
        <p:spPr>
          <a:xfrm>
            <a:off x="2489868" y="4032317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26" name="شكل بيضاوي 44">
            <a:extLst>
              <a:ext uri="{FF2B5EF4-FFF2-40B4-BE49-F238E27FC236}">
                <a16:creationId xmlns:a16="http://schemas.microsoft.com/office/drawing/2014/main" id="{75F7560A-8E6B-43F3-B6DD-F9D838A093F9}"/>
              </a:ext>
            </a:extLst>
          </p:cNvPr>
          <p:cNvSpPr/>
          <p:nvPr/>
        </p:nvSpPr>
        <p:spPr>
          <a:xfrm>
            <a:off x="1491185" y="4010101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شكل بيضاوي 47">
            <a:extLst>
              <a:ext uri="{FF2B5EF4-FFF2-40B4-BE49-F238E27FC236}">
                <a16:creationId xmlns:a16="http://schemas.microsoft.com/office/drawing/2014/main" id="{F9FC75E1-69E6-4673-8FFD-BF8EDB71BD9C}"/>
              </a:ext>
            </a:extLst>
          </p:cNvPr>
          <p:cNvSpPr/>
          <p:nvPr/>
        </p:nvSpPr>
        <p:spPr>
          <a:xfrm>
            <a:off x="5460035" y="4831453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مستطيل: زوايا مستديرة 48">
            <a:extLst>
              <a:ext uri="{FF2B5EF4-FFF2-40B4-BE49-F238E27FC236}">
                <a16:creationId xmlns:a16="http://schemas.microsoft.com/office/drawing/2014/main" id="{EECF25CC-CC69-4FBA-877E-61A208737CB1}"/>
              </a:ext>
            </a:extLst>
          </p:cNvPr>
          <p:cNvSpPr/>
          <p:nvPr/>
        </p:nvSpPr>
        <p:spPr>
          <a:xfrm>
            <a:off x="6390295" y="4858386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32" name="شكل بيضاوي 49">
            <a:extLst>
              <a:ext uri="{FF2B5EF4-FFF2-40B4-BE49-F238E27FC236}">
                <a16:creationId xmlns:a16="http://schemas.microsoft.com/office/drawing/2014/main" id="{DFAB8DD5-38BD-4EFB-8EC6-9658585B91DB}"/>
              </a:ext>
            </a:extLst>
          </p:cNvPr>
          <p:cNvSpPr/>
          <p:nvPr/>
        </p:nvSpPr>
        <p:spPr>
          <a:xfrm>
            <a:off x="5460035" y="4832812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شكل بيضاوي 50">
            <a:extLst>
              <a:ext uri="{FF2B5EF4-FFF2-40B4-BE49-F238E27FC236}">
                <a16:creationId xmlns:a16="http://schemas.microsoft.com/office/drawing/2014/main" id="{6ABAFFF0-BA72-4FAC-8446-C802C7FF92C0}"/>
              </a:ext>
            </a:extLst>
          </p:cNvPr>
          <p:cNvSpPr/>
          <p:nvPr/>
        </p:nvSpPr>
        <p:spPr>
          <a:xfrm>
            <a:off x="1491185" y="4836368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مستطيل: زوايا مستديرة 51">
            <a:extLst>
              <a:ext uri="{FF2B5EF4-FFF2-40B4-BE49-F238E27FC236}">
                <a16:creationId xmlns:a16="http://schemas.microsoft.com/office/drawing/2014/main" id="{20C33E4F-BC96-4C71-9B38-1B04D1549CE8}"/>
              </a:ext>
            </a:extLst>
          </p:cNvPr>
          <p:cNvSpPr/>
          <p:nvPr/>
        </p:nvSpPr>
        <p:spPr>
          <a:xfrm>
            <a:off x="2506940" y="4864530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35" name="شكل بيضاوي 52">
            <a:extLst>
              <a:ext uri="{FF2B5EF4-FFF2-40B4-BE49-F238E27FC236}">
                <a16:creationId xmlns:a16="http://schemas.microsoft.com/office/drawing/2014/main" id="{CD172436-C54C-4D03-890A-6910A64DC987}"/>
              </a:ext>
            </a:extLst>
          </p:cNvPr>
          <p:cNvSpPr/>
          <p:nvPr/>
        </p:nvSpPr>
        <p:spPr>
          <a:xfrm>
            <a:off x="1491185" y="4837727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89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  <p:bldP spid="30" grpId="0" animBg="1"/>
      <p:bldP spid="30" grpId="1" animBg="1"/>
      <p:bldP spid="31" grpId="0" animBg="1"/>
      <p:bldP spid="31" grpId="1" animBg="1"/>
      <p:bldP spid="33" grpId="0" animBg="1"/>
      <p:bldP spid="33" grpId="1" animBg="1"/>
      <p:bldP spid="34" grpId="0" animBg="1"/>
      <p:bldP spid="3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339573E-C27A-4B60-8B87-05858DC11310}"/>
              </a:ext>
            </a:extLst>
          </p:cNvPr>
          <p:cNvSpPr/>
          <p:nvPr/>
        </p:nvSpPr>
        <p:spPr>
          <a:xfrm>
            <a:off x="362309" y="1452290"/>
            <a:ext cx="8583283" cy="296251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( 5 – 3 )</a:t>
            </a:r>
            <a:endParaRPr lang="ar-KW" sz="9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EG" sz="7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تكامل الدوال المثلثية</a:t>
            </a:r>
            <a:endParaRPr lang="en-US" sz="8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838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Rounded Rectangle 8"/>
              <p:cNvSpPr/>
              <p:nvPr/>
            </p:nvSpPr>
            <p:spPr bwMode="auto">
              <a:xfrm>
                <a:off x="5296620" y="589291"/>
                <a:ext cx="3692105" cy="497637"/>
              </a:xfrm>
              <a:prstGeom prst="roundRect">
                <a:avLst/>
              </a:prstGeom>
              <a:ln/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none" rtlCol="1" anchor="ctr"/>
              <a:lstStyle/>
              <a:p>
                <a:pPr algn="ctr"/>
                <a:r>
                  <a:rPr lang="ar-KW" b="1" i="1" dirty="0">
                    <a:ln w="0"/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Fanan" pitchFamily="2" charset="-78"/>
                  </a:rPr>
                  <a:t>في التمارين  (</a:t>
                </a:r>
                <a14:m>
                  <m:oMath xmlns:m="http://schemas.openxmlformats.org/officeDocument/2006/math">
                    <m:r>
                      <a:rPr lang="ar-KW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ar-KW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ar-KW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𝟏𝟒</m:t>
                    </m:r>
                  </m:oMath>
                </a14:m>
                <a:r>
                  <a:rPr lang="ar-KW" b="1" i="1" dirty="0">
                    <a:ln w="0"/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Fanan" pitchFamily="2" charset="-78"/>
                  </a:rPr>
                  <a:t>), أ </a:t>
                </a:r>
                <a:r>
                  <a:rPr lang="ar-KW" b="1" i="1">
                    <a:ln w="0"/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Fanan" pitchFamily="2" charset="-78"/>
                  </a:rPr>
                  <a:t>وجد  التكامل</a:t>
                </a:r>
                <a:r>
                  <a:rPr lang="ar-KW" b="1" i="1" dirty="0">
                    <a:ln w="0"/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Fanan" pitchFamily="2" charset="-78"/>
                  </a:rPr>
                  <a:t>.</a:t>
                </a:r>
                <a:endParaRPr lang="en-GB" b="1" i="1" dirty="0">
                  <a:ln w="0"/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Fanan" pitchFamily="2" charset="-78"/>
                </a:endParaRPr>
              </a:p>
            </p:txBody>
          </p:sp>
        </mc:Choice>
        <mc:Fallback xmlns="">
          <p:sp>
            <p:nvSpPr>
              <p:cNvPr id="9" name="Rounded 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96620" y="589291"/>
                <a:ext cx="3692105" cy="497637"/>
              </a:xfrm>
              <a:prstGeom prst="roundRect">
                <a:avLst/>
              </a:prstGeom>
              <a:blipFill rotWithShape="1">
                <a:blip r:embed="rId3"/>
                <a:stretch>
                  <a:fillRect b="-13253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/>
          <p:cNvGrpSpPr/>
          <p:nvPr/>
        </p:nvGrpSpPr>
        <p:grpSpPr>
          <a:xfrm>
            <a:off x="189212" y="1375917"/>
            <a:ext cx="386644" cy="369332"/>
            <a:chOff x="6751904" y="3728393"/>
            <a:chExt cx="386644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Rectangle 28"/>
                <p:cNvSpPr/>
                <p:nvPr/>
              </p:nvSpPr>
              <p:spPr>
                <a:xfrm>
                  <a:off x="6751904" y="3728393"/>
                  <a:ext cx="38664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𝟏</m:t>
                        </m:r>
                      </m:oMath>
                    </m:oMathPara>
                  </a14:m>
                  <a:endParaRPr lang="ar-KW" i="1" dirty="0">
                    <a:solidFill>
                      <a:schemeClr val="tx1"/>
                    </a:solidFill>
                    <a:effectLst/>
                  </a:endParaRPr>
                </a:p>
              </p:txBody>
            </p:sp>
          </mc:Choice>
          <mc:Fallback xmlns="">
            <p:sp>
              <p:nvSpPr>
                <p:cNvPr id="29" name="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51904" y="3728393"/>
                  <a:ext cx="386644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8333" r="-22222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Oval 29"/>
            <p:cNvSpPr/>
            <p:nvPr/>
          </p:nvSpPr>
          <p:spPr>
            <a:xfrm>
              <a:off x="6798172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 i="1">
                <a:solidFill>
                  <a:schemeClr val="tx1"/>
                </a:solidFill>
              </a:endParaRPr>
            </a:p>
          </p:txBody>
        </p:sp>
      </p:grpSp>
      <p:cxnSp>
        <p:nvCxnSpPr>
          <p:cNvPr id="31" name="Straight Connector 30"/>
          <p:cNvCxnSpPr/>
          <p:nvPr/>
        </p:nvCxnSpPr>
        <p:spPr>
          <a:xfrm>
            <a:off x="4572000" y="1052423"/>
            <a:ext cx="0" cy="580557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93941" y="1181939"/>
                <a:ext cx="2996991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𝒔𝒆𝒄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𝒕𝒂𝒏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941" y="1181939"/>
                <a:ext cx="2996991" cy="818879"/>
              </a:xfrm>
              <a:prstGeom prst="rect">
                <a:avLst/>
              </a:prstGeom>
              <a:blipFill rotWithShape="1">
                <a:blip r:embed="rId5"/>
                <a:stretch>
                  <a:fillRect r="-2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-8626" y="1837545"/>
                <a:ext cx="4247070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𝒔𝒆𝒄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𝒕𝒂𝒏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𝒔𝒊𝒏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626" y="1837545"/>
                <a:ext cx="4247070" cy="81887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-439946" y="2648428"/>
                <a:ext cx="424707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𝒔𝒆𝒄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39946" y="2648428"/>
                <a:ext cx="4247070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 flipH="1">
            <a:off x="1" y="3536950"/>
            <a:ext cx="914399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4672072" y="1278806"/>
            <a:ext cx="386644" cy="369332"/>
            <a:chOff x="6762076" y="3746826"/>
            <a:chExt cx="386644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6762076" y="3746826"/>
                  <a:ext cx="38664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𝟐</m:t>
                        </m:r>
                      </m:oMath>
                    </m:oMathPara>
                  </a14:m>
                  <a:endParaRPr lang="ar-KW" i="1" dirty="0">
                    <a:solidFill>
                      <a:schemeClr val="tx1"/>
                    </a:solidFill>
                    <a:effectLst/>
                  </a:endParaRPr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2076" y="3746826"/>
                  <a:ext cx="386644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t="-8333" r="-20313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Oval 19"/>
            <p:cNvSpPr/>
            <p:nvPr/>
          </p:nvSpPr>
          <p:spPr>
            <a:xfrm>
              <a:off x="6798172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KW" i="1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572000" y="1121553"/>
                <a:ext cx="3755365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𝒄𝒔𝒄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𝒄𝒐𝒕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𝒔𝒆𝒄</m:t>
                                  </m:r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21553"/>
                <a:ext cx="3755365" cy="81887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416725" y="1734027"/>
                <a:ext cx="4247070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𝒄𝒔𝒄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𝒄𝒐𝒕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𝒔𝒆𝒄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725" y="1734027"/>
                <a:ext cx="4247070" cy="81887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3847381" y="2639801"/>
                <a:ext cx="424707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𝒄𝒔𝒄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𝒕𝒂𝒏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381" y="2639801"/>
                <a:ext cx="4247070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154706" y="3761386"/>
            <a:ext cx="386644" cy="369332"/>
            <a:chOff x="6751904" y="3758851"/>
            <a:chExt cx="386644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/>
                <p:cNvSpPr/>
                <p:nvPr/>
              </p:nvSpPr>
              <p:spPr>
                <a:xfrm>
                  <a:off x="6751904" y="3758851"/>
                  <a:ext cx="38664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𝟑</m:t>
                        </m:r>
                      </m:oMath>
                    </m:oMathPara>
                  </a14:m>
                  <a:endParaRPr lang="ar-KW" i="1" dirty="0">
                    <a:solidFill>
                      <a:schemeClr val="tx1"/>
                    </a:solidFill>
                    <a:effectLst/>
                  </a:endParaRPr>
                </a:p>
              </p:txBody>
            </p:sp>
          </mc:Choice>
          <mc:Fallback xmlns="">
            <p:sp>
              <p:nvSpPr>
                <p:cNvPr id="25" name="Rectangle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51904" y="3758851"/>
                  <a:ext cx="386644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t="-8197" r="-20313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Oval 25"/>
            <p:cNvSpPr/>
            <p:nvPr/>
          </p:nvSpPr>
          <p:spPr>
            <a:xfrm>
              <a:off x="6798172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 i="1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135148" y="3536950"/>
                <a:ext cx="3384429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148" y="3536950"/>
                <a:ext cx="3384429" cy="81887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-431320" y="4408218"/>
                <a:ext cx="4247070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𝟓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𝒔𝒊𝒏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31320" y="4408218"/>
                <a:ext cx="4247070" cy="81887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-293296" y="5693552"/>
                <a:ext cx="4247070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3296" y="5693552"/>
                <a:ext cx="4247070" cy="6127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-353682" y="5003440"/>
                <a:ext cx="4247070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𝟓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𝒔𝒊𝒏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53682" y="5003440"/>
                <a:ext cx="4247070" cy="81887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4637389" y="3624535"/>
            <a:ext cx="386644" cy="369332"/>
            <a:chOff x="6708595" y="3728393"/>
            <a:chExt cx="386644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Rectangle 35"/>
                <p:cNvSpPr/>
                <p:nvPr/>
              </p:nvSpPr>
              <p:spPr>
                <a:xfrm>
                  <a:off x="6708595" y="3728393"/>
                  <a:ext cx="38664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𝟒</m:t>
                        </m:r>
                      </m:oMath>
                    </m:oMathPara>
                  </a14:m>
                  <a:endParaRPr lang="ar-KW" i="1" dirty="0">
                    <a:solidFill>
                      <a:schemeClr val="tx1"/>
                    </a:solidFill>
                    <a:effectLst/>
                  </a:endParaRPr>
                </a:p>
              </p:txBody>
            </p:sp>
          </mc:Choice>
          <mc:Fallback xmlns="">
            <p:sp>
              <p:nvSpPr>
                <p:cNvPr id="36" name="Rectangle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08595" y="3728393"/>
                  <a:ext cx="386644" cy="369332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t="-8333" r="-20635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7" name="Oval 36"/>
            <p:cNvSpPr/>
            <p:nvPr/>
          </p:nvSpPr>
          <p:spPr>
            <a:xfrm>
              <a:off x="6798172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 i="1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637389" y="3433629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𝒔𝒊𝒏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𝒄𝒐𝒔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89" y="3433629"/>
                <a:ext cx="3048748" cy="81887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4456234" y="4262252"/>
                <a:ext cx="2073962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𝒔𝒊𝒏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6234" y="4262252"/>
                <a:ext cx="2073962" cy="375552"/>
              </a:xfrm>
              <a:prstGeom prst="rect">
                <a:avLst/>
              </a:prstGeom>
              <a:blipFill rotWithShape="1">
                <a:blip r:embed="rId19"/>
                <a:stretch>
                  <a:fillRect t="-8065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6474815" y="4270877"/>
                <a:ext cx="207396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𝒐𝒔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4815" y="4270877"/>
                <a:ext cx="2073962" cy="369332"/>
              </a:xfrm>
              <a:prstGeom prst="rect">
                <a:avLst/>
              </a:prstGeom>
              <a:blipFill rotWithShape="1">
                <a:blip r:embed="rId20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4249201" y="4736218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𝒔𝒊𝒏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𝒄𝒐𝒔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201" y="4736218"/>
                <a:ext cx="3048748" cy="81887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6216024" y="4744844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𝒖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6024" y="4744844"/>
                <a:ext cx="3048748" cy="81887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4206070" y="5529848"/>
                <a:ext cx="3048748" cy="618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den>
                          </m:f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𝒔𝒊𝒏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070" y="5529848"/>
                <a:ext cx="3048748" cy="618311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34">
            <a:extLst>
              <a:ext uri="{FF2B5EF4-FFF2-40B4-BE49-F238E27FC236}">
                <a16:creationId xmlns:a16="http://schemas.microsoft.com/office/drawing/2014/main" id="{2FA5B9D2-C186-4D44-B4D9-0ABB09B9A85E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i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14</a:t>
            </a:r>
            <a:endParaRPr lang="en-GB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35">
            <a:extLst>
              <a:ext uri="{FF2B5EF4-FFF2-40B4-BE49-F238E27FC236}">
                <a16:creationId xmlns:a16="http://schemas.microsoft.com/office/drawing/2014/main" id="{63B0FE2B-B90D-4150-B553-AEEE09776DE1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i="1" dirty="0">
                <a:cs typeface="Arial" pitchFamily="34" charset="0"/>
              </a:rPr>
              <a:t>تكامل الدوال المثلثية </a:t>
            </a:r>
            <a:r>
              <a:rPr lang="ar-AE" b="1" i="1" dirty="0">
                <a:cs typeface="Arial" pitchFamily="34" charset="0"/>
              </a:rPr>
              <a:t>( </a:t>
            </a:r>
            <a:r>
              <a:rPr lang="en-US" b="1" i="1" dirty="0">
                <a:cs typeface="Arial" pitchFamily="34" charset="0"/>
              </a:rPr>
              <a:t>5-3</a:t>
            </a:r>
            <a:r>
              <a:rPr lang="ar-AE" b="1" i="1" dirty="0">
                <a:cs typeface="Arial" pitchFamily="34" charset="0"/>
              </a:rPr>
              <a:t>) </a:t>
            </a:r>
            <a:r>
              <a:rPr lang="x-none" b="1" i="1" dirty="0">
                <a:cs typeface="Arial" pitchFamily="34" charset="0"/>
              </a:rPr>
              <a:t> </a:t>
            </a:r>
            <a:r>
              <a:rPr lang="ar-AE" b="1" i="1" dirty="0">
                <a:cs typeface="Arial" pitchFamily="34" charset="0"/>
              </a:rPr>
              <a:t> </a:t>
            </a:r>
          </a:p>
        </p:txBody>
      </p:sp>
      <p:sp>
        <p:nvSpPr>
          <p:cNvPr id="47" name="Date Placeholder 28">
            <a:extLst>
              <a:ext uri="{FF2B5EF4-FFF2-40B4-BE49-F238E27FC236}">
                <a16:creationId xmlns:a16="http://schemas.microsoft.com/office/drawing/2014/main" id="{0BBA7955-56B0-485B-943F-5125AA920696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1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823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  <p:bldP spid="13" grpId="0"/>
      <p:bldP spid="21" grpId="0"/>
      <p:bldP spid="22" grpId="0"/>
      <p:bldP spid="23" grpId="0"/>
      <p:bldP spid="27" grpId="0"/>
      <p:bldP spid="32" grpId="0"/>
      <p:bldP spid="33" grpId="0"/>
      <p:bldP spid="34" grpId="0"/>
      <p:bldP spid="10" grpId="0"/>
      <p:bldP spid="38" grpId="0"/>
      <p:bldP spid="39" grpId="0"/>
      <p:bldP spid="40" grpId="0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4572000" y="569343"/>
            <a:ext cx="0" cy="628865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76260" y="3571838"/>
            <a:ext cx="914399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44432" y="539154"/>
            <a:ext cx="386644" cy="369332"/>
            <a:chOff x="6710641" y="3728393"/>
            <a:chExt cx="386644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Rectangle 35"/>
                <p:cNvSpPr/>
                <p:nvPr/>
              </p:nvSpPr>
              <p:spPr>
                <a:xfrm>
                  <a:off x="6710641" y="3728393"/>
                  <a:ext cx="38664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𝟓</m:t>
                        </m:r>
                      </m:oMath>
                    </m:oMathPara>
                  </a14:m>
                  <a:endParaRPr lang="ar-KW" i="1" dirty="0">
                    <a:solidFill>
                      <a:schemeClr val="tx1"/>
                    </a:solidFill>
                    <a:effectLst/>
                  </a:endParaRPr>
                </a:p>
              </p:txBody>
            </p:sp>
          </mc:Choice>
          <mc:Fallback xmlns="">
            <p:sp>
              <p:nvSpPr>
                <p:cNvPr id="36" name="Rectangle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10641" y="3728393"/>
                  <a:ext cx="386644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8197" r="-20313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7" name="Oval 36"/>
            <p:cNvSpPr/>
            <p:nvPr/>
          </p:nvSpPr>
          <p:spPr>
            <a:xfrm>
              <a:off x="6798172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 i="1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0" y="414384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𝒄𝒐𝒔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4384"/>
                <a:ext cx="3048748" cy="81887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-365932" y="1165369"/>
                <a:ext cx="2073962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932" y="1165369"/>
                <a:ext cx="2073962" cy="375552"/>
              </a:xfrm>
              <a:prstGeom prst="rect">
                <a:avLst/>
              </a:prstGeom>
              <a:blipFill rotWithShape="1">
                <a:blip r:embed="rId5"/>
                <a:stretch>
                  <a:fillRect t="-8065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1669902" y="1148115"/>
                <a:ext cx="207396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𝒔𝒊𝒏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9902" y="1148115"/>
                <a:ext cx="2073962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-457200" y="1561697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𝒄𝒐𝒔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57200" y="1561697"/>
                <a:ext cx="3048748" cy="81887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1523252" y="1570324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𝒖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252" y="1570324"/>
                <a:ext cx="3048748" cy="81887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306930" y="2734890"/>
                <a:ext cx="3048748" cy="618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den>
                          </m:f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𝒄𝒐𝒔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30" y="2734890"/>
                <a:ext cx="3048748" cy="61831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203413" y="2139668"/>
                <a:ext cx="3048748" cy="618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den>
                          </m:f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413" y="2139668"/>
                <a:ext cx="3048748" cy="61831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Group 44"/>
          <p:cNvGrpSpPr/>
          <p:nvPr/>
        </p:nvGrpSpPr>
        <p:grpSpPr>
          <a:xfrm>
            <a:off x="4657695" y="610909"/>
            <a:ext cx="386644" cy="369332"/>
            <a:chOff x="6751904" y="3748390"/>
            <a:chExt cx="386644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Rectangle 45"/>
                <p:cNvSpPr/>
                <p:nvPr/>
              </p:nvSpPr>
              <p:spPr>
                <a:xfrm>
                  <a:off x="6751904" y="3748390"/>
                  <a:ext cx="38664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𝟔</m:t>
                        </m:r>
                      </m:oMath>
                    </m:oMathPara>
                  </a14:m>
                  <a:endParaRPr lang="ar-KW" i="1" dirty="0">
                    <a:solidFill>
                      <a:schemeClr val="tx1"/>
                    </a:solidFill>
                    <a:effectLst/>
                  </a:endParaRPr>
                </a:p>
              </p:txBody>
            </p:sp>
          </mc:Choice>
          <mc:Fallback xmlns="">
            <p:sp>
              <p:nvSpPr>
                <p:cNvPr id="46" name="Rectangle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51904" y="3748390"/>
                  <a:ext cx="386644" cy="369332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t="-8197" r="-22222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Oval 46"/>
            <p:cNvSpPr/>
            <p:nvPr/>
          </p:nvSpPr>
          <p:spPr>
            <a:xfrm>
              <a:off x="6798172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 i="1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4572000" y="414383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𝒔𝒊𝒏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(</m:t>
                          </m:r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14383"/>
                <a:ext cx="3048748" cy="81887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4326838" y="1087731"/>
                <a:ext cx="2073962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ar-KW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6838" y="1087731"/>
                <a:ext cx="2073962" cy="375552"/>
              </a:xfrm>
              <a:prstGeom prst="rect">
                <a:avLst/>
              </a:prstGeom>
              <a:blipFill rotWithShape="1">
                <a:blip r:embed="rId13"/>
                <a:stretch>
                  <a:fillRect t="-4839" b="-25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6354045" y="1113609"/>
                <a:ext cx="2073962" cy="4049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4045" y="1113609"/>
                <a:ext cx="2073962" cy="404983"/>
              </a:xfrm>
              <a:prstGeom prst="rect">
                <a:avLst/>
              </a:prstGeom>
              <a:blipFill rotWithShape="1">
                <a:blip r:embed="rId14"/>
                <a:stretch>
                  <a:fillRect t="-3030" b="-19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5594921" y="1441413"/>
                <a:ext cx="2073962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921" y="1441413"/>
                <a:ext cx="2073962" cy="6127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4201064" y="1898127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𝒔𝒊𝒏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(</m:t>
                          </m:r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1064" y="1898127"/>
                <a:ext cx="3048748" cy="81887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6216022" y="1906753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𝒔𝒊𝒏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6022" y="1906753"/>
                <a:ext cx="3048748" cy="81887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4028535" y="2778022"/>
                <a:ext cx="3048748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8535" y="2778022"/>
                <a:ext cx="3048748" cy="6127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5374258" y="2778022"/>
                <a:ext cx="4658264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(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ar-KW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4258" y="2778022"/>
                <a:ext cx="4658264" cy="61273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8" name="Group 57"/>
          <p:cNvGrpSpPr/>
          <p:nvPr/>
        </p:nvGrpSpPr>
        <p:grpSpPr>
          <a:xfrm>
            <a:off x="44432" y="3634585"/>
            <a:ext cx="386644" cy="369332"/>
            <a:chOff x="6710641" y="3748390"/>
            <a:chExt cx="386644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Rectangle 58"/>
                <p:cNvSpPr/>
                <p:nvPr/>
              </p:nvSpPr>
              <p:spPr>
                <a:xfrm>
                  <a:off x="6710641" y="3748390"/>
                  <a:ext cx="38664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𝟕</m:t>
                        </m:r>
                      </m:oMath>
                    </m:oMathPara>
                  </a14:m>
                  <a:endParaRPr lang="ar-KW" i="1" dirty="0">
                    <a:solidFill>
                      <a:schemeClr val="tx1"/>
                    </a:solidFill>
                    <a:effectLst/>
                  </a:endParaRPr>
                </a:p>
              </p:txBody>
            </p:sp>
          </mc:Choice>
          <mc:Fallback xmlns="">
            <p:sp>
              <p:nvSpPr>
                <p:cNvPr id="59" name="Rectangle 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10641" y="3748390"/>
                  <a:ext cx="386644" cy="369332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 t="-8197" r="-20313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0" name="Oval 59"/>
            <p:cNvSpPr/>
            <p:nvPr/>
          </p:nvSpPr>
          <p:spPr>
            <a:xfrm>
              <a:off x="6798172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 i="1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-327804" y="3442256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𝒄𝒐𝒔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27804" y="3442256"/>
                <a:ext cx="3048748" cy="81887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-396816" y="4192753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𝒄𝒐𝒔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.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𝒄𝒐𝒔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96816" y="4192753"/>
                <a:ext cx="3048748" cy="81887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1863305" y="4218632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𝒕𝒂𝒏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𝒔𝒆𝒄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3305" y="4218632"/>
                <a:ext cx="3048748" cy="818879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0" y="4925998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𝒕𝒂𝒏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𝒔𝒆𝒄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 .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𝒔𝒆𝒄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25998"/>
                <a:ext cx="3048748" cy="818879"/>
              </a:xfrm>
              <a:prstGeom prst="rect">
                <a:avLst/>
              </a:prstGeom>
              <a:blipFill rotWithShape="1">
                <a:blip r:embed="rId24"/>
                <a:stretch>
                  <a:fillRect r="-1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-586597" y="5607486"/>
                <a:ext cx="3048748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𝒔𝒆𝒄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86597" y="5607486"/>
                <a:ext cx="3048748" cy="612732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6" name="Group 65"/>
          <p:cNvGrpSpPr/>
          <p:nvPr/>
        </p:nvGrpSpPr>
        <p:grpSpPr>
          <a:xfrm>
            <a:off x="4504292" y="3556947"/>
            <a:ext cx="386644" cy="369332"/>
            <a:chOff x="6719271" y="3748390"/>
            <a:chExt cx="386644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Rectangle 66"/>
                <p:cNvSpPr/>
                <p:nvPr/>
              </p:nvSpPr>
              <p:spPr>
                <a:xfrm>
                  <a:off x="6719271" y="3748390"/>
                  <a:ext cx="38664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𝟖</m:t>
                        </m:r>
                      </m:oMath>
                    </m:oMathPara>
                  </a14:m>
                  <a:endParaRPr lang="ar-KW" i="1" dirty="0">
                    <a:solidFill>
                      <a:schemeClr val="tx1"/>
                    </a:solidFill>
                    <a:effectLst/>
                  </a:endParaRPr>
                </a:p>
              </p:txBody>
            </p:sp>
          </mc:Choice>
          <mc:Fallback xmlns="">
            <p:sp>
              <p:nvSpPr>
                <p:cNvPr id="67" name="Rectangle 6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19271" y="3748390"/>
                  <a:ext cx="386644" cy="369332"/>
                </a:xfrm>
                <a:prstGeom prst="rect">
                  <a:avLst/>
                </a:prstGeom>
                <a:blipFill rotWithShape="1">
                  <a:blip r:embed="rId26"/>
                  <a:stretch>
                    <a:fillRect t="-8197" r="-20635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8" name="Oval 67"/>
            <p:cNvSpPr/>
            <p:nvPr/>
          </p:nvSpPr>
          <p:spPr>
            <a:xfrm>
              <a:off x="6798172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 i="1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>
              <a:xfrm>
                <a:off x="4356339" y="3433629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𝒔𝒆𝒄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𝒕𝒂𝒏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339" y="3433629"/>
                <a:ext cx="3048748" cy="818879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4223321" y="4089723"/>
                <a:ext cx="2073962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𝒔𝒆𝒄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321" y="4089723"/>
                <a:ext cx="2073962" cy="375552"/>
              </a:xfrm>
              <a:prstGeom prst="rect">
                <a:avLst/>
              </a:prstGeom>
              <a:blipFill rotWithShape="1">
                <a:blip r:embed="rId28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6147010" y="4089723"/>
                <a:ext cx="254841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𝒔𝒆𝒄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𝒕𝒂𝒏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7010" y="4089723"/>
                <a:ext cx="2548415" cy="369332"/>
              </a:xfrm>
              <a:prstGeom prst="rect">
                <a:avLst/>
              </a:prstGeom>
              <a:blipFill rotWithShape="1">
                <a:blip r:embed="rId29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4071667" y="4511931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𝒔𝒆𝒄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𝒕𝒂𝒏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667" y="4511931"/>
                <a:ext cx="3048748" cy="818879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4572000" y="5046769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𝒔𝒆𝒄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.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𝒔𝒆𝒄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.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𝒕𝒂𝒏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046769"/>
                <a:ext cx="3048748" cy="818879"/>
              </a:xfrm>
              <a:prstGeom prst="rect">
                <a:avLst/>
              </a:prstGeom>
              <a:blipFill rotWithShape="1">
                <a:blip r:embed="rId31"/>
                <a:stretch>
                  <a:fillRect r="-3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3714362" y="5590233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. </m:t>
                          </m:r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362" y="5590233"/>
                <a:ext cx="3048748" cy="818879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3864633" y="6142323"/>
                <a:ext cx="3048748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r>
                            <a:rPr lang="ar-KW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4633" y="6142323"/>
                <a:ext cx="3048748" cy="612732"/>
              </a:xfrm>
              <a:prstGeom prst="rect">
                <a:avLst/>
              </a:prstGeom>
              <a:blipFill rotWithShape="1"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5313871" y="6125070"/>
                <a:ext cx="3048748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𝒔𝒆𝒄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3871" y="6125070"/>
                <a:ext cx="3048748" cy="612732"/>
              </a:xfrm>
              <a:prstGeom prst="rect">
                <a:avLst/>
              </a:prstGeom>
              <a:blipFill rotWithShape="1"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34">
            <a:extLst>
              <a:ext uri="{FF2B5EF4-FFF2-40B4-BE49-F238E27FC236}">
                <a16:creationId xmlns:a16="http://schemas.microsoft.com/office/drawing/2014/main" id="{6C57B054-DB4B-49D3-8EE0-98415745A82D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i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14</a:t>
            </a:r>
            <a:endParaRPr lang="en-GB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35">
            <a:extLst>
              <a:ext uri="{FF2B5EF4-FFF2-40B4-BE49-F238E27FC236}">
                <a16:creationId xmlns:a16="http://schemas.microsoft.com/office/drawing/2014/main" id="{B7CC35BC-D30F-44C5-921D-52C1266C1357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i="1" dirty="0">
                <a:cs typeface="Arial" pitchFamily="34" charset="0"/>
              </a:rPr>
              <a:t>تكامل الدوال المثلثية </a:t>
            </a:r>
            <a:r>
              <a:rPr lang="ar-AE" b="1" i="1" dirty="0">
                <a:cs typeface="Arial" pitchFamily="34" charset="0"/>
              </a:rPr>
              <a:t>( </a:t>
            </a:r>
            <a:r>
              <a:rPr lang="en-US" b="1" i="1" dirty="0">
                <a:cs typeface="Arial" pitchFamily="34" charset="0"/>
              </a:rPr>
              <a:t>5-3</a:t>
            </a:r>
            <a:r>
              <a:rPr lang="ar-AE" b="1" i="1" dirty="0">
                <a:cs typeface="Arial" pitchFamily="34" charset="0"/>
              </a:rPr>
              <a:t>) </a:t>
            </a:r>
            <a:r>
              <a:rPr lang="x-none" b="1" i="1" dirty="0">
                <a:cs typeface="Arial" pitchFamily="34" charset="0"/>
              </a:rPr>
              <a:t> </a:t>
            </a:r>
            <a:r>
              <a:rPr lang="ar-AE" b="1" i="1" dirty="0">
                <a:cs typeface="Arial" pitchFamily="34" charset="0"/>
              </a:rPr>
              <a:t> </a:t>
            </a:r>
          </a:p>
        </p:txBody>
      </p:sp>
      <p:sp>
        <p:nvSpPr>
          <p:cNvPr id="78" name="Date Placeholder 28">
            <a:extLst>
              <a:ext uri="{FF2B5EF4-FFF2-40B4-BE49-F238E27FC236}">
                <a16:creationId xmlns:a16="http://schemas.microsoft.com/office/drawing/2014/main" id="{E392A075-8D16-42F5-8D1A-A6212AB5D194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1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036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  <p:bldP spid="43" grpId="0"/>
      <p:bldP spid="44" grpId="0"/>
      <p:bldP spid="48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61" grpId="0"/>
      <p:bldP spid="62" grpId="0"/>
      <p:bldP spid="63" grpId="0"/>
      <p:bldP spid="64" grpId="0"/>
      <p:bldP spid="65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572000" y="569343"/>
            <a:ext cx="0" cy="628865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" y="3536950"/>
            <a:ext cx="914399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53806" y="546328"/>
            <a:ext cx="386644" cy="369332"/>
            <a:chOff x="6754521" y="3748390"/>
            <a:chExt cx="386644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>
                  <a:off x="6754521" y="3748390"/>
                  <a:ext cx="38664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Fanan" pitchFamily="2" charset="-78"/>
                          </a:rPr>
                          <m:t>𝟗</m:t>
                        </m:r>
                      </m:oMath>
                    </m:oMathPara>
                  </a14:m>
                  <a:endParaRPr lang="ar-KW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54521" y="3748390"/>
                  <a:ext cx="386644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10000" r="-28571" b="-3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Oval 9"/>
            <p:cNvSpPr/>
            <p:nvPr/>
          </p:nvSpPr>
          <p:spPr>
            <a:xfrm>
              <a:off x="6798172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-224288" y="388505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𝒄𝒔𝒄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𝒄𝒐𝒕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4288" y="388505"/>
                <a:ext cx="3048748" cy="81887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-227909" y="871618"/>
                <a:ext cx="2073962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𝒄𝒔𝒄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7909" y="871618"/>
                <a:ext cx="2073962" cy="375552"/>
              </a:xfrm>
              <a:prstGeom prst="rect">
                <a:avLst/>
              </a:prstGeom>
              <a:blipFill rotWithShape="1">
                <a:blip r:embed="rId5"/>
                <a:stretch>
                  <a:fillRect t="-8065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790671" y="897497"/>
                <a:ext cx="2548415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𝒄𝒔𝒄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.</m:t>
                      </m:r>
                      <m:r>
                        <a:rPr lang="en-GB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𝒄𝒐𝒕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671" y="897497"/>
                <a:ext cx="2548415" cy="375552"/>
              </a:xfrm>
              <a:prstGeom prst="rect">
                <a:avLst/>
              </a:prstGeom>
              <a:blipFill rotWithShape="1">
                <a:blip r:embed="rId6"/>
                <a:stretch>
                  <a:fillRect t="-8065" r="-3110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-388190" y="1276573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𝒄𝒔𝒄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𝒄𝒐𝒕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88190" y="1276573"/>
                <a:ext cx="3048748" cy="81887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03517" y="1802784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𝒄𝒔𝒄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.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𝒄𝒔𝒄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.</m:t>
                          </m:r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𝒄𝒐𝒕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17" y="1802784"/>
                <a:ext cx="3048748" cy="818879"/>
              </a:xfrm>
              <a:prstGeom prst="rect">
                <a:avLst/>
              </a:prstGeom>
              <a:blipFill rotWithShape="1">
                <a:blip r:embed="rId8"/>
                <a:stretch>
                  <a:fillRect r="-2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-710989" y="2328996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. </m:t>
                          </m:r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10989" y="2328996"/>
                <a:ext cx="3048748" cy="81887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-586597" y="2924218"/>
                <a:ext cx="3048748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r>
                            <a:rPr lang="ar-KW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86597" y="2924218"/>
                <a:ext cx="3048748" cy="6127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862641" y="2906965"/>
                <a:ext cx="3048748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𝒄𝒔𝒄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641" y="2906965"/>
                <a:ext cx="3048748" cy="6127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4507443" y="526199"/>
            <a:ext cx="524503" cy="369332"/>
            <a:chOff x="6656286" y="3748390"/>
            <a:chExt cx="524503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6656286" y="3748390"/>
                  <a:ext cx="52450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Fanan" pitchFamily="2" charset="-78"/>
                          </a:rPr>
                          <m:t>𝟏𝟎</m:t>
                        </m:r>
                      </m:oMath>
                    </m:oMathPara>
                  </a14:m>
                  <a:endParaRPr lang="ar-KW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56286" y="3748390"/>
                  <a:ext cx="524503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t="-8197" r="-22093" b="-3278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Oval 20"/>
            <p:cNvSpPr/>
            <p:nvPr/>
          </p:nvSpPr>
          <p:spPr>
            <a:xfrm>
              <a:off x="6798172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502987" y="379878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ad>
                                <m:radPr>
                                  <m:degHide m:val="on"/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𝒄𝒐𝒕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𝒄𝒔𝒄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987" y="379878"/>
                <a:ext cx="3048748" cy="81887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344091" y="1078652"/>
                <a:ext cx="2073962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𝒄𝒐𝒕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4091" y="1078652"/>
                <a:ext cx="2073962" cy="375552"/>
              </a:xfrm>
              <a:prstGeom prst="rect">
                <a:avLst/>
              </a:prstGeom>
              <a:blipFill rotWithShape="1">
                <a:blip r:embed="rId14"/>
                <a:stretch>
                  <a:fillRect t="-8065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114799" y="1527191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ad>
                                <m:radPr>
                                  <m:degHide m:val="on"/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𝒄𝒐𝒕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𝒄𝒔𝒄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799" y="1527191"/>
                <a:ext cx="3048748" cy="81887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830128" y="2070655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KW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ad>
                            <m:radPr>
                              <m:degHide m:val="on"/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rad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128" y="2070655"/>
                <a:ext cx="3048748" cy="81887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5426015" y="2087908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KW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6015" y="2087908"/>
                <a:ext cx="3048748" cy="81887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864633" y="2837953"/>
                <a:ext cx="3048748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4633" y="2837953"/>
                <a:ext cx="3048748" cy="6127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5408762" y="2924218"/>
                <a:ext cx="3048748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𝒄𝒐𝒕</m:t>
                          </m:r>
                        </m:e>
                        <m:sup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762" y="2924218"/>
                <a:ext cx="3048748" cy="61273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276408" y="1104531"/>
                <a:ext cx="2548415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𝒄𝒔𝒄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6408" y="1104531"/>
                <a:ext cx="2548415" cy="375552"/>
              </a:xfrm>
              <a:prstGeom prst="rect">
                <a:avLst/>
              </a:prstGeom>
              <a:blipFill rotWithShape="1">
                <a:blip r:embed="rId20"/>
                <a:stretch>
                  <a:fillRect t="-4839" b="-25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/>
          <p:cNvGrpSpPr/>
          <p:nvPr/>
        </p:nvGrpSpPr>
        <p:grpSpPr>
          <a:xfrm>
            <a:off x="45258" y="3571957"/>
            <a:ext cx="524503" cy="369332"/>
            <a:chOff x="6697088" y="3731770"/>
            <a:chExt cx="524503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/>
                <p:cNvSpPr/>
                <p:nvPr/>
              </p:nvSpPr>
              <p:spPr>
                <a:xfrm>
                  <a:off x="6697088" y="3731770"/>
                  <a:ext cx="52450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𝟏𝟏</m:t>
                        </m:r>
                      </m:oMath>
                    </m:oMathPara>
                  </a14:m>
                  <a:endParaRPr lang="ar-KW" i="1" dirty="0">
                    <a:solidFill>
                      <a:schemeClr val="tx1"/>
                    </a:solidFill>
                    <a:effectLst/>
                  </a:endParaRPr>
                </a:p>
              </p:txBody>
            </p:sp>
          </mc:Choice>
          <mc:Fallback xmlns=""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97088" y="3731770"/>
                  <a:ext cx="524503" cy="369332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 t="-8197" r="-17442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Oval 31"/>
            <p:cNvSpPr/>
            <p:nvPr/>
          </p:nvSpPr>
          <p:spPr>
            <a:xfrm>
              <a:off x="6798172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 i="1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0" y="3442256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ad>
                                <m:radPr>
                                  <m:degHide m:val="on"/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GB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𝒕𝒂𝒏</m:t>
                                  </m:r>
                                  <m:r>
                                    <a:rPr lang="en-GB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𝒔𝒆𝒄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42256"/>
                <a:ext cx="3048748" cy="81887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-245162" y="4192788"/>
                <a:ext cx="2073962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𝒕𝒂𝒏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45162" y="4192788"/>
                <a:ext cx="2073962" cy="375552"/>
              </a:xfrm>
              <a:prstGeom prst="rect">
                <a:avLst/>
              </a:prstGeom>
              <a:blipFill rotWithShape="1">
                <a:blip r:embed="rId2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1687155" y="4227293"/>
                <a:ext cx="2548415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𝒔𝒆</m:t>
                          </m:r>
                          <m:r>
                            <a:rPr lang="en-GB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155" y="4227293"/>
                <a:ext cx="2548415" cy="375552"/>
              </a:xfrm>
              <a:prstGeom prst="rect">
                <a:avLst/>
              </a:prstGeom>
              <a:blipFill rotWithShape="1">
                <a:blip r:embed="rId24"/>
                <a:stretch>
                  <a:fillRect t="-4839" b="-25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-353683" y="4529184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ad>
                                <m:radPr>
                                  <m:degHide m:val="on"/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GB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𝒕𝒂𝒏</m:t>
                                  </m:r>
                                  <m:r>
                                    <a:rPr lang="en-GB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𝒔𝒆𝒄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53683" y="4529184"/>
                <a:ext cx="3048748" cy="818879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1523252" y="4563689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ad>
                            <m:radPr>
                              <m:degHide m:val="on"/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rad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252" y="4563689"/>
                <a:ext cx="3048748" cy="81887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-595223" y="5279682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95223" y="5279682"/>
                <a:ext cx="3048748" cy="818879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897146" y="5348240"/>
                <a:ext cx="3048748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146" y="5348240"/>
                <a:ext cx="3048748" cy="612732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129395" y="6064233"/>
                <a:ext cx="3048748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𝒕𝒂𝒏</m:t>
                          </m:r>
                        </m:e>
                        <m:sup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95" y="6064233"/>
                <a:ext cx="3048748" cy="612732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oup 40"/>
          <p:cNvGrpSpPr/>
          <p:nvPr/>
        </p:nvGrpSpPr>
        <p:grpSpPr>
          <a:xfrm>
            <a:off x="4603139" y="3600592"/>
            <a:ext cx="524503" cy="369332"/>
            <a:chOff x="6682969" y="3743152"/>
            <a:chExt cx="524503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Rectangle 41"/>
                <p:cNvSpPr/>
                <p:nvPr/>
              </p:nvSpPr>
              <p:spPr>
                <a:xfrm>
                  <a:off x="6682969" y="3743152"/>
                  <a:ext cx="52450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𝟏𝟐</m:t>
                        </m:r>
                      </m:oMath>
                    </m:oMathPara>
                  </a14:m>
                  <a:endParaRPr lang="ar-KW" i="1" dirty="0">
                    <a:solidFill>
                      <a:schemeClr val="tx1"/>
                    </a:solidFill>
                    <a:effectLst/>
                  </a:endParaRPr>
                </a:p>
              </p:txBody>
            </p:sp>
          </mc:Choice>
          <mc:Fallback xmlns="">
            <p:sp>
              <p:nvSpPr>
                <p:cNvPr id="42" name="Rectangle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82969" y="3743152"/>
                  <a:ext cx="524503" cy="369332"/>
                </a:xfrm>
                <a:prstGeom prst="rect">
                  <a:avLst/>
                </a:prstGeom>
                <a:blipFill rotWithShape="1">
                  <a:blip r:embed="rId30"/>
                  <a:stretch>
                    <a:fillRect t="-8333" r="-17442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" name="Oval 42"/>
            <p:cNvSpPr/>
            <p:nvPr/>
          </p:nvSpPr>
          <p:spPr>
            <a:xfrm>
              <a:off x="6798172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 i="1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4692769" y="3442256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ad>
                            <m:radPr>
                              <m:degHide m:val="on"/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rad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𝒄𝒐𝒔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2769" y="3442256"/>
                <a:ext cx="3048748" cy="818879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4572000" y="4063358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𝒄𝒐𝒔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063358"/>
                <a:ext cx="3048748" cy="818879"/>
              </a:xfrm>
              <a:prstGeom prst="rect">
                <a:avLst/>
              </a:prstGeom>
              <a:blipFill rotWithShape="1">
                <a:blip r:embed="rId32"/>
                <a:stretch>
                  <a:fillRect r="-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413101" y="4839769"/>
                <a:ext cx="2073962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𝒔𝒊𝒏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101" y="4839769"/>
                <a:ext cx="2073962" cy="375552"/>
              </a:xfrm>
              <a:prstGeom prst="rect">
                <a:avLst/>
              </a:prstGeom>
              <a:blipFill rotWithShape="1">
                <a:blip r:embed="rId33"/>
                <a:stretch>
                  <a:fillRect t="-8065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6336791" y="4848395"/>
                <a:ext cx="2548415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𝒐𝒔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791" y="4848395"/>
                <a:ext cx="2548415" cy="375552"/>
              </a:xfrm>
              <a:prstGeom prst="rect">
                <a:avLst/>
              </a:prstGeom>
              <a:blipFill rotWithShape="1">
                <a:blip r:embed="rId34"/>
                <a:stretch>
                  <a:fillRect t="-8065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3830128" y="5340067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128" y="5340067"/>
                <a:ext cx="3048748" cy="818879"/>
              </a:xfrm>
              <a:prstGeom prst="rect">
                <a:avLst/>
              </a:prstGeom>
              <a:blipFill rotWithShape="1"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5236233" y="5391372"/>
                <a:ext cx="3048748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6233" y="5391372"/>
                <a:ext cx="3048748" cy="612732"/>
              </a:xfrm>
              <a:prstGeom prst="rect">
                <a:avLst/>
              </a:prstGeom>
              <a:blipFill rotWithShape="1"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4494362" y="6072859"/>
                <a:ext cx="3048748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GB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𝒔𝒊𝒏</m:t>
                          </m:r>
                          <m:r>
                            <a:rPr lang="en-GB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4362" y="6072859"/>
                <a:ext cx="3048748" cy="612732"/>
              </a:xfrm>
              <a:prstGeom prst="rect">
                <a:avLst/>
              </a:prstGeom>
              <a:blipFill rotWithShape="1"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34">
            <a:extLst>
              <a:ext uri="{FF2B5EF4-FFF2-40B4-BE49-F238E27FC236}">
                <a16:creationId xmlns:a16="http://schemas.microsoft.com/office/drawing/2014/main" id="{A6D6C1AA-DE56-4930-BE51-A4D1799ACC7B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14</a:t>
            </a:r>
            <a:endParaRPr lang="en-GB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35">
            <a:extLst>
              <a:ext uri="{FF2B5EF4-FFF2-40B4-BE49-F238E27FC236}">
                <a16:creationId xmlns:a16="http://schemas.microsoft.com/office/drawing/2014/main" id="{60BC4DEE-769E-421F-B323-F4BD0D48A78A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تكامل الدوال المثلثية </a:t>
            </a:r>
            <a:r>
              <a:rPr lang="ar-A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(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5-3</a:t>
            </a:r>
            <a:r>
              <a:rPr lang="ar-A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) </a:t>
            </a:r>
            <a:r>
              <a:rPr lang="x-non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ar-A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</p:txBody>
      </p:sp>
      <p:sp>
        <p:nvSpPr>
          <p:cNvPr id="54" name="Date Placeholder 28">
            <a:extLst>
              <a:ext uri="{FF2B5EF4-FFF2-40B4-BE49-F238E27FC236}">
                <a16:creationId xmlns:a16="http://schemas.microsoft.com/office/drawing/2014/main" id="{2A1096C7-78C5-4B8E-B578-47D4C2F4BF44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1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973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4" grpId="0"/>
      <p:bldP spid="45" grpId="0"/>
      <p:bldP spid="47" grpId="0"/>
      <p:bldP spid="48" grpId="0"/>
      <p:bldP spid="49" grpId="0"/>
      <p:bldP spid="50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572000" y="569343"/>
            <a:ext cx="0" cy="628865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-68693" y="592467"/>
            <a:ext cx="524503" cy="369332"/>
            <a:chOff x="6649278" y="3728393"/>
            <a:chExt cx="524503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/>
                <p:cNvSpPr/>
                <p:nvPr/>
              </p:nvSpPr>
              <p:spPr>
                <a:xfrm>
                  <a:off x="6649278" y="3728393"/>
                  <a:ext cx="52450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𝟏𝟑</m:t>
                        </m:r>
                      </m:oMath>
                    </m:oMathPara>
                  </a14:m>
                  <a:endParaRPr lang="ar-KW" i="1" dirty="0">
                    <a:solidFill>
                      <a:schemeClr val="tx1"/>
                    </a:solidFill>
                    <a:effectLst/>
                  </a:endParaRPr>
                </a:p>
              </p:txBody>
            </p:sp>
          </mc:Choice>
          <mc:Fallback xmlns=""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49278" y="3728393"/>
                  <a:ext cx="524503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8197" r="-16279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Oval 8"/>
            <p:cNvSpPr/>
            <p:nvPr/>
          </p:nvSpPr>
          <p:spPr>
            <a:xfrm>
              <a:off x="6798172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 i="1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7638" y="423011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𝒔𝒊𝒏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GB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GB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𝒄𝒐𝒕</m:t>
                                  </m:r>
                                  <m:r>
                                    <a:rPr lang="en-GB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rad>
                            </m:den>
                          </m:f>
                        </m:e>
                      </m:nary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38" y="423011"/>
                <a:ext cx="3048748" cy="81887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-94891" y="1147629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𝒄𝒔𝒄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𝒄𝒐𝒕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en-US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sup>
                              </m:sSup>
                            </m:sup>
                          </m:sSup>
                        </m:e>
                      </m:nary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4891" y="1147629"/>
                <a:ext cx="3048748" cy="81887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0" y="1941293"/>
                <a:ext cx="2073962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𝒄𝒐𝒕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941293"/>
                <a:ext cx="2073962" cy="375552"/>
              </a:xfrm>
              <a:prstGeom prst="rect">
                <a:avLst/>
              </a:prstGeom>
              <a:blipFill rotWithShape="1">
                <a:blip r:embed="rId6"/>
                <a:stretch>
                  <a:fillRect t="-8065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871931" y="1941292"/>
                <a:ext cx="2548415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𝒄𝒔𝒄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p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1931" y="1941292"/>
                <a:ext cx="2548415" cy="375552"/>
              </a:xfrm>
              <a:prstGeom prst="rect">
                <a:avLst/>
              </a:prstGeom>
              <a:blipFill rotWithShape="1">
                <a:blip r:embed="rId7"/>
                <a:stretch>
                  <a:fillRect t="-4839" b="-25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-595223" y="2389833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KW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95223" y="2389833"/>
                <a:ext cx="3048748" cy="81887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931652" y="2441138"/>
                <a:ext cx="3048748" cy="5009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652" y="2441138"/>
                <a:ext cx="3048748" cy="500906"/>
              </a:xfrm>
              <a:prstGeom prst="rect">
                <a:avLst/>
              </a:prstGeom>
              <a:blipFill rotWithShape="1">
                <a:blip r:embed="rId9"/>
                <a:stretch>
                  <a:fillRect b="-180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89781" y="3122625"/>
                <a:ext cx="3048748" cy="5009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GB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𝒄𝒐𝒕</m:t>
                          </m:r>
                          <m:r>
                            <a:rPr lang="en-GB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81" y="3122625"/>
                <a:ext cx="3048748" cy="500906"/>
              </a:xfrm>
              <a:prstGeom prst="rect">
                <a:avLst/>
              </a:prstGeom>
              <a:blipFill rotWithShape="1">
                <a:blip r:embed="rId10"/>
                <a:stretch>
                  <a:fillRect b="-19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4511933" y="575214"/>
            <a:ext cx="524503" cy="369332"/>
            <a:chOff x="6657904" y="3728393"/>
            <a:chExt cx="524503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Rectangle 17"/>
                <p:cNvSpPr/>
                <p:nvPr/>
              </p:nvSpPr>
              <p:spPr>
                <a:xfrm>
                  <a:off x="6657904" y="3728393"/>
                  <a:ext cx="52450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𝟏𝟒</m:t>
                        </m:r>
                      </m:oMath>
                    </m:oMathPara>
                  </a14:m>
                  <a:endParaRPr lang="ar-KW" i="1" dirty="0">
                    <a:solidFill>
                      <a:schemeClr val="tx1"/>
                    </a:solidFill>
                    <a:effectLst/>
                  </a:endParaRPr>
                </a:p>
              </p:txBody>
            </p:sp>
          </mc:Choice>
          <mc:Fallback xmlns="">
            <p:sp>
              <p:nvSpPr>
                <p:cNvPr id="18" name="Rectangle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57904" y="3728393"/>
                  <a:ext cx="524503" cy="369332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t="-8197" r="-17442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Oval 18"/>
            <p:cNvSpPr/>
            <p:nvPr/>
          </p:nvSpPr>
          <p:spPr>
            <a:xfrm>
              <a:off x="6798172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 i="1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572000" y="448890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𝒄𝒐𝒔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GB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GB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𝒕𝒂𝒏</m:t>
                                  </m:r>
                                  <m:r>
                                    <a:rPr lang="en-GB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rad>
                            </m:den>
                          </m:f>
                        </m:e>
                      </m:nary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48890"/>
                <a:ext cx="3048748" cy="81887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511614" y="1225267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𝒔𝒆𝒄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𝒕𝒂𝒏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en-US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sup>
                              </m:sSup>
                            </m:sup>
                          </m:sSup>
                        </m:e>
                      </m:nary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614" y="1225267"/>
                <a:ext cx="3048748" cy="818879"/>
              </a:xfrm>
              <a:prstGeom prst="rect">
                <a:avLst/>
              </a:prstGeom>
              <a:blipFill rotWithShape="1">
                <a:blip r:embed="rId13"/>
                <a:stretch>
                  <a:fillRect r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344838" y="1981549"/>
                <a:ext cx="2073962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𝒕𝒂𝒏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4838" y="1981549"/>
                <a:ext cx="2073962" cy="375552"/>
              </a:xfrm>
              <a:prstGeom prst="rect">
                <a:avLst/>
              </a:prstGeom>
              <a:blipFill rotWithShape="1">
                <a:blip r:embed="rId14"/>
                <a:stretch>
                  <a:fillRect t="-8065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216769" y="1981548"/>
                <a:ext cx="2548415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𝒔𝒆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p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𝒙𝒅𝒙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6769" y="1981548"/>
                <a:ext cx="2548415" cy="375552"/>
              </a:xfrm>
              <a:prstGeom prst="rect">
                <a:avLst/>
              </a:prstGeom>
              <a:blipFill rotWithShape="1">
                <a:blip r:embed="rId15"/>
                <a:stretch>
                  <a:fillRect t="-4839" b="-25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749615" y="2430089"/>
                <a:ext cx="304874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615" y="2430089"/>
                <a:ext cx="3048748" cy="81887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276490" y="2481394"/>
                <a:ext cx="3048748" cy="5009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490" y="2481394"/>
                <a:ext cx="3048748" cy="500906"/>
              </a:xfrm>
              <a:prstGeom prst="rect">
                <a:avLst/>
              </a:prstGeom>
              <a:blipFill rotWithShape="1">
                <a:blip r:embed="rId17"/>
                <a:stretch>
                  <a:fillRect b="-19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500113" y="3119749"/>
                <a:ext cx="3048748" cy="5009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GB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𝒕𝒂𝒏</m:t>
                          </m:r>
                          <m:r>
                            <a:rPr lang="en-GB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113" y="3119749"/>
                <a:ext cx="3048748" cy="500906"/>
              </a:xfrm>
              <a:prstGeom prst="rect">
                <a:avLst/>
              </a:prstGeom>
              <a:blipFill rotWithShape="1">
                <a:blip r:embed="rId18"/>
                <a:stretch>
                  <a:fillRect b="-19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34">
            <a:extLst>
              <a:ext uri="{FF2B5EF4-FFF2-40B4-BE49-F238E27FC236}">
                <a16:creationId xmlns:a16="http://schemas.microsoft.com/office/drawing/2014/main" id="{C4E91539-0FCA-4DEF-AC35-BDBAD9A91559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i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14</a:t>
            </a:r>
            <a:endParaRPr lang="en-GB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35">
            <a:extLst>
              <a:ext uri="{FF2B5EF4-FFF2-40B4-BE49-F238E27FC236}">
                <a16:creationId xmlns:a16="http://schemas.microsoft.com/office/drawing/2014/main" id="{E7909FA4-1665-4CF2-AD5F-6965C24542FF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i="1" dirty="0">
                <a:cs typeface="Arial" pitchFamily="34" charset="0"/>
              </a:rPr>
              <a:t>تكامل الدوال المثلثية </a:t>
            </a:r>
            <a:r>
              <a:rPr lang="ar-AE" b="1" i="1" dirty="0">
                <a:cs typeface="Arial" pitchFamily="34" charset="0"/>
              </a:rPr>
              <a:t>( </a:t>
            </a:r>
            <a:r>
              <a:rPr lang="en-US" b="1" i="1" dirty="0">
                <a:cs typeface="Arial" pitchFamily="34" charset="0"/>
              </a:rPr>
              <a:t>5-3</a:t>
            </a:r>
            <a:r>
              <a:rPr lang="ar-AE" b="1" i="1" dirty="0">
                <a:cs typeface="Arial" pitchFamily="34" charset="0"/>
              </a:rPr>
              <a:t>) </a:t>
            </a:r>
            <a:r>
              <a:rPr lang="x-none" b="1" i="1" dirty="0">
                <a:cs typeface="Arial" pitchFamily="34" charset="0"/>
              </a:rPr>
              <a:t> </a:t>
            </a:r>
            <a:r>
              <a:rPr lang="ar-AE" b="1" i="1" dirty="0">
                <a:cs typeface="Arial" pitchFamily="34" charset="0"/>
              </a:rPr>
              <a:t> </a:t>
            </a:r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B02F7FE1-63B6-49E8-BE18-D10A50F0D52F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1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836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34">
            <a:extLst>
              <a:ext uri="{FF2B5EF4-FFF2-40B4-BE49-F238E27FC236}">
                <a16:creationId xmlns:a16="http://schemas.microsoft.com/office/drawing/2014/main" id="{C4E91539-0FCA-4DEF-AC35-BDBAD9A91559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14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35">
            <a:extLst>
              <a:ext uri="{FF2B5EF4-FFF2-40B4-BE49-F238E27FC236}">
                <a16:creationId xmlns:a16="http://schemas.microsoft.com/office/drawing/2014/main" id="{E7909FA4-1665-4CF2-AD5F-6965C24542FF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dirty="0">
                <a:cs typeface="Arial" pitchFamily="34" charset="0"/>
              </a:rPr>
              <a:t>تكامل الدوال المثلثية </a:t>
            </a:r>
            <a:r>
              <a:rPr lang="ar-AE" b="1" dirty="0">
                <a:cs typeface="Arial" pitchFamily="34" charset="0"/>
              </a:rPr>
              <a:t>( </a:t>
            </a:r>
            <a:r>
              <a:rPr lang="en-US" b="1" dirty="0">
                <a:cs typeface="Arial" pitchFamily="34" charset="0"/>
              </a:rPr>
              <a:t>5-3</a:t>
            </a:r>
            <a:r>
              <a:rPr lang="ar-AE" b="1" dirty="0">
                <a:cs typeface="Arial" pitchFamily="34" charset="0"/>
              </a:rPr>
              <a:t>) </a:t>
            </a:r>
            <a:r>
              <a:rPr lang="x-none" b="1" dirty="0">
                <a:cs typeface="Arial" pitchFamily="34" charset="0"/>
              </a:rPr>
              <a:t> </a:t>
            </a:r>
            <a:r>
              <a:rPr lang="ar-AE" b="1" dirty="0">
                <a:cs typeface="Arial" pitchFamily="34" charset="0"/>
              </a:rPr>
              <a:t> </a:t>
            </a:r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B02F7FE1-63B6-49E8-BE18-D10A50F0D52F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C0ECE000-ACD7-475C-9492-7EBA90C206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t="-1646" r="66041"/>
          <a:stretch/>
        </p:blipFill>
        <p:spPr>
          <a:xfrm>
            <a:off x="536910" y="1532816"/>
            <a:ext cx="3754825" cy="954157"/>
          </a:xfrm>
          <a:prstGeom prst="rect">
            <a:avLst/>
          </a:prstGeom>
        </p:spPr>
      </p:pic>
      <p:sp>
        <p:nvSpPr>
          <p:cNvPr id="23" name="شكل بيضاوي 39">
            <a:extLst>
              <a:ext uri="{FF2B5EF4-FFF2-40B4-BE49-F238E27FC236}">
                <a16:creationId xmlns:a16="http://schemas.microsoft.com/office/drawing/2014/main" id="{ED08098F-2A29-4BAA-9FEB-C71E65AD1714}"/>
              </a:ext>
            </a:extLst>
          </p:cNvPr>
          <p:cNvSpPr/>
          <p:nvPr/>
        </p:nvSpPr>
        <p:spPr>
          <a:xfrm>
            <a:off x="3059993" y="2935689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نجمة: 6 نقاط 10">
                <a:extLst>
                  <a:ext uri="{FF2B5EF4-FFF2-40B4-BE49-F238E27FC236}">
                    <a16:creationId xmlns:a16="http://schemas.microsoft.com/office/drawing/2014/main" id="{F802D56F-0D3C-4C72-BF60-927959373965}"/>
                  </a:ext>
                </a:extLst>
              </p:cNvPr>
              <p:cNvSpPr/>
              <p:nvPr/>
            </p:nvSpPr>
            <p:spPr>
              <a:xfrm>
                <a:off x="2419735" y="3624276"/>
                <a:ext cx="1872000" cy="1656000"/>
              </a:xfrm>
              <a:prstGeom prst="star6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KW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نجمة: 6 نقاط 10">
                <a:extLst>
                  <a:ext uri="{FF2B5EF4-FFF2-40B4-BE49-F238E27FC236}">
                    <a16:creationId xmlns:a16="http://schemas.microsoft.com/office/drawing/2014/main" id="{F802D56F-0D3C-4C72-BF60-9279593739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9735" y="3624276"/>
                <a:ext cx="1872000" cy="1656000"/>
              </a:xfrm>
              <a:prstGeom prst="star6">
                <a:avLst/>
              </a:prstGeom>
              <a:blipFill>
                <a:blip r:embed="rId5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شكل بيضاوي 2">
            <a:extLst>
              <a:ext uri="{FF2B5EF4-FFF2-40B4-BE49-F238E27FC236}">
                <a16:creationId xmlns:a16="http://schemas.microsoft.com/office/drawing/2014/main" id="{A23AC623-57D1-4EC8-9C8A-EB05BCC1A26C}"/>
              </a:ext>
            </a:extLst>
          </p:cNvPr>
          <p:cNvSpPr/>
          <p:nvPr/>
        </p:nvSpPr>
        <p:spPr>
          <a:xfrm>
            <a:off x="3059993" y="2937048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شكل بيضاوي 40">
            <a:extLst>
              <a:ext uri="{FF2B5EF4-FFF2-40B4-BE49-F238E27FC236}">
                <a16:creationId xmlns:a16="http://schemas.microsoft.com/office/drawing/2014/main" id="{82F01B85-6EFF-413F-9633-F01AC491ECE6}"/>
              </a:ext>
            </a:extLst>
          </p:cNvPr>
          <p:cNvSpPr/>
          <p:nvPr/>
        </p:nvSpPr>
        <p:spPr>
          <a:xfrm>
            <a:off x="5144869" y="2935689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مستطيل: زوايا مستديرة 41">
            <a:extLst>
              <a:ext uri="{FF2B5EF4-FFF2-40B4-BE49-F238E27FC236}">
                <a16:creationId xmlns:a16="http://schemas.microsoft.com/office/drawing/2014/main" id="{FC64953A-D608-4095-81DC-3C44D64986F5}"/>
              </a:ext>
            </a:extLst>
          </p:cNvPr>
          <p:cNvSpPr/>
          <p:nvPr/>
        </p:nvSpPr>
        <p:spPr>
          <a:xfrm>
            <a:off x="5246654" y="4114316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حاول مرة أخري</a:t>
            </a:r>
            <a:endParaRPr lang="ar-KW" sz="2400" b="1" dirty="0">
              <a:solidFill>
                <a:schemeClr val="bg1"/>
              </a:solidFill>
            </a:endParaRPr>
          </a:p>
        </p:txBody>
      </p:sp>
      <p:sp>
        <p:nvSpPr>
          <p:cNvPr id="33" name="شكل بيضاوي 42">
            <a:extLst>
              <a:ext uri="{FF2B5EF4-FFF2-40B4-BE49-F238E27FC236}">
                <a16:creationId xmlns:a16="http://schemas.microsoft.com/office/drawing/2014/main" id="{E5A3CE8C-CDE1-4FA8-AC60-F8F5CDD1CBE7}"/>
              </a:ext>
            </a:extLst>
          </p:cNvPr>
          <p:cNvSpPr/>
          <p:nvPr/>
        </p:nvSpPr>
        <p:spPr>
          <a:xfrm>
            <a:off x="5144869" y="2937048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EB6286B-58A1-4C89-BA3F-FE0E037E1729}"/>
              </a:ext>
            </a:extLst>
          </p:cNvPr>
          <p:cNvSpPr txBox="1"/>
          <p:nvPr/>
        </p:nvSpPr>
        <p:spPr>
          <a:xfrm>
            <a:off x="6798365" y="418594"/>
            <a:ext cx="2272747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EG" sz="2400" b="1" dirty="0">
                <a:solidFill>
                  <a:srgbClr val="FF0000"/>
                </a:solidFill>
              </a:rPr>
              <a:t>تمارين الموضوعية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1B4B00C4-CA16-49E8-A8AB-913188C518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70922" y="1021659"/>
            <a:ext cx="6227900" cy="6312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8764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31" grpId="0" animBg="1"/>
      <p:bldP spid="3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34">
            <a:extLst>
              <a:ext uri="{FF2B5EF4-FFF2-40B4-BE49-F238E27FC236}">
                <a16:creationId xmlns:a16="http://schemas.microsoft.com/office/drawing/2014/main" id="{C4E91539-0FCA-4DEF-AC35-BDBAD9A91559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14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35">
            <a:extLst>
              <a:ext uri="{FF2B5EF4-FFF2-40B4-BE49-F238E27FC236}">
                <a16:creationId xmlns:a16="http://schemas.microsoft.com/office/drawing/2014/main" id="{E7909FA4-1665-4CF2-AD5F-6965C24542FF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dirty="0">
                <a:cs typeface="Arial" pitchFamily="34" charset="0"/>
              </a:rPr>
              <a:t>تكامل الدوال المثلثية </a:t>
            </a:r>
            <a:r>
              <a:rPr lang="ar-AE" b="1" dirty="0">
                <a:cs typeface="Arial" pitchFamily="34" charset="0"/>
              </a:rPr>
              <a:t>( </a:t>
            </a:r>
            <a:r>
              <a:rPr lang="en-US" b="1" dirty="0">
                <a:cs typeface="Arial" pitchFamily="34" charset="0"/>
              </a:rPr>
              <a:t>5-3</a:t>
            </a:r>
            <a:r>
              <a:rPr lang="ar-AE" b="1" dirty="0">
                <a:cs typeface="Arial" pitchFamily="34" charset="0"/>
              </a:rPr>
              <a:t>) </a:t>
            </a:r>
            <a:r>
              <a:rPr lang="x-none" b="1" dirty="0">
                <a:cs typeface="Arial" pitchFamily="34" charset="0"/>
              </a:rPr>
              <a:t> </a:t>
            </a:r>
            <a:r>
              <a:rPr lang="ar-AE" b="1" dirty="0">
                <a:cs typeface="Arial" pitchFamily="34" charset="0"/>
              </a:rPr>
              <a:t> </a:t>
            </a:r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B02F7FE1-63B6-49E8-BE18-D10A50F0D52F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EB6286B-58A1-4C89-BA3F-FE0E037E1729}"/>
              </a:ext>
            </a:extLst>
          </p:cNvPr>
          <p:cNvSpPr txBox="1"/>
          <p:nvPr/>
        </p:nvSpPr>
        <p:spPr>
          <a:xfrm>
            <a:off x="6798365" y="418594"/>
            <a:ext cx="2272747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EG" sz="2400" b="1" dirty="0">
                <a:solidFill>
                  <a:srgbClr val="FF0000"/>
                </a:solidFill>
              </a:rPr>
              <a:t>تمارين الموضوعية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1B4B00C4-CA16-49E8-A8AB-913188C518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70922" y="1021659"/>
            <a:ext cx="6227900" cy="63127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4A12E1C-F17A-4DAA-866A-2A13991EEEF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t="-6835" r="68190"/>
          <a:stretch/>
        </p:blipFill>
        <p:spPr>
          <a:xfrm>
            <a:off x="647679" y="1577724"/>
            <a:ext cx="3644055" cy="1037331"/>
          </a:xfrm>
          <a:prstGeom prst="rect">
            <a:avLst/>
          </a:prstGeom>
        </p:spPr>
      </p:pic>
      <p:sp>
        <p:nvSpPr>
          <p:cNvPr id="15" name="شكل بيضاوي 26">
            <a:extLst>
              <a:ext uri="{FF2B5EF4-FFF2-40B4-BE49-F238E27FC236}">
                <a16:creationId xmlns:a16="http://schemas.microsoft.com/office/drawing/2014/main" id="{98CBA492-5AB8-42A3-8001-19A07B41B4F1}"/>
              </a:ext>
            </a:extLst>
          </p:cNvPr>
          <p:cNvSpPr/>
          <p:nvPr/>
        </p:nvSpPr>
        <p:spPr>
          <a:xfrm>
            <a:off x="5470779" y="2744546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نجمة: 6 نقاط 39">
                <a:extLst>
                  <a:ext uri="{FF2B5EF4-FFF2-40B4-BE49-F238E27FC236}">
                    <a16:creationId xmlns:a16="http://schemas.microsoft.com/office/drawing/2014/main" id="{906A322B-5593-49E2-9F02-64FB417696A6}"/>
                  </a:ext>
                </a:extLst>
              </p:cNvPr>
              <p:cNvSpPr/>
              <p:nvPr/>
            </p:nvSpPr>
            <p:spPr>
              <a:xfrm>
                <a:off x="4822074" y="3429000"/>
                <a:ext cx="1872000" cy="1656000"/>
              </a:xfrm>
              <a:prstGeom prst="star6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KW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نجمة: 6 نقاط 39">
                <a:extLst>
                  <a:ext uri="{FF2B5EF4-FFF2-40B4-BE49-F238E27FC236}">
                    <a16:creationId xmlns:a16="http://schemas.microsoft.com/office/drawing/2014/main" id="{906A322B-5593-49E2-9F02-64FB417696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2074" y="3429000"/>
                <a:ext cx="1872000" cy="1656000"/>
              </a:xfrm>
              <a:prstGeom prst="star6">
                <a:avLst/>
              </a:prstGeom>
              <a:blipFill>
                <a:blip r:embed="rId7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شكل بيضاوي 40">
            <a:extLst>
              <a:ext uri="{FF2B5EF4-FFF2-40B4-BE49-F238E27FC236}">
                <a16:creationId xmlns:a16="http://schemas.microsoft.com/office/drawing/2014/main" id="{EA019DAD-5A96-432E-8D69-C87DA40A58A4}"/>
              </a:ext>
            </a:extLst>
          </p:cNvPr>
          <p:cNvSpPr/>
          <p:nvPr/>
        </p:nvSpPr>
        <p:spPr>
          <a:xfrm>
            <a:off x="5470779" y="2745905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8" name="شكل بيضاوي 41">
            <a:extLst>
              <a:ext uri="{FF2B5EF4-FFF2-40B4-BE49-F238E27FC236}">
                <a16:creationId xmlns:a16="http://schemas.microsoft.com/office/drawing/2014/main" id="{F4309497-8EF5-4E13-9A5B-52E26051DC35}"/>
              </a:ext>
            </a:extLst>
          </p:cNvPr>
          <p:cNvSpPr/>
          <p:nvPr/>
        </p:nvSpPr>
        <p:spPr>
          <a:xfrm>
            <a:off x="3240830" y="2831342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مستطيل: زوايا مستديرة 42">
            <a:extLst>
              <a:ext uri="{FF2B5EF4-FFF2-40B4-BE49-F238E27FC236}">
                <a16:creationId xmlns:a16="http://schemas.microsoft.com/office/drawing/2014/main" id="{ED15DC85-F984-46D1-8668-4E9C00E24B14}"/>
              </a:ext>
            </a:extLst>
          </p:cNvPr>
          <p:cNvSpPr/>
          <p:nvPr/>
        </p:nvSpPr>
        <p:spPr>
          <a:xfrm>
            <a:off x="2594703" y="4018409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حاول مرة أخري </a:t>
            </a:r>
            <a:endParaRPr lang="ar-KW" sz="2400" b="1" dirty="0">
              <a:solidFill>
                <a:schemeClr val="bg1"/>
              </a:solidFill>
            </a:endParaRPr>
          </a:p>
        </p:txBody>
      </p:sp>
      <p:sp>
        <p:nvSpPr>
          <p:cNvPr id="20" name="شكل بيضاوي 43">
            <a:extLst>
              <a:ext uri="{FF2B5EF4-FFF2-40B4-BE49-F238E27FC236}">
                <a16:creationId xmlns:a16="http://schemas.microsoft.com/office/drawing/2014/main" id="{09A24DAE-BEA7-44C8-90CD-7458E0B4F7DE}"/>
              </a:ext>
            </a:extLst>
          </p:cNvPr>
          <p:cNvSpPr/>
          <p:nvPr/>
        </p:nvSpPr>
        <p:spPr>
          <a:xfrm>
            <a:off x="3240830" y="2832701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98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34">
            <a:extLst>
              <a:ext uri="{FF2B5EF4-FFF2-40B4-BE49-F238E27FC236}">
                <a16:creationId xmlns:a16="http://schemas.microsoft.com/office/drawing/2014/main" id="{C4E91539-0FCA-4DEF-AC35-BDBAD9A91559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14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35">
            <a:extLst>
              <a:ext uri="{FF2B5EF4-FFF2-40B4-BE49-F238E27FC236}">
                <a16:creationId xmlns:a16="http://schemas.microsoft.com/office/drawing/2014/main" id="{E7909FA4-1665-4CF2-AD5F-6965C24542FF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dirty="0">
                <a:cs typeface="Arial" pitchFamily="34" charset="0"/>
              </a:rPr>
              <a:t>تكامل الدوال المثلثية </a:t>
            </a:r>
            <a:r>
              <a:rPr lang="ar-AE" b="1" dirty="0">
                <a:cs typeface="Arial" pitchFamily="34" charset="0"/>
              </a:rPr>
              <a:t>( </a:t>
            </a:r>
            <a:r>
              <a:rPr lang="en-US" b="1" dirty="0">
                <a:cs typeface="Arial" pitchFamily="34" charset="0"/>
              </a:rPr>
              <a:t>5-3</a:t>
            </a:r>
            <a:r>
              <a:rPr lang="ar-AE" b="1" dirty="0">
                <a:cs typeface="Arial" pitchFamily="34" charset="0"/>
              </a:rPr>
              <a:t>) </a:t>
            </a:r>
            <a:r>
              <a:rPr lang="x-none" b="1" dirty="0">
                <a:cs typeface="Arial" pitchFamily="34" charset="0"/>
              </a:rPr>
              <a:t> </a:t>
            </a:r>
            <a:r>
              <a:rPr lang="ar-AE" b="1" dirty="0">
                <a:cs typeface="Arial" pitchFamily="34" charset="0"/>
              </a:rPr>
              <a:t> </a:t>
            </a:r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B02F7FE1-63B6-49E8-BE18-D10A50F0D52F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EB6286B-58A1-4C89-BA3F-FE0E037E1729}"/>
              </a:ext>
            </a:extLst>
          </p:cNvPr>
          <p:cNvSpPr txBox="1"/>
          <p:nvPr/>
        </p:nvSpPr>
        <p:spPr>
          <a:xfrm>
            <a:off x="6798365" y="418594"/>
            <a:ext cx="2272747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EG" sz="2400" b="1" dirty="0">
                <a:solidFill>
                  <a:srgbClr val="FF0000"/>
                </a:solidFill>
              </a:rPr>
              <a:t>تمارين الموضوعية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1B4B00C4-CA16-49E8-A8AB-913188C518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70922" y="1021659"/>
            <a:ext cx="6227900" cy="631273"/>
          </a:xfrm>
          <a:prstGeom prst="rect">
            <a:avLst/>
          </a:prstGeom>
        </p:spPr>
      </p:pic>
      <p:sp>
        <p:nvSpPr>
          <p:cNvPr id="15" name="شكل بيضاوي 26">
            <a:extLst>
              <a:ext uri="{FF2B5EF4-FFF2-40B4-BE49-F238E27FC236}">
                <a16:creationId xmlns:a16="http://schemas.microsoft.com/office/drawing/2014/main" id="{98CBA492-5AB8-42A3-8001-19A07B41B4F1}"/>
              </a:ext>
            </a:extLst>
          </p:cNvPr>
          <p:cNvSpPr/>
          <p:nvPr/>
        </p:nvSpPr>
        <p:spPr>
          <a:xfrm>
            <a:off x="5470779" y="2744546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نجمة: 6 نقاط 39">
                <a:extLst>
                  <a:ext uri="{FF2B5EF4-FFF2-40B4-BE49-F238E27FC236}">
                    <a16:creationId xmlns:a16="http://schemas.microsoft.com/office/drawing/2014/main" id="{906A322B-5593-49E2-9F02-64FB417696A6}"/>
                  </a:ext>
                </a:extLst>
              </p:cNvPr>
              <p:cNvSpPr/>
              <p:nvPr/>
            </p:nvSpPr>
            <p:spPr>
              <a:xfrm>
                <a:off x="4822074" y="3429000"/>
                <a:ext cx="1872000" cy="1656000"/>
              </a:xfrm>
              <a:prstGeom prst="star6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KW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نجمة: 6 نقاط 39">
                <a:extLst>
                  <a:ext uri="{FF2B5EF4-FFF2-40B4-BE49-F238E27FC236}">
                    <a16:creationId xmlns:a16="http://schemas.microsoft.com/office/drawing/2014/main" id="{906A322B-5593-49E2-9F02-64FB417696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2074" y="3429000"/>
                <a:ext cx="1872000" cy="1656000"/>
              </a:xfrm>
              <a:prstGeom prst="star6">
                <a:avLst/>
              </a:prstGeom>
              <a:blipFill>
                <a:blip r:embed="rId5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شكل بيضاوي 40">
            <a:extLst>
              <a:ext uri="{FF2B5EF4-FFF2-40B4-BE49-F238E27FC236}">
                <a16:creationId xmlns:a16="http://schemas.microsoft.com/office/drawing/2014/main" id="{EA019DAD-5A96-432E-8D69-C87DA40A58A4}"/>
              </a:ext>
            </a:extLst>
          </p:cNvPr>
          <p:cNvSpPr/>
          <p:nvPr/>
        </p:nvSpPr>
        <p:spPr>
          <a:xfrm>
            <a:off x="5470779" y="2745905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8" name="شكل بيضاوي 41">
            <a:extLst>
              <a:ext uri="{FF2B5EF4-FFF2-40B4-BE49-F238E27FC236}">
                <a16:creationId xmlns:a16="http://schemas.microsoft.com/office/drawing/2014/main" id="{F4309497-8EF5-4E13-9A5B-52E26051DC35}"/>
              </a:ext>
            </a:extLst>
          </p:cNvPr>
          <p:cNvSpPr/>
          <p:nvPr/>
        </p:nvSpPr>
        <p:spPr>
          <a:xfrm>
            <a:off x="3240830" y="2831342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مستطيل: زوايا مستديرة 42">
            <a:extLst>
              <a:ext uri="{FF2B5EF4-FFF2-40B4-BE49-F238E27FC236}">
                <a16:creationId xmlns:a16="http://schemas.microsoft.com/office/drawing/2014/main" id="{ED15DC85-F984-46D1-8668-4E9C00E24B14}"/>
              </a:ext>
            </a:extLst>
          </p:cNvPr>
          <p:cNvSpPr/>
          <p:nvPr/>
        </p:nvSpPr>
        <p:spPr>
          <a:xfrm>
            <a:off x="2594703" y="4018409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حاول مرة أخري </a:t>
            </a:r>
            <a:endParaRPr lang="ar-KW" sz="2400" b="1" dirty="0">
              <a:solidFill>
                <a:schemeClr val="bg1"/>
              </a:solidFill>
            </a:endParaRPr>
          </a:p>
        </p:txBody>
      </p:sp>
      <p:sp>
        <p:nvSpPr>
          <p:cNvPr id="20" name="شكل بيضاوي 43">
            <a:extLst>
              <a:ext uri="{FF2B5EF4-FFF2-40B4-BE49-F238E27FC236}">
                <a16:creationId xmlns:a16="http://schemas.microsoft.com/office/drawing/2014/main" id="{09A24DAE-BEA7-44C8-90CD-7458E0B4F7DE}"/>
              </a:ext>
            </a:extLst>
          </p:cNvPr>
          <p:cNvSpPr/>
          <p:nvPr/>
        </p:nvSpPr>
        <p:spPr>
          <a:xfrm>
            <a:off x="3240830" y="2832701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BE14245-9E4C-49D4-8F69-8928139B67A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t="3488" r="42356"/>
          <a:stretch/>
        </p:blipFill>
        <p:spPr>
          <a:xfrm>
            <a:off x="86717" y="1690986"/>
            <a:ext cx="6308225" cy="89519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0843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7DD247DD39A441B9A3C26F7BBAABB2" ma:contentTypeVersion="11" ma:contentTypeDescription="Create a new document." ma:contentTypeScope="" ma:versionID="6cf37f7220be936549828c7bebeca2c6">
  <xsd:schema xmlns:xsd="http://www.w3.org/2001/XMLSchema" xmlns:xs="http://www.w3.org/2001/XMLSchema" xmlns:p="http://schemas.microsoft.com/office/2006/metadata/properties" xmlns:ns2="b97b0aa8-1781-4c54-a774-0e389bbc798c" xmlns:ns3="c254ae3f-3131-48d8-b26b-ed44294e533b" targetNamespace="http://schemas.microsoft.com/office/2006/metadata/properties" ma:root="true" ma:fieldsID="5b366013ac4b4005ffbe6582a6abfc1e" ns2:_="" ns3:_="">
    <xsd:import namespace="b97b0aa8-1781-4c54-a774-0e389bbc798c"/>
    <xsd:import namespace="c254ae3f-3131-48d8-b26b-ed44294e533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b0aa8-1781-4c54-a774-0e389bbc79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54ae3f-3131-48d8-b26b-ed44294e53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C82365-AF10-4EC4-A90B-458E159B6AA9}"/>
</file>

<file path=customXml/itemProps2.xml><?xml version="1.0" encoding="utf-8"?>
<ds:datastoreItem xmlns:ds="http://schemas.openxmlformats.org/officeDocument/2006/customXml" ds:itemID="{6C4F8F0B-B316-43B2-99B8-E6E98E2F07A6}"/>
</file>

<file path=customXml/itemProps3.xml><?xml version="1.0" encoding="utf-8"?>
<ds:datastoreItem xmlns:ds="http://schemas.openxmlformats.org/officeDocument/2006/customXml" ds:itemID="{54E4B7C6-1B69-4AEB-B087-D26EB0C760A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3651</TotalTime>
  <Words>777</Words>
  <Application>Microsoft Office PowerPoint</Application>
  <PresentationFormat>On-screen Show (4:3)</PresentationFormat>
  <Paragraphs>250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ELASER</dc:creator>
  <cp:lastModifiedBy>يحيي محمد علي نصر</cp:lastModifiedBy>
  <cp:revision>368</cp:revision>
  <dcterms:created xsi:type="dcterms:W3CDTF">2015-01-30T14:44:27Z</dcterms:created>
  <dcterms:modified xsi:type="dcterms:W3CDTF">2021-03-21T13:57:39Z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0x010100BD7DD247DD39A441B9A3C26F7BBAABB2</vt:lpwstr>
  </property>
</Properties>
</file>