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96" r:id="rId2"/>
    <p:sldId id="299" r:id="rId3"/>
    <p:sldId id="264" r:id="rId4"/>
    <p:sldId id="265" r:id="rId5"/>
    <p:sldId id="266" r:id="rId6"/>
    <p:sldId id="267" r:id="rId7"/>
    <p:sldId id="268" r:id="rId8"/>
    <p:sldId id="356" r:id="rId9"/>
    <p:sldId id="269" r:id="rId10"/>
    <p:sldId id="270" r:id="rId11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75" autoAdjust="0"/>
    <p:restoredTop sz="94660"/>
  </p:normalViewPr>
  <p:slideViewPr>
    <p:cSldViewPr snapToGrid="0">
      <p:cViewPr varScale="1">
        <p:scale>
          <a:sx n="96" d="100"/>
          <a:sy n="96" d="100"/>
        </p:scale>
        <p:origin x="58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A0B4-32B6-4EC4-B8AF-568DB92B29ED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16‏/7‏/1442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422A-A9F3-48DE-81D3-9F09BBF6D08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5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A0B4-32B6-4EC4-B8AF-568DB92B29ED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16‏/7‏/1442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422A-A9F3-48DE-81D3-9F09BBF6D08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73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A0B4-32B6-4EC4-B8AF-568DB92B29ED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16‏/7‏/1442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422A-A9F3-48DE-81D3-9F09BBF6D08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31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A0B4-32B6-4EC4-B8AF-568DB92B29ED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16‏/7‏/1442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422A-A9F3-48DE-81D3-9F09BBF6D08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33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A0B4-32B6-4EC4-B8AF-568DB92B29ED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16‏/7‏/1442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422A-A9F3-48DE-81D3-9F09BBF6D08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2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A0B4-32B6-4EC4-B8AF-568DB92B29ED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16‏/7‏/1442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422A-A9F3-48DE-81D3-9F09BBF6D08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0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A0B4-32B6-4EC4-B8AF-568DB92B29ED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16‏/7‏/1442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422A-A9F3-48DE-81D3-9F09BBF6D08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0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A0B4-32B6-4EC4-B8AF-568DB92B29ED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16‏/7‏/1442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422A-A9F3-48DE-81D3-9F09BBF6D08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3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A0B4-32B6-4EC4-B8AF-568DB92B29ED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16‏/7‏/1442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422A-A9F3-48DE-81D3-9F09BBF6D08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0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A0B4-32B6-4EC4-B8AF-568DB92B29ED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16‏/7‏/1442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422A-A9F3-48DE-81D3-9F09BBF6D08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9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A0B4-32B6-4EC4-B8AF-568DB92B29ED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16‏/7‏/1442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422A-A9F3-48DE-81D3-9F09BBF6D08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04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4A0B4-32B6-4EC4-B8AF-568DB92B29ED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16‏/7‏/1442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E422A-A9F3-48DE-81D3-9F09BBF6D080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50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com/imgres?start=247&amp;sout=0&amp;tbm=isch&amp;tbnid=smt7lBort01lmM:&amp;imgrefurl=http://researchonmedical.com/2012/06/obesity/&amp;docid=VnfjI51XTj9nPM&amp;imgurl=http://researchonmedical.com/wp-content/uploads/2012/06/obesity.jpg&amp;w=400&amp;h=462&amp;ei=IRUaU973OYPqywPy1oKQCw&amp;zoom=1&amp;iact=rc&amp;dur=1715&amp;page=13&amp;ndsp=22&amp;ved=0CKsBEIQcMDY4yAE&amp;biw=1366&amp;bih=64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t1.gstatic.com/images?q=tbn:ANd9GcS466EHArzM0jP5TcYcz5uZ41anvT_H5puzIA3XSWiRYYQjIsKv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www.google.com/url?sa=i&amp;source=images&amp;cd=&amp;cad=rja&amp;uact=8&amp;ved=0CAgQjRw&amp;url=http://www.clipartbest.com/sick-person-picture&amp;ei=bSVmVNb3AYvraJTyguAJ&amp;psig=AFQjCNEMvV6A1SjmPIbY2Xw3XPOofEzUIg&amp;ust=141606679714817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9093" y="224304"/>
            <a:ext cx="11552349" cy="6382558"/>
          </a:xfrm>
          <a:prstGeom prst="round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6" name="Picture 2" descr="http://www.omalaa-sch.com/Images/kuwai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419" y="353093"/>
            <a:ext cx="11620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488010" y="1648494"/>
            <a:ext cx="49391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Ministère de l’éduction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r>
              <a:rPr lang="fr-F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Inspection générale de français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88010" y="2813502"/>
            <a:ext cx="11695406" cy="2231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2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Dossier 6</a:t>
            </a:r>
          </a:p>
          <a:p>
            <a:pPr algn="ctr">
              <a:lnSpc>
                <a:spcPct val="150000"/>
              </a:lnSpc>
            </a:pPr>
            <a:r>
              <a:rPr lang="fr-FR" sz="32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Un malade</a:t>
            </a:r>
          </a:p>
          <a:p>
            <a:pPr algn="ctr">
              <a:lnSpc>
                <a:spcPct val="150000"/>
              </a:lnSpc>
            </a:pPr>
            <a:r>
              <a:rPr lang="fr-FR" sz="32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Grammaire</a:t>
            </a:r>
            <a:r>
              <a:rPr lang="en-US" sz="32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comm et prod.</a:t>
            </a:r>
            <a:r>
              <a:rPr lang="fr-FR" sz="32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écrite </a:t>
            </a:r>
          </a:p>
        </p:txBody>
      </p:sp>
      <p:cxnSp>
        <p:nvCxnSpPr>
          <p:cNvPr id="6" name="رابط مستقيم 5"/>
          <p:cNvCxnSpPr/>
          <p:nvPr/>
        </p:nvCxnSpPr>
        <p:spPr>
          <a:xfrm flipH="1" flipV="1">
            <a:off x="695458" y="2833352"/>
            <a:ext cx="10800000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8603090" y="6597071"/>
            <a:ext cx="3580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r-F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© Inspection générale de français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D80425-9884-9C47-98B4-00575D2E4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626" y="554998"/>
            <a:ext cx="32512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89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4E305B-6CD1-4C90-9A87-FC87A47939C4}"/>
              </a:ext>
            </a:extLst>
          </p:cNvPr>
          <p:cNvSpPr/>
          <p:nvPr/>
        </p:nvSpPr>
        <p:spPr>
          <a:xfrm>
            <a:off x="141026" y="126344"/>
            <a:ext cx="8061277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spcBef>
                <a:spcPts val="1200"/>
              </a:spcBef>
            </a:pPr>
            <a:r>
              <a:rPr lang="fr-F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Commentez les images suivantes     :</a:t>
            </a:r>
            <a:endParaRPr lang="en-US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B69E1A6-D5DD-45A2-A938-E1800D06140A}"/>
              </a:ext>
            </a:extLst>
          </p:cNvPr>
          <p:cNvGraphicFramePr>
            <a:graphicFrameLocks noGrp="1"/>
          </p:cNvGraphicFramePr>
          <p:nvPr/>
        </p:nvGraphicFramePr>
        <p:xfrm>
          <a:off x="1279224" y="761022"/>
          <a:ext cx="9065779" cy="56104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54090">
                  <a:extLst>
                    <a:ext uri="{9D8B030D-6E8A-4147-A177-3AD203B41FA5}">
                      <a16:colId xmlns:a16="http://schemas.microsoft.com/office/drawing/2014/main" val="3270150929"/>
                    </a:ext>
                  </a:extLst>
                </a:gridCol>
                <a:gridCol w="3111689">
                  <a:extLst>
                    <a:ext uri="{9D8B030D-6E8A-4147-A177-3AD203B41FA5}">
                      <a16:colId xmlns:a16="http://schemas.microsoft.com/office/drawing/2014/main" val="3545439448"/>
                    </a:ext>
                  </a:extLst>
                </a:gridCol>
              </a:tblGrid>
              <a:tr h="162733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15" marR="6101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15" marR="61015" marT="0" marB="0"/>
                </a:tc>
                <a:extLst>
                  <a:ext uri="{0D108BD9-81ED-4DB2-BD59-A6C34878D82A}">
                    <a16:rowId xmlns:a16="http://schemas.microsoft.com/office/drawing/2014/main" val="792013729"/>
                  </a:ext>
                </a:extLst>
              </a:tr>
              <a:tr h="155584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15" marR="61015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15" marR="61015" marT="0" marB="0"/>
                </a:tc>
                <a:extLst>
                  <a:ext uri="{0D108BD9-81ED-4DB2-BD59-A6C34878D82A}">
                    <a16:rowId xmlns:a16="http://schemas.microsoft.com/office/drawing/2014/main" val="2343263278"/>
                  </a:ext>
                </a:extLst>
              </a:tr>
              <a:tr h="112311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15" marR="61015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15" marR="61015" marT="0" marB="0"/>
                </a:tc>
                <a:extLst>
                  <a:ext uri="{0D108BD9-81ED-4DB2-BD59-A6C34878D82A}">
                    <a16:rowId xmlns:a16="http://schemas.microsoft.com/office/drawing/2014/main" val="3256325577"/>
                  </a:ext>
                </a:extLst>
              </a:tr>
              <a:tr h="1304106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15" marR="61015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u="none" strike="noStrike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015" marR="61015" marT="0" marB="0"/>
                </a:tc>
                <a:extLst>
                  <a:ext uri="{0D108BD9-81ED-4DB2-BD59-A6C34878D82A}">
                    <a16:rowId xmlns:a16="http://schemas.microsoft.com/office/drawing/2014/main" val="394303812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5880D4A-80F4-471B-A1D0-F7F33D36C878}"/>
              </a:ext>
            </a:extLst>
          </p:cNvPr>
          <p:cNvSpPr txBox="1"/>
          <p:nvPr/>
        </p:nvSpPr>
        <p:spPr>
          <a:xfrm>
            <a:off x="1457372" y="1004892"/>
            <a:ext cx="5310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faut contrôler le poids.</a:t>
            </a:r>
          </a:p>
          <a:p>
            <a:pPr algn="l" rtl="0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Elle est très grosse.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A6080A-877F-4A9B-BEB6-DF6E699C7727}"/>
              </a:ext>
            </a:extLst>
          </p:cNvPr>
          <p:cNvSpPr txBox="1"/>
          <p:nvPr/>
        </p:nvSpPr>
        <p:spPr>
          <a:xfrm>
            <a:off x="1388205" y="2512626"/>
            <a:ext cx="3636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température est élevée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B36B54-BCA0-4118-AFFD-2531C2330B72}"/>
              </a:ext>
            </a:extLst>
          </p:cNvPr>
          <p:cNvSpPr txBox="1"/>
          <p:nvPr/>
        </p:nvSpPr>
        <p:spPr>
          <a:xfrm>
            <a:off x="1447573" y="3016649"/>
            <a:ext cx="227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J’ai de la fièvre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FAA894-1F5C-475F-9BEB-E7257744A51A}"/>
              </a:ext>
            </a:extLst>
          </p:cNvPr>
          <p:cNvSpPr txBox="1"/>
          <p:nvPr/>
        </p:nvSpPr>
        <p:spPr>
          <a:xfrm>
            <a:off x="1411196" y="4135694"/>
            <a:ext cx="40006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prends des comprimés.</a:t>
            </a:r>
          </a:p>
          <a:p>
            <a:pPr algn="l" rtl="0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prends mes médicaments 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2BC7C0-E8D7-4DCA-96FE-A153EB0C8D3F}"/>
              </a:ext>
            </a:extLst>
          </p:cNvPr>
          <p:cNvSpPr txBox="1"/>
          <p:nvPr/>
        </p:nvSpPr>
        <p:spPr>
          <a:xfrm>
            <a:off x="1395684" y="5207392"/>
            <a:ext cx="2641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suis très stressé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hlinkClick r:id="rId2"/>
            <a:extLst>
              <a:ext uri="{FF2B5EF4-FFF2-40B4-BE49-F238E27FC236}">
                <a16:creationId xmlns:a16="http://schemas.microsoft.com/office/drawing/2014/main" id="{D566033F-E759-4FDA-A8BB-338A78FA29B6}"/>
              </a:ext>
            </a:extLst>
          </p:cNvPr>
          <p:cNvPicPr/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3"/>
          <a:stretch>
            <a:fillRect/>
          </a:stretch>
        </p:blipFill>
        <p:spPr bwMode="auto">
          <a:xfrm>
            <a:off x="7726052" y="761022"/>
            <a:ext cx="1820903" cy="1536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hlinkClick r:id="rId4"/>
            <a:extLst>
              <a:ext uri="{FF2B5EF4-FFF2-40B4-BE49-F238E27FC236}">
                <a16:creationId xmlns:a16="http://schemas.microsoft.com/office/drawing/2014/main" id="{9E1945B1-52CA-4059-BB14-2C71F25AF744}"/>
              </a:ext>
            </a:extLst>
          </p:cNvPr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68" y="2417126"/>
            <a:ext cx="1516021" cy="1166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Résultat de recherche d'images pour &quot;stresse&quot;">
            <a:extLst>
              <a:ext uri="{FF2B5EF4-FFF2-40B4-BE49-F238E27FC236}">
                <a16:creationId xmlns:a16="http://schemas.microsoft.com/office/drawing/2014/main" id="{067C413A-ADFC-4E97-BA7F-49959AAB1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20" y="5107221"/>
            <a:ext cx="1848997" cy="123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60D34E-FCD0-4897-A54A-10BCB3D00FDC}"/>
              </a:ext>
            </a:extLst>
          </p:cNvPr>
          <p:cNvSpPr txBox="1"/>
          <p:nvPr/>
        </p:nvSpPr>
        <p:spPr>
          <a:xfrm>
            <a:off x="1379849" y="5817425"/>
            <a:ext cx="5192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a beaucoup de travail , il est fatigué.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Résultat de recherche d'images pour &quot;prendre des comprimes&quot;">
            <a:extLst>
              <a:ext uri="{FF2B5EF4-FFF2-40B4-BE49-F238E27FC236}">
                <a16:creationId xmlns:a16="http://schemas.microsoft.com/office/drawing/2014/main" id="{6DA54ED0-10D0-4823-9DBD-95DC4399A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891" y="3866408"/>
            <a:ext cx="1080938" cy="116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48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023" y="582867"/>
            <a:ext cx="11187953" cy="514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spcBef>
                <a:spcPts val="500"/>
              </a:spcBef>
              <a:spcAft>
                <a:spcPts val="195"/>
              </a:spcAft>
            </a:pPr>
            <a:r>
              <a:rPr lang="fr-FR" sz="2400" b="1" i="1" u="sng" dirty="0">
                <a:solidFill>
                  <a:srgbClr val="000000"/>
                </a:solidFill>
                <a:latin typeface="Times New Roman" charset="0"/>
                <a:ea typeface="Times New Roman" charset="0"/>
                <a:cs typeface="Arial" charset="0"/>
              </a:rPr>
              <a:t>B. Choisissez la bonne réponse : </a:t>
            </a:r>
            <a:endParaRPr lang="fr-FR" dirty="0">
              <a:latin typeface="Calibri" charset="0"/>
              <a:ea typeface="Calibri" charset="0"/>
              <a:cs typeface="Arial" charset="0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500"/>
              </a:spcBef>
              <a:spcAft>
                <a:spcPts val="195"/>
              </a:spcAft>
              <a:buFont typeface="+mj-lt"/>
              <a:buAutoNum type="arabicPeriod"/>
            </a:pPr>
            <a:r>
              <a:rPr lang="fr-FR" sz="2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Arial" charset="0"/>
              </a:rPr>
              <a:t>Avez-vous mal aux oreilles?  </a:t>
            </a:r>
            <a:r>
              <a:rPr lang="fr-FR" sz="2400" dirty="0">
                <a:latin typeface="Times New Roman" charset="0"/>
                <a:ea typeface="Calibri" charset="0"/>
                <a:cs typeface="Arial" charset="0"/>
              </a:rPr>
              <a:t>-Non , nous avons mal …..</a:t>
            </a:r>
            <a:r>
              <a:rPr lang="fr-FR" sz="2400" b="1" i="1" dirty="0">
                <a:solidFill>
                  <a:srgbClr val="FF0000"/>
                </a:solidFill>
                <a:latin typeface="Times New Roman" charset="0"/>
                <a:ea typeface="Calibri" charset="0"/>
                <a:cs typeface="Arial" charset="0"/>
              </a:rPr>
              <a:t>pieds</a:t>
            </a:r>
            <a:r>
              <a:rPr lang="fr-FR" sz="2400" dirty="0">
                <a:latin typeface="Times New Roman" charset="0"/>
                <a:ea typeface="Calibri" charset="0"/>
                <a:cs typeface="Arial" charset="0"/>
              </a:rPr>
              <a:t>. </a:t>
            </a:r>
            <a:endParaRPr lang="fr-FR" dirty="0">
              <a:latin typeface="Calibri" charset="0"/>
              <a:ea typeface="Calibri" charset="0"/>
              <a:cs typeface="Arial" charset="0"/>
            </a:endParaRPr>
          </a:p>
          <a:p>
            <a:pPr marL="457200" algn="l" rtl="0">
              <a:lnSpc>
                <a:spcPct val="115000"/>
              </a:lnSpc>
              <a:spcBef>
                <a:spcPts val="500"/>
              </a:spcBef>
              <a:spcAft>
                <a:spcPts val="195"/>
              </a:spcAft>
            </a:pPr>
            <a:r>
              <a:rPr lang="fr-FR" sz="2400" dirty="0">
                <a:latin typeface="Times New Roman" charset="0"/>
                <a:ea typeface="Calibri" charset="0"/>
                <a:cs typeface="Arial" charset="0"/>
              </a:rPr>
              <a:t>□ à 		□ aux 		□ au </a:t>
            </a:r>
            <a:endParaRPr lang="fr-FR" dirty="0">
              <a:latin typeface="Calibri" charset="0"/>
              <a:ea typeface="Calibri" charset="0"/>
              <a:cs typeface="Arial" charset="0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fr-FR" sz="2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Arial" charset="0"/>
              </a:rPr>
              <a:t>On a mal ……… </a:t>
            </a:r>
            <a:r>
              <a:rPr lang="fr-FR" sz="240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Arial" charset="0"/>
              </a:rPr>
              <a:t>gorge</a:t>
            </a:r>
            <a:r>
              <a:rPr lang="fr-FR" sz="2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Arial" charset="0"/>
              </a:rPr>
              <a:t>. </a:t>
            </a:r>
            <a:r>
              <a:rPr lang="fr-FR" sz="2400" dirty="0">
                <a:latin typeface="Times New Roman" charset="0"/>
                <a:ea typeface="Calibri" charset="0"/>
                <a:cs typeface="Arial" charset="0"/>
              </a:rPr>
              <a:t> </a:t>
            </a:r>
            <a:endParaRPr lang="fr-FR" dirty="0">
              <a:latin typeface="Calibri" charset="0"/>
              <a:ea typeface="Calibri" charset="0"/>
              <a:cs typeface="Arial" charset="0"/>
            </a:endParaRPr>
          </a:p>
          <a:p>
            <a:pPr marL="457200" algn="l" rtl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sz="2400" dirty="0">
                <a:latin typeface="Times New Roman" charset="0"/>
                <a:ea typeface="Calibri" charset="0"/>
                <a:cs typeface="Arial" charset="0"/>
              </a:rPr>
              <a:t>□ à la 		□ aux 		□ au </a:t>
            </a:r>
            <a:endParaRPr lang="fr-FR" dirty="0">
              <a:latin typeface="Calibri" charset="0"/>
              <a:ea typeface="Calibri" charset="0"/>
              <a:cs typeface="Arial" charset="0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fr-FR" sz="2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Arial" charset="0"/>
              </a:rPr>
              <a:t>Tu as mal au dos?  </a:t>
            </a:r>
            <a:r>
              <a:rPr lang="fr-FR" sz="2400" dirty="0">
                <a:latin typeface="Times New Roman" charset="0"/>
                <a:ea typeface="Calibri" charset="0"/>
                <a:cs typeface="Arial" charset="0"/>
              </a:rPr>
              <a:t>Non, J’ai mal………….. </a:t>
            </a:r>
            <a:r>
              <a:rPr lang="fr-FR" sz="2400" b="1" i="1" dirty="0">
                <a:solidFill>
                  <a:srgbClr val="FF0000"/>
                </a:solidFill>
                <a:latin typeface="Times New Roman" charset="0"/>
                <a:ea typeface="Calibri" charset="0"/>
                <a:cs typeface="Arial" charset="0"/>
              </a:rPr>
              <a:t>estomac</a:t>
            </a:r>
            <a:r>
              <a:rPr lang="fr-FR" sz="2400" dirty="0">
                <a:latin typeface="Times New Roman" charset="0"/>
                <a:ea typeface="Calibri" charset="0"/>
                <a:cs typeface="Arial" charset="0"/>
              </a:rPr>
              <a:t>. </a:t>
            </a:r>
            <a:endParaRPr lang="fr-FR" dirty="0">
              <a:latin typeface="Calibri" charset="0"/>
              <a:ea typeface="Calibri" charset="0"/>
              <a:cs typeface="Arial" charset="0"/>
            </a:endParaRPr>
          </a:p>
          <a:p>
            <a:pPr marL="457200" algn="l" rtl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sz="2400" dirty="0">
                <a:latin typeface="Times New Roman" charset="0"/>
                <a:ea typeface="Calibri" charset="0"/>
                <a:cs typeface="Arial" charset="0"/>
              </a:rPr>
              <a:t>□ au 		□ aux 		□ à l’ </a:t>
            </a:r>
            <a:endParaRPr lang="fr-FR" dirty="0">
              <a:latin typeface="Calibri" charset="0"/>
              <a:ea typeface="Calibri" charset="0"/>
              <a:cs typeface="Arial" charset="0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fr-FR" sz="2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Arial" charset="0"/>
              </a:rPr>
              <a:t>Sara a mal ……… </a:t>
            </a:r>
            <a:r>
              <a:rPr lang="fr-FR" sz="2400" b="1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Arial" charset="0"/>
              </a:rPr>
              <a:t>nez</a:t>
            </a:r>
            <a:r>
              <a:rPr lang="fr-FR" sz="2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Arial" charset="0"/>
              </a:rPr>
              <a:t>.</a:t>
            </a:r>
            <a:endParaRPr lang="fr-FR" dirty="0">
              <a:latin typeface="Calibri" charset="0"/>
              <a:ea typeface="Calibri" charset="0"/>
              <a:cs typeface="Arial" charset="0"/>
            </a:endParaRPr>
          </a:p>
          <a:p>
            <a:pPr marL="457200" algn="l" rtl="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sz="2400" dirty="0">
                <a:latin typeface="Times New Roman" charset="0"/>
                <a:ea typeface="Calibri" charset="0"/>
                <a:cs typeface="Arial" charset="0"/>
              </a:rPr>
              <a:t>□ au 		□ aux 		□ à </a:t>
            </a:r>
            <a:endParaRPr lang="fr-FR" dirty="0">
              <a:effectLst/>
              <a:latin typeface="Calibri" charset="0"/>
              <a:ea typeface="Calibri" charset="0"/>
              <a:cs typeface="Arial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3209366" y="1667437"/>
            <a:ext cx="1093694" cy="4840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949870" y="2724793"/>
            <a:ext cx="1093694" cy="4840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5002305" y="3937367"/>
            <a:ext cx="1093694" cy="4840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768235" y="5244797"/>
            <a:ext cx="1093694" cy="4840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31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93471F07-3F5A-4392-A803-77B695337D5F}"/>
              </a:ext>
            </a:extLst>
          </p:cNvPr>
          <p:cNvSpPr/>
          <p:nvPr/>
        </p:nvSpPr>
        <p:spPr>
          <a:xfrm>
            <a:off x="2808674" y="1368827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79F4A5F-A7D1-4ED3-851D-0906B5C1FEF5}"/>
              </a:ext>
            </a:extLst>
          </p:cNvPr>
          <p:cNvSpPr/>
          <p:nvPr/>
        </p:nvSpPr>
        <p:spPr>
          <a:xfrm>
            <a:off x="2986006" y="2503080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6A7DB35-6F29-4E00-80AE-F01A94838103}"/>
              </a:ext>
            </a:extLst>
          </p:cNvPr>
          <p:cNvSpPr/>
          <p:nvPr/>
        </p:nvSpPr>
        <p:spPr>
          <a:xfrm>
            <a:off x="583769" y="3556966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CF110B-260C-4D37-97C0-D49B0829AAA2}"/>
              </a:ext>
            </a:extLst>
          </p:cNvPr>
          <p:cNvSpPr/>
          <p:nvPr/>
        </p:nvSpPr>
        <p:spPr>
          <a:xfrm>
            <a:off x="5465735" y="4726281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A1CC59-5C77-4572-8624-3C4783D4A2CE}"/>
              </a:ext>
            </a:extLst>
          </p:cNvPr>
          <p:cNvSpPr/>
          <p:nvPr/>
        </p:nvSpPr>
        <p:spPr>
          <a:xfrm>
            <a:off x="2970058" y="5824889"/>
            <a:ext cx="1590260" cy="6758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D851C1-844A-496D-A5FE-1405B53A43C1}"/>
              </a:ext>
            </a:extLst>
          </p:cNvPr>
          <p:cNvSpPr/>
          <p:nvPr/>
        </p:nvSpPr>
        <p:spPr>
          <a:xfrm>
            <a:off x="459782" y="378552"/>
            <a:ext cx="7878305" cy="5963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l" rtl="0">
              <a:lnSpc>
                <a:spcPct val="150000"/>
              </a:lnSpc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Choisissez la forme convenable :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200000"/>
              </a:lnSpc>
              <a:buFont typeface="+mj-lt"/>
              <a:buAutoNum type="arabicPeriod"/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a mal ……….. ventre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l" rtl="0">
              <a:lnSpc>
                <a:spcPct val="200000"/>
              </a:lnSpc>
              <a:tabLst>
                <a:tab pos="4299585" algn="l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□ à la                                 □ au                                     □ aux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200000"/>
              </a:lnSpc>
              <a:buFont typeface="+mj-lt"/>
              <a:buAutoNum type="arabicPeriod"/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est …………..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l" rtl="0">
              <a:lnSpc>
                <a:spcPct val="20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□ fatiguée                          □ fatigué                            □ fatiguées 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200000"/>
              </a:lnSpc>
              <a:buFont typeface="+mj-lt"/>
              <a:buAutoNum type="arabicPeriod"/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Elle a ………… fièvre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l" rtl="0">
              <a:lnSpc>
                <a:spcPct val="20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□ de la                               □ du                                    □ des                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200000"/>
              </a:lnSpc>
              <a:buFont typeface="+mj-lt"/>
              <a:buAutoNum type="arabicPeriod"/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J’ai mal ……….. yeux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l" rtl="0">
              <a:lnSpc>
                <a:spcPct val="20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□ à la                                 □ au                                     □ aux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200000"/>
              </a:lnSpc>
              <a:buFont typeface="+mj-lt"/>
              <a:buAutoNum type="arabicPeriod"/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Fahd a mal ………. dos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l" rtl="0">
              <a:lnSpc>
                <a:spcPct val="200000"/>
              </a:lnSpc>
              <a:tabLst>
                <a:tab pos="4299585" algn="l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□ aux                                □ au                                      □ à la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>
            <a:extLst>
              <a:ext uri="{FF2B5EF4-FFF2-40B4-BE49-F238E27FC236}">
                <a16:creationId xmlns:a16="http://schemas.microsoft.com/office/drawing/2014/main" id="{157AFE01-2C1B-4FBF-ABF4-D6607C9C6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013" y="1851913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l" rtl="0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Elle </a:t>
            </a:r>
            <a:r>
              <a:rPr lang="fr-F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9F1F5382-3F9A-4256-9096-7C818FCC4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735" y="3112398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l" rtl="0"/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endParaRPr lang="en-US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420A1336-EA1D-45EB-B714-E8D1C9F33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9512" y="3112397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fatiguée</a:t>
            </a:r>
            <a:r>
              <a:rPr lang="fr-F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4284F66F-A2E1-4AF4-AEF2-E2C636EC7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579" y="4311495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Cette </a:t>
            </a:r>
            <a:r>
              <a:rPr lang="fr-F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AE42CD54-9423-41D2-8F32-4EFE326C4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293" y="1820916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 la </a:t>
            </a:r>
            <a:r>
              <a:rPr lang="fr-F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16">
            <a:extLst>
              <a:ext uri="{FF2B5EF4-FFF2-40B4-BE49-F238E27FC236}">
                <a16:creationId xmlns:a16="http://schemas.microsoft.com/office/drawing/2014/main" id="{0A0B20DA-E36B-49A0-9FC9-61541F860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084" y="4334189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 </a:t>
            </a:r>
            <a:r>
              <a:rPr lang="fr-F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F775F71A-9737-4913-8AAB-D0597CC34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094" y="5510593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 </a:t>
            </a:r>
            <a:r>
              <a:rPr lang="fr-F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D8626774-96BA-45A7-B035-E91A87980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669" y="5507823"/>
            <a:ext cx="148424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 la </a:t>
            </a:r>
            <a:r>
              <a:rPr lang="fr-FR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endParaRPr lang="en-US" sz="1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10BAEB-F921-406F-8BC8-128D9EA4088C}"/>
              </a:ext>
            </a:extLst>
          </p:cNvPr>
          <p:cNvSpPr/>
          <p:nvPr/>
        </p:nvSpPr>
        <p:spPr>
          <a:xfrm>
            <a:off x="-361628" y="47176"/>
            <a:ext cx="8978685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l" rtl="0">
              <a:lnSpc>
                <a:spcPct val="150000"/>
              </a:lnSpc>
            </a:pPr>
            <a:r>
              <a:rPr lang="fr-F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Transformez les phrases au féminin    </a:t>
            </a:r>
            <a:r>
              <a:rPr lang="ar-KW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BAD1A-CAC3-45EF-B19B-8EE81704398C}"/>
              </a:ext>
            </a:extLst>
          </p:cNvPr>
          <p:cNvSpPr/>
          <p:nvPr/>
        </p:nvSpPr>
        <p:spPr>
          <a:xfrm>
            <a:off x="569711" y="1088655"/>
            <a:ext cx="6371836" cy="4922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200000"/>
              </a:lnSpc>
              <a:buFont typeface="+mj-lt"/>
              <a:buAutoNum type="arabicPeriod"/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Il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mal 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au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pied</a:t>
            </a:r>
          </a:p>
          <a:p>
            <a:pPr lvl="0" algn="l" rtl="0">
              <a:lnSpc>
                <a:spcPct val="200000"/>
              </a:lnSpc>
            </a:pP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fr-FR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mal </a:t>
            </a:r>
            <a:r>
              <a:rPr lang="fr-FR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gorge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l" rtl="0">
              <a:lnSpc>
                <a:spcPct val="200000"/>
              </a:lnSpc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Ton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frère est 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fatigué</a:t>
            </a:r>
          </a:p>
          <a:p>
            <a:pPr lvl="0" algn="l" rtl="0">
              <a:lnSpc>
                <a:spcPct val="200000"/>
              </a:lnSpc>
            </a:pPr>
            <a:r>
              <a:rPr lang="fr-FR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………….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sœur est </a:t>
            </a:r>
            <a:r>
              <a:rPr lang="fr-FR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…………………..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200000"/>
              </a:lnSpc>
              <a:buAutoNum type="arabicPeriod" startAt="3"/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garçon a 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rhume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l" rtl="0">
              <a:lnSpc>
                <a:spcPct val="200000"/>
              </a:lnSpc>
            </a:pP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fr-FR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fille a </a:t>
            </a:r>
            <a:r>
              <a:rPr lang="fr-FR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angine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200000"/>
              </a:lnSpc>
              <a:buAutoNum type="arabicPeriod" startAt="4"/>
            </a:pP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Mon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ami fait </a:t>
            </a:r>
            <a:r>
              <a:rPr lang="fr-F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du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sport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l" rtl="0">
              <a:lnSpc>
                <a:spcPct val="200000"/>
              </a:lnSpc>
            </a:pP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fr-FR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……………….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cousine fait </a:t>
            </a:r>
            <a:r>
              <a:rPr lang="fr-FR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…………………..</a:t>
            </a:r>
            <a:r>
              <a:rPr lang="fr-F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natation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9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0E9BD2E-F6BF-4958-AD42-CA198235E5AF}"/>
              </a:ext>
            </a:extLst>
          </p:cNvPr>
          <p:cNvSpPr/>
          <p:nvPr/>
        </p:nvSpPr>
        <p:spPr>
          <a:xfrm>
            <a:off x="2556371" y="1192387"/>
            <a:ext cx="1555845" cy="3821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E73309-B791-49E4-BDC2-298391712595}"/>
              </a:ext>
            </a:extLst>
          </p:cNvPr>
          <p:cNvSpPr/>
          <p:nvPr/>
        </p:nvSpPr>
        <p:spPr>
          <a:xfrm>
            <a:off x="4413390" y="2867316"/>
            <a:ext cx="1555845" cy="3821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6024B73-D88F-49D1-BAD4-9E1C70D991C2}"/>
              </a:ext>
            </a:extLst>
          </p:cNvPr>
          <p:cNvSpPr/>
          <p:nvPr/>
        </p:nvSpPr>
        <p:spPr>
          <a:xfrm>
            <a:off x="1777828" y="4498545"/>
            <a:ext cx="1555845" cy="3821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291842-001A-478B-8F61-94B144A3BC12}"/>
              </a:ext>
            </a:extLst>
          </p:cNvPr>
          <p:cNvSpPr/>
          <p:nvPr/>
        </p:nvSpPr>
        <p:spPr>
          <a:xfrm>
            <a:off x="317911" y="3687435"/>
            <a:ext cx="1555845" cy="3821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A4E430-45BF-448C-9A5B-A92A6AF80619}"/>
              </a:ext>
            </a:extLst>
          </p:cNvPr>
          <p:cNvSpPr/>
          <p:nvPr/>
        </p:nvSpPr>
        <p:spPr>
          <a:xfrm>
            <a:off x="4053921" y="5365004"/>
            <a:ext cx="1555845" cy="3821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B603E92-DB76-4CE7-9317-08B878A76880}"/>
              </a:ext>
            </a:extLst>
          </p:cNvPr>
          <p:cNvSpPr/>
          <p:nvPr/>
        </p:nvSpPr>
        <p:spPr>
          <a:xfrm>
            <a:off x="4831844" y="2032248"/>
            <a:ext cx="1555845" cy="38213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06CFCC-0899-4F5A-8F84-F91B4E6E9BB9}"/>
              </a:ext>
            </a:extLst>
          </p:cNvPr>
          <p:cNvSpPr/>
          <p:nvPr/>
        </p:nvSpPr>
        <p:spPr>
          <a:xfrm>
            <a:off x="118819" y="220427"/>
            <a:ext cx="7366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Choisissez la bonne conjugaison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9F23B6-7BC9-4375-91E3-F941FCAE49E8}"/>
              </a:ext>
            </a:extLst>
          </p:cNvPr>
          <p:cNvSpPr/>
          <p:nvPr/>
        </p:nvSpPr>
        <p:spPr>
          <a:xfrm>
            <a:off x="366791" y="734662"/>
            <a:ext cx="7490850" cy="502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lnSpc>
                <a:spcPct val="150000"/>
              </a:lnSpc>
              <a:buFont typeface="+mj-lt"/>
              <a:buAutoNum type="arabicPeriod"/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 malade (être)…..chez le docteur</a:t>
            </a:r>
          </a:p>
          <a:p>
            <a:pPr lvl="0" algn="l" rtl="0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es        	 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est   		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suis  	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l" rtl="0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  Ils (aller) ……..a l’hôpital .</a:t>
            </a:r>
          </a:p>
          <a:p>
            <a:pPr lvl="0" algn="l" rtl="0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ira         	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va     		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vont   	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l" rtl="0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  Ils (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avoir)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…………... mal aux yeux             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l" rtl="0">
              <a:lnSpc>
                <a:spcPct val="150000"/>
              </a:lnSpc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sont             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sommes      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ont  	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l" rtl="0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  Les enfants (manger) …………..beaucoup de grignotages.</a:t>
            </a:r>
          </a:p>
          <a:p>
            <a:pPr lvl="0" algn="l" rtl="0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mangent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mange    		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manges   	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l" rtl="0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  Vous (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être)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……………… malade .</a:t>
            </a:r>
          </a:p>
          <a:p>
            <a:pPr lvl="0" algn="l" rtl="0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sommes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êtes    	     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sont   	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l" rtl="0">
              <a:lnSpc>
                <a:spcPct val="150000"/>
              </a:lnSpc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6.  Le docteur (examiner) ……………le malade  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tabLst>
                <a:tab pos="4467225" algn="l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examinez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examinons            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sym typeface="Wingdings 2" panose="05020102010507070707" pitchFamily="18" charset="2"/>
              </a:rPr>
              <a:t>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examine  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15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B0555A-E36B-4D2A-971F-563277329DDC}"/>
              </a:ext>
            </a:extLst>
          </p:cNvPr>
          <p:cNvSpPr/>
          <p:nvPr/>
        </p:nvSpPr>
        <p:spPr>
          <a:xfrm>
            <a:off x="113732" y="317413"/>
            <a:ext cx="11541456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l" rtl="0">
              <a:lnSpc>
                <a:spcPct val="150000"/>
              </a:lnSpc>
            </a:pPr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Associez l’acte de parole à la phrase convenable :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22E89A-4964-4D92-B9F3-A8F5DE619269}"/>
              </a:ext>
            </a:extLst>
          </p:cNvPr>
          <p:cNvGraphicFramePr>
            <a:graphicFrameLocks noGrp="1"/>
          </p:cNvGraphicFramePr>
          <p:nvPr/>
        </p:nvGraphicFramePr>
        <p:xfrm>
          <a:off x="1666149" y="1275636"/>
          <a:ext cx="9717467" cy="30857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95584">
                  <a:extLst>
                    <a:ext uri="{9D8B030D-6E8A-4147-A177-3AD203B41FA5}">
                      <a16:colId xmlns:a16="http://schemas.microsoft.com/office/drawing/2014/main" val="3470331579"/>
                    </a:ext>
                  </a:extLst>
                </a:gridCol>
                <a:gridCol w="4547546">
                  <a:extLst>
                    <a:ext uri="{9D8B030D-6E8A-4147-A177-3AD203B41FA5}">
                      <a16:colId xmlns:a16="http://schemas.microsoft.com/office/drawing/2014/main" val="2027745756"/>
                    </a:ext>
                  </a:extLst>
                </a:gridCol>
                <a:gridCol w="679543">
                  <a:extLst>
                    <a:ext uri="{9D8B030D-6E8A-4147-A177-3AD203B41FA5}">
                      <a16:colId xmlns:a16="http://schemas.microsoft.com/office/drawing/2014/main" val="1632983501"/>
                    </a:ext>
                  </a:extLst>
                </a:gridCol>
                <a:gridCol w="3494794">
                  <a:extLst>
                    <a:ext uri="{9D8B030D-6E8A-4147-A177-3AD203B41FA5}">
                      <a16:colId xmlns:a16="http://schemas.microsoft.com/office/drawing/2014/main" val="2115360731"/>
                    </a:ext>
                  </a:extLst>
                </a:gridCol>
              </a:tblGrid>
              <a:tr h="576460"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Acte de parole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Phrase</a:t>
                      </a: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380061"/>
                  </a:ext>
                </a:extLst>
              </a:tr>
              <a:tr h="96643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381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Vous vous informez sur la santé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Je suis malade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7182095"/>
                  </a:ext>
                </a:extLst>
              </a:tr>
              <a:tr h="57646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 docteur donne un conseil 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 faut rester au lit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6219010"/>
                  </a:ext>
                </a:extLst>
              </a:tr>
              <a:tr h="96643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Vous parlez de votre santé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Qu’est-ce qui se passe ?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2111572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55763F-7ACA-4A8A-9361-B53E1A8F9734}"/>
              </a:ext>
            </a:extLst>
          </p:cNvPr>
          <p:cNvGraphicFramePr>
            <a:graphicFrameLocks noGrp="1"/>
          </p:cNvGraphicFramePr>
          <p:nvPr/>
        </p:nvGraphicFramePr>
        <p:xfrm>
          <a:off x="2729741" y="4971018"/>
          <a:ext cx="7553945" cy="13237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624615">
                  <a:extLst>
                    <a:ext uri="{9D8B030D-6E8A-4147-A177-3AD203B41FA5}">
                      <a16:colId xmlns:a16="http://schemas.microsoft.com/office/drawing/2014/main" val="1675734819"/>
                    </a:ext>
                  </a:extLst>
                </a:gridCol>
                <a:gridCol w="1643110">
                  <a:extLst>
                    <a:ext uri="{9D8B030D-6E8A-4147-A177-3AD203B41FA5}">
                      <a16:colId xmlns:a16="http://schemas.microsoft.com/office/drawing/2014/main" val="998230292"/>
                    </a:ext>
                  </a:extLst>
                </a:gridCol>
                <a:gridCol w="1643110">
                  <a:extLst>
                    <a:ext uri="{9D8B030D-6E8A-4147-A177-3AD203B41FA5}">
                      <a16:colId xmlns:a16="http://schemas.microsoft.com/office/drawing/2014/main" val="2087148990"/>
                    </a:ext>
                  </a:extLst>
                </a:gridCol>
                <a:gridCol w="1643110">
                  <a:extLst>
                    <a:ext uri="{9D8B030D-6E8A-4147-A177-3AD203B41FA5}">
                      <a16:colId xmlns:a16="http://schemas.microsoft.com/office/drawing/2014/main" val="712746863"/>
                    </a:ext>
                  </a:extLst>
                </a:gridCol>
              </a:tblGrid>
              <a:tr h="693091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Acte de parole 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5749989"/>
                  </a:ext>
                </a:extLst>
              </a:tr>
              <a:tr h="630674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Phrase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1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699061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D029703-1CEC-442D-AF40-365A6C18FF80}"/>
              </a:ext>
            </a:extLst>
          </p:cNvPr>
          <p:cNvSpPr txBox="1"/>
          <p:nvPr/>
        </p:nvSpPr>
        <p:spPr>
          <a:xfrm>
            <a:off x="5921317" y="5845084"/>
            <a:ext cx="39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CA1675-0621-43B5-841F-3AFEFAED17B3}"/>
              </a:ext>
            </a:extLst>
          </p:cNvPr>
          <p:cNvSpPr txBox="1"/>
          <p:nvPr/>
        </p:nvSpPr>
        <p:spPr>
          <a:xfrm>
            <a:off x="7233756" y="5845084"/>
            <a:ext cx="39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B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18FBFA-0011-4CAE-B138-90D93804A41D}"/>
              </a:ext>
            </a:extLst>
          </p:cNvPr>
          <p:cNvSpPr txBox="1"/>
          <p:nvPr/>
        </p:nvSpPr>
        <p:spPr>
          <a:xfrm>
            <a:off x="8655379" y="5845084"/>
            <a:ext cx="397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1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A97565-C5F4-4B31-87EF-9C6324D43A8E}"/>
              </a:ext>
            </a:extLst>
          </p:cNvPr>
          <p:cNvSpPr/>
          <p:nvPr/>
        </p:nvSpPr>
        <p:spPr>
          <a:xfrm>
            <a:off x="304799" y="280749"/>
            <a:ext cx="7747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Lisez la fiche du malade   :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EA6E639-BFFE-43DA-B07E-A8BD5182D315}"/>
              </a:ext>
            </a:extLst>
          </p:cNvPr>
          <p:cNvGraphicFramePr>
            <a:graphicFrameLocks noGrp="1"/>
          </p:cNvGraphicFramePr>
          <p:nvPr/>
        </p:nvGraphicFramePr>
        <p:xfrm>
          <a:off x="464450" y="1224212"/>
          <a:ext cx="4185042" cy="34870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85042">
                  <a:extLst>
                    <a:ext uri="{9D8B030D-6E8A-4147-A177-3AD203B41FA5}">
                      <a16:colId xmlns:a16="http://schemas.microsoft.com/office/drawing/2014/main" val="1608344927"/>
                    </a:ext>
                  </a:extLst>
                </a:gridCol>
              </a:tblGrid>
              <a:tr h="384495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r>
                        <a:rPr lang="fr-FR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fiche du malade</a:t>
                      </a: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2141015"/>
                  </a:ext>
                </a:extLst>
              </a:tr>
              <a:tr h="2500112">
                <a:tc>
                  <a:txBody>
                    <a:bodyPr/>
                    <a:lstStyle/>
                    <a:p>
                      <a:pPr algn="l" rtl="0"/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Nom du malade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:   Luc Durant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 rtl="0"/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 rtl="0"/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Age 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: 50 ans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 rtl="0"/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 rtl="0"/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Poids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                 : 80 kg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 rtl="0"/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ar-SA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 rtl="0"/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Maladie</a:t>
                      </a:r>
                      <a:r>
                        <a:rPr lang="fr-FR" sz="2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              : rhume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467225" algn="l"/>
                        </a:tabLs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235303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219CB6B-F6B3-4223-9875-78FD8F2FD805}"/>
              </a:ext>
            </a:extLst>
          </p:cNvPr>
          <p:cNvSpPr/>
          <p:nvPr/>
        </p:nvSpPr>
        <p:spPr>
          <a:xfrm>
            <a:off x="5452552" y="549461"/>
            <a:ext cx="6403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2400" b="1" dirty="0">
                <a:solidFill>
                  <a:srgbClr val="FF0000"/>
                </a:solidFill>
              </a:rPr>
              <a:t>Présentez le malade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67C231-DAC7-41BA-B9BC-40FABCB16FAB}"/>
              </a:ext>
            </a:extLst>
          </p:cNvPr>
          <p:cNvSpPr/>
          <p:nvPr/>
        </p:nvSpPr>
        <p:spPr>
          <a:xfrm>
            <a:off x="5106486" y="2039753"/>
            <a:ext cx="5226918" cy="26714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EBB921-1A69-4341-8904-2D2ED70E844B}"/>
              </a:ext>
            </a:extLst>
          </p:cNvPr>
          <p:cNvSpPr txBox="1"/>
          <p:nvPr/>
        </p:nvSpPr>
        <p:spPr>
          <a:xfrm>
            <a:off x="5213692" y="2079732"/>
            <a:ext cx="33314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s’appelle Luc Durant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A51F3D-8CCC-4BFE-AD13-8010C08BBA48}"/>
              </a:ext>
            </a:extLst>
          </p:cNvPr>
          <p:cNvSpPr txBox="1"/>
          <p:nvPr/>
        </p:nvSpPr>
        <p:spPr>
          <a:xfrm>
            <a:off x="4668232" y="2658035"/>
            <a:ext cx="219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a 50 ans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42D43-A933-4E2D-9034-DE0089923114}"/>
              </a:ext>
            </a:extLst>
          </p:cNvPr>
          <p:cNvSpPr txBox="1"/>
          <p:nvPr/>
        </p:nvSpPr>
        <p:spPr>
          <a:xfrm>
            <a:off x="5209817" y="3264122"/>
            <a:ext cx="1818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pèse 80 kg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46158A-93A3-4548-9E47-AE37B550B6BD}"/>
              </a:ext>
            </a:extLst>
          </p:cNvPr>
          <p:cNvSpPr txBox="1"/>
          <p:nvPr/>
        </p:nvSpPr>
        <p:spPr>
          <a:xfrm>
            <a:off x="5213901" y="3826502"/>
            <a:ext cx="206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a un rhume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72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71E87B-A709-48C6-8A1A-C4AD03D5464A}"/>
              </a:ext>
            </a:extLst>
          </p:cNvPr>
          <p:cNvSpPr/>
          <p:nvPr/>
        </p:nvSpPr>
        <p:spPr>
          <a:xfrm>
            <a:off x="596346" y="175084"/>
            <a:ext cx="10840279" cy="520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15000"/>
              </a:lnSpc>
              <a:tabLst>
                <a:tab pos="6479540" algn="r"/>
              </a:tabLst>
            </a:pPr>
            <a:r>
              <a:rPr lang="fr-FR" sz="22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Complétez le dialogue :</a:t>
            </a:r>
          </a:p>
          <a:p>
            <a:pPr algn="l" rtl="0">
              <a:lnSpc>
                <a:spcPct val="115000"/>
              </a:lnSpc>
              <a:tabLst>
                <a:tab pos="6479540" algn="r"/>
              </a:tabLst>
            </a:pP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 médecin : Qu’est-ce qui se passe ?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Sara : ……………………………………………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 médecin : Tu as mal où ?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Sara : ……………………………………………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 médecin : Toussez 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Sara : Qu'est-ce que vous me conseillez 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fr-FR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Le médecin : ……………………..………………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15000"/>
              </a:lnSpc>
            </a:pPr>
            <a:r>
              <a:rPr lang="fr-FR" sz="22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115000"/>
              </a:lnSpc>
            </a:pPr>
            <a:r>
              <a:rPr lang="fr-FR" sz="2200" dirty="0">
                <a:latin typeface="Times New Roman" panose="02020603050405020304" pitchFamily="18" charset="0"/>
                <a:ea typeface="Batang" panose="02030600000101010101" pitchFamily="18" charset="-127"/>
                <a:cs typeface="Arial" panose="020B0604020202020204" pitchFamily="34" charset="0"/>
              </a:rPr>
              <a:t> 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034A8-B0CF-A349-B855-EC401C7F07D6}"/>
              </a:ext>
            </a:extLst>
          </p:cNvPr>
          <p:cNvSpPr txBox="1"/>
          <p:nvPr/>
        </p:nvSpPr>
        <p:spPr>
          <a:xfrm>
            <a:off x="1752493" y="1470132"/>
            <a:ext cx="45264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suis fatiguée et j’ai de la fièvre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DA1EB5-5C24-1F45-A2F1-66DB06168CCB}"/>
              </a:ext>
            </a:extLst>
          </p:cNvPr>
          <p:cNvSpPr txBox="1"/>
          <p:nvPr/>
        </p:nvSpPr>
        <p:spPr>
          <a:xfrm>
            <a:off x="1944198" y="2483924"/>
            <a:ext cx="23535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J’ai mal à la tête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66DFE8-D14E-764B-8CC7-33A4C05EBCC7}"/>
              </a:ext>
            </a:extLst>
          </p:cNvPr>
          <p:cNvSpPr txBox="1"/>
          <p:nvPr/>
        </p:nvSpPr>
        <p:spPr>
          <a:xfrm>
            <a:off x="2074110" y="3948290"/>
            <a:ext cx="72131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Restez au lit pendant 3 jours. Prenez ces médicaments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4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38F7B2-5E0D-4F95-A364-D5CACE7B45C8}"/>
              </a:ext>
            </a:extLst>
          </p:cNvPr>
          <p:cNvSpPr/>
          <p:nvPr/>
        </p:nvSpPr>
        <p:spPr>
          <a:xfrm>
            <a:off x="563413" y="152275"/>
            <a:ext cx="82393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2400" b="1" dirty="0">
                <a:solidFill>
                  <a:srgbClr val="FF0000"/>
                </a:solidFill>
              </a:rPr>
              <a:t>Hassan est stressé, Son docteur lui donne des conseils : 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D4E898-8B21-4807-A88B-41ECEF66A26C}"/>
              </a:ext>
            </a:extLst>
          </p:cNvPr>
          <p:cNvGraphicFramePr>
            <a:graphicFrameLocks noGrp="1"/>
          </p:cNvGraphicFramePr>
          <p:nvPr/>
        </p:nvGraphicFramePr>
        <p:xfrm>
          <a:off x="1296883" y="1463985"/>
          <a:ext cx="7505923" cy="38722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35929">
                  <a:extLst>
                    <a:ext uri="{9D8B030D-6E8A-4147-A177-3AD203B41FA5}">
                      <a16:colId xmlns:a16="http://schemas.microsoft.com/office/drawing/2014/main" val="3016047038"/>
                    </a:ext>
                  </a:extLst>
                </a:gridCol>
                <a:gridCol w="2169994">
                  <a:extLst>
                    <a:ext uri="{9D8B030D-6E8A-4147-A177-3AD203B41FA5}">
                      <a16:colId xmlns:a16="http://schemas.microsoft.com/office/drawing/2014/main" val="2262460641"/>
                    </a:ext>
                  </a:extLst>
                </a:gridCol>
              </a:tblGrid>
              <a:tr h="400021">
                <a:tc gridSpan="2"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 :      Docteur Ali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449805"/>
                  </a:ext>
                </a:extLst>
              </a:tr>
              <a:tr h="400021">
                <a:tc gridSpan="2"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 :       Hassan 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986909"/>
                  </a:ext>
                </a:extLst>
              </a:tr>
              <a:tr h="400021">
                <a:tc gridSpan="2"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Objet :  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Conseils pour limiter le stress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77068"/>
                  </a:ext>
                </a:extLst>
              </a:tr>
              <a:tr h="2672227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96545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Conseil 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96545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Conseil 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96545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Conseil 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96545" marR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Conseil 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861476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E169E9B-D1D9-470F-9BFD-5914B91F5902}"/>
              </a:ext>
            </a:extLst>
          </p:cNvPr>
          <p:cNvSpPr txBox="1"/>
          <p:nvPr/>
        </p:nvSpPr>
        <p:spPr>
          <a:xfrm>
            <a:off x="1362711" y="2794743"/>
            <a:ext cx="2941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faut faire du sport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13DF0A-331E-4014-8B1C-9525250A5B44}"/>
              </a:ext>
            </a:extLst>
          </p:cNvPr>
          <p:cNvSpPr txBox="1"/>
          <p:nvPr/>
        </p:nvSpPr>
        <p:spPr>
          <a:xfrm>
            <a:off x="1350947" y="3234521"/>
            <a:ext cx="2726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faut dormir bien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A4561-B56B-4F31-88A0-70414EDA07E1}"/>
              </a:ext>
            </a:extLst>
          </p:cNvPr>
          <p:cNvSpPr txBox="1"/>
          <p:nvPr/>
        </p:nvSpPr>
        <p:spPr>
          <a:xfrm>
            <a:off x="1334895" y="3677466"/>
            <a:ext cx="4135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faut changer le mode de vie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A1E41C-9DCC-4FC7-A34D-3A620A825C51}"/>
              </a:ext>
            </a:extLst>
          </p:cNvPr>
          <p:cNvSpPr txBox="1"/>
          <p:nvPr/>
        </p:nvSpPr>
        <p:spPr>
          <a:xfrm>
            <a:off x="1342493" y="4747684"/>
            <a:ext cx="4880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ne faut pas manger devant la télé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195004-62AD-4C3C-A08C-5008E2F71A05}"/>
              </a:ext>
            </a:extLst>
          </p:cNvPr>
          <p:cNvSpPr txBox="1"/>
          <p:nvPr/>
        </p:nvSpPr>
        <p:spPr>
          <a:xfrm>
            <a:off x="1327037" y="4202199"/>
            <a:ext cx="4624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ne faut pas travailler beaucoup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24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DD247DD39A441B9A3C26F7BBAABB2" ma:contentTypeVersion="11" ma:contentTypeDescription="Create a new document." ma:contentTypeScope="" ma:versionID="6cf37f7220be936549828c7bebeca2c6">
  <xsd:schema xmlns:xsd="http://www.w3.org/2001/XMLSchema" xmlns:xs="http://www.w3.org/2001/XMLSchema" xmlns:p="http://schemas.microsoft.com/office/2006/metadata/properties" xmlns:ns2="b97b0aa8-1781-4c54-a774-0e389bbc798c" xmlns:ns3="c254ae3f-3131-48d8-b26b-ed44294e533b" targetNamespace="http://schemas.microsoft.com/office/2006/metadata/properties" ma:root="true" ma:fieldsID="5b366013ac4b4005ffbe6582a6abfc1e" ns2:_="" ns3:_="">
    <xsd:import namespace="b97b0aa8-1781-4c54-a774-0e389bbc798c"/>
    <xsd:import namespace="c254ae3f-3131-48d8-b26b-ed44294e53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b0aa8-1781-4c54-a774-0e389bbc79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4ae3f-3131-48d8-b26b-ed44294e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FDC84-C086-4ED8-878C-D23365238E38}"/>
</file>

<file path=customXml/itemProps2.xml><?xml version="1.0" encoding="utf-8"?>
<ds:datastoreItem xmlns:ds="http://schemas.openxmlformats.org/officeDocument/2006/customXml" ds:itemID="{053E5641-1A75-4B3D-8261-2EA963E5EAF4}"/>
</file>

<file path=customXml/itemProps3.xml><?xml version="1.0" encoding="utf-8"?>
<ds:datastoreItem xmlns:ds="http://schemas.openxmlformats.org/officeDocument/2006/customXml" ds:itemID="{0DAC6077-5B0E-4602-B952-D07C0A4E317F}"/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657</Words>
  <Application>Microsoft Macintosh PowerPoint</Application>
  <PresentationFormat>Widescreen</PresentationFormat>
  <Paragraphs>142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1_نسق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</dc:creator>
  <cp:lastModifiedBy>Anwaar alradwan</cp:lastModifiedBy>
  <cp:revision>322</cp:revision>
  <dcterms:created xsi:type="dcterms:W3CDTF">2014-12-14T22:31:45Z</dcterms:created>
  <dcterms:modified xsi:type="dcterms:W3CDTF">2021-02-27T17:47:15Z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0x010100BD7DD247DD39A441B9A3C26F7BBAABB2</vt:lpwstr>
  </property>
</Properties>
</file>