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550" r:id="rId2"/>
    <p:sldId id="372" r:id="rId3"/>
    <p:sldId id="292" r:id="rId4"/>
    <p:sldId id="323" r:id="rId5"/>
    <p:sldId id="324" r:id="rId6"/>
    <p:sldId id="325" r:id="rId7"/>
    <p:sldId id="294" r:id="rId8"/>
    <p:sldId id="326" r:id="rId9"/>
    <p:sldId id="295" r:id="rId10"/>
    <p:sldId id="327" r:id="rId11"/>
    <p:sldId id="296" r:id="rId12"/>
    <p:sldId id="328" r:id="rId13"/>
    <p:sldId id="298" r:id="rId14"/>
    <p:sldId id="299" r:id="rId15"/>
    <p:sldId id="300" r:id="rId16"/>
    <p:sldId id="329" r:id="rId17"/>
    <p:sldId id="331" r:id="rId18"/>
    <p:sldId id="332" r:id="rId19"/>
    <p:sldId id="305" r:id="rId20"/>
    <p:sldId id="333" r:id="rId21"/>
    <p:sldId id="306" r:id="rId22"/>
    <p:sldId id="364" r:id="rId23"/>
    <p:sldId id="307" r:id="rId24"/>
    <p:sldId id="3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87044BA6-5E5B-4625-BCE2-F068AF343E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CED722A-AD86-4F5D-A55D-234E7D4C4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4637987-344B-4967-A4AC-2A8ABDAB6428}" type="datetime12">
              <a:rPr lang="ar-SA" smtClean="0"/>
              <a:t>06/05/2021 05:43 م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ECFEE7-6F19-46C7-8298-F2D31D586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86598E9-71A7-4D1B-8FD7-7888893F1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6D118D6-FE5F-415D-BA5D-ED72F212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09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B09BB4-535F-4AFA-9051-C52D492EE706}" type="datetime12">
              <a:rPr lang="ar-SA" smtClean="0"/>
              <a:t>06/05/2021 05:43 م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DF54C7-D94C-403C-BC8F-D0038A144A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5531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34E0-E9B1-4A8F-924C-A3A41DCE9CEF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685E-8EB0-45A6-85D6-7BF276C13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164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2067-F80A-487E-8AEB-6DFBAA3A82FE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28B4-BF3B-48DA-8A76-275AA80AD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87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6F43-76CC-42F5-9835-CD03FD93D0C3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04EC-56A2-4C6D-B96E-DA8E1CA889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99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68A0-9346-42C3-989D-2FACD1B5243E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4B5E-6543-44A8-AF68-22E8E4852A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73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4072-8104-4C1D-8DE2-E38C290F31B5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FD41-6AB4-495C-B7BC-1149F6747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3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14B2-4CB8-4F45-B162-2335843DB58F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89B0-327F-4824-AE7D-2B5F67A12F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7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8F0F-9BDE-4F9C-BDCD-DE5565AD648C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79C3-3F4D-4CA1-8901-9B23CA2ACA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553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A973-92F5-47F9-B3BF-D7CDE405DC26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EF17-91AC-4C77-9361-73DA8AAEF9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2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AC1B-68AF-430D-B1D0-6DAACFB5961B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64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84D2-DDCD-4CFC-A1DD-2D1825C40EB6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5CCD-D8C3-4492-8406-CDAB6CFB5A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99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C99C-86B5-4CF0-8A8C-22659A293033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D8E5-0B54-41A4-A95B-5E3B44A73C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00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F5F3B-ECDB-412C-9268-B3F91AD5C6B4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17C22-EFED-453A-A272-9A93A30C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0.png"/><Relationship Id="rId7" Type="http://schemas.openxmlformats.org/officeDocument/2006/relationships/image" Target="../media/image78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png"/><Relationship Id="rId10" Type="http://schemas.openxmlformats.org/officeDocument/2006/relationships/image" Target="../media/image81.png"/><Relationship Id="rId4" Type="http://schemas.openxmlformats.org/officeDocument/2006/relationships/image" Target="../media/image770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0.png"/><Relationship Id="rId10" Type="http://schemas.openxmlformats.org/officeDocument/2006/relationships/image" Target="../media/image89.png"/><Relationship Id="rId4" Type="http://schemas.openxmlformats.org/officeDocument/2006/relationships/image" Target="../media/image830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96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0" Type="http://schemas.openxmlformats.org/officeDocument/2006/relationships/image" Target="../media/image103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112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4" Type="http://schemas.openxmlformats.org/officeDocument/2006/relationships/image" Target="../media/image118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23.png"/><Relationship Id="rId7" Type="http://schemas.openxmlformats.org/officeDocument/2006/relationships/image" Target="../media/image123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10" Type="http://schemas.openxmlformats.org/officeDocument/2006/relationships/image" Target="../media/image340.png"/><Relationship Id="rId4" Type="http://schemas.openxmlformats.org/officeDocument/2006/relationships/image" Target="../media/image390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11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image" Target="../media/image47.png"/><Relationship Id="rId5" Type="http://schemas.openxmlformats.org/officeDocument/2006/relationships/image" Target="../media/image400.png"/><Relationship Id="rId10" Type="http://schemas.openxmlformats.org/officeDocument/2006/relationships/image" Target="../media/image450.png"/><Relationship Id="rId9" Type="http://schemas.openxmlformats.org/officeDocument/2006/relationships/image" Target="../media/image4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0" Type="http://schemas.openxmlformats.org/officeDocument/2006/relationships/image" Target="../media/image56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370465" y="3475422"/>
            <a:ext cx="227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654556" y="3869150"/>
            <a:ext cx="308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042417" y="4462933"/>
            <a:ext cx="543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السابعة : القطوع المخروطية :بند (  7 –  1 )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DD7B8-31C7-4096-9FD5-5AA13E58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67" y="378571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6204646" y="1765041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503052" y="2225791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51FAFC8-2DA9-4D40-B9F6-BFF6E1E707AC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8FCEAD6-44BD-452A-A26F-447D04BE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004"/>
            <a:ext cx="4671029" cy="42612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683DB14-18A9-416A-898A-0D1F97DE0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1859"/>
            <a:ext cx="4689511" cy="426126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13536" y="718612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البؤرة و الدليل لقطع مكافئ ، ثم </a:t>
            </a:r>
            <a:r>
              <a:rPr lang="ar-KW" sz="2400" b="1" dirty="0" err="1"/>
              <a:t>إرسم</a:t>
            </a:r>
            <a:r>
              <a:rPr lang="ar-KW" sz="2400" b="1" dirty="0"/>
              <a:t> شكلا تقريبا لهذا القطع في كل مما يلي :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2354643" y="1236703"/>
                <a:ext cx="401561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</a:t>
                </a:r>
                <a:r>
                  <a:rPr lang="en-US" sz="2400" b="1" dirty="0"/>
                  <a:t>b</a:t>
                </a:r>
                <a:r>
                  <a:rPr lang="ar-KW" sz="2400" b="1" dirty="0"/>
                  <a:t>) المعادلة 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KW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43" y="1236703"/>
                <a:ext cx="4015612" cy="625812"/>
              </a:xfrm>
              <a:prstGeom prst="rect">
                <a:avLst/>
              </a:prstGeom>
              <a:blipFill rotWithShape="0">
                <a:blip r:embed="rId4"/>
                <a:stretch>
                  <a:fillRect r="-2428" b="-8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ستطيل مستدير الزوايا 7"/>
          <p:cNvSpPr/>
          <p:nvPr/>
        </p:nvSpPr>
        <p:spPr>
          <a:xfrm>
            <a:off x="7744124" y="1735480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3842919" y="2265098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نضع المعادلة على الصورة</a:t>
                </a:r>
                <a:r>
                  <a:rPr lang="en-US" sz="2400" b="1" dirty="0"/>
                  <a:t>  </a:t>
                </a:r>
                <a:r>
                  <a:rPr lang="ar-KW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919" y="2265098"/>
                <a:ext cx="5076330" cy="470000"/>
              </a:xfrm>
              <a:prstGeom prst="rect">
                <a:avLst/>
              </a:prstGeom>
              <a:blipFill rotWithShape="1">
                <a:blip r:embed="rId5"/>
                <a:stretch>
                  <a:fillRect t="-9091" r="-1921" b="-285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902305" y="2788007"/>
                <a:ext cx="43271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𝟒𝐩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05" y="2788007"/>
                <a:ext cx="4327165" cy="470000"/>
              </a:xfrm>
              <a:prstGeom prst="rect">
                <a:avLst/>
              </a:prstGeom>
              <a:blipFill rotWithShape="1">
                <a:blip r:embed="rId6"/>
                <a:stretch>
                  <a:fillRect t="-7792" r="-2254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/>
          <p:cNvSpPr txBox="1"/>
          <p:nvPr/>
        </p:nvSpPr>
        <p:spPr>
          <a:xfrm>
            <a:off x="2989331" y="3305740"/>
            <a:ext cx="507633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محور التماثل هو محور </a:t>
            </a:r>
            <a:r>
              <a:rPr lang="ar-KW" sz="2400" b="1" dirty="0" err="1"/>
              <a:t>السينات</a:t>
            </a:r>
            <a:r>
              <a:rPr lang="ar-KW" sz="2400" b="1" dirty="0"/>
              <a:t>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3894451" y="3607971"/>
                <a:ext cx="4382231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KW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51" y="3607971"/>
                <a:ext cx="4382231" cy="79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مجموعة 16"/>
          <p:cNvGrpSpPr/>
          <p:nvPr/>
        </p:nvGrpSpPr>
        <p:grpSpPr>
          <a:xfrm>
            <a:off x="4900532" y="4462119"/>
            <a:ext cx="3833929" cy="1039176"/>
            <a:chOff x="4533446" y="4432432"/>
            <a:chExt cx="3833929" cy="1039176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7133017" y="4432432"/>
              <a:ext cx="1234358" cy="518083"/>
              <a:chOff x="7122436" y="4437061"/>
              <a:chExt cx="1234358" cy="5180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مربع نص 19"/>
                  <p:cNvSpPr txBox="1"/>
                  <p:nvPr/>
                </p:nvSpPr>
                <p:spPr>
                  <a:xfrm>
                    <a:off x="7919862" y="4437061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20" name="مربع نص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9862" y="4437061"/>
                    <a:ext cx="43693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مربع نص 20"/>
              <p:cNvSpPr txBox="1"/>
              <p:nvPr/>
            </p:nvSpPr>
            <p:spPr>
              <a:xfrm>
                <a:off x="7122436" y="4493479"/>
                <a:ext cx="891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  <a:r>
                  <a:rPr lang="en-US" sz="2400" b="1" dirty="0"/>
                  <a:t>:</a:t>
                </a:r>
                <a:endParaRPr lang="ar-KW" sz="24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/>
                <p:cNvSpPr txBox="1"/>
                <p:nvPr/>
              </p:nvSpPr>
              <p:spPr>
                <a:xfrm>
                  <a:off x="4533446" y="4680301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KW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ar-KW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9" name="مربع نص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446" y="4680301"/>
                  <a:ext cx="3352800" cy="7913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مجموعة 21"/>
          <p:cNvGrpSpPr/>
          <p:nvPr/>
        </p:nvGrpSpPr>
        <p:grpSpPr>
          <a:xfrm>
            <a:off x="3586094" y="5409235"/>
            <a:ext cx="5059416" cy="1217330"/>
            <a:chOff x="3807873" y="4601907"/>
            <a:chExt cx="3829877" cy="1217330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6099950" y="4601907"/>
              <a:ext cx="1537800" cy="491348"/>
              <a:chOff x="6089369" y="4606536"/>
              <a:chExt cx="1537800" cy="4913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مربع نص 24"/>
                  <p:cNvSpPr txBox="1"/>
                  <p:nvPr/>
                </p:nvSpPr>
                <p:spPr>
                  <a:xfrm>
                    <a:off x="7190237" y="4606536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25" name="مربع نص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0237" y="4606536"/>
                    <a:ext cx="436932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مربع نص 25"/>
              <p:cNvSpPr txBox="1"/>
              <p:nvPr/>
            </p:nvSpPr>
            <p:spPr>
              <a:xfrm>
                <a:off x="6089369" y="4636219"/>
                <a:ext cx="1328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: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3807873" y="5027930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     ⇒ 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ar-KW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873" y="5027930"/>
                  <a:ext cx="3352800" cy="79130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مربع نص 31"/>
          <p:cNvSpPr txBox="1"/>
          <p:nvPr/>
        </p:nvSpPr>
        <p:spPr>
          <a:xfrm>
            <a:off x="6370255" y="333140"/>
            <a:ext cx="232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</a:rPr>
              <a:t>تابع حاول أن تحل </a:t>
            </a:r>
            <a:r>
              <a:rPr lang="en-US" sz="2000" b="1" i="1" dirty="0">
                <a:solidFill>
                  <a:srgbClr val="FF0000"/>
                </a:solidFill>
              </a:rPr>
              <a:t>(2)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0" y="12191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105 </a:t>
            </a:r>
            <a:endParaRPr lang="en-GB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6591837" y="6356351"/>
            <a:ext cx="2133600" cy="366183"/>
          </a:xfrm>
        </p:spPr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1830404" y="4806167"/>
            <a:ext cx="95328" cy="953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2490566" y="3183864"/>
            <a:ext cx="0" cy="279423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1851474" y="5748135"/>
                <a:ext cx="1380339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KW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74" y="5748135"/>
                <a:ext cx="1380339" cy="791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591623" y="4181137"/>
                <a:ext cx="1466572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KW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ar-KW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23" y="4181137"/>
                <a:ext cx="1466572" cy="6748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B56F921-3231-44CD-A821-7FD3A705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758" y="78305"/>
            <a:ext cx="2133600" cy="366183"/>
          </a:xfrm>
        </p:spPr>
        <p:txBody>
          <a:bodyPr/>
          <a:lstStyle/>
          <a:p>
            <a:pPr>
              <a:defRPr/>
            </a:pPr>
            <a:fld id="{42B921F5-3E73-47F8-88FC-32C2D12C42C0}" type="datetime12">
              <a:rPr lang="ar-KW" sz="1400" b="1" smtClean="0">
                <a:solidFill>
                  <a:schemeClr val="tx1"/>
                </a:solidFill>
              </a:rPr>
              <a:t>06/05/2021 05:43 م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40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  <p:bldP spid="16" grpId="0"/>
      <p:bldP spid="35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662394" y="164799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  <a:cs typeface="+mj-cs"/>
              </a:rPr>
              <a:t>الحل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7748" y="675300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أوجد معادلة القطع المكافئ الذي رأسه نقطة الأصل و يمر بالنقطة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(1,2)</a:t>
            </a:r>
            <a:r>
              <a:rPr lang="ar-KW" sz="2400" b="1" dirty="0">
                <a:cs typeface="+mj-cs"/>
              </a:rPr>
              <a:t> و خط تماثله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endParaRPr lang="ar-KW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13656" y="2070318"/>
            <a:ext cx="749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رأس القطع المكافئ نقطة الأصل   ،  و خط تماثله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r>
              <a:rPr lang="ar-KW" sz="2400" b="1" dirty="0">
                <a:cs typeface="+mj-cs"/>
              </a:rPr>
              <a:t> </a:t>
            </a:r>
            <a:endParaRPr lang="ar-KW" sz="2400" b="1" i="1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2676260" y="2416484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cs typeface="+mj-cs"/>
                  </a:rPr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+mj-cs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+mj-cs"/>
                      </a:rPr>
                      <m:t>𝟒𝐩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+mj-cs"/>
                      </a:rPr>
                      <m:t>𝒙</m:t>
                    </m:r>
                  </m:oMath>
                </a14:m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260" y="2416484"/>
                <a:ext cx="5076330" cy="470000"/>
              </a:xfrm>
              <a:prstGeom prst="rect">
                <a:avLst/>
              </a:prstGeom>
              <a:blipFill>
                <a:blip r:embed="rId2"/>
                <a:stretch>
                  <a:fillRect t="-7692" r="-192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/>
          <p:cNvSpPr txBox="1"/>
          <p:nvPr/>
        </p:nvSpPr>
        <p:spPr>
          <a:xfrm>
            <a:off x="3235159" y="2886484"/>
            <a:ext cx="547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القطع المكافئ يمر بالنقطة  </a:t>
            </a:r>
            <a:r>
              <a:rPr lang="en-US" sz="2400" b="1" dirty="0">
                <a:cs typeface="+mj-cs"/>
              </a:rPr>
              <a:t>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(1,2)</a:t>
            </a:r>
            <a:endParaRPr lang="ar-KW" sz="2400" b="1" dirty="0">
              <a:cs typeface="+mj-cs"/>
            </a:endParaRPr>
          </a:p>
          <a:p>
            <a:pPr algn="r" rtl="1"/>
            <a:r>
              <a:rPr lang="ar-KW" sz="2400" b="1" dirty="0">
                <a:cs typeface="+mj-cs"/>
              </a:rPr>
              <a:t>  تحقق المعادلة أي أن  : </a:t>
            </a:r>
            <a:endParaRPr lang="ar-KW" sz="2400" b="1" i="1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3537005" y="3866487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cs typeface="+mj-cs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+mj-cs"/>
                        </a:rPr>
                        <m:t>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+mj-cs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+mj-cs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+mj-cs"/>
                        </a:rPr>
                        <m:t>)</m:t>
                      </m:r>
                    </m:oMath>
                  </m:oMathPara>
                </a14:m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05" y="3866487"/>
                <a:ext cx="5076330" cy="470000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769518" y="4273692"/>
                <a:ext cx="400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cs typeface="+mj-cs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18" y="4273692"/>
                <a:ext cx="4004144" cy="461665"/>
              </a:xfrm>
              <a:prstGeom prst="rect">
                <a:avLst/>
              </a:prstGeom>
              <a:blipFill>
                <a:blip r:embed="rId4"/>
                <a:stretch>
                  <a:fillRect r="-45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3233425" y="4814642"/>
                <a:ext cx="547216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cs typeface="+mj-cs"/>
                  </a:rPr>
                  <a:t>المعادلة هي 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+mj-cs"/>
                      </a:rPr>
                      <m:t>𝟒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cs typeface="+mj-cs"/>
                      </a:rPr>
                      <m:t>𝒙</m:t>
                    </m:r>
                  </m:oMath>
                </a14:m>
                <a:endParaRPr lang="ar-KW" sz="2400" b="1" i="1" dirty="0">
                  <a:cs typeface="+mj-cs"/>
                </a:endParaRPr>
              </a:p>
              <a:p>
                <a:pPr algn="r" rtl="1"/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25" y="4814642"/>
                <a:ext cx="5472164" cy="839332"/>
              </a:xfrm>
              <a:prstGeom prst="rect">
                <a:avLst/>
              </a:prstGeom>
              <a:blipFill>
                <a:blip r:embed="rId5"/>
                <a:stretch>
                  <a:fillRect t="-4380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3186688" y="5313593"/>
                <a:ext cx="547216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+mj-cs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cs typeface="+mj-cs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+mj-cs"/>
                        </a:rPr>
                        <m:t>𝒙</m:t>
                      </m:r>
                    </m:oMath>
                  </m:oMathPara>
                </a14:m>
                <a:endParaRPr lang="ar-KW" sz="2400" b="1" i="1" dirty="0">
                  <a:cs typeface="+mj-cs"/>
                </a:endParaRPr>
              </a:p>
              <a:p>
                <a:pPr algn="r" rtl="1"/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88" y="5313593"/>
                <a:ext cx="5472164" cy="83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ربع نص 21"/>
          <p:cNvSpPr txBox="1"/>
          <p:nvPr/>
        </p:nvSpPr>
        <p:spPr>
          <a:xfrm>
            <a:off x="7467322" y="283328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  <a:cs typeface="+mj-cs"/>
              </a:rPr>
              <a:t>مثال</a:t>
            </a:r>
            <a:r>
              <a:rPr lang="ar-KW" sz="2000" b="1" i="1" dirty="0">
                <a:solidFill>
                  <a:srgbClr val="FF0000"/>
                </a:solidFill>
                <a:cs typeface="+mj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cs typeface="+mj-cs"/>
              </a:rPr>
              <a:t>صـ  </a:t>
            </a:r>
            <a:r>
              <a:rPr lang="en-US" sz="2000" b="1" dirty="0">
                <a:cs typeface="+mj-cs"/>
              </a:rPr>
              <a:t>105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  <a:cs typeface="+mj-cs"/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CB764F-3E7F-405A-A51E-561C9E82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9331" y="167412"/>
            <a:ext cx="2133600" cy="366183"/>
          </a:xfrm>
        </p:spPr>
        <p:txBody>
          <a:bodyPr/>
          <a:lstStyle/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11C0ABD-0542-4591-BCE5-265430D8F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91514"/>
            <a:ext cx="4667534" cy="37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3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87596" y="1561422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35020" y="621079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معادلة القطع المكافئ الذي رأسه نقطة الأصل و يمر بالنقطة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(1,1)</a:t>
            </a:r>
            <a:r>
              <a:rPr lang="ar-KW" sz="2400" b="1" dirty="0"/>
              <a:t> و خط تماثله</a:t>
            </a:r>
            <a:r>
              <a:rPr lang="en-US" sz="2400" b="1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 </a:t>
            </a:r>
            <a:endParaRPr lang="ar-KW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40899" y="2008508"/>
            <a:ext cx="749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رأس القطع المكافئ نقطة الأصل   ،  و خط تماثله </a:t>
            </a:r>
            <a:r>
              <a:rPr lang="en-US" sz="2400" b="1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2658649" y="2601101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49" y="2601101"/>
                <a:ext cx="5076330" cy="470000"/>
              </a:xfrm>
              <a:prstGeom prst="rect">
                <a:avLst/>
              </a:prstGeom>
              <a:blipFill rotWithShape="1">
                <a:blip r:embed="rId2"/>
                <a:stretch>
                  <a:fillRect t="-7792" r="-1921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/>
          <p:cNvSpPr txBox="1"/>
          <p:nvPr/>
        </p:nvSpPr>
        <p:spPr>
          <a:xfrm>
            <a:off x="1188973" y="3150025"/>
            <a:ext cx="749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القطع المكافئ يمر بالنقطة  </a:t>
            </a:r>
            <a:r>
              <a:rPr lang="en-US" sz="2400" b="1" dirty="0"/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(1,1)</a:t>
            </a:r>
            <a:r>
              <a:rPr lang="ar-KW" sz="2400" b="1" dirty="0"/>
              <a:t> تحقق المعادلة أي أن  :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811049" y="3767766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049" y="3767766"/>
                <a:ext cx="5076330" cy="470000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2811049" y="4191991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049" y="4191991"/>
                <a:ext cx="400414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2507469" y="4963394"/>
                <a:ext cx="547216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هي: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69" y="4963394"/>
                <a:ext cx="5472164" cy="645048"/>
              </a:xfrm>
              <a:prstGeom prst="rect">
                <a:avLst/>
              </a:prstGeom>
              <a:blipFill>
                <a:blip r:embed="rId5"/>
                <a:stretch>
                  <a:fillRect r="-167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507469" y="5649899"/>
                <a:ext cx="547216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69" y="5649899"/>
                <a:ext cx="5472164" cy="470000"/>
              </a:xfrm>
              <a:prstGeom prst="rect">
                <a:avLst/>
              </a:prstGeom>
              <a:blipFill>
                <a:blip r:embed="rId6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6815193" y="283328"/>
            <a:ext cx="168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81934" y="20604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105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عنصر نائب للتاريخ 3">
            <a:extLst>
              <a:ext uri="{FF2B5EF4-FFF2-40B4-BE49-F238E27FC236}">
                <a16:creationId xmlns:a16="http://schemas.microsoft.com/office/drawing/2014/main" id="{5C5851E1-C4FE-44D8-A3CE-FA51A64C7DB4}"/>
              </a:ext>
            </a:extLst>
          </p:cNvPr>
          <p:cNvSpPr txBox="1">
            <a:spLocks/>
          </p:cNvSpPr>
          <p:nvPr/>
        </p:nvSpPr>
        <p:spPr>
          <a:xfrm>
            <a:off x="3439331" y="16741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714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650399" y="130051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1860549" y="448772"/>
                <a:ext cx="5364227" cy="99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أوجد معادلة القطع المكافئ الذي رأسه نقطة الأصل </a:t>
                </a:r>
                <a:endParaRPr lang="en-US" sz="2400" b="1" dirty="0"/>
              </a:p>
              <a:p>
                <a:pPr algn="r" rtl="1"/>
                <a:r>
                  <a:rPr lang="ar-KW" sz="2400" b="1" dirty="0"/>
                  <a:t>و يمر بالنقطتين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dirty="0"/>
                  <a:t> 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   ,  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/>
                  <a:t> </a:t>
                </a:r>
                <a:endParaRPr lang="ar-KW" sz="2400" b="1" i="1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49" y="448772"/>
                <a:ext cx="5364227" cy="993413"/>
              </a:xfrm>
              <a:prstGeom prst="rect">
                <a:avLst/>
              </a:prstGeom>
              <a:blipFill rotWithShape="1">
                <a:blip r:embed="rId3"/>
                <a:stretch>
                  <a:fillRect t="-5521" r="-1818" b="-55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1544940" y="1745134"/>
                <a:ext cx="68703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منحنى القطع المكافئ يمر بالنقطتين </a:t>
                </a:r>
                <a14:m>
                  <m:oMath xmlns:m="http://schemas.openxmlformats.org/officeDocument/2006/math"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dirty="0"/>
                  <a:t> 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   ,  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/>
                  <a:t> </a:t>
                </a:r>
                <a:endParaRPr lang="ar-KW" sz="24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40" y="1745134"/>
                <a:ext cx="6870327" cy="624082"/>
              </a:xfrm>
              <a:prstGeom prst="rect">
                <a:avLst/>
              </a:prstGeom>
              <a:blipFill rotWithShape="1">
                <a:blip r:embed="rId4"/>
                <a:stretch>
                  <a:fillRect r="-1420" b="-873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4526383" y="2299575"/>
            <a:ext cx="238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رأسه نقطة الأصل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2717218" y="2825156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18" y="2825156"/>
                <a:ext cx="5076330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692" r="-1923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/>
          <p:cNvSpPr txBox="1"/>
          <p:nvPr/>
        </p:nvSpPr>
        <p:spPr>
          <a:xfrm>
            <a:off x="4275297" y="3387478"/>
            <a:ext cx="438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بالتعويض بأحد النقطتين    و لتكن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ar-KW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636342" y="3867635"/>
                <a:ext cx="28409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42" y="3867635"/>
                <a:ext cx="2840993" cy="470000"/>
              </a:xfrm>
              <a:prstGeom prst="rect">
                <a:avLst/>
              </a:prstGeom>
              <a:blipFill rotWithShape="1"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3068630" y="4317823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630" y="4317823"/>
                <a:ext cx="4004144" cy="783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3507548" y="5120452"/>
                <a:ext cx="440547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هي 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48" y="5120452"/>
                <a:ext cx="4405474" cy="645048"/>
              </a:xfrm>
              <a:prstGeom prst="rect">
                <a:avLst/>
              </a:prstGeom>
              <a:blipFill>
                <a:blip r:embed="rId10"/>
                <a:stretch>
                  <a:fillRect r="-207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4275296" y="5701105"/>
                <a:ext cx="3431661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296" y="5701105"/>
                <a:ext cx="3431661" cy="7863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7467322" y="283328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106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عنصر نائب للتاريخ 3">
            <a:extLst>
              <a:ext uri="{FF2B5EF4-FFF2-40B4-BE49-F238E27FC236}">
                <a16:creationId xmlns:a16="http://schemas.microsoft.com/office/drawing/2014/main" id="{594E1BBD-94DD-4DAC-99BD-68FEF350E90B}"/>
              </a:ext>
            </a:extLst>
          </p:cNvPr>
          <p:cNvSpPr txBox="1">
            <a:spLocks/>
          </p:cNvSpPr>
          <p:nvPr/>
        </p:nvSpPr>
        <p:spPr>
          <a:xfrm>
            <a:off x="3439331" y="9917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8CFC1C-1625-4F91-B0FA-77C4482438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68" y="3429000"/>
            <a:ext cx="4054803" cy="33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4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69F1E63-809D-40E0-AA6D-C5DCA4B7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65435"/>
            <a:ext cx="4572000" cy="389339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7582876" y="1262698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072451" y="431701"/>
            <a:ext cx="4785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معادلة القطع المكافئ الذي رأسه </a:t>
            </a:r>
            <a:r>
              <a:rPr lang="en-US" sz="2400" b="1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  <a:p>
            <a:pPr algn="r" rtl="1"/>
            <a:r>
              <a:rPr lang="en-US" sz="2400" b="1" dirty="0"/>
              <a:t>          </a:t>
            </a:r>
            <a:r>
              <a:rPr lang="ar-KW" sz="2400" b="1" dirty="0"/>
              <a:t>و يمر بالنقطتين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(-1,4) </a:t>
            </a:r>
            <a:r>
              <a:rPr lang="en-US" sz="2400" b="1" dirty="0"/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(1,4)</a:t>
            </a:r>
            <a:endParaRPr lang="ar-KW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2095500" y="1745134"/>
                <a:ext cx="63197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منحنى القطع المكافئ يمر بالنقطتين</a:t>
                </a:r>
                <a:r>
                  <a:rPr lang="en-US" sz="2400" b="1" dirty="0"/>
                  <a:t>  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,  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745134"/>
                <a:ext cx="6319767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1842" r="-1448" b="-27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/>
          <p:cNvSpPr txBox="1"/>
          <p:nvPr/>
        </p:nvSpPr>
        <p:spPr>
          <a:xfrm>
            <a:off x="6026013" y="2244740"/>
            <a:ext cx="238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رأسه نقطة الأصل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2717218" y="2825156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18" y="2825156"/>
                <a:ext cx="5076330" cy="470000"/>
              </a:xfrm>
              <a:prstGeom prst="rect">
                <a:avLst/>
              </a:prstGeom>
              <a:blipFill rotWithShape="0">
                <a:blip r:embed="rId5"/>
                <a:stretch>
                  <a:fillRect t="-7692" r="-1923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4275297" y="3335962"/>
            <a:ext cx="438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بالتعويض بأحد النقطتين    و لتكن </a:t>
            </a:r>
            <a:r>
              <a:rPr lang="en-US" sz="2400" b="1" dirty="0"/>
              <a:t>A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5566131" y="3880037"/>
                <a:ext cx="28409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131" y="3880037"/>
                <a:ext cx="2840993" cy="470000"/>
              </a:xfrm>
              <a:prstGeom prst="rect">
                <a:avLst/>
              </a:prstGeom>
              <a:blipFill>
                <a:blip r:embed="rId6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4518209" y="4502844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9" y="4502844"/>
                <a:ext cx="400414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073800" y="5377487"/>
                <a:ext cx="547216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هي: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00" y="5377487"/>
                <a:ext cx="5472164" cy="645048"/>
              </a:xfrm>
              <a:prstGeom prst="rect">
                <a:avLst/>
              </a:prstGeom>
              <a:blipFill>
                <a:blip r:embed="rId8"/>
                <a:stretch>
                  <a:fillRect r="-167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3968060" y="5893442"/>
                <a:ext cx="5472164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60" y="5893442"/>
                <a:ext cx="5472164" cy="786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ربع نص 20"/>
          <p:cNvSpPr txBox="1"/>
          <p:nvPr/>
        </p:nvSpPr>
        <p:spPr>
          <a:xfrm>
            <a:off x="6858000" y="283328"/>
            <a:ext cx="164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81934" y="20604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106</a:t>
            </a:r>
            <a:r>
              <a:rPr lang="ar-KW" sz="2000" b="1" dirty="0"/>
              <a:t> 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3274669" y="2244740"/>
                <a:ext cx="2381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∴ </m:t>
                    </m:r>
                  </m:oMath>
                </a14:m>
                <a:r>
                  <a:rPr lang="ar-KW" sz="2400" b="1" dirty="0"/>
                  <a:t>فتحة القطع للأعلى</a:t>
                </a:r>
                <a:endParaRPr lang="ar-KW" sz="2400" b="1" i="1" dirty="0"/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69" y="2244740"/>
                <a:ext cx="2381111" cy="461665"/>
              </a:xfrm>
              <a:prstGeom prst="rect">
                <a:avLst/>
              </a:prstGeom>
              <a:blipFill>
                <a:blip r:embed="rId10"/>
                <a:stretch>
                  <a:fillRect l="-358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عنصر نائب للتاريخ 3">
            <a:extLst>
              <a:ext uri="{FF2B5EF4-FFF2-40B4-BE49-F238E27FC236}">
                <a16:creationId xmlns:a16="http://schemas.microsoft.com/office/drawing/2014/main" id="{EFA6B62F-B25E-47AA-9B1A-EDA30CD6A8C3}"/>
              </a:ext>
            </a:extLst>
          </p:cNvPr>
          <p:cNvSpPr txBox="1">
            <a:spLocks/>
          </p:cNvSpPr>
          <p:nvPr/>
        </p:nvSpPr>
        <p:spPr>
          <a:xfrm>
            <a:off x="3439331" y="9917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861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16797" y="1249001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1714500" y="1405241"/>
                <a:ext cx="53642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  </a:t>
                </a:r>
                <a:r>
                  <a:rPr lang="en-US" sz="2400" b="1" dirty="0"/>
                  <a:t> =  -3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sz="2400" b="1" dirty="0"/>
                  <a:t>(مستقيم رأسي )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405241"/>
                <a:ext cx="536422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2000" r="-1818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2971800" y="1905000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الدليل متعامد مع خط التماثل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3947378" y="2387461"/>
                <a:ext cx="3776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ar-K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b="1" dirty="0"/>
                  <a:t>خط التماثل أفقي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– axis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GB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78" y="2387461"/>
                <a:ext cx="3776727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1544940" y="3010603"/>
                <a:ext cx="6399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تكون على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40" y="3010603"/>
                <a:ext cx="6399800" cy="470000"/>
              </a:xfrm>
              <a:prstGeom prst="rect">
                <a:avLst/>
              </a:prstGeom>
              <a:blipFill>
                <a:blip r:embed="rId4"/>
                <a:stretch>
                  <a:fillRect t="-7792" r="-152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070100" y="3669737"/>
                <a:ext cx="587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هي على الصورة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3669737"/>
                <a:ext cx="587464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9211" r="-166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2910713" y="4215854"/>
                <a:ext cx="3878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    ⟹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13" y="4215854"/>
                <a:ext cx="387832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3471663" y="4802793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663" y="4802793"/>
                <a:ext cx="3329093" cy="470000"/>
              </a:xfrm>
              <a:prstGeom prst="rect">
                <a:avLst/>
              </a:prstGeom>
              <a:blipFill rotWithShape="1">
                <a:blip r:embed="rId8"/>
                <a:stretch>
                  <a:fillRect t="-7792" r="-2742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3080293" y="5323310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93" y="5323310"/>
                <a:ext cx="3329093" cy="470000"/>
              </a:xfrm>
              <a:prstGeom prst="rect">
                <a:avLst/>
              </a:prstGeom>
              <a:blipFill>
                <a:blip r:embed="rId9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907453" y="5924930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53" y="5924930"/>
                <a:ext cx="3329093" cy="470000"/>
              </a:xfrm>
              <a:prstGeom prst="rect">
                <a:avLst/>
              </a:prstGeom>
              <a:blipFill>
                <a:blip r:embed="rId10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320004" y="698070"/>
                <a:ext cx="8366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أوجد معادلة  القطع المكافئ الذي رأسه نقطة الأصل و معادلة دليله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4" y="698070"/>
                <a:ext cx="8366795" cy="461665"/>
              </a:xfrm>
              <a:prstGeom prst="rect">
                <a:avLst/>
              </a:prstGeom>
              <a:blipFill>
                <a:blip r:embed="rId11"/>
                <a:stretch>
                  <a:fillRect t="-12000" r="-109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7467322" y="283328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</a:rPr>
              <a:t>مثال </a:t>
            </a:r>
            <a:r>
              <a:rPr lang="en-US" sz="2000" b="1" i="1" dirty="0">
                <a:solidFill>
                  <a:srgbClr val="FF0000"/>
                </a:solidFill>
              </a:rPr>
              <a:t>(5)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106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عنصر نائب للتاريخ 3">
            <a:extLst>
              <a:ext uri="{FF2B5EF4-FFF2-40B4-BE49-F238E27FC236}">
                <a16:creationId xmlns:a16="http://schemas.microsoft.com/office/drawing/2014/main" id="{E54B985B-FE96-439E-94B9-6542AC623559}"/>
              </a:ext>
            </a:extLst>
          </p:cNvPr>
          <p:cNvSpPr txBox="1">
            <a:spLocks/>
          </p:cNvSpPr>
          <p:nvPr/>
        </p:nvSpPr>
        <p:spPr>
          <a:xfrm>
            <a:off x="3439331" y="9917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1446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2268286" y="1405241"/>
                <a:ext cx="53642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  </a:t>
                </a:r>
                <a:r>
                  <a:rPr lang="en-US" sz="2400" b="1" dirty="0"/>
                  <a:t> =  1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ar-KW" sz="2400" b="1" dirty="0"/>
                  <a:t>(مستقيم أفقي )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86" y="1405241"/>
                <a:ext cx="5364227" cy="461665"/>
              </a:xfrm>
              <a:prstGeom prst="rect">
                <a:avLst/>
              </a:prstGeom>
              <a:blipFill>
                <a:blip r:embed="rId2"/>
                <a:stretch>
                  <a:fillRect t="-12000" r="-181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2971800" y="1905000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و الدليل متعامد مع خط التماثل </a:t>
            </a:r>
            <a:endParaRPr lang="en-GB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39413" y="2497864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خط التماثل رأسي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axis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/>
              <a:t>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2439147" y="3074256"/>
                <a:ext cx="58746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القطع المكافئ هي على الصورة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7" y="3074256"/>
                <a:ext cx="5874640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7792" r="-1660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070100" y="3669737"/>
                <a:ext cx="587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هي على الصورة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3669737"/>
                <a:ext cx="587464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9211" r="-166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2910713" y="4396160"/>
                <a:ext cx="3878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13" y="4396160"/>
                <a:ext cx="3878327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3342873" y="5044654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73" y="5044654"/>
                <a:ext cx="3329093" cy="470000"/>
              </a:xfrm>
              <a:prstGeom prst="rect">
                <a:avLst/>
              </a:prstGeom>
              <a:blipFill rotWithShape="1">
                <a:blip r:embed="rId8"/>
                <a:stretch>
                  <a:fillRect t="-7792" r="-2930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3185328" y="5563655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28" y="5563655"/>
                <a:ext cx="3329093" cy="470000"/>
              </a:xfrm>
              <a:prstGeom prst="rect">
                <a:avLst/>
              </a:prstGeom>
              <a:blipFill>
                <a:blip r:embed="rId9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971800" y="6121381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6121381"/>
                <a:ext cx="3329093" cy="470000"/>
              </a:xfrm>
              <a:prstGeom prst="rect">
                <a:avLst/>
              </a:prstGeom>
              <a:blipFill>
                <a:blip r:embed="rId10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/>
          <p:cNvSpPr txBox="1"/>
          <p:nvPr/>
        </p:nvSpPr>
        <p:spPr>
          <a:xfrm>
            <a:off x="693492" y="718673"/>
            <a:ext cx="800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معادلة  القطع المكافئ الذي رأسه نقطة الأصل و معادلة دليله</a:t>
            </a:r>
            <a:r>
              <a:rPr lang="en-US" sz="2400" b="1" dirty="0"/>
              <a:t> </a:t>
            </a:r>
            <a:r>
              <a:rPr lang="ar-KW" sz="2400" b="1" dirty="0"/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026219" y="120157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553200" y="283328"/>
            <a:ext cx="194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81934" y="20604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106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عنصر نائب للتاريخ 3">
            <a:extLst>
              <a:ext uri="{FF2B5EF4-FFF2-40B4-BE49-F238E27FC236}">
                <a16:creationId xmlns:a16="http://schemas.microsoft.com/office/drawing/2014/main" id="{A1F68F97-0B4D-4A51-8FC3-32CBA53A103F}"/>
              </a:ext>
            </a:extLst>
          </p:cNvPr>
          <p:cNvSpPr txBox="1">
            <a:spLocks/>
          </p:cNvSpPr>
          <p:nvPr/>
        </p:nvSpPr>
        <p:spPr>
          <a:xfrm>
            <a:off x="3439331" y="9917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681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242948" y="2188093"/>
            <a:ext cx="863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إذا نظرنا إلى السطح المكافئ باعتبار أن رأسه </a:t>
            </a:r>
            <a:r>
              <a:rPr lang="en-US" sz="2400" b="1" dirty="0"/>
              <a:t>(0,0) </a:t>
            </a:r>
            <a:r>
              <a:rPr lang="ar-KW" sz="2400" b="1" dirty="0"/>
              <a:t> و خط تماثله هو محور </a:t>
            </a:r>
            <a:r>
              <a:rPr lang="ar-KW" sz="2400" b="1" dirty="0" err="1"/>
              <a:t>السينات</a:t>
            </a:r>
            <a:r>
              <a:rPr lang="ar-KW" sz="2400" b="1" dirty="0"/>
              <a:t>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5786522" y="2781058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22" y="2781058"/>
                <a:ext cx="2125366" cy="470000"/>
              </a:xfrm>
              <a:prstGeom prst="rect">
                <a:avLst/>
              </a:prstGeom>
              <a:blipFill>
                <a:blip r:embed="rId2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5786522" y="3427664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22" y="3427664"/>
                <a:ext cx="2125366" cy="470000"/>
              </a:xfrm>
              <a:prstGeom prst="rect">
                <a:avLst/>
              </a:prstGeo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4406673" y="3977013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73" y="3977013"/>
                <a:ext cx="4004144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مجموعة 13"/>
          <p:cNvGrpSpPr/>
          <p:nvPr/>
        </p:nvGrpSpPr>
        <p:grpSpPr>
          <a:xfrm>
            <a:off x="4203425" y="4839982"/>
            <a:ext cx="4538935" cy="791307"/>
            <a:chOff x="3780217" y="4503929"/>
            <a:chExt cx="4538935" cy="791307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مربع نص 16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7" name="مربع نص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مربع نص 17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مربع نص 15"/>
                <p:cNvSpPr txBox="1"/>
                <p:nvPr/>
              </p:nvSpPr>
              <p:spPr>
                <a:xfrm>
                  <a:off x="3780217" y="4503929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ar-KW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6" name="مربع نص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217" y="4503929"/>
                  <a:ext cx="3352800" cy="7913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124345" y="5787719"/>
                <a:ext cx="8633720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فيلزم أن يوضع المستقبل ( جهاز الاستقبال الإلكتروني ) عند النقطة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 </m:t>
                    </m:r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)</m:t>
                    </m:r>
                  </m:oMath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5" y="5787719"/>
                <a:ext cx="8633720" cy="629531"/>
              </a:xfrm>
              <a:prstGeom prst="rect">
                <a:avLst/>
              </a:prstGeom>
              <a:blipFill rotWithShape="1">
                <a:blip r:embed="rId7"/>
                <a:stretch>
                  <a:fillRect r="-1059" b="-76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239898" y="727130"/>
                <a:ext cx="8614443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         تستخدم ميكروفونات مكافئة على جانبي ملعب </a:t>
                </a:r>
                <a:r>
                  <a:rPr lang="ar-KW" sz="2400" b="1" dirty="0" err="1"/>
                  <a:t>لإلتقاط</a:t>
                </a:r>
                <a:r>
                  <a:rPr lang="ar-KW" sz="2400" b="1" dirty="0"/>
                  <a:t> الأصوات من داخل الملعب إذا كان قد تولد ميكروفون مكافئ من تدوير قطع مكافئ معادلته: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sz="2400" b="1" dirty="0"/>
                  <a:t>، فحدد موضع البؤرة ( جهاز الاستقبال الإلكتروني ) لهذا القطع المكافئ .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8" y="727130"/>
                <a:ext cx="8614443" cy="1208664"/>
              </a:xfrm>
              <a:prstGeom prst="rect">
                <a:avLst/>
              </a:prstGeom>
              <a:blipFill>
                <a:blip r:embed="rId8"/>
                <a:stretch>
                  <a:fillRect l="-2052" t="-3518" r="-1132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 مستدير الزوايا 23"/>
          <p:cNvSpPr/>
          <p:nvPr/>
        </p:nvSpPr>
        <p:spPr>
          <a:xfrm>
            <a:off x="8088365" y="191842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892889" y="740411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39898" y="57354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107</a:t>
            </a:r>
            <a:r>
              <a:rPr lang="ar-KW" sz="2000" b="1" dirty="0"/>
              <a:t> </a:t>
            </a:r>
            <a:endParaRPr lang="en-GB" sz="2000" b="1" dirty="0"/>
          </a:p>
        </p:txBody>
      </p:sp>
      <p:pic>
        <p:nvPicPr>
          <p:cNvPr id="2052" name="Picture 4" descr="http://cdn.marketplaceimages.windowsphone.com/v8/images/5bd76df4-8c16-4350-9db1-954b2b442017?imageType=ws_icon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5" y="2963057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عنصر نائب للتاريخ 3">
            <a:extLst>
              <a:ext uri="{FF2B5EF4-FFF2-40B4-BE49-F238E27FC236}">
                <a16:creationId xmlns:a16="http://schemas.microsoft.com/office/drawing/2014/main" id="{A02DD02B-0B8B-4694-8C31-53320BFCAE20}"/>
              </a:ext>
            </a:extLst>
          </p:cNvPr>
          <p:cNvSpPr txBox="1">
            <a:spLocks/>
          </p:cNvSpPr>
          <p:nvPr/>
        </p:nvSpPr>
        <p:spPr>
          <a:xfrm>
            <a:off x="3505200" y="1013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مربع نص 12">
            <a:extLst>
              <a:ext uri="{FF2B5EF4-FFF2-40B4-BE49-F238E27FC236}">
                <a16:creationId xmlns:a16="http://schemas.microsoft.com/office/drawing/2014/main" id="{89F06320-607B-4D66-A46C-1E8EB085220F}"/>
              </a:ext>
            </a:extLst>
          </p:cNvPr>
          <p:cNvSpPr txBox="1"/>
          <p:nvPr/>
        </p:nvSpPr>
        <p:spPr>
          <a:xfrm>
            <a:off x="2711686" y="339867"/>
            <a:ext cx="36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solidFill>
                  <a:srgbClr val="FF0000"/>
                </a:solidFill>
              </a:rPr>
              <a:t>تطبيقات باستخدام القطوع المكافئة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4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4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177472" y="2401746"/>
            <a:ext cx="863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إذا كان السطح المكافئ باعتبار رأسه نقطة الأصل و خط تماثله محور الصادات و معادلته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4097613" y="3579810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13" y="3579810"/>
                <a:ext cx="2125366" cy="470000"/>
              </a:xfrm>
              <a:prstGeom prst="rect">
                <a:avLst/>
              </a:prstGeom>
              <a:blipFill rotWithShape="1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4097613" y="3074086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13" y="3074086"/>
                <a:ext cx="2125366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3665864" y="3982266"/>
                <a:ext cx="400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864" y="3982266"/>
                <a:ext cx="4004144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457" b="-184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مجموعة 13"/>
          <p:cNvGrpSpPr/>
          <p:nvPr/>
        </p:nvGrpSpPr>
        <p:grpSpPr>
          <a:xfrm>
            <a:off x="3615096" y="4771394"/>
            <a:ext cx="4543093" cy="469654"/>
            <a:chOff x="3776059" y="4694430"/>
            <a:chExt cx="4543093" cy="469654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مربع نص 16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7" name="مربع نص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مربع نص 17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مربع نص 15"/>
                <p:cNvSpPr txBox="1"/>
                <p:nvPr/>
              </p:nvSpPr>
              <p:spPr>
                <a:xfrm>
                  <a:off x="3776059" y="4702419"/>
                  <a:ext cx="33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6" name="مربع نص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059" y="4702419"/>
                  <a:ext cx="33528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455" b="-19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3540409" y="5428811"/>
                <a:ext cx="50519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فيلزم وضح المصباح عند النقطة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ar-KW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ar-KW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)</m:t>
                    </m:r>
                  </m:oMath>
                </a14:m>
                <a:endParaRPr lang="ar-KW" sz="2400" b="1" dirty="0"/>
              </a:p>
              <a:p>
                <a:pPr algn="r" rtl="1"/>
                <a:endParaRPr lang="en-GB" sz="2400" b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409" y="5428811"/>
                <a:ext cx="5051992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r="-18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591671" y="579223"/>
                <a:ext cx="7911507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تصنع إحدى الشركات الكشافات المكافئة  لنوعيات عديدة من السيارات إذا كان لأحد هذه الكشافات سطح مكافئ متولد من تدوير القطع المكافئ الذي معادلته: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ar-KW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KW" sz="2400" b="1" dirty="0"/>
                  <a:t> ، فأين سيكون موضع المصباح الكهربائي ؟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1" y="579223"/>
                <a:ext cx="7911507" cy="1208664"/>
              </a:xfrm>
              <a:prstGeom prst="rect">
                <a:avLst/>
              </a:prstGeom>
              <a:blipFill rotWithShape="1">
                <a:blip r:embed="rId8"/>
                <a:stretch>
                  <a:fillRect l="-231" t="-3535" r="-1233" b="-1060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مستدير الزوايا 21"/>
          <p:cNvSpPr/>
          <p:nvPr/>
        </p:nvSpPr>
        <p:spPr>
          <a:xfrm>
            <a:off x="7604873" y="1940156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838469" y="118234"/>
            <a:ext cx="195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2" y="3432490"/>
            <a:ext cx="3276365" cy="218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عنصر نائب للتاريخ 3">
            <a:extLst>
              <a:ext uri="{FF2B5EF4-FFF2-40B4-BE49-F238E27FC236}">
                <a16:creationId xmlns:a16="http://schemas.microsoft.com/office/drawing/2014/main" id="{42CAF170-BD25-49B2-9A99-574487ADA24E}"/>
              </a:ext>
            </a:extLst>
          </p:cNvPr>
          <p:cNvSpPr txBox="1">
            <a:spLocks/>
          </p:cNvSpPr>
          <p:nvPr/>
        </p:nvSpPr>
        <p:spPr>
          <a:xfrm>
            <a:off x="3505200" y="1013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8CDDF24-83FD-4F49-82BE-42F5D621633A}"/>
              </a:ext>
            </a:extLst>
          </p:cNvPr>
          <p:cNvSpPr txBox="1"/>
          <p:nvPr/>
        </p:nvSpPr>
        <p:spPr>
          <a:xfrm>
            <a:off x="239898" y="57354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107</a:t>
            </a:r>
            <a:r>
              <a:rPr lang="ar-KW" sz="2000" b="1" dirty="0"/>
              <a:t>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1772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399245" y="437554"/>
                <a:ext cx="8399558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            تصنع إحدى الشركات مصابيح أمامية للسيارات . فإذا كان أحد المصابيح على شكل سطح مكافئ متولد من تدوير قطع مكافئ معادلته: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ar-KW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sz="2400" b="1" dirty="0"/>
                  <a:t>، فأين يجب وضع لمبة المصباح ؟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437554"/>
                <a:ext cx="8399558" cy="1208664"/>
              </a:xfrm>
              <a:prstGeom prst="rect">
                <a:avLst/>
              </a:prstGeom>
              <a:blipFill rotWithShape="1">
                <a:blip r:embed="rId2"/>
                <a:stretch>
                  <a:fillRect l="-653" t="-3535" r="-1161" b="-1060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ستطيل مستدير الزوايا 4"/>
          <p:cNvSpPr/>
          <p:nvPr/>
        </p:nvSpPr>
        <p:spPr>
          <a:xfrm>
            <a:off x="7760060" y="1757279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7472" y="2221440"/>
            <a:ext cx="863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إذا نظرنا إلى السطح المكافئ باعتبار أن رأسه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r>
              <a:rPr lang="en-US" sz="2400" b="1" dirty="0"/>
              <a:t> </a:t>
            </a:r>
            <a:r>
              <a:rPr lang="ar-KW" sz="2400" b="1" dirty="0"/>
              <a:t> و خط تماثله هو محور </a:t>
            </a:r>
            <a:r>
              <a:rPr lang="ar-KW" sz="2400" b="1" dirty="0" err="1"/>
              <a:t>السينات</a:t>
            </a:r>
            <a:r>
              <a:rPr lang="ar-KW" sz="2400" b="1" dirty="0"/>
              <a:t>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2813962" y="2772532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62" y="2772532"/>
                <a:ext cx="2125366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4117315" y="3407159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15" y="3407159"/>
                <a:ext cx="2125366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2904893" y="3801960"/>
                <a:ext cx="400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93" y="3801960"/>
                <a:ext cx="400414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457" b="-2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/>
          <p:cNvGrpSpPr/>
          <p:nvPr/>
        </p:nvGrpSpPr>
        <p:grpSpPr>
          <a:xfrm>
            <a:off x="3696022" y="4399839"/>
            <a:ext cx="4547252" cy="494183"/>
            <a:chOff x="3771900" y="4661912"/>
            <a:chExt cx="4547252" cy="494183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3" name="مربع نص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مربع نص 13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/>
                <p:cNvSpPr txBox="1"/>
                <p:nvPr/>
              </p:nvSpPr>
              <p:spPr>
                <a:xfrm>
                  <a:off x="3771900" y="4661912"/>
                  <a:ext cx="33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661912"/>
                  <a:ext cx="335280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455" b="-19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مربع نص 23"/>
          <p:cNvSpPr txBox="1"/>
          <p:nvPr/>
        </p:nvSpPr>
        <p:spPr>
          <a:xfrm>
            <a:off x="4696899" y="2709898"/>
            <a:ext cx="41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 المكافئ هي على الصورة </a:t>
            </a:r>
            <a:endParaRPr lang="en-GB" sz="24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1612287" y="5030236"/>
            <a:ext cx="697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توضع اللمبة على بعد </a:t>
            </a:r>
            <a:r>
              <a:rPr lang="en-US" sz="2400" b="1" dirty="0"/>
              <a:t>3</a:t>
            </a:r>
            <a:r>
              <a:rPr lang="ar-KW" sz="2400" b="1" dirty="0"/>
              <a:t> ( وحدات قياس ) من رأس القطع المكافئ </a:t>
            </a:r>
            <a:endParaRPr lang="en-GB" sz="24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7840813" y="218933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ar-KW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67332" y="84356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108</a:t>
            </a:r>
            <a:r>
              <a:rPr lang="ar-KW" sz="2000" b="1" dirty="0"/>
              <a:t> </a:t>
            </a:r>
            <a:endParaRPr lang="en-GB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29084" r="66530" b="49952"/>
          <a:stretch/>
        </p:blipFill>
        <p:spPr bwMode="auto">
          <a:xfrm>
            <a:off x="399245" y="3097127"/>
            <a:ext cx="2627290" cy="15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عنصر نائب للتاريخ 3">
            <a:extLst>
              <a:ext uri="{FF2B5EF4-FFF2-40B4-BE49-F238E27FC236}">
                <a16:creationId xmlns:a16="http://schemas.microsoft.com/office/drawing/2014/main" id="{A85D5559-AD2A-4E36-BFFC-0B4BA15F9DE6}"/>
              </a:ext>
            </a:extLst>
          </p:cNvPr>
          <p:cNvSpPr txBox="1">
            <a:spLocks/>
          </p:cNvSpPr>
          <p:nvPr/>
        </p:nvSpPr>
        <p:spPr>
          <a:xfrm>
            <a:off x="3427532" y="14340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 algn="ctr"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583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A11D391D-CF96-46BE-921F-AD9D315C16F0}"/>
              </a:ext>
            </a:extLst>
          </p:cNvPr>
          <p:cNvSpPr/>
          <p:nvPr/>
        </p:nvSpPr>
        <p:spPr>
          <a:xfrm>
            <a:off x="2384542" y="2810582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KW" sz="5400" b="1" cap="none" spc="0" dirty="0">
                <a:ln/>
                <a:solidFill>
                  <a:srgbClr val="00B050"/>
                </a:solidFill>
                <a:effectLst/>
              </a:rPr>
              <a:t>القطوع المخروطية</a:t>
            </a:r>
            <a:endParaRPr lang="ar-SA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4D1C5AA-CBA6-4C27-A70C-76214F33184B}"/>
              </a:ext>
            </a:extLst>
          </p:cNvPr>
          <p:cNvSpPr/>
          <p:nvPr/>
        </p:nvSpPr>
        <p:spPr>
          <a:xfrm>
            <a:off x="2654578" y="1256102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KW" sz="5400" b="1" cap="none" spc="0" dirty="0">
                <a:ln/>
                <a:solidFill>
                  <a:srgbClr val="00B050"/>
                </a:solidFill>
                <a:effectLst/>
              </a:rPr>
              <a:t>الوحدة السابعة </a:t>
            </a:r>
            <a:endParaRPr lang="ar-SA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27" name="عنصر نائب للتاريخ 26">
            <a:extLst>
              <a:ext uri="{FF2B5EF4-FFF2-40B4-BE49-F238E27FC236}">
                <a16:creationId xmlns:a16="http://schemas.microsoft.com/office/drawing/2014/main" id="{BBD3409A-6B96-4303-BA62-0F65680E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8D751-ADBA-4BFE-BD91-67E510B6B340}" type="datetime12">
              <a:rPr lang="ar-KW" smtClean="0">
                <a:solidFill>
                  <a:prstClr val="black">
                    <a:tint val="75000"/>
                  </a:prstClr>
                </a:solidFill>
              </a:rPr>
              <a:t>06/05/2021 05:43 م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عنصر نائب لرقم الشريحة 27">
            <a:extLst>
              <a:ext uri="{FF2B5EF4-FFF2-40B4-BE49-F238E27FC236}">
                <a16:creationId xmlns:a16="http://schemas.microsoft.com/office/drawing/2014/main" id="{CBDE74F1-3CE3-4C1E-9A1F-4FAA141B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عنصر نائب للتذييل 30">
            <a:extLst>
              <a:ext uri="{FF2B5EF4-FFF2-40B4-BE49-F238E27FC236}">
                <a16:creationId xmlns:a16="http://schemas.microsoft.com/office/drawing/2014/main" id="{191D1A7C-1AF6-4B91-A9CD-D7CFFAC3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83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5907" y="406948"/>
            <a:ext cx="6962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  في المثال (</a:t>
            </a:r>
            <a:r>
              <a:rPr lang="en-US" sz="2400" b="1" dirty="0"/>
              <a:t>7</a:t>
            </a:r>
            <a:r>
              <a:rPr lang="ar-KW" sz="2400" b="1" dirty="0"/>
              <a:t> ) ، ما معادلة القطع المكافئ </a:t>
            </a:r>
          </a:p>
          <a:p>
            <a:pPr algn="r" rtl="1"/>
            <a:r>
              <a:rPr lang="ar-KW" sz="2400" b="1" dirty="0"/>
              <a:t>إذا كانت اللمبة تبعد </a:t>
            </a:r>
            <a:r>
              <a:rPr lang="en-US" sz="2400" b="1" dirty="0"/>
              <a:t>4 </a:t>
            </a:r>
            <a:r>
              <a:rPr lang="ar-KW" sz="2400" b="1" dirty="0"/>
              <a:t> ( وحدات قياس ) عن رأس القطع ؟</a:t>
            </a:r>
            <a:endParaRPr lang="en-GB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760060" y="1274692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49567" y="1765135"/>
            <a:ext cx="597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من المثال السابق بعد اللمبة عن رأس القطع هو</a:t>
            </a:r>
            <a:r>
              <a:rPr lang="en-US" sz="2400" b="1" dirty="0"/>
              <a:t>   </a:t>
            </a:r>
            <a:r>
              <a:rPr lang="ar-KW" sz="2400" b="1" dirty="0"/>
              <a:t> </a:t>
            </a:r>
            <a:r>
              <a:rPr lang="en-US" sz="2400" b="1" dirty="0"/>
              <a:t>|p|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3098800" y="3229084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00" y="3229084"/>
                <a:ext cx="2125366" cy="470000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3472396" y="3949748"/>
                <a:ext cx="1610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6" y="3949748"/>
                <a:ext cx="1610622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758"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2933700" y="2457027"/>
            <a:ext cx="578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القطع باعتبار رأسه نقطة الأصل و خط تماثله محور الصادات و معادلته :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3665077" y="4662077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077" y="4662077"/>
                <a:ext cx="2125366" cy="470000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/>
          <p:cNvSpPr txBox="1"/>
          <p:nvPr/>
        </p:nvSpPr>
        <p:spPr>
          <a:xfrm>
            <a:off x="5735177" y="4670412"/>
            <a:ext cx="267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 المكافئ هي </a:t>
            </a:r>
            <a:endParaRPr lang="en-GB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81934" y="20604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108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63F8BE-391C-499C-9CA2-FC0DDDD0ACCE}"/>
              </a:ext>
            </a:extLst>
          </p:cNvPr>
          <p:cNvSpPr txBox="1"/>
          <p:nvPr/>
        </p:nvSpPr>
        <p:spPr>
          <a:xfrm>
            <a:off x="6887002" y="206049"/>
            <a:ext cx="195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17" name="عنصر نائب للتاريخ 3">
            <a:extLst>
              <a:ext uri="{FF2B5EF4-FFF2-40B4-BE49-F238E27FC236}">
                <a16:creationId xmlns:a16="http://schemas.microsoft.com/office/drawing/2014/main" id="{5C712343-D83A-43A6-90C4-297F341B1CE2}"/>
              </a:ext>
            </a:extLst>
          </p:cNvPr>
          <p:cNvSpPr txBox="1">
            <a:spLocks/>
          </p:cNvSpPr>
          <p:nvPr/>
        </p:nvSpPr>
        <p:spPr>
          <a:xfrm>
            <a:off x="3427532" y="1024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 algn="ctr"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971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24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60038" y="634712"/>
            <a:ext cx="8428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يصل سلك معدني متدل بين رأسي عمودي جسر . السلك المعدني هو على صورة قطع مكافئ . يبعد العمودان عن بعضهما مسافة</a:t>
            </a:r>
            <a:r>
              <a:rPr lang="en-US" sz="2400" b="1" dirty="0"/>
              <a:t> </a:t>
            </a:r>
            <a:r>
              <a:rPr lang="ar-KW" sz="2400" b="1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و يبلغ ارتفاع كل منهما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، و يبلغ أصغر ارتفاع للسلك عن الطريق العام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، وضعت على الطريق دعامات للسلك المتدلي . أوجد طول الدعامة التي تبعد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عن أي من العمودين.</a:t>
            </a:r>
            <a:r>
              <a:rPr lang="en-US" sz="2400" b="1" dirty="0"/>
              <a:t> </a:t>
            </a:r>
            <a:endParaRPr lang="en-GB" sz="24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054096" y="2256875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481665" y="2597254"/>
            <a:ext cx="422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باعتبار رأس القطع المكافئ هو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( 0 , 0 )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5361160" y="3596780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160" y="3596780"/>
                <a:ext cx="2125366" cy="470000"/>
              </a:xfrm>
              <a:prstGeom prst="rect">
                <a:avLst/>
              </a:prstGeom>
              <a:blipFill rotWithShape="1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4631629" y="3117233"/>
            <a:ext cx="420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 المكافئ هي</a:t>
            </a:r>
            <a:r>
              <a:rPr lang="en-US" sz="2400" b="1" dirty="0"/>
              <a:t> </a:t>
            </a:r>
            <a:r>
              <a:rPr lang="ar-KW" sz="2400" b="1" dirty="0"/>
              <a:t> على الصورة  </a:t>
            </a:r>
            <a:endParaRPr lang="en-GB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005234" y="4357877"/>
            <a:ext cx="260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إحداثيات النقطة </a:t>
            </a:r>
            <a:r>
              <a:rPr lang="en-US" sz="2400" b="1" dirty="0"/>
              <a:t>B</a:t>
            </a:r>
            <a:r>
              <a:rPr lang="ar-KW" sz="2400" b="1" dirty="0"/>
              <a:t> هي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748782" y="4681034"/>
                <a:ext cx="259321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2" y="4681034"/>
                <a:ext cx="2593210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5668240" y="4874633"/>
                <a:ext cx="3055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40" y="4874633"/>
                <a:ext cx="30555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/>
          <p:cNvSpPr txBox="1"/>
          <p:nvPr/>
        </p:nvSpPr>
        <p:spPr>
          <a:xfrm>
            <a:off x="5628784" y="5395675"/>
            <a:ext cx="298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بالتعويض في معادلة القطع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711551" y="5865967"/>
                <a:ext cx="27407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1" y="5865967"/>
                <a:ext cx="2740789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4260690" y="5612658"/>
                <a:ext cx="2740789" cy="86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690" y="5612658"/>
                <a:ext cx="2740789" cy="8637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/>
          <a:srcRect l="13299" t="11633" r="58951" b="59039"/>
          <a:stretch/>
        </p:blipFill>
        <p:spPr>
          <a:xfrm>
            <a:off x="568025" y="2347029"/>
            <a:ext cx="4009439" cy="2382360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7606151" y="306814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ar-KW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108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1" name="Freeform 2"/>
          <p:cNvSpPr>
            <a:spLocks noChangeArrowheads="1"/>
          </p:cNvSpPr>
          <p:nvPr/>
        </p:nvSpPr>
        <p:spPr bwMode="auto">
          <a:xfrm rot="10800000">
            <a:off x="1171665" y="2700853"/>
            <a:ext cx="2834963" cy="1062909"/>
          </a:xfrm>
          <a:custGeom>
            <a:avLst/>
            <a:gdLst>
              <a:gd name="T0" fmla="*/ 0 w 4006"/>
              <a:gd name="T1" fmla="*/ 1480 h 1480"/>
              <a:gd name="T2" fmla="*/ 4006 w 4006"/>
              <a:gd name="T3" fmla="*/ 1480 h 1480"/>
              <a:gd name="connsiteX0" fmla="*/ 0 w 9957"/>
              <a:gd name="connsiteY0" fmla="*/ 9921 h 10061"/>
              <a:gd name="connsiteX1" fmla="*/ 9957 w 9957"/>
              <a:gd name="connsiteY1" fmla="*/ 10061 h 10061"/>
              <a:gd name="connsiteX0" fmla="*/ 0 w 10000"/>
              <a:gd name="connsiteY0" fmla="*/ 9812 h 9951"/>
              <a:gd name="connsiteX1" fmla="*/ 10000 w 10000"/>
              <a:gd name="connsiteY1" fmla="*/ 9951 h 9951"/>
              <a:gd name="connsiteX0" fmla="*/ 0 w 9188"/>
              <a:gd name="connsiteY0" fmla="*/ 9712 h 10132"/>
              <a:gd name="connsiteX1" fmla="*/ 9188 w 9188"/>
              <a:gd name="connsiteY1" fmla="*/ 10132 h 10132"/>
              <a:gd name="connsiteX0" fmla="*/ 0 w 10000"/>
              <a:gd name="connsiteY0" fmla="*/ 9799 h 10214"/>
              <a:gd name="connsiteX1" fmla="*/ 10000 w 1000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214">
                <a:moveTo>
                  <a:pt x="0" y="9799"/>
                </a:moveTo>
                <a:cubicBezTo>
                  <a:pt x="1772" y="-1906"/>
                  <a:pt x="7099" y="-4712"/>
                  <a:pt x="10000" y="10214"/>
                </a:cubicBezTo>
              </a:path>
            </a:pathLst>
          </a:custGeom>
          <a:noFill/>
          <a:ln w="38100">
            <a:solidFill>
              <a:srgbClr val="0070C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رابط كسهم مستقيم 2"/>
          <p:cNvCxnSpPr/>
          <p:nvPr/>
        </p:nvCxnSpPr>
        <p:spPr>
          <a:xfrm flipV="1">
            <a:off x="2609342" y="2147553"/>
            <a:ext cx="0" cy="2716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flipV="1">
            <a:off x="618558" y="3788094"/>
            <a:ext cx="421027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561688" y="4083948"/>
            <a:ext cx="4012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سهم إلى اليمين 47"/>
          <p:cNvSpPr/>
          <p:nvPr/>
        </p:nvSpPr>
        <p:spPr>
          <a:xfrm>
            <a:off x="3527516" y="5990106"/>
            <a:ext cx="559348" cy="253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عنصر نائب للتاريخ 3">
            <a:extLst>
              <a:ext uri="{FF2B5EF4-FFF2-40B4-BE49-F238E27FC236}">
                <a16:creationId xmlns:a16="http://schemas.microsoft.com/office/drawing/2014/main" id="{B691E7D3-2F53-44DE-9B58-73841BFA67E0}"/>
              </a:ext>
            </a:extLst>
          </p:cNvPr>
          <p:cNvSpPr txBox="1">
            <a:spLocks/>
          </p:cNvSpPr>
          <p:nvPr/>
        </p:nvSpPr>
        <p:spPr>
          <a:xfrm>
            <a:off x="3427532" y="14340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 algn="ctr"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1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ربع نص 17"/>
          <p:cNvSpPr txBox="1"/>
          <p:nvPr/>
        </p:nvSpPr>
        <p:spPr>
          <a:xfrm>
            <a:off x="5568191" y="1654371"/>
            <a:ext cx="252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</a:t>
            </a:r>
            <a:r>
              <a:rPr lang="en-US" sz="2400" b="1" dirty="0"/>
              <a:t> </a:t>
            </a:r>
            <a:r>
              <a:rPr lang="ar-KW" sz="2400" b="1" dirty="0"/>
              <a:t>المكافئ 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5468863" y="2171958"/>
                <a:ext cx="286624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863" y="2171958"/>
                <a:ext cx="2866241" cy="470000"/>
              </a:xfrm>
              <a:prstGeom prst="rect">
                <a:avLst/>
              </a:prstGeom>
              <a:blipFill rotWithShape="1">
                <a:blip r:embed="rId2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/>
          <p:cNvSpPr txBox="1"/>
          <p:nvPr/>
        </p:nvSpPr>
        <p:spPr>
          <a:xfrm>
            <a:off x="4048152" y="3413172"/>
            <a:ext cx="405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الإحداثي السيني للدعامة   </a:t>
            </a:r>
            <a:r>
              <a:rPr lang="en-US" sz="2400" b="1" dirty="0"/>
              <a:t>90-10=80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3706336" y="4009307"/>
                <a:ext cx="273181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36" y="4009307"/>
                <a:ext cx="2731814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3830691" y="4506554"/>
                <a:ext cx="19968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91" y="4506554"/>
                <a:ext cx="1996866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2064027" y="5119913"/>
            <a:ext cx="522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يبلغ طول الدعامة حوالي  </a:t>
            </a:r>
            <a:r>
              <a:rPr lang="en-US" sz="2400" b="1" dirty="0"/>
              <a:t>23.7 + 3 = 26.7m</a:t>
            </a:r>
            <a:endParaRPr lang="en-GB" sz="24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901983" y="199697"/>
            <a:ext cx="173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تابع 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n-GB" sz="20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108</a:t>
            </a:r>
            <a:r>
              <a:rPr lang="ar-KW" sz="2000" b="1" dirty="0"/>
              <a:t> </a:t>
            </a:r>
            <a:endParaRPr lang="en-GB" sz="2000" b="1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588242" y="560319"/>
            <a:ext cx="4267149" cy="2716306"/>
            <a:chOff x="588242" y="560319"/>
            <a:chExt cx="4267149" cy="2716306"/>
          </a:xfrm>
        </p:grpSpPr>
        <p:pic>
          <p:nvPicPr>
            <p:cNvPr id="31" name="صورة 30"/>
            <p:cNvPicPr>
              <a:picLocks noChangeAspect="1"/>
            </p:cNvPicPr>
            <p:nvPr/>
          </p:nvPicPr>
          <p:blipFill rotWithShape="1">
            <a:blip r:embed="rId5"/>
            <a:srcRect l="13299" t="11633" r="58951" b="59039"/>
            <a:stretch/>
          </p:blipFill>
          <p:spPr>
            <a:xfrm>
              <a:off x="594579" y="759795"/>
              <a:ext cx="4009439" cy="2382360"/>
            </a:xfrm>
            <a:prstGeom prst="rect">
              <a:avLst/>
            </a:prstGeom>
          </p:spPr>
        </p:pic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 rot="10800000">
              <a:off x="1198219" y="1113619"/>
              <a:ext cx="2834963" cy="1062909"/>
            </a:xfrm>
            <a:custGeom>
              <a:avLst/>
              <a:gdLst>
                <a:gd name="T0" fmla="*/ 0 w 4006"/>
                <a:gd name="T1" fmla="*/ 1480 h 1480"/>
                <a:gd name="T2" fmla="*/ 4006 w 4006"/>
                <a:gd name="T3" fmla="*/ 1480 h 1480"/>
                <a:gd name="connsiteX0" fmla="*/ 0 w 9957"/>
                <a:gd name="connsiteY0" fmla="*/ 9921 h 10061"/>
                <a:gd name="connsiteX1" fmla="*/ 9957 w 9957"/>
                <a:gd name="connsiteY1" fmla="*/ 10061 h 10061"/>
                <a:gd name="connsiteX0" fmla="*/ 0 w 10000"/>
                <a:gd name="connsiteY0" fmla="*/ 9812 h 9951"/>
                <a:gd name="connsiteX1" fmla="*/ 10000 w 10000"/>
                <a:gd name="connsiteY1" fmla="*/ 9951 h 9951"/>
                <a:gd name="connsiteX0" fmla="*/ 0 w 9188"/>
                <a:gd name="connsiteY0" fmla="*/ 9712 h 10132"/>
                <a:gd name="connsiteX1" fmla="*/ 9188 w 9188"/>
                <a:gd name="connsiteY1" fmla="*/ 10132 h 10132"/>
                <a:gd name="connsiteX0" fmla="*/ 0 w 10000"/>
                <a:gd name="connsiteY0" fmla="*/ 9799 h 10214"/>
                <a:gd name="connsiteX1" fmla="*/ 10000 w 10000"/>
                <a:gd name="connsiteY1" fmla="*/ 10214 h 1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214">
                  <a:moveTo>
                    <a:pt x="0" y="9799"/>
                  </a:moveTo>
                  <a:cubicBezTo>
                    <a:pt x="1772" y="-1906"/>
                    <a:pt x="7099" y="-4712"/>
                    <a:pt x="10000" y="10214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3" name="رابط كسهم مستقيم 32"/>
            <p:cNvCxnSpPr/>
            <p:nvPr/>
          </p:nvCxnSpPr>
          <p:spPr>
            <a:xfrm flipV="1">
              <a:off x="2635896" y="560319"/>
              <a:ext cx="0" cy="27163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V="1">
              <a:off x="645112" y="2200860"/>
              <a:ext cx="4210279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/>
            <p:cNvCxnSpPr/>
            <p:nvPr/>
          </p:nvCxnSpPr>
          <p:spPr>
            <a:xfrm>
              <a:off x="588242" y="2496714"/>
              <a:ext cx="40124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/>
              <p:cNvSpPr txBox="1"/>
              <p:nvPr/>
            </p:nvSpPr>
            <p:spPr>
              <a:xfrm>
                <a:off x="4962883" y="2641958"/>
                <a:ext cx="297841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6" name="مربع نص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83" y="2641958"/>
                <a:ext cx="2978411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ستطيل مستدير الزوايا 36"/>
          <p:cNvSpPr/>
          <p:nvPr/>
        </p:nvSpPr>
        <p:spPr>
          <a:xfrm>
            <a:off x="7073154" y="859114"/>
            <a:ext cx="1202990" cy="3901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تابع 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عنصر نائب للتاريخ 3">
            <a:extLst>
              <a:ext uri="{FF2B5EF4-FFF2-40B4-BE49-F238E27FC236}">
                <a16:creationId xmlns:a16="http://schemas.microsoft.com/office/drawing/2014/main" id="{33AE3125-B871-41B7-8C8B-7F2DFC8538A4}"/>
              </a:ext>
            </a:extLst>
          </p:cNvPr>
          <p:cNvSpPr txBox="1">
            <a:spLocks/>
          </p:cNvSpPr>
          <p:nvPr/>
        </p:nvSpPr>
        <p:spPr>
          <a:xfrm>
            <a:off x="3427532" y="15704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 algn="ctr"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3795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6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91547" y="81737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      في المثال (</a:t>
            </a:r>
            <a:r>
              <a:rPr lang="en-US" sz="2400" b="1" dirty="0"/>
              <a:t>8</a:t>
            </a:r>
            <a:r>
              <a:rPr lang="ar-KW" sz="2400" b="1" dirty="0"/>
              <a:t> ) ،إذا كان البعد بين العمودين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و ارتفاع كل عمود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، فأوجد طول الدعامة التي تبعد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KW" sz="2400" b="1" dirty="0"/>
              <a:t> عن أي من العمودين .</a:t>
            </a:r>
            <a:endParaRPr lang="en-GB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96688" y="1806623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553200" y="283328"/>
            <a:ext cx="194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ar-KW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1934" y="20604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108</a:t>
            </a:r>
            <a:r>
              <a:rPr lang="ar-KW" sz="2000" b="1" dirty="0"/>
              <a:t> </a:t>
            </a:r>
            <a:endParaRPr lang="en-GB" sz="2000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427152" y="1648367"/>
            <a:ext cx="4267149" cy="2716306"/>
            <a:chOff x="594579" y="1648367"/>
            <a:chExt cx="4267149" cy="2716306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594579" y="1648367"/>
              <a:ext cx="4267149" cy="2716306"/>
              <a:chOff x="588242" y="560319"/>
              <a:chExt cx="4267149" cy="2716306"/>
            </a:xfrm>
          </p:grpSpPr>
          <p:pic>
            <p:nvPicPr>
              <p:cNvPr id="30" name="صورة 29"/>
              <p:cNvPicPr>
                <a:picLocks noChangeAspect="1"/>
              </p:cNvPicPr>
              <p:nvPr/>
            </p:nvPicPr>
            <p:blipFill rotWithShape="1">
              <a:blip r:embed="rId2"/>
              <a:srcRect l="13299" t="11633" r="58951" b="59039"/>
              <a:stretch/>
            </p:blipFill>
            <p:spPr>
              <a:xfrm>
                <a:off x="594579" y="759795"/>
                <a:ext cx="4009439" cy="2382360"/>
              </a:xfrm>
              <a:prstGeom prst="rect">
                <a:avLst/>
              </a:prstGeom>
            </p:spPr>
          </p:pic>
          <p:sp>
            <p:nvSpPr>
              <p:cNvPr id="31" name="Freeform 2"/>
              <p:cNvSpPr>
                <a:spLocks noChangeArrowheads="1"/>
              </p:cNvSpPr>
              <p:nvPr/>
            </p:nvSpPr>
            <p:spPr bwMode="auto">
              <a:xfrm rot="10800000">
                <a:off x="1198219" y="1113619"/>
                <a:ext cx="2834963" cy="1062909"/>
              </a:xfrm>
              <a:custGeom>
                <a:avLst/>
                <a:gdLst>
                  <a:gd name="T0" fmla="*/ 0 w 4006"/>
                  <a:gd name="T1" fmla="*/ 1480 h 1480"/>
                  <a:gd name="T2" fmla="*/ 4006 w 4006"/>
                  <a:gd name="T3" fmla="*/ 1480 h 1480"/>
                  <a:gd name="connsiteX0" fmla="*/ 0 w 9957"/>
                  <a:gd name="connsiteY0" fmla="*/ 9921 h 10061"/>
                  <a:gd name="connsiteX1" fmla="*/ 9957 w 9957"/>
                  <a:gd name="connsiteY1" fmla="*/ 10061 h 10061"/>
                  <a:gd name="connsiteX0" fmla="*/ 0 w 10000"/>
                  <a:gd name="connsiteY0" fmla="*/ 9812 h 9951"/>
                  <a:gd name="connsiteX1" fmla="*/ 10000 w 10000"/>
                  <a:gd name="connsiteY1" fmla="*/ 9951 h 9951"/>
                  <a:gd name="connsiteX0" fmla="*/ 0 w 9188"/>
                  <a:gd name="connsiteY0" fmla="*/ 9712 h 10132"/>
                  <a:gd name="connsiteX1" fmla="*/ 9188 w 9188"/>
                  <a:gd name="connsiteY1" fmla="*/ 10132 h 10132"/>
                  <a:gd name="connsiteX0" fmla="*/ 0 w 10000"/>
                  <a:gd name="connsiteY0" fmla="*/ 9799 h 10214"/>
                  <a:gd name="connsiteX1" fmla="*/ 10000 w 10000"/>
                  <a:gd name="connsiteY1" fmla="*/ 10214 h 1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214">
                    <a:moveTo>
                      <a:pt x="0" y="9799"/>
                    </a:moveTo>
                    <a:cubicBezTo>
                      <a:pt x="1772" y="-1906"/>
                      <a:pt x="7099" y="-4712"/>
                      <a:pt x="10000" y="10214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32" name="رابط كسهم مستقيم 31"/>
              <p:cNvCxnSpPr/>
              <p:nvPr/>
            </p:nvCxnSpPr>
            <p:spPr>
              <a:xfrm flipV="1">
                <a:off x="2635896" y="560319"/>
                <a:ext cx="0" cy="27163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رابط كسهم مستقيم 32"/>
              <p:cNvCxnSpPr/>
              <p:nvPr/>
            </p:nvCxnSpPr>
            <p:spPr>
              <a:xfrm flipV="1">
                <a:off x="645112" y="2200860"/>
                <a:ext cx="4210279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3"/>
              <p:cNvCxnSpPr/>
              <p:nvPr/>
            </p:nvCxnSpPr>
            <p:spPr>
              <a:xfrm>
                <a:off x="588242" y="2496714"/>
                <a:ext cx="401241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مربع نص 1"/>
            <p:cNvSpPr txBox="1"/>
            <p:nvPr/>
          </p:nvSpPr>
          <p:spPr>
            <a:xfrm>
              <a:off x="1700011" y="1890613"/>
              <a:ext cx="913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220 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ar-SA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مربع نص 34"/>
            <p:cNvSpPr txBox="1"/>
            <p:nvPr/>
          </p:nvSpPr>
          <p:spPr>
            <a:xfrm rot="16200000">
              <a:off x="4258430" y="2673153"/>
              <a:ext cx="7362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en-US" b="1" dirty="0"/>
                <a:t> 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ar-SA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4571759" y="2489698"/>
            <a:ext cx="422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باعتبار رأس القطع المكافئ هو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( 0 , 0 )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/>
              <p:cNvSpPr txBox="1"/>
              <p:nvPr/>
            </p:nvSpPr>
            <p:spPr>
              <a:xfrm>
                <a:off x="5331026" y="3995203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26" y="3995203"/>
                <a:ext cx="2125366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/>
          <p:cNvSpPr txBox="1"/>
          <p:nvPr/>
        </p:nvSpPr>
        <p:spPr>
          <a:xfrm>
            <a:off x="4610355" y="3288908"/>
            <a:ext cx="420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 المكافئ هي</a:t>
            </a:r>
            <a:r>
              <a:rPr lang="en-US" sz="2400" b="1" dirty="0"/>
              <a:t> </a:t>
            </a:r>
            <a:r>
              <a:rPr lang="ar-KW" sz="2400" b="1" dirty="0"/>
              <a:t> على الصورة  </a:t>
            </a:r>
            <a:endParaRPr lang="en-GB" sz="24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331026" y="4706937"/>
            <a:ext cx="260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إحداثيات النقطة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r-KW" sz="2400" b="1" dirty="0"/>
              <a:t> هي 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2017145" y="5169035"/>
                <a:ext cx="259321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400" b="1" i="1" dirty="0" smtClean="0">
                              <a:latin typeface="Cambria Math" panose="02040503050406030204" pitchFamily="18" charset="0"/>
                            </a:rPr>
                            <m:t>𝟐𝟐𝟎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145" y="5169035"/>
                <a:ext cx="2593210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/>
              <p:cNvSpPr txBox="1"/>
              <p:nvPr/>
            </p:nvSpPr>
            <p:spPr>
              <a:xfrm>
                <a:off x="5104998" y="5373928"/>
                <a:ext cx="3055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41" name="مربع نص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98" y="5373928"/>
                <a:ext cx="305555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عنصر نائب للتاريخ 3">
            <a:extLst>
              <a:ext uri="{FF2B5EF4-FFF2-40B4-BE49-F238E27FC236}">
                <a16:creationId xmlns:a16="http://schemas.microsoft.com/office/drawing/2014/main" id="{B01E963A-6C1F-4D5D-9D3C-CE41BC0FF70B}"/>
              </a:ext>
            </a:extLst>
          </p:cNvPr>
          <p:cNvSpPr txBox="1">
            <a:spLocks/>
          </p:cNvSpPr>
          <p:nvPr/>
        </p:nvSpPr>
        <p:spPr>
          <a:xfrm>
            <a:off x="3427532" y="14340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 algn="ctr"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140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647824" y="808788"/>
            <a:ext cx="1038975" cy="4147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تابع 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549900" y="1657358"/>
            <a:ext cx="298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بالتعويض في معادلة القطع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5257799" y="2188813"/>
                <a:ext cx="27407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𝟏𝟏𝟎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2188813"/>
                <a:ext cx="2740789" cy="470000"/>
              </a:xfrm>
              <a:prstGeom prst="rect">
                <a:avLst/>
              </a:prstGeom>
              <a:blipFill rotWithShape="1">
                <a:blip r:embed="rId2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5257799" y="2715671"/>
                <a:ext cx="2740789" cy="86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2715671"/>
                <a:ext cx="2740789" cy="8637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/>
          <p:cNvSpPr txBox="1"/>
          <p:nvPr/>
        </p:nvSpPr>
        <p:spPr>
          <a:xfrm>
            <a:off x="6005205" y="3695458"/>
            <a:ext cx="252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القطع</a:t>
            </a:r>
            <a:r>
              <a:rPr lang="en-US" sz="2400" b="1" dirty="0"/>
              <a:t> </a:t>
            </a:r>
            <a:r>
              <a:rPr lang="ar-KW" sz="2400" b="1" dirty="0"/>
              <a:t>المكافئ 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112135" y="3742779"/>
                <a:ext cx="333562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35" y="3742779"/>
                <a:ext cx="3335628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/>
          <p:cNvSpPr txBox="1"/>
          <p:nvPr/>
        </p:nvSpPr>
        <p:spPr>
          <a:xfrm>
            <a:off x="4264263" y="4738628"/>
            <a:ext cx="442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الإحداثي السيني للدعامة   </a:t>
            </a:r>
            <a:r>
              <a:rPr lang="en-US" sz="2400" b="1" dirty="0"/>
              <a:t>110-10=100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1561822" y="5281047"/>
                <a:ext cx="273181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𝟑𝟔𝟔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22" y="5281047"/>
                <a:ext cx="2731814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893"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4813918" y="5335741"/>
                <a:ext cx="19968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918" y="5335741"/>
                <a:ext cx="1996866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ربع نص 20"/>
          <p:cNvSpPr txBox="1"/>
          <p:nvPr/>
        </p:nvSpPr>
        <p:spPr>
          <a:xfrm>
            <a:off x="3156272" y="5829402"/>
            <a:ext cx="522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يبلغ طول الدعامة حوالي  </a:t>
            </a:r>
            <a:r>
              <a:rPr lang="en-US" sz="2400" b="1" dirty="0"/>
              <a:t>27.3 + 3 = 30.3m</a:t>
            </a:r>
            <a:endParaRPr lang="en-GB" sz="24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490952" y="283328"/>
            <a:ext cx="201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</a:rPr>
              <a:t>تابع حاول أن تحل </a:t>
            </a:r>
            <a:r>
              <a:rPr lang="en-US" sz="2000" b="1" i="1" dirty="0">
                <a:solidFill>
                  <a:srgbClr val="FF0000"/>
                </a:solidFill>
              </a:rPr>
              <a:t>(8)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81934" y="20604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108</a:t>
            </a:r>
            <a:r>
              <a:rPr lang="ar-KW" sz="2000" b="1" dirty="0"/>
              <a:t> </a:t>
            </a:r>
            <a:endParaRPr lang="en-GB" sz="2000" b="1" dirty="0"/>
          </a:p>
        </p:txBody>
      </p:sp>
      <p:grpSp>
        <p:nvGrpSpPr>
          <p:cNvPr id="29" name="مجموعة 28"/>
          <p:cNvGrpSpPr/>
          <p:nvPr/>
        </p:nvGrpSpPr>
        <p:grpSpPr>
          <a:xfrm>
            <a:off x="723284" y="572603"/>
            <a:ext cx="4267149" cy="2716306"/>
            <a:chOff x="594579" y="1648367"/>
            <a:chExt cx="4267149" cy="2716306"/>
          </a:xfrm>
        </p:grpSpPr>
        <p:grpSp>
          <p:nvGrpSpPr>
            <p:cNvPr id="30" name="مجموعة 29"/>
            <p:cNvGrpSpPr/>
            <p:nvPr/>
          </p:nvGrpSpPr>
          <p:grpSpPr>
            <a:xfrm>
              <a:off x="594579" y="1648367"/>
              <a:ext cx="4267149" cy="2716306"/>
              <a:chOff x="588242" y="560319"/>
              <a:chExt cx="4267149" cy="2716306"/>
            </a:xfrm>
          </p:grpSpPr>
          <p:pic>
            <p:nvPicPr>
              <p:cNvPr id="33" name="صورة 32"/>
              <p:cNvPicPr>
                <a:picLocks noChangeAspect="1"/>
              </p:cNvPicPr>
              <p:nvPr/>
            </p:nvPicPr>
            <p:blipFill rotWithShape="1">
              <a:blip r:embed="rId7"/>
              <a:srcRect l="13299" t="11633" r="58951" b="59039"/>
              <a:stretch/>
            </p:blipFill>
            <p:spPr>
              <a:xfrm>
                <a:off x="594579" y="759795"/>
                <a:ext cx="4009439" cy="2382360"/>
              </a:xfrm>
              <a:prstGeom prst="rect">
                <a:avLst/>
              </a:prstGeom>
            </p:spPr>
          </p:pic>
          <p:sp>
            <p:nvSpPr>
              <p:cNvPr id="34" name="Freeform 2"/>
              <p:cNvSpPr>
                <a:spLocks noChangeArrowheads="1"/>
              </p:cNvSpPr>
              <p:nvPr/>
            </p:nvSpPr>
            <p:spPr bwMode="auto">
              <a:xfrm rot="10800000">
                <a:off x="1198219" y="1113619"/>
                <a:ext cx="2834963" cy="1062909"/>
              </a:xfrm>
              <a:custGeom>
                <a:avLst/>
                <a:gdLst>
                  <a:gd name="T0" fmla="*/ 0 w 4006"/>
                  <a:gd name="T1" fmla="*/ 1480 h 1480"/>
                  <a:gd name="T2" fmla="*/ 4006 w 4006"/>
                  <a:gd name="T3" fmla="*/ 1480 h 1480"/>
                  <a:gd name="connsiteX0" fmla="*/ 0 w 9957"/>
                  <a:gd name="connsiteY0" fmla="*/ 9921 h 10061"/>
                  <a:gd name="connsiteX1" fmla="*/ 9957 w 9957"/>
                  <a:gd name="connsiteY1" fmla="*/ 10061 h 10061"/>
                  <a:gd name="connsiteX0" fmla="*/ 0 w 10000"/>
                  <a:gd name="connsiteY0" fmla="*/ 9812 h 9951"/>
                  <a:gd name="connsiteX1" fmla="*/ 10000 w 10000"/>
                  <a:gd name="connsiteY1" fmla="*/ 9951 h 9951"/>
                  <a:gd name="connsiteX0" fmla="*/ 0 w 9188"/>
                  <a:gd name="connsiteY0" fmla="*/ 9712 h 10132"/>
                  <a:gd name="connsiteX1" fmla="*/ 9188 w 9188"/>
                  <a:gd name="connsiteY1" fmla="*/ 10132 h 10132"/>
                  <a:gd name="connsiteX0" fmla="*/ 0 w 10000"/>
                  <a:gd name="connsiteY0" fmla="*/ 9799 h 10214"/>
                  <a:gd name="connsiteX1" fmla="*/ 10000 w 10000"/>
                  <a:gd name="connsiteY1" fmla="*/ 10214 h 1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214">
                    <a:moveTo>
                      <a:pt x="0" y="9799"/>
                    </a:moveTo>
                    <a:cubicBezTo>
                      <a:pt x="1772" y="-1906"/>
                      <a:pt x="7099" y="-4712"/>
                      <a:pt x="10000" y="10214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35" name="رابط كسهم مستقيم 34"/>
              <p:cNvCxnSpPr/>
              <p:nvPr/>
            </p:nvCxnSpPr>
            <p:spPr>
              <a:xfrm flipV="1">
                <a:off x="2635896" y="560319"/>
                <a:ext cx="0" cy="27163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رابط كسهم مستقيم 35"/>
              <p:cNvCxnSpPr/>
              <p:nvPr/>
            </p:nvCxnSpPr>
            <p:spPr>
              <a:xfrm flipV="1">
                <a:off x="645112" y="2200860"/>
                <a:ext cx="4210279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36"/>
              <p:cNvCxnSpPr/>
              <p:nvPr/>
            </p:nvCxnSpPr>
            <p:spPr>
              <a:xfrm>
                <a:off x="588242" y="2496714"/>
                <a:ext cx="401241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1700011" y="1890613"/>
              <a:ext cx="913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220 m</a:t>
              </a:r>
              <a:endParaRPr lang="ar-SA" b="1" dirty="0"/>
            </a:p>
          </p:txBody>
        </p:sp>
        <p:sp>
          <p:nvSpPr>
            <p:cNvPr id="32" name="مربع نص 31"/>
            <p:cNvSpPr txBox="1"/>
            <p:nvPr/>
          </p:nvSpPr>
          <p:spPr>
            <a:xfrm rot="16200000">
              <a:off x="4258430" y="2673153"/>
              <a:ext cx="7362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36 m</a:t>
              </a:r>
              <a:endParaRPr lang="ar-SA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2285542" y="4195001"/>
                <a:ext cx="316222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/>
                            <m:t> 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𝟑𝟔𝟔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42" y="4195001"/>
                <a:ext cx="3162221" cy="470000"/>
              </a:xfrm>
              <a:prstGeom prst="rect">
                <a:avLst/>
              </a:prstGeom>
              <a:blipFill rotWithShape="1">
                <a:blip r:embed="rId9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سهم إلى اليمين 1"/>
          <p:cNvSpPr/>
          <p:nvPr/>
        </p:nvSpPr>
        <p:spPr>
          <a:xfrm>
            <a:off x="4168224" y="5516047"/>
            <a:ext cx="587032" cy="80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عنصر نائب للتاريخ 3">
            <a:extLst>
              <a:ext uri="{FF2B5EF4-FFF2-40B4-BE49-F238E27FC236}">
                <a16:creationId xmlns:a16="http://schemas.microsoft.com/office/drawing/2014/main" id="{8E696188-E8E0-4361-8161-F6FCAED05F78}"/>
              </a:ext>
            </a:extLst>
          </p:cNvPr>
          <p:cNvSpPr txBox="1">
            <a:spLocks/>
          </p:cNvSpPr>
          <p:nvPr/>
        </p:nvSpPr>
        <p:spPr>
          <a:xfrm>
            <a:off x="3427532" y="14340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 smtClean="0">
                <a:solidFill>
                  <a:schemeClr val="tx1"/>
                </a:solidFill>
                <a:cs typeface="+mj-cs"/>
              </a:rPr>
              <a:pPr algn="ctr">
                <a:defRPr/>
              </a:p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708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6EC78A3-6DB6-4022-8D8E-D7092FD3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03078"/>
            <a:ext cx="4306811" cy="282711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446309" y="366245"/>
            <a:ext cx="51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    أوجد معادلة القطع المكافئ الذي :</a:t>
            </a:r>
            <a:endParaRPr lang="en-US" sz="2400" b="1" dirty="0">
              <a:cs typeface="+mj-cs"/>
            </a:endParaRPr>
          </a:p>
          <a:p>
            <a:pPr algn="r" rtl="1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KW" sz="2400" b="1" dirty="0">
                <a:cs typeface="+mj-cs"/>
              </a:rPr>
              <a:t>)  رأسه نقطة الأصل و بؤرته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F(4,0)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cs typeface="+mj-cs"/>
              </a:rPr>
              <a:t>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727746" y="1409145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  <a:cs typeface="+mj-cs"/>
              </a:rPr>
              <a:t>الحل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91955" y="1389778"/>
            <a:ext cx="31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الرأس : نقطة الأصل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ar-KW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1806004" y="1932690"/>
            <a:ext cx="6770243" cy="486477"/>
            <a:chOff x="2189408" y="3480449"/>
            <a:chExt cx="6770243" cy="486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مربع نص 9"/>
                <p:cNvSpPr txBox="1"/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smtClean="0">
                            <a:latin typeface="Cambria Math"/>
                            <a:ea typeface="Cambria Math"/>
                            <a:cs typeface="+mj-cs"/>
                          </a:rPr>
                          <m:t>∵</m:t>
                        </m:r>
                      </m:oMath>
                    </m:oMathPara>
                  </a14:m>
                  <a:endParaRPr lang="ar-KW" sz="2400" b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مربع نص 10"/>
            <p:cNvSpPr txBox="1"/>
            <p:nvPr/>
          </p:nvSpPr>
          <p:spPr>
            <a:xfrm>
              <a:off x="2189408" y="3505261"/>
              <a:ext cx="6461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>
                  <a:cs typeface="+mj-cs"/>
                </a:rPr>
                <a:t>البؤرة</a:t>
              </a:r>
              <a:r>
                <a:rPr lang="en-US" sz="2400" b="1" dirty="0">
                  <a:cs typeface="+mj-cs"/>
                </a:rPr>
                <a:t> </a:t>
              </a:r>
              <a:r>
                <a:rPr lang="ar-KW" sz="2400" b="1" dirty="0">
                  <a:cs typeface="+mj-cs"/>
                </a:rPr>
                <a:t>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F(4,0)</a:t>
              </a:r>
              <a:r>
                <a:rPr lang="en-US" sz="2400" b="1" dirty="0">
                  <a:cs typeface="+mj-cs"/>
                </a:rPr>
                <a:t> </a:t>
              </a:r>
              <a:r>
                <a:rPr lang="ar-KW" sz="2400" b="1" dirty="0">
                  <a:cs typeface="+mj-cs"/>
                </a:rPr>
                <a:t> تنتمي إلي الجزء الموجب من محور السينات 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2514761" y="3043878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>
                      <a:cs typeface="+mj-cs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cs typeface="+mj-cs"/>
                    </a:rPr>
                    <a:t> = 4 p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+mj-cs"/>
                        </a:rPr>
                        <m:t>𝒙</m:t>
                      </m:r>
                    </m:oMath>
                  </a14:m>
                  <a:endParaRPr lang="ar-KW" sz="2400" b="1" i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5"/>
                  <a:stretch>
                    <a:fillRect t="-9091" r="-1679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2780444" y="2486997"/>
                <a:ext cx="5845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r>
                  <a:rPr lang="ar-KW" sz="2400" b="1" dirty="0">
                    <a:cs typeface="+mj-cs"/>
                  </a:rPr>
                  <a:t>، معادلة الدليل 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 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r>
                  <a:rPr lang="ar-KW" sz="2400" b="1" dirty="0">
                    <a:cs typeface="+mj-cs"/>
                  </a:rPr>
                  <a:t>( مستقيم رأسي )</a:t>
                </a: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444" y="2486997"/>
                <a:ext cx="5845460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3491487" y="3564849"/>
                <a:ext cx="494779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cs typeface="+mj-cs"/>
                  </a:rPr>
                  <a:t>معادلة القطع المكافئ هي</a:t>
                </a:r>
                <a:r>
                  <a:rPr lang="en-US" sz="2400" b="1" dirty="0">
                    <a:cs typeface="+mj-cs"/>
                  </a:rPr>
                  <a:t> : </a:t>
                </a:r>
                <a:r>
                  <a:rPr lang="ar-KW" sz="2400" b="1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cs typeface="+mj-cs"/>
                  </a:rPr>
                  <a:t> = 16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+mj-cs"/>
                      </a:rPr>
                      <m:t>𝒙</m:t>
                    </m:r>
                  </m:oMath>
                </a14:m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487" y="3564849"/>
                <a:ext cx="4947796" cy="470000"/>
              </a:xfrm>
              <a:prstGeom prst="rect">
                <a:avLst/>
              </a:prstGeom>
              <a:blipFill>
                <a:blip r:embed="rId7"/>
                <a:stretch>
                  <a:fillRect t="-9091" r="-185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0" y="12191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cs typeface="+mj-cs"/>
              </a:rPr>
              <a:t>صـ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590049" y="373481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  <a:cs typeface="+mj-cs"/>
              </a:rPr>
              <a:t>مثال </a:t>
            </a:r>
            <a:r>
              <a:rPr lang="en-US" sz="2000" b="1" i="1" dirty="0">
                <a:solidFill>
                  <a:srgbClr val="FF0000"/>
                </a:solidFill>
                <a:cs typeface="+mj-cs"/>
              </a:rPr>
              <a:t>(1)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  <a:cs typeface="+mj-cs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E2C7FE70-FDC5-4252-B5BB-6A88370C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7348" y="41327"/>
            <a:ext cx="2133600" cy="366183"/>
          </a:xfrm>
        </p:spPr>
        <p:txBody>
          <a:bodyPr/>
          <a:lstStyle/>
          <a:p>
            <a:pPr>
              <a:defRPr/>
            </a:pPr>
            <a:fld id="{4F001324-4ABF-48B0-9DC7-614D7EA0C6FF}" type="datetime12">
              <a:rPr lang="ar-KW" sz="1400" b="1" smtClean="0">
                <a:solidFill>
                  <a:schemeClr val="tx1"/>
                </a:solidFill>
                <a:cs typeface="+mj-cs"/>
              </a:rPr>
              <a:t>06/05/2021 05:43 م</a:t>
            </a:fld>
            <a:endParaRPr lang="en-US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510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B29178C-3EC4-4CF7-BB8A-35A97D6C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2258"/>
            <a:ext cx="4572000" cy="313037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142254" y="359994"/>
            <a:ext cx="570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أوجد معادلة القطع المكافئ الذي :</a:t>
            </a:r>
          </a:p>
          <a:p>
            <a:pPr algn="r" rtl="1"/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</a:t>
            </a:r>
            <a:r>
              <a:rPr lang="ar-KW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بؤرته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(0,-3) </a:t>
            </a:r>
            <a:r>
              <a:rPr lang="ar-KW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دليله  المستقيم : 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</a:t>
            </a:r>
            <a:endParaRPr lang="en-GB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15200" y="1270233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446310" y="2991975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4 p y</a:t>
                  </a:r>
                  <a:endParaRPr lang="ar-KW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4"/>
                  <a:stretch>
                    <a:fillRect t="-7792" r="-1679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4239356" y="3615367"/>
                <a:ext cx="444744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معادلة القطع المكافئ هي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ar-K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-12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56" y="3615367"/>
                <a:ext cx="4447444" cy="470000"/>
              </a:xfrm>
              <a:prstGeom prst="rect">
                <a:avLst/>
              </a:prstGeom>
              <a:blipFill>
                <a:blip r:embed="rId5"/>
                <a:stretch>
                  <a:fillRect t="-7792" r="-205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2446310" y="1655775"/>
            <a:ext cx="568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-3 </a:t>
            </a:r>
            <a:r>
              <a:rPr lang="ar-KW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معادلة الدليل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3 </a:t>
            </a:r>
            <a:r>
              <a:rPr lang="ar-KW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مستقيم أفقي )</a:t>
            </a:r>
          </a:p>
        </p:txBody>
      </p:sp>
      <p:grpSp>
        <p:nvGrpSpPr>
          <p:cNvPr id="24" name="مجموعة 23"/>
          <p:cNvGrpSpPr/>
          <p:nvPr/>
        </p:nvGrpSpPr>
        <p:grpSpPr>
          <a:xfrm>
            <a:off x="2067339" y="2421055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رأس القطع في منتصف المسافة بين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و الدليل أي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( 0 , 0 )</a:t>
              </a:r>
              <a:endPara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7315200" y="333140"/>
            <a:ext cx="138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تابع مثال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0" y="12191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صـ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F729BA-9E4A-4942-8282-BCE1802B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78071" y="56379"/>
            <a:ext cx="2133600" cy="366183"/>
          </a:xfrm>
        </p:spPr>
        <p:txBody>
          <a:bodyPr/>
          <a:lstStyle/>
          <a:p>
            <a:pPr>
              <a:defRPr/>
            </a:pPr>
            <a:fld id="{E3A9D8F4-E1CA-4F77-9B32-6B1D31C88ECC}" type="datetime12">
              <a:rPr lang="ar-KW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06/05/2021 05:43 م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6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568543" y="141641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  <a:cs typeface="+mj-cs"/>
              </a:rPr>
              <a:t>الحل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282700" y="4489567"/>
            <a:ext cx="7072110" cy="839332"/>
            <a:chOff x="1236461" y="4699059"/>
            <a:chExt cx="7072110" cy="83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1236461" y="4699059"/>
                  <a:ext cx="6728243" cy="83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>
                      <a:cs typeface="+mj-cs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cs typeface="+mj-cs"/>
                    </a:rPr>
                    <a:t> = 4 p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+mj-cs"/>
                        </a:rPr>
                        <m:t>𝒙</m:t>
                      </m:r>
                    </m:oMath>
                  </a14:m>
                  <a:endParaRPr lang="ar-KW" sz="2400" b="1" i="1" dirty="0">
                    <a:cs typeface="+mj-cs"/>
                  </a:endParaRPr>
                </a:p>
                <a:p>
                  <a:pPr algn="r" rtl="1"/>
                  <a:endParaRPr lang="ar-KW" sz="2400" b="1" i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461" y="4699059"/>
                  <a:ext cx="6728243" cy="839332"/>
                </a:xfrm>
                <a:prstGeom prst="rect">
                  <a:avLst/>
                </a:prstGeom>
                <a:blipFill>
                  <a:blip r:embed="rId3"/>
                  <a:stretch>
                    <a:fillRect t="-5072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2336442" y="5461856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cs typeface="+mj-cs"/>
                  </a:rPr>
                  <a:t>معادلة القطع المكافئ هي</a:t>
                </a:r>
                <a:r>
                  <a:rPr lang="en-US" sz="2400" b="1" dirty="0">
                    <a:cs typeface="+mj-cs"/>
                  </a:rPr>
                  <a:t> : </a:t>
                </a:r>
                <a:r>
                  <a:rPr lang="ar-KW" sz="2400" b="1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cs typeface="+mj-cs"/>
                  </a:rPr>
                  <a:t> = -16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+mj-cs"/>
                      </a:rPr>
                      <m:t>𝒙</m:t>
                    </m:r>
                  </m:oMath>
                </a14:m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442" y="5461856"/>
                <a:ext cx="5810494" cy="470000"/>
              </a:xfrm>
              <a:prstGeom prst="rect">
                <a:avLst/>
              </a:prstGeom>
              <a:blipFill>
                <a:blip r:embed="rId4"/>
                <a:stretch>
                  <a:fillRect t="-9091" r="-167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/>
          <p:cNvSpPr txBox="1"/>
          <p:nvPr/>
        </p:nvSpPr>
        <p:spPr>
          <a:xfrm>
            <a:off x="5211499" y="1699752"/>
            <a:ext cx="243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 الرأس نقطة الأصل</a:t>
            </a:r>
            <a:endParaRPr lang="en-GB" sz="2400" b="1" i="1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1707776" y="3093962"/>
                <a:ext cx="6312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i="1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i="1" dirty="0">
                    <a:cs typeface="+mj-cs"/>
                  </a:rPr>
                  <a:t> </a:t>
                </a:r>
                <a:r>
                  <a:rPr lang="ar-KW" sz="2400" b="1" i="1" dirty="0">
                    <a:cs typeface="+mj-cs"/>
                  </a:rPr>
                  <a:t> </a:t>
                </a:r>
                <a:r>
                  <a:rPr lang="ar-KW" sz="2400" b="1" dirty="0">
                    <a:cs typeface="+mj-cs"/>
                  </a:rPr>
                  <a:t>، معادلة الدليل 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 = 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𝟒</m:t>
                    </m:r>
                  </m:oMath>
                </a14:m>
                <a:r>
                  <a:rPr lang="ar-KW" sz="2400" b="1" dirty="0">
                    <a:cs typeface="+mj-cs"/>
                  </a:rPr>
                  <a:t> </a:t>
                </a:r>
                <a:r>
                  <a:rPr lang="ar-KW" sz="2400" b="1" dirty="0"/>
                  <a:t>( مستقيم رأسي )</a:t>
                </a:r>
                <a:endParaRPr lang="ar-KW" sz="2400" b="1" dirty="0">
                  <a:cs typeface="+mj-cs"/>
                </a:endParaRP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76" y="3093962"/>
                <a:ext cx="6312184" cy="461665"/>
              </a:xfrm>
              <a:prstGeom prst="rect">
                <a:avLst/>
              </a:prstGeom>
              <a:blipFill>
                <a:blip r:embed="rId5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مجموعة 23"/>
          <p:cNvGrpSpPr/>
          <p:nvPr/>
        </p:nvGrpSpPr>
        <p:grpSpPr>
          <a:xfrm>
            <a:off x="1874880" y="2320657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∵</m:t>
                        </m:r>
                      </m:oMath>
                    </m:oMathPara>
                  </a14:m>
                  <a:endParaRPr lang="ar-KW" sz="2400" b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>
                  <a:cs typeface="+mj-cs"/>
                </a:rPr>
                <a:t>البؤرة </a:t>
              </a:r>
              <a:r>
                <a:rPr lang="en-US" sz="2400" b="1" dirty="0">
                  <a:cs typeface="+mj-cs"/>
                </a:rPr>
                <a:t>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(-4,0)</a:t>
              </a:r>
              <a:r>
                <a:rPr lang="ar-KW" sz="2400" b="1" dirty="0">
                  <a:cs typeface="+mj-cs"/>
                </a:rPr>
                <a:t>تنتمي إلى الجزء السالب من محور السينات  </a:t>
              </a: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1707776" y="3716262"/>
            <a:ext cx="637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i="1" dirty="0">
                <a:cs typeface="+mj-cs"/>
              </a:rPr>
              <a:t>محور تماثل القطع هو محور السينات  ( فتحة القطع لليسار ) </a:t>
            </a:r>
            <a:endParaRPr lang="ar-KW" sz="2400" b="1" dirty="0">
              <a:cs typeface="+mj-cs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34343" y="80499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>
                <a:cs typeface="+mj-cs"/>
              </a:rPr>
              <a:t>a</a:t>
            </a:r>
            <a:r>
              <a:rPr lang="ar-KW" sz="2400" b="1" dirty="0">
                <a:cs typeface="+mj-cs"/>
              </a:rPr>
              <a:t>)  أوجد معادلة المكافئ الذي رأسه نقطة الأصل  و بؤرته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(-4,0)</a:t>
            </a:r>
            <a:r>
              <a:rPr lang="en-US" sz="2400" b="1" dirty="0">
                <a:cs typeface="+mj-cs"/>
              </a:rPr>
              <a:t> </a:t>
            </a:r>
            <a:r>
              <a:rPr lang="ar-KW" sz="2400" b="1" dirty="0">
                <a:cs typeface="+mj-cs"/>
              </a:rPr>
              <a:t> 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6844554" y="333140"/>
            <a:ext cx="185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  <a:cs typeface="+mj-cs"/>
              </a:rPr>
              <a:t>حاول أن تحل </a:t>
            </a:r>
            <a:r>
              <a:rPr lang="en-US" sz="2000" b="1" i="1" dirty="0">
                <a:solidFill>
                  <a:srgbClr val="FF0000"/>
                </a:solidFill>
                <a:cs typeface="+mj-cs"/>
              </a:rPr>
              <a:t>(1)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0" y="121910"/>
                <a:ext cx="1282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000" b="1" dirty="0">
                    <a:cs typeface="+mj-cs"/>
                  </a:rPr>
                  <a:t>صـ  </a:t>
                </a:r>
                <a14:m>
                  <m:oMath xmlns:m="http://schemas.openxmlformats.org/officeDocument/2006/math">
                    <m:r>
                      <a:rPr lang="ar-KW" sz="2000" b="1" i="1" dirty="0" smtClean="0">
                        <a:latin typeface="Cambria Math" panose="02040503050406030204" pitchFamily="18" charset="0"/>
                        <a:cs typeface="+mj-cs"/>
                      </a:rPr>
                      <m:t>𝟏𝟎𝟒</m:t>
                    </m:r>
                    <m:r>
                      <a:rPr lang="ar-KW" sz="2000" b="1" i="1" dirty="0" smtClean="0"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</m:oMath>
                </a14:m>
                <a:endParaRPr lang="en-GB" sz="2000" b="1" dirty="0">
                  <a:cs typeface="+mj-cs"/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10"/>
                <a:ext cx="1282700" cy="400110"/>
              </a:xfrm>
              <a:prstGeom prst="rect">
                <a:avLst/>
              </a:prstGeom>
              <a:blipFill>
                <a:blip r:embed="rId7"/>
                <a:stretch>
                  <a:fillRect t="-10606" r="-476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j-cs"/>
              </a:rPr>
              <a:pPr>
                <a:defRPr/>
              </a:pPr>
              <a:t>5</a:t>
            </a:fld>
            <a:endParaRPr lang="en-US" b="1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DBEC9B-C52F-4EA6-ABAF-9C96D496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0021" y="247198"/>
            <a:ext cx="2133600" cy="366183"/>
          </a:xfrm>
        </p:spPr>
        <p:txBody>
          <a:bodyPr/>
          <a:lstStyle/>
          <a:p>
            <a:pPr>
              <a:defRPr/>
            </a:pPr>
            <a:fld id="{EA831CA4-C03F-429F-94AE-C250B5A057E7}" type="datetime12">
              <a:rPr lang="ar-KW" sz="1400" b="1" smtClean="0">
                <a:solidFill>
                  <a:schemeClr val="tx1"/>
                </a:solidFill>
                <a:cs typeface="+mj-cs"/>
              </a:rPr>
              <a:t>06/05/2021 05:43 م</a:t>
            </a:fld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09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0" grpId="0"/>
      <p:bldP spid="2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161990" y="152302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  <a:cs typeface="+mj-cs"/>
              </a:rPr>
              <a:t>الحل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823647" y="4495501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>
                      <a:cs typeface="+mj-cs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cs typeface="+mj-cs"/>
                    </a:rPr>
                    <a:t> = 4 p y</a:t>
                  </a:r>
                  <a:endParaRPr lang="ar-KW" sz="2400" b="1" i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3"/>
                  <a:stretch>
                    <a:fillRect t="-8974" r="-1679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1418114" y="5254076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>
                    <a:cs typeface="+mj-cs"/>
                  </a:rPr>
                  <a:t>معادلة القطع المكافئ هي</a:t>
                </a:r>
                <a:r>
                  <a:rPr lang="en-US" sz="2400" b="1" dirty="0">
                    <a:cs typeface="+mj-cs"/>
                  </a:rPr>
                  <a:t> : </a:t>
                </a:r>
                <a:r>
                  <a:rPr lang="ar-KW" sz="2400" b="1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cs typeface="+mj-cs"/>
                  </a:rPr>
                  <a:t> = 8 y</a:t>
                </a:r>
                <a:endParaRPr lang="ar-KW" sz="2400" b="1" i="1" dirty="0">
                  <a:cs typeface="+mj-cs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14" y="5254076"/>
                <a:ext cx="5810494" cy="470000"/>
              </a:xfrm>
              <a:prstGeom prst="rect">
                <a:avLst/>
              </a:prstGeom>
              <a:blipFill>
                <a:blip r:embed="rId4"/>
                <a:stretch>
                  <a:fillRect t="-9091" r="-157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641350" y="2827029"/>
                <a:ext cx="7780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2400" b="1" i="1" dirty="0">
                    <a:cs typeface="+mj-cs"/>
                  </a:rPr>
                  <a:t>p = 2 </a:t>
                </a:r>
                <a:r>
                  <a:rPr lang="ar-KW" sz="2400" b="1" i="1" dirty="0">
                    <a:cs typeface="+mj-cs"/>
                  </a:rPr>
                  <a:t>  ( فتحة القطع للأعلى )</a:t>
                </a:r>
                <a:r>
                  <a:rPr lang="ar-KW" sz="2400" b="1" dirty="0">
                    <a:cs typeface="+mj-cs"/>
                  </a:rPr>
                  <a:t>، معادلة الدليل : </a:t>
                </a:r>
                <a:r>
                  <a:rPr lang="en-US" sz="2400" b="1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𝒚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 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r>
                  <a:rPr lang="ar-KW" sz="2400" b="1" dirty="0">
                    <a:cs typeface="+mj-cs"/>
                  </a:rPr>
                  <a:t>( مستقيم أفقي )</a:t>
                </a: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2827029"/>
                <a:ext cx="7780064" cy="461665"/>
              </a:xfrm>
              <a:prstGeom prst="rect">
                <a:avLst/>
              </a:prstGeom>
              <a:blipFill>
                <a:blip r:embed="rId5"/>
                <a:stretch>
                  <a:fillRect t="-12000" r="-133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مجموعة 23"/>
          <p:cNvGrpSpPr/>
          <p:nvPr/>
        </p:nvGrpSpPr>
        <p:grpSpPr>
          <a:xfrm>
            <a:off x="1718552" y="2174291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∵</m:t>
                        </m:r>
                      </m:oMath>
                    </m:oMathPara>
                  </a14:m>
                  <a:endParaRPr lang="ar-KW" sz="2400" b="1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>
                  <a:cs typeface="+mj-cs"/>
                </a:rPr>
                <a:t>البؤرة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F(0,2)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cs typeface="+mj-cs"/>
                </a:rPr>
                <a:t>تنتمي إلى الجزء الموجب من محور </a:t>
              </a:r>
              <a:r>
                <a:rPr lang="ar-KW" sz="2400" b="1" dirty="0" err="1">
                  <a:cs typeface="+mj-cs"/>
                </a:rPr>
                <a:t>السينات</a:t>
              </a:r>
              <a:r>
                <a:rPr lang="ar-KW" sz="2400" b="1" dirty="0">
                  <a:cs typeface="+mj-cs"/>
                </a:rPr>
                <a:t>  </a:t>
              </a: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1418114" y="3569896"/>
            <a:ext cx="650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cs typeface="+mj-cs"/>
              </a:rPr>
              <a:t>رأس القطع في منتصف المسافة بين البؤرة و الدليل أي </a:t>
            </a:r>
            <a:r>
              <a:rPr lang="en-US" sz="2400" b="1" dirty="0">
                <a:cs typeface="+mj-cs"/>
              </a:rPr>
              <a:t>(0,0)</a:t>
            </a:r>
            <a:endParaRPr lang="ar-KW" sz="2400" b="1" dirty="0">
              <a:cs typeface="+mj-cs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532586" y="851358"/>
            <a:ext cx="585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>
                <a:cs typeface="+mj-cs"/>
              </a:rPr>
              <a:t>)</a:t>
            </a:r>
            <a:r>
              <a:rPr lang="ar-KW" sz="2400" b="1" dirty="0">
                <a:cs typeface="+mj-cs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b</a:t>
            </a:r>
            <a:r>
              <a:rPr lang="ar-KW" sz="2400" b="1" dirty="0">
                <a:cs typeface="+mj-cs"/>
              </a:rPr>
              <a:t>  أوجد معادلة القطع المكافئ الذي بؤرته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(0, 2) </a:t>
            </a:r>
            <a:r>
              <a:rPr lang="ar-KW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/>
            <a:r>
              <a:rPr lang="ar-KW" sz="2400" b="1" i="1" dirty="0">
                <a:cs typeface="+mj-cs"/>
              </a:rPr>
              <a:t>                و</a:t>
            </a:r>
            <a:r>
              <a:rPr lang="ar-KW" sz="2400" b="1" dirty="0">
                <a:cs typeface="+mj-cs"/>
              </a:rPr>
              <a:t> دليله  المستقيم :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-2</a:t>
            </a:r>
            <a:endParaRPr lang="en-GB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375041" y="371777"/>
            <a:ext cx="217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  <a:cs typeface="+mj-cs"/>
              </a:rPr>
              <a:t>تابع حاول أن تحل </a:t>
            </a:r>
            <a:r>
              <a:rPr lang="en-US" sz="2000" b="1" i="1" dirty="0">
                <a:solidFill>
                  <a:srgbClr val="FF0000"/>
                </a:solidFill>
                <a:cs typeface="+mj-cs"/>
              </a:rPr>
              <a:t>(1)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0" y="12191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>
                <a:cs typeface="+mj-cs"/>
              </a:rPr>
              <a:t>صـ  </a:t>
            </a:r>
            <a:r>
              <a:rPr lang="en-US" sz="2000" b="1" dirty="0">
                <a:cs typeface="+mj-cs"/>
              </a:rPr>
              <a:t>104</a:t>
            </a:r>
            <a:r>
              <a:rPr lang="ar-KW" sz="2000" b="1" dirty="0">
                <a:cs typeface="+mj-cs"/>
              </a:rPr>
              <a:t> </a:t>
            </a:r>
            <a:endParaRPr lang="en-GB" sz="2000" b="1" dirty="0">
              <a:cs typeface="+mj-cs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  <a:cs typeface="+mj-cs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915C03-C5F3-4426-8481-64BC924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5823" y="155837"/>
            <a:ext cx="2133600" cy="366183"/>
          </a:xfrm>
        </p:spPr>
        <p:txBody>
          <a:bodyPr/>
          <a:lstStyle/>
          <a:p>
            <a:pPr>
              <a:defRPr/>
            </a:pPr>
            <a:fld id="{5BCCD2EB-6BD8-4C78-9F51-16F319C4686A}" type="datetime12">
              <a:rPr lang="ar-KW" sz="1400" b="1" smtClean="0">
                <a:solidFill>
                  <a:schemeClr val="tx1"/>
                </a:solidFill>
                <a:cs typeface="+mj-cs"/>
              </a:rPr>
              <a:t>06/05/2021 05:43 م</a:t>
            </a:fld>
            <a:endParaRPr lang="en-US" sz="1400" b="1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239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2EF37FD7-ED0A-4928-A705-4FC76A1A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4770"/>
            <a:ext cx="4417519" cy="30246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8019836" y="162171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3443488" y="1221348"/>
                <a:ext cx="33449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</a:t>
                </a:r>
                <a:r>
                  <a:rPr lang="en-US" sz="2400" b="1" dirty="0"/>
                  <a:t>a</a:t>
                </a:r>
                <a:r>
                  <a:rPr lang="ar-KW" sz="2400" b="1" dirty="0"/>
                  <a:t>) المعادلة </a:t>
                </a:r>
                <a:r>
                  <a:rPr lang="en-US" sz="2400" b="1" dirty="0"/>
                  <a:t>:  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= -2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88" y="1221348"/>
                <a:ext cx="3344927" cy="470000"/>
              </a:xfrm>
              <a:prstGeom prst="rect">
                <a:avLst/>
              </a:prstGeom>
              <a:blipFill rotWithShape="1">
                <a:blip r:embed="rId4"/>
                <a:stretch>
                  <a:fillRect t="-9091" r="-2732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9"/>
          <p:cNvSpPr txBox="1"/>
          <p:nvPr/>
        </p:nvSpPr>
        <p:spPr>
          <a:xfrm>
            <a:off x="1544940" y="441889"/>
            <a:ext cx="570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البؤرة و معادلة الدليل لقطع مكافئ ، </a:t>
            </a:r>
          </a:p>
          <a:p>
            <a:pPr algn="r" rtl="1"/>
            <a:r>
              <a:rPr lang="ar-KW" sz="2400" b="1" dirty="0"/>
              <a:t>ثم </a:t>
            </a:r>
            <a:r>
              <a:rPr lang="ar-KW" sz="2400" b="1" dirty="0" err="1"/>
              <a:t>إرسم</a:t>
            </a:r>
            <a:r>
              <a:rPr lang="ar-KW" sz="2400" b="1" dirty="0"/>
              <a:t> شكلا تقريبا لهذا القطع في كل مما يلي : </a:t>
            </a:r>
            <a:endParaRPr lang="ar-KW" sz="2400" b="1" i="1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1544940" y="1721532"/>
            <a:ext cx="6484561" cy="470000"/>
            <a:chOff x="1824010" y="4699059"/>
            <a:chExt cx="64845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1" name="مربع نص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/>
                <p:cNvSpPr txBox="1"/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KW" sz="2400" b="1" dirty="0"/>
                    <a:t>المعادلة المعطاة للقطع المكافئ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= 4 p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endParaRPr lang="ar-KW" sz="2400" b="1" i="1" dirty="0"/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r="-1488" b="-29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2291609" y="2575383"/>
                <a:ext cx="6019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,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&lt;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09" y="2575383"/>
                <a:ext cx="601980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4886850" y="2168517"/>
                <a:ext cx="3164551" cy="4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محور التماثل هو   </a:t>
                </a:r>
                <a:r>
                  <a:rPr lang="en-US" sz="2400" b="1" dirty="0"/>
                  <a:t>- axis</a:t>
                </a:r>
                <a:r>
                  <a:rPr lang="ar-KW" sz="2400" b="1" dirty="0"/>
                  <a:t> </a:t>
                </a: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850" y="2168517"/>
                <a:ext cx="3164551" cy="463089"/>
              </a:xfrm>
              <a:prstGeom prst="rect">
                <a:avLst/>
              </a:prstGeom>
              <a:blipFill>
                <a:blip r:embed="rId9"/>
                <a:stretch>
                  <a:fillRect t="-11842" r="-289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مجموعة 1"/>
          <p:cNvGrpSpPr/>
          <p:nvPr/>
        </p:nvGrpSpPr>
        <p:grpSpPr>
          <a:xfrm>
            <a:off x="3955925" y="3253309"/>
            <a:ext cx="4547252" cy="783804"/>
            <a:chOff x="3771900" y="4502726"/>
            <a:chExt cx="4547252" cy="783804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مربع نص 15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6" name="مربع نص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مربع نص 16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f>
                          <m:f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مجموعة 24"/>
          <p:cNvGrpSpPr/>
          <p:nvPr/>
        </p:nvGrpSpPr>
        <p:grpSpPr>
          <a:xfrm>
            <a:off x="6398447" y="4027714"/>
            <a:ext cx="2104730" cy="461666"/>
            <a:chOff x="6140202" y="4768243"/>
            <a:chExt cx="1593238" cy="461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مربع نص 26"/>
                <p:cNvSpPr txBox="1"/>
                <p:nvPr/>
              </p:nvSpPr>
              <p:spPr>
                <a:xfrm>
                  <a:off x="7296508" y="4768243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7" name="مربع نص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508" y="4768243"/>
                  <a:ext cx="436932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مربع نص 27"/>
            <p:cNvSpPr txBox="1"/>
            <p:nvPr/>
          </p:nvSpPr>
          <p:spPr>
            <a:xfrm>
              <a:off x="6140202" y="4768244"/>
              <a:ext cx="1328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sz="2400" b="1" dirty="0"/>
                <a:t>معادلة الدليل :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/>
              <p:cNvSpPr txBox="1"/>
              <p:nvPr/>
            </p:nvSpPr>
            <p:spPr>
              <a:xfrm>
                <a:off x="3929282" y="4524463"/>
                <a:ext cx="475751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26" name="مربع نص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282" y="4524463"/>
                <a:ext cx="4757518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6224470" y="5446639"/>
                <a:ext cx="10842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70" y="5446639"/>
                <a:ext cx="1084255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ربع نص 34"/>
          <p:cNvSpPr txBox="1"/>
          <p:nvPr/>
        </p:nvSpPr>
        <p:spPr>
          <a:xfrm>
            <a:off x="7467322" y="360602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</a:rPr>
              <a:t>مثال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(2)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104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47A77F-D954-4A50-BA96-7FB28B86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8754" y="92007"/>
            <a:ext cx="2133600" cy="366183"/>
          </a:xfrm>
        </p:spPr>
        <p:txBody>
          <a:bodyPr/>
          <a:lstStyle/>
          <a:p>
            <a:pPr>
              <a:defRPr/>
            </a:pPr>
            <a:fld id="{C3578215-2477-4327-B026-3E4AB620738E}" type="datetime12">
              <a:rPr lang="ar-KW" sz="1400" b="1" smtClean="0">
                <a:solidFill>
                  <a:schemeClr val="tx1"/>
                </a:solidFill>
              </a:rPr>
              <a:t>06/05/2021 05:43 م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8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027E451-14B1-42DE-846B-D60863D7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0" y="3030895"/>
            <a:ext cx="4571999" cy="3778662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114922" y="1685375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26739" y="513877"/>
            <a:ext cx="526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البؤرة و معادلة الدليل لقطع مكافئ ، </a:t>
            </a:r>
          </a:p>
          <a:p>
            <a:pPr algn="r" rtl="1"/>
            <a:r>
              <a:rPr lang="ar-KW" sz="2400" b="1" dirty="0"/>
              <a:t>ثم </a:t>
            </a:r>
            <a:r>
              <a:rPr lang="ar-KW" sz="2400" b="1" dirty="0" err="1"/>
              <a:t>إرسم</a:t>
            </a:r>
            <a:r>
              <a:rPr lang="ar-KW" sz="2400" b="1" dirty="0"/>
              <a:t> شكلا تقريبا لهذا القطع في كل مما يلي :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3529095" y="1254678"/>
                <a:ext cx="3344927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</a:t>
                </a:r>
                <a:r>
                  <a:rPr lang="en-US" sz="2400" b="1" dirty="0"/>
                  <a:t>b</a:t>
                </a:r>
                <a:r>
                  <a:rPr lang="ar-KW" sz="2400" b="1" dirty="0"/>
                  <a:t>) المعادلة </a:t>
                </a:r>
                <a:r>
                  <a:rPr lang="en-US" sz="2400" b="1" dirty="0"/>
                  <a:t>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095" y="1254678"/>
                <a:ext cx="3344927" cy="647357"/>
              </a:xfrm>
              <a:prstGeom prst="rect">
                <a:avLst/>
              </a:prstGeom>
              <a:blipFill>
                <a:blip r:embed="rId3"/>
                <a:stretch>
                  <a:fillRect r="-2550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مجموعة 7"/>
          <p:cNvGrpSpPr/>
          <p:nvPr/>
        </p:nvGrpSpPr>
        <p:grpSpPr>
          <a:xfrm>
            <a:off x="2096983" y="2462723"/>
            <a:ext cx="6484561" cy="470000"/>
            <a:chOff x="1824010" y="4699059"/>
            <a:chExt cx="64845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1" name="مربع نص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/>
                <p:cNvSpPr txBox="1"/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ar-KW" sz="2400" b="1" dirty="0"/>
                    <a:t>المعادلة المعطاة للقطع المكافئ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/>
                    <a:t> = 4 p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ar-KW" sz="2400" b="1" i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010" y="4699059"/>
                  <a:ext cx="6140694" cy="47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091" r="-1490" b="-29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5592576" y="3542519"/>
                <a:ext cx="29889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576" y="3542519"/>
                <a:ext cx="298896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5395434" y="2925757"/>
                <a:ext cx="3164551" cy="4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محور التماثل هو   </a:t>
                </a:r>
                <a:r>
                  <a:rPr lang="en-US" sz="2400" b="1" dirty="0"/>
                  <a:t>-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axis</a:t>
                </a:r>
                <a:r>
                  <a:rPr lang="ar-KW" sz="2400" b="1" dirty="0"/>
                  <a:t> </a:t>
                </a: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434" y="2925757"/>
                <a:ext cx="3164551" cy="463089"/>
              </a:xfrm>
              <a:prstGeom prst="rect">
                <a:avLst/>
              </a:prstGeom>
              <a:blipFill>
                <a:blip r:embed="rId8"/>
                <a:stretch>
                  <a:fillRect t="-11842" r="-308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مجموعة 1"/>
          <p:cNvGrpSpPr/>
          <p:nvPr/>
        </p:nvGrpSpPr>
        <p:grpSpPr>
          <a:xfrm>
            <a:off x="4231199" y="4362653"/>
            <a:ext cx="4547252" cy="783804"/>
            <a:chOff x="3771900" y="4502726"/>
            <a:chExt cx="4547252" cy="783804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مربع نص 15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16" name="مربع نص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مربع نص 16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502726"/>
                  <a:ext cx="3352800" cy="78380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مجموعة 23"/>
          <p:cNvGrpSpPr/>
          <p:nvPr/>
        </p:nvGrpSpPr>
        <p:grpSpPr>
          <a:xfrm>
            <a:off x="4072372" y="5074552"/>
            <a:ext cx="4748034" cy="1258511"/>
            <a:chOff x="4169009" y="4194871"/>
            <a:chExt cx="3594165" cy="1258511"/>
          </a:xfrm>
        </p:grpSpPr>
        <p:grpSp>
          <p:nvGrpSpPr>
            <p:cNvPr id="25" name="مجموعة 24"/>
            <p:cNvGrpSpPr/>
            <p:nvPr/>
          </p:nvGrpSpPr>
          <p:grpSpPr>
            <a:xfrm>
              <a:off x="6190037" y="4194871"/>
              <a:ext cx="1573137" cy="494441"/>
              <a:chOff x="6179456" y="4199500"/>
              <a:chExt cx="1573137" cy="4944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مربع نص 26"/>
                  <p:cNvSpPr txBox="1"/>
                  <p:nvPr/>
                </p:nvSpPr>
                <p:spPr>
                  <a:xfrm>
                    <a:off x="7315661" y="4199500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27" name="مربع نص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661" y="4199500"/>
                    <a:ext cx="436932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مربع نص 27"/>
              <p:cNvSpPr txBox="1"/>
              <p:nvPr/>
            </p:nvSpPr>
            <p:spPr>
              <a:xfrm>
                <a:off x="6179456" y="4232276"/>
                <a:ext cx="1328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معادلة الدليل :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مربع نص 25"/>
                <p:cNvSpPr txBox="1"/>
                <p:nvPr/>
              </p:nvSpPr>
              <p:spPr>
                <a:xfrm>
                  <a:off x="4169009" y="4669578"/>
                  <a:ext cx="335280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 ⇒ 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 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26" name="مربع نص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009" y="4669578"/>
                  <a:ext cx="3352800" cy="7838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/>
              <p:cNvSpPr txBox="1"/>
              <p:nvPr/>
            </p:nvSpPr>
            <p:spPr>
              <a:xfrm>
                <a:off x="4118304" y="1926048"/>
                <a:ext cx="25454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</a:t>
                </a:r>
                <a:r>
                  <a:rPr lang="en-US" sz="2400" b="1" dirty="0"/>
                  <a:t>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/>
                  <a:t> = 3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304" y="1926048"/>
                <a:ext cx="2545440" cy="470000"/>
              </a:xfrm>
              <a:prstGeom prst="rect">
                <a:avLst/>
              </a:prstGeom>
              <a:blipFill>
                <a:blip r:embed="rId13"/>
                <a:stretch>
                  <a:fillRect t="-9091" r="-359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ربع نص 35"/>
          <p:cNvSpPr txBox="1"/>
          <p:nvPr/>
        </p:nvSpPr>
        <p:spPr>
          <a:xfrm>
            <a:off x="7387728" y="573698"/>
            <a:ext cx="129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</a:rPr>
              <a:t>تابع مثال </a:t>
            </a:r>
            <a:r>
              <a:rPr lang="en-US" sz="2000" b="1" i="1" dirty="0">
                <a:solidFill>
                  <a:srgbClr val="FF0000"/>
                </a:solidFill>
              </a:rPr>
              <a:t>(2)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262240" y="16741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</a:t>
            </a:r>
            <a:r>
              <a:rPr lang="en-US" sz="2000" b="1" dirty="0"/>
              <a:t>105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1C8272-2B45-492B-A781-4EAE412D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5073" y="48443"/>
            <a:ext cx="2133600" cy="366183"/>
          </a:xfrm>
        </p:spPr>
        <p:txBody>
          <a:bodyPr/>
          <a:lstStyle/>
          <a:p>
            <a:pPr>
              <a:defRPr/>
            </a:pPr>
            <a:fld id="{124A00C0-0D75-4A71-939A-E073C39D2F71}" type="datetime12">
              <a:rPr lang="ar-KW" sz="1400" b="1" smtClean="0">
                <a:solidFill>
                  <a:schemeClr val="tx1"/>
                </a:solidFill>
              </a:rPr>
              <a:t>06/05/2021 05:43 م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8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8E7B46CC-E0B3-4103-9E16-1F09CC79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" y="3120552"/>
            <a:ext cx="4723259" cy="372418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8371A00-66A5-4B20-8398-32077F0C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07" y="3119723"/>
            <a:ext cx="4795209" cy="372418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13536" y="718612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أوجد البؤرة و الدليل لقطع مكافئ ، ثم </a:t>
            </a:r>
            <a:r>
              <a:rPr lang="ar-KW" sz="2400" b="1" dirty="0" err="1"/>
              <a:t>إرسم</a:t>
            </a:r>
            <a:r>
              <a:rPr lang="ar-KW" sz="2400" b="1" dirty="0"/>
              <a:t> شكلا تقريبا لهذا القطع في كل مما يلي :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2613377" y="1130410"/>
                <a:ext cx="3344927" cy="77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</a:t>
                </a:r>
                <a:r>
                  <a:rPr lang="en-US" sz="2400" b="1" i="1" dirty="0">
                    <a:cs typeface="+mj-cs"/>
                  </a:rPr>
                  <a:t>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ar-KW" sz="2400" b="1" dirty="0">
                    <a:cs typeface="+mj-cs"/>
                  </a:rPr>
                  <a:t>)</a:t>
                </a:r>
                <a:r>
                  <a:rPr lang="ar-KW" sz="2400" b="1" dirty="0"/>
                  <a:t> المعادلة </a:t>
                </a:r>
                <a:r>
                  <a:rPr lang="en-US" sz="2400" b="1" dirty="0"/>
                  <a:t>: </a:t>
                </a:r>
                <a:r>
                  <a:rPr lang="ar-KW" sz="24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77" y="1130410"/>
                <a:ext cx="3344927" cy="776944"/>
              </a:xfrm>
              <a:prstGeom prst="rect">
                <a:avLst/>
              </a:prstGeom>
              <a:blipFill>
                <a:blip r:embed="rId4"/>
                <a:stretch>
                  <a:fillRect r="-2737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 مستدير الزوايا 10"/>
          <p:cNvSpPr/>
          <p:nvPr/>
        </p:nvSpPr>
        <p:spPr>
          <a:xfrm>
            <a:off x="7771213" y="1830155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rgbClr val="C00000"/>
                </a:solidFill>
              </a:rPr>
              <a:t>الحل</a:t>
            </a:r>
            <a:endParaRPr lang="ar-SA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3940933" y="2265098"/>
                <a:ext cx="484952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 نضع المعادلة على الصورة</a:t>
                </a:r>
                <a:r>
                  <a:rPr lang="en-US" sz="2400" b="1" dirty="0"/>
                  <a:t>  </a:t>
                </a:r>
                <a:r>
                  <a:rPr lang="ar-KW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33" y="2265098"/>
                <a:ext cx="4849525" cy="470000"/>
              </a:xfrm>
              <a:prstGeom prst="rect">
                <a:avLst/>
              </a:prstGeom>
              <a:blipFill>
                <a:blip r:embed="rId5"/>
                <a:stretch>
                  <a:fillRect t="-9091" r="-188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4043966" y="2830426"/>
                <a:ext cx="431988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المعادلة في الصورة</a:t>
                </a:r>
                <a:r>
                  <a:rPr lang="en-US" sz="2400" b="1" dirty="0"/>
                  <a:t>  </a:t>
                </a:r>
                <a:r>
                  <a:rPr lang="ar-KW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/>
                          <m:t> 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66" y="2830426"/>
                <a:ext cx="4319884" cy="470000"/>
              </a:xfrm>
              <a:prstGeom prst="rect">
                <a:avLst/>
              </a:prstGeom>
              <a:blipFill>
                <a:blip r:embed="rId6"/>
                <a:stretch>
                  <a:fillRect t="-9091" r="-211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/>
          <p:cNvSpPr txBox="1"/>
          <p:nvPr/>
        </p:nvSpPr>
        <p:spPr>
          <a:xfrm>
            <a:off x="3156758" y="3350057"/>
            <a:ext cx="507633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محور التماثل هو محور الصادات </a:t>
            </a:r>
            <a:endParaRPr lang="ar-KW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4427180" y="3833504"/>
                <a:ext cx="3492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80" y="3833504"/>
                <a:ext cx="3492500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524" b="-184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مجموعة 16"/>
          <p:cNvGrpSpPr/>
          <p:nvPr/>
        </p:nvGrpSpPr>
        <p:grpSpPr>
          <a:xfrm>
            <a:off x="4255008" y="4528840"/>
            <a:ext cx="4431359" cy="461666"/>
            <a:chOff x="3887793" y="4694429"/>
            <a:chExt cx="4431359" cy="461666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مربع نص 19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rtl="1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/>
                  </a:p>
                </p:txBody>
              </p:sp>
            </mc:Choice>
            <mc:Fallback xmlns="">
              <p:sp>
                <p:nvSpPr>
                  <p:cNvPr id="20" name="مربع نص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مربع نص 20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400" b="1" dirty="0"/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/>
                <p:cNvSpPr txBox="1"/>
                <p:nvPr/>
              </p:nvSpPr>
              <p:spPr>
                <a:xfrm>
                  <a:off x="3887793" y="4694429"/>
                  <a:ext cx="33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/>
                </a:p>
              </p:txBody>
            </p:sp>
          </mc:Choice>
          <mc:Fallback xmlns="">
            <p:sp>
              <p:nvSpPr>
                <p:cNvPr id="19" name="مربع نص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793" y="4694429"/>
                  <a:ext cx="33528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455" b="-19737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4799192" y="5767082"/>
                <a:ext cx="3674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⇒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92" y="5767082"/>
                <a:ext cx="3674109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498" b="-131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6844554" y="333140"/>
            <a:ext cx="185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i="1" dirty="0">
                <a:solidFill>
                  <a:srgbClr val="FF0000"/>
                </a:solidFill>
              </a:rPr>
              <a:t>حاول أن تحل </a:t>
            </a:r>
            <a:r>
              <a:rPr lang="en-US" sz="2000" b="1" i="1" dirty="0">
                <a:solidFill>
                  <a:srgbClr val="FF0000"/>
                </a:solidFill>
              </a:rPr>
              <a:t>(2)</a:t>
            </a:r>
            <a:r>
              <a:rPr lang="ar-KW" sz="2000" b="1" dirty="0"/>
              <a:t> </a:t>
            </a:r>
            <a:endParaRPr lang="en-GB" sz="2000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0" y="12191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صـ  105 </a:t>
            </a:r>
            <a:endParaRPr lang="en-GB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E933-52D8-46BD-A15E-F1428D1C73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2211209" y="4620932"/>
            <a:ext cx="95328" cy="953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626251" y="5584753"/>
            <a:ext cx="3367989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50812" y="5587798"/>
                <a:ext cx="13803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2" y="5587798"/>
                <a:ext cx="1380339" cy="461665"/>
              </a:xfrm>
              <a:prstGeom prst="rect">
                <a:avLst/>
              </a:prstGeom>
              <a:blipFill>
                <a:blip r:embed="rId11"/>
                <a:stretch>
                  <a:fillRect r="-881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/>
              <p:cNvSpPr txBox="1"/>
              <p:nvPr/>
            </p:nvSpPr>
            <p:spPr>
              <a:xfrm>
                <a:off x="790638" y="4474640"/>
                <a:ext cx="1466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 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ar-KW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مربع نص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8" y="4474640"/>
                <a:ext cx="1466572" cy="400110"/>
              </a:xfrm>
              <a:prstGeom prst="rect">
                <a:avLst/>
              </a:prstGeom>
              <a:blipFill>
                <a:blip r:embed="rId12"/>
                <a:stretch>
                  <a:fillRect r="-208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/>
          <p:cNvSpPr txBox="1"/>
          <p:nvPr/>
        </p:nvSpPr>
        <p:spPr>
          <a:xfrm>
            <a:off x="6979735" y="5298501"/>
            <a:ext cx="167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معادلة الدليل : </a:t>
            </a:r>
          </a:p>
        </p:txBody>
      </p:sp>
      <p:sp>
        <p:nvSpPr>
          <p:cNvPr id="38" name="عنصر نائب للتاريخ 3">
            <a:extLst>
              <a:ext uri="{FF2B5EF4-FFF2-40B4-BE49-F238E27FC236}">
                <a16:creationId xmlns:a16="http://schemas.microsoft.com/office/drawing/2014/main" id="{30236124-514D-4DE1-A73F-27DF2385DA08}"/>
              </a:ext>
            </a:extLst>
          </p:cNvPr>
          <p:cNvSpPr txBox="1">
            <a:spLocks/>
          </p:cNvSpPr>
          <p:nvPr/>
        </p:nvSpPr>
        <p:spPr>
          <a:xfrm>
            <a:off x="3002507" y="103653"/>
            <a:ext cx="295579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24A00C0-0D75-4A71-939A-E073C39D2F71}" type="datetime12">
              <a:rPr lang="ar-KW" sz="1400" b="1" smtClean="0">
                <a:solidFill>
                  <a:schemeClr val="tx1"/>
                </a:solidFill>
              </a:rPr>
              <a:pPr algn="ctr">
                <a:defRPr/>
              </a:pPr>
              <a:t>06/05/2021 05:43 م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56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24" grpId="0"/>
      <p:bldP spid="3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2FF5C8-3534-49A4-AE9E-10B19709B96F}"/>
</file>

<file path=customXml/itemProps2.xml><?xml version="1.0" encoding="utf-8"?>
<ds:datastoreItem xmlns:ds="http://schemas.openxmlformats.org/officeDocument/2006/customXml" ds:itemID="{F86045A1-0A83-415C-9FBD-3B1A9B469058}"/>
</file>

<file path=customXml/itemProps3.xml><?xml version="1.0" encoding="utf-8"?>
<ds:datastoreItem xmlns:ds="http://schemas.openxmlformats.org/officeDocument/2006/customXml" ds:itemID="{D31BA7A7-C6AB-488C-8961-0B6E193132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2026</Words>
  <Application>Microsoft Office PowerPoint</Application>
  <PresentationFormat>On-screen Show (4:3)</PresentationFormat>
  <Paragraphs>343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يحيي محمد علي نصر</cp:lastModifiedBy>
  <cp:revision>334</cp:revision>
  <dcterms:created xsi:type="dcterms:W3CDTF">2014-10-21T04:25:01Z</dcterms:created>
  <dcterms:modified xsi:type="dcterms:W3CDTF">2021-05-06T14:44:01Z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