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7"/>
  </p:notesMasterIdLst>
  <p:sldIdLst>
    <p:sldId id="272" r:id="rId3"/>
    <p:sldId id="301" r:id="rId4"/>
    <p:sldId id="277" r:id="rId5"/>
    <p:sldId id="275" r:id="rId6"/>
    <p:sldId id="328" r:id="rId7"/>
    <p:sldId id="329" r:id="rId8"/>
    <p:sldId id="330" r:id="rId9"/>
    <p:sldId id="331" r:id="rId10"/>
    <p:sldId id="322" r:id="rId11"/>
    <p:sldId id="319" r:id="rId12"/>
    <p:sldId id="280" r:id="rId13"/>
    <p:sldId id="338" r:id="rId14"/>
    <p:sldId id="339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D7326-150A-C648-B20F-46322F3CFB36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69849-4B39-2B43-8C52-0CA60D946F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7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9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01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5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15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69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2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4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9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77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8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9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2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5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ADF4-2399-4797-8270-44CEE0E328BD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7FFFE-356D-4A75-82C3-86FA9893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5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417B4B4-F825-467B-BA54-EC96A9D9C6F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rtl="1"/>
              <a:t>27/02/2021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1165ACF-2DB7-43D1-9826-95D5F42744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6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19825" y="353093"/>
            <a:ext cx="11552349" cy="6382558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omalaa-sch.com/Images/kuwa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19" y="353093"/>
            <a:ext cx="11620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88010" y="1648494"/>
            <a:ext cx="4939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Ministère de l’éduction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Inspection générale de français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19826" y="2826381"/>
            <a:ext cx="11646888" cy="196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r-FR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Dossier 5</a:t>
            </a:r>
          </a:p>
          <a:p>
            <a:pPr algn="ctr" rtl="1">
              <a:lnSpc>
                <a:spcPct val="150000"/>
              </a:lnSpc>
            </a:pPr>
            <a:r>
              <a:rPr lang="fr-FR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Une fête</a:t>
            </a:r>
          </a:p>
          <a:p>
            <a:pPr algn="ctr" rtl="1">
              <a:lnSpc>
                <a:spcPct val="150000"/>
              </a:lnSpc>
            </a:pPr>
            <a:r>
              <a:rPr lang="fr-FR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Grammaire </a:t>
            </a:r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et communication et prod.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écrite</a:t>
            </a:r>
            <a:r>
              <a:rPr lang="ar-SA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رابط مستقيم 5"/>
          <p:cNvCxnSpPr/>
          <p:nvPr/>
        </p:nvCxnSpPr>
        <p:spPr>
          <a:xfrm flipH="1" flipV="1">
            <a:off x="695458" y="2833352"/>
            <a:ext cx="10800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8603090" y="6597071"/>
            <a:ext cx="35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Inspection générale de français</a:t>
            </a: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A8ECE-5FE8-BC4B-9C10-B9CB3DA61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26" y="554998"/>
            <a:ext cx="3251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32059" y="430235"/>
          <a:ext cx="10443410" cy="4881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62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u="sng" dirty="0">
                          <a:effectLst/>
                        </a:rPr>
                        <a:t>Vous complétez le dialogue :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Mona : qu’est-ce que tu penses de la fête ? 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Sara : ……………………………………………… 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Mona : qu’est-ce qu’il y’avait ? 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Sara : …………………………………………………… 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Mona : qu’est-ce que tu as apporté ? 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Sara : …………………………………………………….. 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Mona : A bientôt. 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Sara : ………………………………………………………</a:t>
                      </a:r>
                      <a:endParaRPr lang="fr-FR" sz="2000" dirty="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417646" y="1576463"/>
            <a:ext cx="348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À mon avis, c’est amusant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17646" y="2655404"/>
            <a:ext cx="564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Il y avait plein de guirlandes et décorations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75222" y="3762821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J’ai apporté un cadeau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75222" y="4820705"/>
            <a:ext cx="135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Au revoir</a:t>
            </a:r>
          </a:p>
        </p:txBody>
      </p:sp>
    </p:spTree>
    <p:extLst>
      <p:ext uri="{BB962C8B-B14F-4D97-AF65-F5344CB8AC3E}">
        <p14:creationId xmlns:p14="http://schemas.microsoft.com/office/powerpoint/2010/main" val="12677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6446" y="1331894"/>
          <a:ext cx="9643730" cy="4754880"/>
        </p:xfrm>
        <a:graphic>
          <a:graphicData uri="http://schemas.openxmlformats.org/drawingml/2006/table">
            <a:tbl>
              <a:tblPr firstRow="1" firstCol="1" bandRow="1"/>
              <a:tblGrid>
                <a:gridCol w="518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5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16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Times New Roman"/>
                          <a:ea typeface="Batang"/>
                          <a:cs typeface="Arial"/>
                        </a:rPr>
                        <a:t>De :Ali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1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Times New Roman"/>
                          <a:ea typeface="Batang"/>
                          <a:cs typeface="Arial"/>
                        </a:rPr>
                        <a:t>A : Marc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1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>
                          <a:effectLst/>
                          <a:latin typeface="Times New Roman"/>
                          <a:ea typeface="Batang"/>
                          <a:cs typeface="Arial"/>
                        </a:rPr>
                        <a:t>Objet : une fête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………………………………………….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………………………………………….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………………………………………….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………………………………………….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Saluer.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Inviter.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Dire le lieu.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Evoquer une prochaine rencontre.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/>
                          <a:ea typeface="Batang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6772" y="321583"/>
            <a:ext cx="8435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 l 'occasion de son anniversaire Ali invite ses amis pour une fête.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Il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Batang" pitchFamily="18" charset="-127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crit un mail  pour leur parler de la fête.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1104FC-E43A-5D42-A844-946863BB70A3}"/>
              </a:ext>
            </a:extLst>
          </p:cNvPr>
          <p:cNvSpPr txBox="1"/>
          <p:nvPr/>
        </p:nvSpPr>
        <p:spPr>
          <a:xfrm>
            <a:off x="530160" y="2663141"/>
            <a:ext cx="450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Bonjour,  Comment allez-vous  ?</a:t>
            </a:r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29F2B348-7D6D-904D-AF30-A4782FDB618F}"/>
              </a:ext>
            </a:extLst>
          </p:cNvPr>
          <p:cNvSpPr txBox="1"/>
          <p:nvPr/>
        </p:nvSpPr>
        <p:spPr>
          <a:xfrm>
            <a:off x="377760" y="3425142"/>
            <a:ext cx="450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Je vous invite à mon anniversaire</a:t>
            </a: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4D447BBD-68C9-994E-8A96-D6BB84A01C34}"/>
              </a:ext>
            </a:extLst>
          </p:cNvPr>
          <p:cNvSpPr txBox="1"/>
          <p:nvPr/>
        </p:nvSpPr>
        <p:spPr>
          <a:xfrm>
            <a:off x="377760" y="4127506"/>
            <a:ext cx="487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Ca sera dans le jardin de ma maison.</a:t>
            </a: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D1A98768-A2F7-2744-BDCE-29DDD967C61F}"/>
              </a:ext>
            </a:extLst>
          </p:cNvPr>
          <p:cNvSpPr txBox="1"/>
          <p:nvPr/>
        </p:nvSpPr>
        <p:spPr>
          <a:xfrm>
            <a:off x="682560" y="4816619"/>
            <a:ext cx="450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Au revoir !</a:t>
            </a:r>
          </a:p>
        </p:txBody>
      </p:sp>
    </p:spTree>
    <p:extLst>
      <p:ext uri="{BB962C8B-B14F-4D97-AF65-F5344CB8AC3E}">
        <p14:creationId xmlns:p14="http://schemas.microsoft.com/office/powerpoint/2010/main" val="16479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A97565-C5F4-4B31-87EF-9C6324D43A8E}"/>
              </a:ext>
            </a:extLst>
          </p:cNvPr>
          <p:cNvSpPr/>
          <p:nvPr/>
        </p:nvSpPr>
        <p:spPr>
          <a:xfrm>
            <a:off x="304799" y="280749"/>
            <a:ext cx="7747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Lisez la fiche personnelle   : </a:t>
            </a:r>
            <a:r>
              <a:rPr lang="ar-KW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اقرأ البطاقة الشخصية      ( بيانات شخصية ) 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A6E639-BFFE-43DA-B07E-A8BD5182D315}"/>
              </a:ext>
            </a:extLst>
          </p:cNvPr>
          <p:cNvGraphicFramePr>
            <a:graphicFrameLocks noGrp="1"/>
          </p:cNvGraphicFramePr>
          <p:nvPr/>
        </p:nvGraphicFramePr>
        <p:xfrm>
          <a:off x="464450" y="1224212"/>
          <a:ext cx="3902834" cy="35077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2834">
                  <a:extLst>
                    <a:ext uri="{9D8B030D-6E8A-4147-A177-3AD203B41FA5}">
                      <a16:colId xmlns:a16="http://schemas.microsoft.com/office/drawing/2014/main" val="1608344927"/>
                    </a:ext>
                  </a:extLst>
                </a:gridCol>
              </a:tblGrid>
              <a:tr h="38449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fr-F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fiche personnelle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141015"/>
                  </a:ext>
                </a:extLst>
              </a:tr>
              <a:tr h="250011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 et prénom      : 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Badr Ali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  <a:defRPr/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Taille                         :  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cm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  <a:defRPr/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Poids                         : 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kg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67225" algn="l"/>
                        </a:tabLst>
                        <a:defRPr/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Yeux                          : 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Situation familiale  </a:t>
                      </a: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marié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35303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219CB6B-F6B3-4223-9875-78FD8F2FD805}"/>
              </a:ext>
            </a:extLst>
          </p:cNvPr>
          <p:cNvSpPr/>
          <p:nvPr/>
        </p:nvSpPr>
        <p:spPr>
          <a:xfrm>
            <a:off x="5545542" y="2640882"/>
            <a:ext cx="6182008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Présentez ce personnage </a:t>
            </a:r>
            <a:r>
              <a:rPr lang="ar-KW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اكتب جمل لتعريف الشخص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7C231-DAC7-41BA-B9BC-40FABCB16FAB}"/>
              </a:ext>
            </a:extLst>
          </p:cNvPr>
          <p:cNvSpPr/>
          <p:nvPr/>
        </p:nvSpPr>
        <p:spPr>
          <a:xfrm>
            <a:off x="5859615" y="3698543"/>
            <a:ext cx="5226918" cy="2613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BB921-1A69-4341-8904-2D2ED70E844B}"/>
              </a:ext>
            </a:extLst>
          </p:cNvPr>
          <p:cNvSpPr txBox="1"/>
          <p:nvPr/>
        </p:nvSpPr>
        <p:spPr>
          <a:xfrm>
            <a:off x="6110621" y="3939716"/>
            <a:ext cx="31929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s’appelle Badr Ali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51F3D-8CCC-4BFE-AD13-8010C08BBA48}"/>
              </a:ext>
            </a:extLst>
          </p:cNvPr>
          <p:cNvSpPr txBox="1"/>
          <p:nvPr/>
        </p:nvSpPr>
        <p:spPr>
          <a:xfrm>
            <a:off x="6096000" y="4440604"/>
            <a:ext cx="26853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mesure 178 cm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42D43-A933-4E2D-9034-DE0089923114}"/>
              </a:ext>
            </a:extLst>
          </p:cNvPr>
          <p:cNvSpPr txBox="1"/>
          <p:nvPr/>
        </p:nvSpPr>
        <p:spPr>
          <a:xfrm>
            <a:off x="6096000" y="4842013"/>
            <a:ext cx="20281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pèse 80 kg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716D1-A015-4C43-BBA9-504D8AAF2EAA}"/>
              </a:ext>
            </a:extLst>
          </p:cNvPr>
          <p:cNvSpPr txBox="1"/>
          <p:nvPr/>
        </p:nvSpPr>
        <p:spPr>
          <a:xfrm>
            <a:off x="6081380" y="5310622"/>
            <a:ext cx="29145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a les yeux noirs 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01BA52-E4EA-4B60-B335-344F16318F42}"/>
              </a:ext>
            </a:extLst>
          </p:cNvPr>
          <p:cNvSpPr txBox="1"/>
          <p:nvPr/>
        </p:nvSpPr>
        <p:spPr>
          <a:xfrm>
            <a:off x="6079625" y="5666067"/>
            <a:ext cx="2339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est marié  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38F7B2-5E0D-4F95-A364-D5CACE7B45C8}"/>
              </a:ext>
            </a:extLst>
          </p:cNvPr>
          <p:cNvSpPr/>
          <p:nvPr/>
        </p:nvSpPr>
        <p:spPr>
          <a:xfrm>
            <a:off x="-118281" y="0"/>
            <a:ext cx="7378889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Hassan est obèse, Son docteur lui donne des conseils :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>
              <a:lnSpc>
                <a:spcPct val="150000"/>
              </a:lnSpc>
            </a:pP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حسن يشكو من مرض السمنة و، الطبيب يكتب له بعض النصائح , اكتب نصائح الطبيب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D4E898-8B21-4807-A88B-41ECEF66A26C}"/>
              </a:ext>
            </a:extLst>
          </p:cNvPr>
          <p:cNvGraphicFramePr>
            <a:graphicFrameLocks noGrp="1"/>
          </p:cNvGraphicFramePr>
          <p:nvPr/>
        </p:nvGraphicFramePr>
        <p:xfrm>
          <a:off x="1296883" y="1463985"/>
          <a:ext cx="7505923" cy="38722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5929">
                  <a:extLst>
                    <a:ext uri="{9D8B030D-6E8A-4147-A177-3AD203B41FA5}">
                      <a16:colId xmlns:a16="http://schemas.microsoft.com/office/drawing/2014/main" val="3016047038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val="2262460641"/>
                    </a:ext>
                  </a:extLst>
                </a:gridCol>
              </a:tblGrid>
              <a:tr h="400021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 :      Docteur Ali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49805"/>
                  </a:ext>
                </a:extLst>
              </a:tr>
              <a:tr h="400021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 :       Hassan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986909"/>
                  </a:ext>
                </a:extLst>
              </a:tr>
              <a:tr h="400021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 :   Conseils pour limiter l’obésité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77068"/>
                  </a:ext>
                </a:extLst>
              </a:tr>
              <a:tr h="267222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6545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6545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 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6545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 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6545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 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6147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169E9B-D1D9-470F-9BFD-5914B91F5902}"/>
              </a:ext>
            </a:extLst>
          </p:cNvPr>
          <p:cNvSpPr txBox="1"/>
          <p:nvPr/>
        </p:nvSpPr>
        <p:spPr>
          <a:xfrm>
            <a:off x="1296883" y="2794743"/>
            <a:ext cx="31454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faire du sport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3DF0A-331E-4014-8B1C-9525250A5B44}"/>
              </a:ext>
            </a:extLst>
          </p:cNvPr>
          <p:cNvSpPr txBox="1"/>
          <p:nvPr/>
        </p:nvSpPr>
        <p:spPr>
          <a:xfrm>
            <a:off x="1296883" y="3287529"/>
            <a:ext cx="37417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contrôler le poids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1E41C-9DCC-4FC7-A34D-3A620A825C51}"/>
              </a:ext>
            </a:extLst>
          </p:cNvPr>
          <p:cNvSpPr txBox="1"/>
          <p:nvPr/>
        </p:nvSpPr>
        <p:spPr>
          <a:xfrm>
            <a:off x="1296883" y="4406723"/>
            <a:ext cx="46249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manger des produits naturels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95004-62AD-4C3C-A08C-5008E2F71A05}"/>
              </a:ext>
            </a:extLst>
          </p:cNvPr>
          <p:cNvSpPr txBox="1"/>
          <p:nvPr/>
        </p:nvSpPr>
        <p:spPr>
          <a:xfrm>
            <a:off x="1296883" y="3876735"/>
            <a:ext cx="54393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ne faut pas boire des boissons gazeuses 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4E305B-6CD1-4C90-9A87-FC87A47939C4}"/>
              </a:ext>
            </a:extLst>
          </p:cNvPr>
          <p:cNvSpPr/>
          <p:nvPr/>
        </p:nvSpPr>
        <p:spPr>
          <a:xfrm>
            <a:off x="141026" y="126344"/>
            <a:ext cx="8061277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Commentez les images suivantes     : 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علق على الصور بكتابة جملة كاملة المعنى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69E1A6-D5DD-45A2-A938-E1800D06140A}"/>
              </a:ext>
            </a:extLst>
          </p:cNvPr>
          <p:cNvGraphicFramePr>
            <a:graphicFrameLocks noGrp="1"/>
          </p:cNvGraphicFramePr>
          <p:nvPr/>
        </p:nvGraphicFramePr>
        <p:xfrm>
          <a:off x="1279224" y="761022"/>
          <a:ext cx="9065779" cy="56104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54090">
                  <a:extLst>
                    <a:ext uri="{9D8B030D-6E8A-4147-A177-3AD203B41FA5}">
                      <a16:colId xmlns:a16="http://schemas.microsoft.com/office/drawing/2014/main" val="3270150929"/>
                    </a:ext>
                  </a:extLst>
                </a:gridCol>
                <a:gridCol w="3111689">
                  <a:extLst>
                    <a:ext uri="{9D8B030D-6E8A-4147-A177-3AD203B41FA5}">
                      <a16:colId xmlns:a16="http://schemas.microsoft.com/office/drawing/2014/main" val="3545439448"/>
                    </a:ext>
                  </a:extLst>
                </a:gridCol>
              </a:tblGrid>
              <a:tr h="1627336">
                <a:tc>
                  <a:txBody>
                    <a:bodyPr/>
                    <a:lstStyle/>
                    <a:p>
                      <a:pPr marL="0" marR="0" algn="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792013729"/>
                  </a:ext>
                </a:extLst>
              </a:tr>
              <a:tr h="155584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2343263278"/>
                  </a:ext>
                </a:extLst>
              </a:tr>
              <a:tr h="112311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3256325577"/>
                  </a:ext>
                </a:extLst>
              </a:tr>
              <a:tr h="13041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39430381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880D4A-80F4-471B-A1D0-F7F33D36C878}"/>
              </a:ext>
            </a:extLst>
          </p:cNvPr>
          <p:cNvSpPr txBox="1"/>
          <p:nvPr/>
        </p:nvSpPr>
        <p:spPr>
          <a:xfrm>
            <a:off x="1497129" y="1004892"/>
            <a:ext cx="49036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garder la ville propre.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C2ABD-950D-4F08-928B-80F6C51D26E0}"/>
              </a:ext>
            </a:extLst>
          </p:cNvPr>
          <p:cNvSpPr txBox="1"/>
          <p:nvPr/>
        </p:nvSpPr>
        <p:spPr>
          <a:xfrm>
            <a:off x="1404367" y="1651223"/>
            <a:ext cx="59378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jeter les déchets dans la poubelle.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6080A-877F-4A9B-BEB6-DF6E699C7727}"/>
              </a:ext>
            </a:extLst>
          </p:cNvPr>
          <p:cNvSpPr txBox="1"/>
          <p:nvPr/>
        </p:nvSpPr>
        <p:spPr>
          <a:xfrm>
            <a:off x="1538342" y="2786598"/>
            <a:ext cx="39565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écoute de la musique.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36B54-BCA0-4118-AFFD-2531C2330B72}"/>
              </a:ext>
            </a:extLst>
          </p:cNvPr>
          <p:cNvSpPr txBox="1"/>
          <p:nvPr/>
        </p:nvSpPr>
        <p:spPr>
          <a:xfrm>
            <a:off x="1477456" y="4226082"/>
            <a:ext cx="47884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offre un cadeau à son amie.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AA894-1F5C-475F-9BEB-E7257744A51A}"/>
              </a:ext>
            </a:extLst>
          </p:cNvPr>
          <p:cNvSpPr txBox="1"/>
          <p:nvPr/>
        </p:nvSpPr>
        <p:spPr>
          <a:xfrm>
            <a:off x="1477456" y="5205689"/>
            <a:ext cx="38683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Maman prépare une tarte.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87B092-AF34-A84C-9671-552C41B1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623" y="849754"/>
            <a:ext cx="1397000" cy="144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B86B8B-DB9B-B64B-80D4-5DBE922DF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723" y="2509238"/>
            <a:ext cx="1574800" cy="1282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6B1D80-7483-2F47-A078-A99D7402B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934" y="3968862"/>
            <a:ext cx="1264377" cy="10867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7B1822-17E4-DB49-B7C4-270F50C09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568" y="5024045"/>
            <a:ext cx="1040523" cy="13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127886"/>
            <a:ext cx="11871960" cy="66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FD1A0F-7146-6A49-AFC1-86205692150D}"/>
              </a:ext>
            </a:extLst>
          </p:cNvPr>
          <p:cNvSpPr/>
          <p:nvPr/>
        </p:nvSpPr>
        <p:spPr>
          <a:xfrm>
            <a:off x="5698435" y="1351722"/>
            <a:ext cx="1510748" cy="530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B57581-D3CC-5843-8E48-38EA14AF97E4}"/>
              </a:ext>
            </a:extLst>
          </p:cNvPr>
          <p:cNvSpPr/>
          <p:nvPr/>
        </p:nvSpPr>
        <p:spPr>
          <a:xfrm>
            <a:off x="5883966" y="2266122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80B471-69B0-214D-BBF5-06DA6400457E}"/>
              </a:ext>
            </a:extLst>
          </p:cNvPr>
          <p:cNvSpPr/>
          <p:nvPr/>
        </p:nvSpPr>
        <p:spPr>
          <a:xfrm>
            <a:off x="2160104" y="3220277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82F07D-0197-134C-ACC3-96BFF8E32245}"/>
              </a:ext>
            </a:extLst>
          </p:cNvPr>
          <p:cNvSpPr/>
          <p:nvPr/>
        </p:nvSpPr>
        <p:spPr>
          <a:xfrm>
            <a:off x="2093843" y="4015409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3A06C1-77F6-0C40-83EB-634093C6A424}"/>
              </a:ext>
            </a:extLst>
          </p:cNvPr>
          <p:cNvSpPr/>
          <p:nvPr/>
        </p:nvSpPr>
        <p:spPr>
          <a:xfrm>
            <a:off x="5724938" y="4982817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FF7826-AB32-2F4E-AA5C-C548E4F9C924}"/>
              </a:ext>
            </a:extLst>
          </p:cNvPr>
          <p:cNvSpPr/>
          <p:nvPr/>
        </p:nvSpPr>
        <p:spPr>
          <a:xfrm>
            <a:off x="10098157" y="5221357"/>
            <a:ext cx="1258956" cy="28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W" sz="2400" dirty="0">
                <a:solidFill>
                  <a:sysClr val="windowText" lastClr="000000"/>
                </a:solidFill>
              </a:rPr>
              <a:t>pensons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9609FD-40F9-9042-BFB8-024CF0812677}"/>
              </a:ext>
            </a:extLst>
          </p:cNvPr>
          <p:cNvSpPr/>
          <p:nvPr/>
        </p:nvSpPr>
        <p:spPr>
          <a:xfrm>
            <a:off x="2353734" y="5991450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-85344"/>
            <a:ext cx="11692128" cy="69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B4B41D-63D8-0446-B6EE-26870C972CA2}"/>
              </a:ext>
            </a:extLst>
          </p:cNvPr>
          <p:cNvSpPr/>
          <p:nvPr/>
        </p:nvSpPr>
        <p:spPr>
          <a:xfrm>
            <a:off x="406401" y="505056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63F3E3-F557-C14E-A08C-4D29B5BE7D3A}"/>
              </a:ext>
            </a:extLst>
          </p:cNvPr>
          <p:cNvSpPr/>
          <p:nvPr/>
        </p:nvSpPr>
        <p:spPr>
          <a:xfrm>
            <a:off x="745067" y="1537990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BB2011-8AA4-1D40-8B14-E99EC82C14DE}"/>
              </a:ext>
            </a:extLst>
          </p:cNvPr>
          <p:cNvSpPr/>
          <p:nvPr/>
        </p:nvSpPr>
        <p:spPr>
          <a:xfrm>
            <a:off x="406401" y="2537052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39E8B9-24DD-134B-8856-34F7850E31C2}"/>
              </a:ext>
            </a:extLst>
          </p:cNvPr>
          <p:cNvSpPr/>
          <p:nvPr/>
        </p:nvSpPr>
        <p:spPr>
          <a:xfrm>
            <a:off x="863599" y="3553051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E9F354-7DC2-734E-A285-F5EE97319C36}"/>
              </a:ext>
            </a:extLst>
          </p:cNvPr>
          <p:cNvSpPr/>
          <p:nvPr/>
        </p:nvSpPr>
        <p:spPr>
          <a:xfrm>
            <a:off x="1032937" y="4856920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9F4994-9F63-F942-AE6B-123B505FB578}"/>
              </a:ext>
            </a:extLst>
          </p:cNvPr>
          <p:cNvSpPr/>
          <p:nvPr/>
        </p:nvSpPr>
        <p:spPr>
          <a:xfrm>
            <a:off x="2963335" y="6059182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1CFAF0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5" b="36436"/>
          <a:stretch/>
        </p:blipFill>
        <p:spPr bwMode="auto">
          <a:xfrm>
            <a:off x="233083" y="717176"/>
            <a:ext cx="11618258" cy="61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33123" y="4661350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Un kilo de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05167" y="5379944"/>
            <a:ext cx="2242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Une douzaine d’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05167" y="3477779"/>
            <a:ext cx="19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Un paquet de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05167" y="3131076"/>
            <a:ext cx="20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Un bouquet 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05167" y="3895764"/>
            <a:ext cx="214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Une tranche de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05167" y="5775808"/>
            <a:ext cx="159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Un verre d’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05167" y="4278557"/>
            <a:ext cx="2125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Une canette de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167" y="4995830"/>
            <a:ext cx="144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Un litre d’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05167" y="6215914"/>
            <a:ext cx="212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Un morceau de</a:t>
            </a:r>
          </a:p>
        </p:txBody>
      </p:sp>
    </p:spTree>
    <p:extLst>
      <p:ext uri="{BB962C8B-B14F-4D97-AF65-F5344CB8AC3E}">
        <p14:creationId xmlns:p14="http://schemas.microsoft.com/office/powerpoint/2010/main" val="10173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1CFAF0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3"/>
          <a:stretch/>
        </p:blipFill>
        <p:spPr bwMode="auto">
          <a:xfrm>
            <a:off x="412376" y="878539"/>
            <a:ext cx="11295530" cy="57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0117" y="1864659"/>
            <a:ext cx="144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beaucoup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54943" y="2339784"/>
            <a:ext cx="144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beaucoup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54942" y="2850779"/>
            <a:ext cx="676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très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9031" y="3325904"/>
            <a:ext cx="144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beaucoup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54942" y="3865997"/>
            <a:ext cx="70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Très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09030" y="4390452"/>
            <a:ext cx="144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beaucoup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09029" y="4899186"/>
            <a:ext cx="144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beaucoup</a:t>
            </a:r>
          </a:p>
        </p:txBody>
      </p:sp>
    </p:spTree>
    <p:extLst>
      <p:ext uri="{BB962C8B-B14F-4D97-AF65-F5344CB8AC3E}">
        <p14:creationId xmlns:p14="http://schemas.microsoft.com/office/powerpoint/2010/main" val="20098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84D20A-CB1E-4915-9BAA-F4881E3769D6}"/>
              </a:ext>
            </a:extLst>
          </p:cNvPr>
          <p:cNvSpPr/>
          <p:nvPr/>
        </p:nvSpPr>
        <p:spPr>
          <a:xfrm>
            <a:off x="675860" y="234575"/>
            <a:ext cx="7248939" cy="637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Choisissez la forme convenable :   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اختر الإجابة الصحيحة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 suis fatigué car je travaille ….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  <a:tabLst>
                <a:tab pos="4299585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□  très                        □  beaucoup             □ trop de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 Je prends une ….  de cola              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□  paquet                 □  canette                    □  bouquet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 Tu veux un ………………….de gâteau 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□  morceau            □  litre                         □  verre            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  J'offre à ma mère un………………….de fleurs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□  verre                  □  litre                          □  bouquet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 la tour Eiffel est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…….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haute.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  <a:tabLst>
                <a:tab pos="4299585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□  très                  □ beaucoup                   □  paquet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471F07-3F5A-4392-A803-77B695337D5F}"/>
              </a:ext>
            </a:extLst>
          </p:cNvPr>
          <p:cNvSpPr/>
          <p:nvPr/>
        </p:nvSpPr>
        <p:spPr>
          <a:xfrm>
            <a:off x="3048000" y="1656521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9F4A5F-A7D1-4ED3-851D-0906B5C1FEF5}"/>
              </a:ext>
            </a:extLst>
          </p:cNvPr>
          <p:cNvSpPr/>
          <p:nvPr/>
        </p:nvSpPr>
        <p:spPr>
          <a:xfrm>
            <a:off x="2710069" y="2748177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A7DB35-6F29-4E00-80AE-F01A94838103}"/>
              </a:ext>
            </a:extLst>
          </p:cNvPr>
          <p:cNvSpPr/>
          <p:nvPr/>
        </p:nvSpPr>
        <p:spPr>
          <a:xfrm>
            <a:off x="980661" y="3829878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CF110B-260C-4D37-97C0-D49B0829AAA2}"/>
              </a:ext>
            </a:extLst>
          </p:cNvPr>
          <p:cNvSpPr/>
          <p:nvPr/>
        </p:nvSpPr>
        <p:spPr>
          <a:xfrm>
            <a:off x="4837043" y="4996069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A1CC59-5C77-4572-8624-3C4783D4A2CE}"/>
              </a:ext>
            </a:extLst>
          </p:cNvPr>
          <p:cNvSpPr/>
          <p:nvPr/>
        </p:nvSpPr>
        <p:spPr>
          <a:xfrm>
            <a:off x="808383" y="5974068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5A21A-00BD-4815-A8D3-795F9D4F8289}"/>
              </a:ext>
            </a:extLst>
          </p:cNvPr>
          <p:cNvSpPr/>
          <p:nvPr/>
        </p:nvSpPr>
        <p:spPr>
          <a:xfrm>
            <a:off x="795130" y="202343"/>
            <a:ext cx="10888870" cy="644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tabLst>
                <a:tab pos="4299585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Transformez les phrases au féminin    </a:t>
            </a:r>
            <a:r>
              <a:rPr lang="ar-KW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حول الجمل التالية من صيغة المذكر الى المؤنث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ami est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gros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…….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amie est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AutoNum type="arabicPeriod" startAt="2"/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frère est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obèse</a:t>
            </a:r>
          </a:p>
          <a:p>
            <a:pPr lvl="0">
              <a:lnSpc>
                <a:spcPct val="200000"/>
              </a:lnSpc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sœur est 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AutoNum type="arabicPeriod" startAt="3"/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Tout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 monde est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heureux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famille est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AutoNum type="arabicPeriod" startAt="4"/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C’est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plus 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beau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film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C’est 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……..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plus 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………..…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fête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157AFE01-2C1B-4FBF-ABF4-D6607C9C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863" y="1740401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9F1F5382-3F9A-4256-9096-7C818FCC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366" y="3153374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420A1336-EA1D-45EB-B714-E8D1C9F3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897" y="3125960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obèse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4284F66F-A2E1-4AF4-AEF2-E2C636EC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88" y="4591231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Toute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AE42CD54-9423-41D2-8F32-4EFE326C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411" y="1723416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grosse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0A0B20DA-E36B-49A0-9FC9-61541F86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531" y="4605804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heureuse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F775F71A-9737-4913-8AAB-D0597CC3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391" y="6135382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8626774-96BA-45A7-B035-E91A8798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590" y="6135382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belle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872847-8CDC-4117-B3E8-3D18319D3B70}"/>
              </a:ext>
            </a:extLst>
          </p:cNvPr>
          <p:cNvSpPr/>
          <p:nvPr/>
        </p:nvSpPr>
        <p:spPr>
          <a:xfrm>
            <a:off x="645995" y="543594"/>
            <a:ext cx="871637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Choisissez la bonne conjugaison    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اختر التصريف الصحيح للفعل     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La fête (être).......….  superbe       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étais        	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était  		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étions  	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Il y (avoir) ……..beaucoup de monde .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avais         	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aviez           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avait   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algn="l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Ali  ………… (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penser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à sa mère .          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penses        	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pensez         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pense  	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Nous (croire) …………..que c’est un beau film 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croyons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crois    	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croyez   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 Vous (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penser)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 aux examens.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penses          	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pensez    	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pensons   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Tu (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croire)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……………que c’est vrai 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croit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croyez        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crois 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E9BD2E-F6BF-4958-AD42-CA198235E5AF}"/>
              </a:ext>
            </a:extLst>
          </p:cNvPr>
          <p:cNvSpPr/>
          <p:nvPr/>
        </p:nvSpPr>
        <p:spPr>
          <a:xfrm>
            <a:off x="3189025" y="1828799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E73309-B791-49E4-BDC2-298391712595}"/>
              </a:ext>
            </a:extLst>
          </p:cNvPr>
          <p:cNvSpPr/>
          <p:nvPr/>
        </p:nvSpPr>
        <p:spPr>
          <a:xfrm>
            <a:off x="5586481" y="3523395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024B73-D88F-49D1-BAD4-9E1C70D991C2}"/>
              </a:ext>
            </a:extLst>
          </p:cNvPr>
          <p:cNvSpPr/>
          <p:nvPr/>
        </p:nvSpPr>
        <p:spPr>
          <a:xfrm>
            <a:off x="3341425" y="5149755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291842-001A-478B-8F61-94B144A3BC12}"/>
              </a:ext>
            </a:extLst>
          </p:cNvPr>
          <p:cNvSpPr/>
          <p:nvPr/>
        </p:nvSpPr>
        <p:spPr>
          <a:xfrm>
            <a:off x="1715068" y="4333168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A4E430-45BF-448C-9A5B-A92A6AF80619}"/>
              </a:ext>
            </a:extLst>
          </p:cNvPr>
          <p:cNvSpPr/>
          <p:nvPr/>
        </p:nvSpPr>
        <p:spPr>
          <a:xfrm>
            <a:off x="5586482" y="5932268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603E92-DB76-4CE7-9317-08B878A76880}"/>
              </a:ext>
            </a:extLst>
          </p:cNvPr>
          <p:cNvSpPr/>
          <p:nvPr/>
        </p:nvSpPr>
        <p:spPr>
          <a:xfrm>
            <a:off x="5702487" y="2664726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Untitledg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3" y="136478"/>
            <a:ext cx="11696130" cy="58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9123" y="4914016"/>
            <a:ext cx="4587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r-F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9604" y="4914016"/>
            <a:ext cx="36740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r-F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9967125" y="4936349"/>
            <a:ext cx="48122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r-F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790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F9DF54-83F0-46FA-8047-24CDA8E0E27D}"/>
</file>

<file path=customXml/itemProps2.xml><?xml version="1.0" encoding="utf-8"?>
<ds:datastoreItem xmlns:ds="http://schemas.openxmlformats.org/officeDocument/2006/customXml" ds:itemID="{718882AD-9F59-4FF5-9803-2A68D643444C}"/>
</file>

<file path=customXml/itemProps3.xml><?xml version="1.0" encoding="utf-8"?>
<ds:datastoreItem xmlns:ds="http://schemas.openxmlformats.org/officeDocument/2006/customXml" ds:itemID="{F628C32B-8980-4133-8A02-C235BFB5B753}"/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690</Words>
  <Application>Microsoft Macintosh PowerPoint</Application>
  <PresentationFormat>Widescreen</PresentationFormat>
  <Paragraphs>154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Office Theme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Anwaar alradwan</cp:lastModifiedBy>
  <cp:revision>43</cp:revision>
  <dcterms:created xsi:type="dcterms:W3CDTF">2015-12-14T06:43:08Z</dcterms:created>
  <dcterms:modified xsi:type="dcterms:W3CDTF">2021-02-27T17:37:32Z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