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6"/>
  </p:notesMasterIdLst>
  <p:sldIdLst>
    <p:sldId id="550" r:id="rId2"/>
    <p:sldId id="392" r:id="rId3"/>
    <p:sldId id="352" r:id="rId4"/>
    <p:sldId id="376" r:id="rId5"/>
    <p:sldId id="377" r:id="rId6"/>
    <p:sldId id="378" r:id="rId7"/>
    <p:sldId id="365" r:id="rId8"/>
    <p:sldId id="379" r:id="rId9"/>
    <p:sldId id="380" r:id="rId10"/>
    <p:sldId id="381" r:id="rId11"/>
    <p:sldId id="382" r:id="rId12"/>
    <p:sldId id="383" r:id="rId13"/>
    <p:sldId id="384" r:id="rId14"/>
    <p:sldId id="38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EBFB69F-A4B3-4198-B86A-28E29E5B3A65}" type="datetimeFigureOut">
              <a:rPr lang="ar-SA" smtClean="0"/>
              <a:t>25/09/1442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1B62782-627E-4CC0-A162-4CA890FAC32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63358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65732-47AE-4405-A0E1-E2E999CADD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3685E-8EB0-45A6-85D6-7BF276C1331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11643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97F95-D4FA-414E-BB10-4E5744794A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C28B4-BF3B-48DA-8A76-275AA80AD6D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94871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37EA1-6F41-43F9-A1B4-2B38617587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B04EC-56A2-4C6D-B96E-DA8E1CA8894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29900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76B66-B4AD-4D88-AF22-D51190B4E2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04B5E-6543-44A8-AF68-22E8E4852AA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57390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4C086-F0D5-4246-B670-B142D3F2BDB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8FD41-6AB4-495C-B7BC-1149F67472D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83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FF05A-3094-4BD5-B5C7-FA3D4479F7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A89B0-327F-4824-AE7D-2B5F67A12FA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54779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C6790-7244-4ADF-A49F-591F71201D9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079C3-3F4D-4CA1-8901-9B23CA2ACA0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85538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B03A7-9410-4706-A2E9-A33C21F166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AEF17-91AC-4C77-9361-73DA8AAEF9C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97208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60F39-6010-4CD9-AD47-3E958626979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CE933-52D8-46BD-A15E-F1428D1C7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70647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56A8D-9AC4-484D-A4BA-F36147183D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A5CCD-D8C3-4492-8406-CDAB6CFB5A5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13994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B72C-A4E1-4298-9F34-B796F7E336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0D8E5-0B54-41A4-A95B-5E3B44A73C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16005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1027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/>
              <a:t>انقر لتحرير أنماط النص الرئيسي</a:t>
            </a:r>
            <a:endParaRPr lang="en-US"/>
          </a:p>
          <a:p>
            <a:pPr lvl="1"/>
            <a:r>
              <a:rPr lang="ar-SA"/>
              <a:t>المستوى الثاني</a:t>
            </a:r>
            <a:endParaRPr lang="en-US"/>
          </a:p>
          <a:p>
            <a:pPr lvl="2"/>
            <a:r>
              <a:rPr lang="ar-SA"/>
              <a:t>المستوى الثالث</a:t>
            </a:r>
            <a:endParaRPr lang="en-US"/>
          </a:p>
          <a:p>
            <a:pPr lvl="3"/>
            <a:r>
              <a:rPr lang="ar-SA"/>
              <a:t>المستوى الرابع</a:t>
            </a:r>
            <a:endParaRPr lang="en-US"/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BDE690-3A34-4110-8079-79B547E3543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817C22-EFED-453A-A272-9A93A30C69D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546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png"/><Relationship Id="rId13" Type="http://schemas.openxmlformats.org/officeDocument/2006/relationships/image" Target="../media/image118.png"/><Relationship Id="rId3" Type="http://schemas.openxmlformats.org/officeDocument/2006/relationships/image" Target="../media/image109.png"/><Relationship Id="rId7" Type="http://schemas.openxmlformats.org/officeDocument/2006/relationships/image" Target="../media/image97.png"/><Relationship Id="rId12" Type="http://schemas.openxmlformats.org/officeDocument/2006/relationships/image" Target="../media/image117.png"/><Relationship Id="rId17" Type="http://schemas.openxmlformats.org/officeDocument/2006/relationships/image" Target="../media/image122.png"/><Relationship Id="rId2" Type="http://schemas.openxmlformats.org/officeDocument/2006/relationships/image" Target="../media/image108.png"/><Relationship Id="rId16" Type="http://schemas.openxmlformats.org/officeDocument/2006/relationships/image" Target="../media/image1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2.png"/><Relationship Id="rId11" Type="http://schemas.openxmlformats.org/officeDocument/2006/relationships/image" Target="../media/image116.png"/><Relationship Id="rId5" Type="http://schemas.openxmlformats.org/officeDocument/2006/relationships/image" Target="../media/image111.png"/><Relationship Id="rId15" Type="http://schemas.openxmlformats.org/officeDocument/2006/relationships/image" Target="../media/image120.png"/><Relationship Id="rId10" Type="http://schemas.openxmlformats.org/officeDocument/2006/relationships/image" Target="../media/image115.png"/><Relationship Id="rId4" Type="http://schemas.openxmlformats.org/officeDocument/2006/relationships/image" Target="../media/image110.png"/><Relationship Id="rId9" Type="http://schemas.openxmlformats.org/officeDocument/2006/relationships/image" Target="../media/image114.png"/><Relationship Id="rId14" Type="http://schemas.openxmlformats.org/officeDocument/2006/relationships/image" Target="../media/image11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png"/><Relationship Id="rId13" Type="http://schemas.openxmlformats.org/officeDocument/2006/relationships/image" Target="../media/image134.png"/><Relationship Id="rId18" Type="http://schemas.openxmlformats.org/officeDocument/2006/relationships/image" Target="../media/image139.png"/><Relationship Id="rId3" Type="http://schemas.openxmlformats.org/officeDocument/2006/relationships/image" Target="../media/image124.png"/><Relationship Id="rId21" Type="http://schemas.openxmlformats.org/officeDocument/2006/relationships/image" Target="../media/image142.png"/><Relationship Id="rId7" Type="http://schemas.openxmlformats.org/officeDocument/2006/relationships/image" Target="../media/image128.png"/><Relationship Id="rId12" Type="http://schemas.openxmlformats.org/officeDocument/2006/relationships/image" Target="../media/image133.png"/><Relationship Id="rId17" Type="http://schemas.openxmlformats.org/officeDocument/2006/relationships/image" Target="../media/image138.png"/><Relationship Id="rId2" Type="http://schemas.openxmlformats.org/officeDocument/2006/relationships/image" Target="../media/image123.png"/><Relationship Id="rId16" Type="http://schemas.openxmlformats.org/officeDocument/2006/relationships/image" Target="../media/image137.png"/><Relationship Id="rId20" Type="http://schemas.openxmlformats.org/officeDocument/2006/relationships/image" Target="../media/image1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7.png"/><Relationship Id="rId11" Type="http://schemas.openxmlformats.org/officeDocument/2006/relationships/image" Target="../media/image132.png"/><Relationship Id="rId5" Type="http://schemas.openxmlformats.org/officeDocument/2006/relationships/image" Target="../media/image126.png"/><Relationship Id="rId15" Type="http://schemas.openxmlformats.org/officeDocument/2006/relationships/image" Target="../media/image136.png"/><Relationship Id="rId10" Type="http://schemas.openxmlformats.org/officeDocument/2006/relationships/image" Target="../media/image131.png"/><Relationship Id="rId19" Type="http://schemas.openxmlformats.org/officeDocument/2006/relationships/image" Target="../media/image140.png"/><Relationship Id="rId4" Type="http://schemas.openxmlformats.org/officeDocument/2006/relationships/image" Target="../media/image125.png"/><Relationship Id="rId9" Type="http://schemas.openxmlformats.org/officeDocument/2006/relationships/image" Target="../media/image130.png"/><Relationship Id="rId14" Type="http://schemas.openxmlformats.org/officeDocument/2006/relationships/image" Target="../media/image13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9.png"/><Relationship Id="rId13" Type="http://schemas.openxmlformats.org/officeDocument/2006/relationships/image" Target="../media/image251.png"/><Relationship Id="rId18" Type="http://schemas.openxmlformats.org/officeDocument/2006/relationships/image" Target="../media/image145.png"/><Relationship Id="rId3" Type="http://schemas.openxmlformats.org/officeDocument/2006/relationships/image" Target="../media/image414.png"/><Relationship Id="rId7" Type="http://schemas.openxmlformats.org/officeDocument/2006/relationships/image" Target="../media/image418.png"/><Relationship Id="rId12" Type="http://schemas.openxmlformats.org/officeDocument/2006/relationships/image" Target="../media/image423.png"/><Relationship Id="rId17" Type="http://schemas.openxmlformats.org/officeDocument/2006/relationships/image" Target="../media/image144.png"/><Relationship Id="rId2" Type="http://schemas.openxmlformats.org/officeDocument/2006/relationships/image" Target="../media/image413.png"/><Relationship Id="rId16" Type="http://schemas.openxmlformats.org/officeDocument/2006/relationships/image" Target="../media/image1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7.png"/><Relationship Id="rId11" Type="http://schemas.openxmlformats.org/officeDocument/2006/relationships/image" Target="../media/image422.png"/><Relationship Id="rId5" Type="http://schemas.openxmlformats.org/officeDocument/2006/relationships/image" Target="../media/image416.png"/><Relationship Id="rId15" Type="http://schemas.openxmlformats.org/officeDocument/2006/relationships/image" Target="../media/image426.png"/><Relationship Id="rId10" Type="http://schemas.openxmlformats.org/officeDocument/2006/relationships/image" Target="../media/image421.png"/><Relationship Id="rId4" Type="http://schemas.openxmlformats.org/officeDocument/2006/relationships/image" Target="../media/image415.png"/><Relationship Id="rId9" Type="http://schemas.openxmlformats.org/officeDocument/2006/relationships/image" Target="../media/image420.png"/><Relationship Id="rId14" Type="http://schemas.openxmlformats.org/officeDocument/2006/relationships/image" Target="../media/image42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2.png"/><Relationship Id="rId13" Type="http://schemas.openxmlformats.org/officeDocument/2006/relationships/image" Target="../media/image158.png"/><Relationship Id="rId18" Type="http://schemas.openxmlformats.org/officeDocument/2006/relationships/image" Target="../media/image165.png"/><Relationship Id="rId3" Type="http://schemas.openxmlformats.org/officeDocument/2006/relationships/image" Target="../media/image147.png"/><Relationship Id="rId21" Type="http://schemas.openxmlformats.org/officeDocument/2006/relationships/image" Target="../media/image168.png"/><Relationship Id="rId7" Type="http://schemas.openxmlformats.org/officeDocument/2006/relationships/image" Target="../media/image151.png"/><Relationship Id="rId12" Type="http://schemas.openxmlformats.org/officeDocument/2006/relationships/image" Target="../media/image157.png"/><Relationship Id="rId17" Type="http://schemas.openxmlformats.org/officeDocument/2006/relationships/image" Target="../media/image164.png"/><Relationship Id="rId2" Type="http://schemas.openxmlformats.org/officeDocument/2006/relationships/image" Target="../media/image146.png"/><Relationship Id="rId16" Type="http://schemas.openxmlformats.org/officeDocument/2006/relationships/image" Target="../media/image163.png"/><Relationship Id="rId20" Type="http://schemas.openxmlformats.org/officeDocument/2006/relationships/image" Target="../media/image16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0.png"/><Relationship Id="rId11" Type="http://schemas.openxmlformats.org/officeDocument/2006/relationships/image" Target="../media/image156.png"/><Relationship Id="rId5" Type="http://schemas.openxmlformats.org/officeDocument/2006/relationships/image" Target="../media/image149.png"/><Relationship Id="rId15" Type="http://schemas.openxmlformats.org/officeDocument/2006/relationships/image" Target="../media/image162.png"/><Relationship Id="rId10" Type="http://schemas.openxmlformats.org/officeDocument/2006/relationships/image" Target="../media/image155.png"/><Relationship Id="rId19" Type="http://schemas.openxmlformats.org/officeDocument/2006/relationships/image" Target="../media/image166.png"/><Relationship Id="rId4" Type="http://schemas.openxmlformats.org/officeDocument/2006/relationships/image" Target="../media/image148.png"/><Relationship Id="rId9" Type="http://schemas.openxmlformats.org/officeDocument/2006/relationships/image" Target="../media/image153.png"/><Relationship Id="rId14" Type="http://schemas.openxmlformats.org/officeDocument/2006/relationships/image" Target="../media/image159.png"/><Relationship Id="rId22" Type="http://schemas.openxmlformats.org/officeDocument/2006/relationships/image" Target="../media/image16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7.png"/><Relationship Id="rId13" Type="http://schemas.openxmlformats.org/officeDocument/2006/relationships/image" Target="../media/image183.png"/><Relationship Id="rId18" Type="http://schemas.openxmlformats.org/officeDocument/2006/relationships/image" Target="../media/image188.png"/><Relationship Id="rId3" Type="http://schemas.openxmlformats.org/officeDocument/2006/relationships/image" Target="../media/image172.png"/><Relationship Id="rId7" Type="http://schemas.openxmlformats.org/officeDocument/2006/relationships/image" Target="../media/image176.png"/><Relationship Id="rId12" Type="http://schemas.openxmlformats.org/officeDocument/2006/relationships/image" Target="../media/image182.png"/><Relationship Id="rId17" Type="http://schemas.openxmlformats.org/officeDocument/2006/relationships/image" Target="../media/image187.png"/><Relationship Id="rId2" Type="http://schemas.openxmlformats.org/officeDocument/2006/relationships/image" Target="../media/image171.png"/><Relationship Id="rId16" Type="http://schemas.openxmlformats.org/officeDocument/2006/relationships/image" Target="../media/image18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5.png"/><Relationship Id="rId11" Type="http://schemas.openxmlformats.org/officeDocument/2006/relationships/image" Target="../media/image181.png"/><Relationship Id="rId5" Type="http://schemas.openxmlformats.org/officeDocument/2006/relationships/image" Target="../media/image174.png"/><Relationship Id="rId15" Type="http://schemas.openxmlformats.org/officeDocument/2006/relationships/image" Target="../media/image185.png"/><Relationship Id="rId10" Type="http://schemas.openxmlformats.org/officeDocument/2006/relationships/image" Target="../media/image179.png"/><Relationship Id="rId19" Type="http://schemas.openxmlformats.org/officeDocument/2006/relationships/image" Target="../media/image189.png"/><Relationship Id="rId4" Type="http://schemas.openxmlformats.org/officeDocument/2006/relationships/image" Target="../media/image173.png"/><Relationship Id="rId9" Type="http://schemas.openxmlformats.org/officeDocument/2006/relationships/image" Target="../media/image178.png"/><Relationship Id="rId14" Type="http://schemas.openxmlformats.org/officeDocument/2006/relationships/image" Target="../media/image18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1.png"/><Relationship Id="rId7" Type="http://schemas.openxmlformats.org/officeDocument/2006/relationships/image" Target="../media/image22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60.png"/><Relationship Id="rId4" Type="http://schemas.openxmlformats.org/officeDocument/2006/relationships/image" Target="../media/image25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0.png"/><Relationship Id="rId13" Type="http://schemas.openxmlformats.org/officeDocument/2006/relationships/image" Target="../media/image268.png"/><Relationship Id="rId3" Type="http://schemas.openxmlformats.org/officeDocument/2006/relationships/image" Target="../media/image180.png"/><Relationship Id="rId7" Type="http://schemas.openxmlformats.org/officeDocument/2006/relationships/image" Target="../media/image310.png"/><Relationship Id="rId12" Type="http://schemas.openxmlformats.org/officeDocument/2006/relationships/image" Target="../media/image350.png"/><Relationship Id="rId2" Type="http://schemas.openxmlformats.org/officeDocument/2006/relationships/image" Target="../media/image290.png"/><Relationship Id="rId16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0.png"/><Relationship Id="rId11" Type="http://schemas.openxmlformats.org/officeDocument/2006/relationships/image" Target="../media/image240.png"/><Relationship Id="rId15" Type="http://schemas.openxmlformats.org/officeDocument/2006/relationships/image" Target="../media/image280.png"/><Relationship Id="rId10" Type="http://schemas.openxmlformats.org/officeDocument/2006/relationships/image" Target="../media/image340.png"/><Relationship Id="rId4" Type="http://schemas.openxmlformats.org/officeDocument/2006/relationships/image" Target="../media/image300.png"/><Relationship Id="rId9" Type="http://schemas.openxmlformats.org/officeDocument/2006/relationships/image" Target="../media/image330.png"/><Relationship Id="rId14" Type="http://schemas.openxmlformats.org/officeDocument/2006/relationships/image" Target="../media/image36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18" Type="http://schemas.openxmlformats.org/officeDocument/2006/relationships/image" Target="../media/image23.png"/><Relationship Id="rId3" Type="http://schemas.openxmlformats.org/officeDocument/2006/relationships/image" Target="../media/image39.png"/><Relationship Id="rId21" Type="http://schemas.openxmlformats.org/officeDocument/2006/relationships/image" Target="../media/image57.png"/><Relationship Id="rId7" Type="http://schemas.openxmlformats.org/officeDocument/2006/relationships/image" Target="../media/image2110.png"/><Relationship Id="rId12" Type="http://schemas.openxmlformats.org/officeDocument/2006/relationships/image" Target="../media/image48.png"/><Relationship Id="rId17" Type="http://schemas.openxmlformats.org/officeDocument/2006/relationships/image" Target="../media/image223.png"/><Relationship Id="rId25" Type="http://schemas.openxmlformats.org/officeDocument/2006/relationships/image" Target="../media/image61.png"/><Relationship Id="rId2" Type="http://schemas.openxmlformats.org/officeDocument/2006/relationships/image" Target="../media/image38.png"/><Relationship Id="rId16" Type="http://schemas.openxmlformats.org/officeDocument/2006/relationships/image" Target="../media/image52.png"/><Relationship Id="rId20" Type="http://schemas.openxmlformats.org/officeDocument/2006/relationships/image" Target="../media/image5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24" Type="http://schemas.openxmlformats.org/officeDocument/2006/relationships/image" Target="../media/image60.png"/><Relationship Id="rId5" Type="http://schemas.openxmlformats.org/officeDocument/2006/relationships/image" Target="../media/image41.png"/><Relationship Id="rId15" Type="http://schemas.openxmlformats.org/officeDocument/2006/relationships/image" Target="../media/image51.png"/><Relationship Id="rId23" Type="http://schemas.openxmlformats.org/officeDocument/2006/relationships/image" Target="../media/image24.png"/><Relationship Id="rId10" Type="http://schemas.openxmlformats.org/officeDocument/2006/relationships/image" Target="../media/image46.png"/><Relationship Id="rId19" Type="http://schemas.openxmlformats.org/officeDocument/2006/relationships/image" Target="../media/image55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Relationship Id="rId22" Type="http://schemas.openxmlformats.org/officeDocument/2006/relationships/image" Target="../media/image5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63.png"/><Relationship Id="rId7" Type="http://schemas.openxmlformats.org/officeDocument/2006/relationships/image" Target="../media/image67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1.png"/><Relationship Id="rId13" Type="http://schemas.openxmlformats.org/officeDocument/2006/relationships/image" Target="../media/image630.png"/><Relationship Id="rId3" Type="http://schemas.openxmlformats.org/officeDocument/2006/relationships/image" Target="../media/image1210.png"/><Relationship Id="rId7" Type="http://schemas.openxmlformats.org/officeDocument/2006/relationships/image" Target="../media/image620.png"/><Relationship Id="rId12" Type="http://schemas.openxmlformats.org/officeDocument/2006/relationships/image" Target="../media/image640.png"/><Relationship Id="rId17" Type="http://schemas.openxmlformats.org/officeDocument/2006/relationships/image" Target="../media/image69.png"/><Relationship Id="rId16" Type="http://schemas.openxmlformats.org/officeDocument/2006/relationships/image" Target="../media/image6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0.png"/><Relationship Id="rId11" Type="http://schemas.openxmlformats.org/officeDocument/2006/relationships/image" Target="../media/image170.png"/><Relationship Id="rId15" Type="http://schemas.openxmlformats.org/officeDocument/2006/relationships/image" Target="../media/image660.png"/><Relationship Id="rId10" Type="http://schemas.openxmlformats.org/officeDocument/2006/relationships/image" Target="../media/image161.png"/><Relationship Id="rId4" Type="http://schemas.openxmlformats.org/officeDocument/2006/relationships/image" Target="../media/image1110.png"/><Relationship Id="rId9" Type="http://schemas.openxmlformats.org/officeDocument/2006/relationships/image" Target="../media/image154.png"/><Relationship Id="rId14" Type="http://schemas.openxmlformats.org/officeDocument/2006/relationships/image" Target="../media/image65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13" Type="http://schemas.openxmlformats.org/officeDocument/2006/relationships/image" Target="../media/image78.png"/><Relationship Id="rId18" Type="http://schemas.openxmlformats.org/officeDocument/2006/relationships/image" Target="../media/image83.png"/><Relationship Id="rId3" Type="http://schemas.openxmlformats.org/officeDocument/2006/relationships/image" Target="../media/image690.png"/><Relationship Id="rId21" Type="http://schemas.openxmlformats.org/officeDocument/2006/relationships/image" Target="../media/image86.png"/><Relationship Id="rId7" Type="http://schemas.openxmlformats.org/officeDocument/2006/relationships/image" Target="../media/image25.png"/><Relationship Id="rId12" Type="http://schemas.openxmlformats.org/officeDocument/2006/relationships/image" Target="../media/image77.png"/><Relationship Id="rId17" Type="http://schemas.openxmlformats.org/officeDocument/2006/relationships/image" Target="../media/image82.png"/><Relationship Id="rId2" Type="http://schemas.openxmlformats.org/officeDocument/2006/relationships/image" Target="../media/image70.png"/><Relationship Id="rId16" Type="http://schemas.openxmlformats.org/officeDocument/2006/relationships/image" Target="../media/image81.png"/><Relationship Id="rId20" Type="http://schemas.openxmlformats.org/officeDocument/2006/relationships/image" Target="../media/image8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1.png"/><Relationship Id="rId11" Type="http://schemas.openxmlformats.org/officeDocument/2006/relationships/image" Target="../media/image76.png"/><Relationship Id="rId24" Type="http://schemas.openxmlformats.org/officeDocument/2006/relationships/image" Target="../media/image89.png"/><Relationship Id="rId5" Type="http://schemas.openxmlformats.org/officeDocument/2006/relationships/image" Target="../media/image700.png"/><Relationship Id="rId15" Type="http://schemas.openxmlformats.org/officeDocument/2006/relationships/image" Target="../media/image80.png"/><Relationship Id="rId23" Type="http://schemas.openxmlformats.org/officeDocument/2006/relationships/image" Target="../media/image88.png"/><Relationship Id="rId10" Type="http://schemas.openxmlformats.org/officeDocument/2006/relationships/image" Target="../media/image75.png"/><Relationship Id="rId19" Type="http://schemas.openxmlformats.org/officeDocument/2006/relationships/image" Target="../media/image84.png"/><Relationship Id="rId4" Type="http://schemas.openxmlformats.org/officeDocument/2006/relationships/image" Target="../media/image701.png"/><Relationship Id="rId9" Type="http://schemas.openxmlformats.org/officeDocument/2006/relationships/image" Target="../media/image74.png"/><Relationship Id="rId14" Type="http://schemas.openxmlformats.org/officeDocument/2006/relationships/image" Target="../media/image79.png"/><Relationship Id="rId22" Type="http://schemas.openxmlformats.org/officeDocument/2006/relationships/image" Target="../media/image8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png"/><Relationship Id="rId13" Type="http://schemas.openxmlformats.org/officeDocument/2006/relationships/image" Target="../media/image97.png"/><Relationship Id="rId18" Type="http://schemas.openxmlformats.org/officeDocument/2006/relationships/image" Target="../media/image102.png"/><Relationship Id="rId21" Type="http://schemas.openxmlformats.org/officeDocument/2006/relationships/image" Target="../media/image105.png"/><Relationship Id="rId7" Type="http://schemas.openxmlformats.org/officeDocument/2006/relationships/image" Target="../media/image91.png"/><Relationship Id="rId12" Type="http://schemas.openxmlformats.org/officeDocument/2006/relationships/image" Target="../media/image96.png"/><Relationship Id="rId17" Type="http://schemas.openxmlformats.org/officeDocument/2006/relationships/image" Target="../media/image101.png"/><Relationship Id="rId2" Type="http://schemas.openxmlformats.org/officeDocument/2006/relationships/image" Target="../media/image366.png"/><Relationship Id="rId16" Type="http://schemas.openxmlformats.org/officeDocument/2006/relationships/image" Target="../media/image100.png"/><Relationship Id="rId20" Type="http://schemas.openxmlformats.org/officeDocument/2006/relationships/image" Target="../media/image10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0.png"/><Relationship Id="rId11" Type="http://schemas.openxmlformats.org/officeDocument/2006/relationships/image" Target="../media/image95.png"/><Relationship Id="rId5" Type="http://schemas.openxmlformats.org/officeDocument/2006/relationships/image" Target="../media/image367.png"/><Relationship Id="rId15" Type="http://schemas.openxmlformats.org/officeDocument/2006/relationships/image" Target="../media/image99.png"/><Relationship Id="rId23" Type="http://schemas.openxmlformats.org/officeDocument/2006/relationships/image" Target="../media/image107.png"/><Relationship Id="rId10" Type="http://schemas.openxmlformats.org/officeDocument/2006/relationships/image" Target="../media/image94.png"/><Relationship Id="rId19" Type="http://schemas.openxmlformats.org/officeDocument/2006/relationships/image" Target="../media/image103.png"/><Relationship Id="rId9" Type="http://schemas.openxmlformats.org/officeDocument/2006/relationships/image" Target="../media/image93.png"/><Relationship Id="rId14" Type="http://schemas.openxmlformats.org/officeDocument/2006/relationships/image" Target="../media/image98.png"/><Relationship Id="rId22" Type="http://schemas.openxmlformats.org/officeDocument/2006/relationships/image" Target="../media/image10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E7BECDE9-6777-4133-BCB8-7377F8320CA9}"/>
              </a:ext>
            </a:extLst>
          </p:cNvPr>
          <p:cNvSpPr txBox="1"/>
          <p:nvPr/>
        </p:nvSpPr>
        <p:spPr>
          <a:xfrm>
            <a:off x="3370465" y="3475422"/>
            <a:ext cx="2273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مشروع مصادر التعلم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64BB81F-5D75-4C3B-9FE5-E4575C9AB2EC}"/>
              </a:ext>
            </a:extLst>
          </p:cNvPr>
          <p:cNvSpPr txBox="1"/>
          <p:nvPr/>
        </p:nvSpPr>
        <p:spPr>
          <a:xfrm>
            <a:off x="2654556" y="3869150"/>
            <a:ext cx="3084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الصف الثاني عشر علمي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8F3016F-38DD-459B-BD25-62285B9283C4}"/>
              </a:ext>
            </a:extLst>
          </p:cNvPr>
          <p:cNvSpPr txBox="1"/>
          <p:nvPr/>
        </p:nvSpPr>
        <p:spPr>
          <a:xfrm>
            <a:off x="1042417" y="4462933"/>
            <a:ext cx="5434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الوحدة السابعة : القطوع المخروطية :بند (  7 –  4 )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E2DD7B8-31C7-4096-9FD5-5AA13E586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167" y="378571"/>
            <a:ext cx="1202967" cy="1386470"/>
          </a:xfrm>
          <a:prstGeom prst="rect">
            <a:avLst/>
          </a:prstGeom>
          <a:noFill/>
        </p:spPr>
      </p:pic>
      <p:sp>
        <p:nvSpPr>
          <p:cNvPr id="12" name="TextBox 2">
            <a:extLst>
              <a:ext uri="{FF2B5EF4-FFF2-40B4-BE49-F238E27FC236}">
                <a16:creationId xmlns:a16="http://schemas.microsoft.com/office/drawing/2014/main" id="{0E66D6A2-7FA8-4B7C-848B-60B9EFB34E0D}"/>
              </a:ext>
            </a:extLst>
          </p:cNvPr>
          <p:cNvSpPr txBox="1"/>
          <p:nvPr/>
        </p:nvSpPr>
        <p:spPr>
          <a:xfrm>
            <a:off x="6204646" y="1765041"/>
            <a:ext cx="173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وزارة التربية</a:t>
            </a:r>
            <a:endParaRPr lang="en-US" b="1" dirty="0"/>
          </a:p>
        </p:txBody>
      </p:sp>
      <p:sp>
        <p:nvSpPr>
          <p:cNvPr id="13" name="TextBox 31">
            <a:extLst>
              <a:ext uri="{FF2B5EF4-FFF2-40B4-BE49-F238E27FC236}">
                <a16:creationId xmlns:a16="http://schemas.microsoft.com/office/drawing/2014/main" id="{F6932521-D8F5-4AD7-BD98-18CB2A2C70DC}"/>
              </a:ext>
            </a:extLst>
          </p:cNvPr>
          <p:cNvSpPr txBox="1"/>
          <p:nvPr/>
        </p:nvSpPr>
        <p:spPr>
          <a:xfrm>
            <a:off x="5503052" y="2225791"/>
            <a:ext cx="2964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التوجيه الفني العام للرياضيات</a:t>
            </a:r>
          </a:p>
        </p:txBody>
      </p:sp>
      <p:sp>
        <p:nvSpPr>
          <p:cNvPr id="8" name="TextBox 15">
            <a:extLst>
              <a:ext uri="{FF2B5EF4-FFF2-40B4-BE49-F238E27FC236}">
                <a16:creationId xmlns:a16="http://schemas.microsoft.com/office/drawing/2014/main" id="{751FAFC8-2DA9-4D40-B9F6-BFF6E1E707AC}"/>
              </a:ext>
            </a:extLst>
          </p:cNvPr>
          <p:cNvSpPr txBox="1"/>
          <p:nvPr/>
        </p:nvSpPr>
        <p:spPr>
          <a:xfrm>
            <a:off x="0" y="6299154"/>
            <a:ext cx="4221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منطقة الفروانية التعليمية – منطقة الجهراء التعليمية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Box 140"/>
          <p:cNvSpPr txBox="1"/>
          <p:nvPr/>
        </p:nvSpPr>
        <p:spPr>
          <a:xfrm>
            <a:off x="1508645" y="342379"/>
            <a:ext cx="6239642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cs typeface="AGA Rasheeq Bold" pitchFamily="2" charset="-78"/>
              </a:rPr>
              <a:t>أوجد الاختلاف المركزي لكل قطع مما يلي حيث معادلته: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0" name="Rectangle 269"/>
              <p:cNvSpPr/>
              <p:nvPr/>
            </p:nvSpPr>
            <p:spPr>
              <a:xfrm>
                <a:off x="1257558" y="760043"/>
                <a:ext cx="2369238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𝑥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−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25</m:t>
                      </m:r>
                      <m:sSup>
                        <m:sSup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𝑦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1</m:t>
                      </m:r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270" name="Rectangle 2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558" y="760043"/>
                <a:ext cx="2369238" cy="49244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مربع نص 111"/>
          <p:cNvSpPr txBox="1"/>
          <p:nvPr/>
        </p:nvSpPr>
        <p:spPr>
          <a:xfrm>
            <a:off x="7094830" y="123587"/>
            <a:ext cx="1783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>
                <a:solidFill>
                  <a:srgbClr val="FF0000"/>
                </a:solidFill>
              </a:rPr>
              <a:t>تابع مثال </a:t>
            </a:r>
            <a:r>
              <a:rPr lang="en-US" sz="2000" b="1" dirty="0">
                <a:solidFill>
                  <a:srgbClr val="FF0000"/>
                </a:solidFill>
              </a:rPr>
              <a:t>(2)</a:t>
            </a:r>
            <a:r>
              <a:rPr lang="ar-KW" sz="2000" b="1" dirty="0"/>
              <a:t> </a:t>
            </a:r>
            <a:endParaRPr lang="en-GB" sz="2000" b="1" dirty="0"/>
          </a:p>
        </p:txBody>
      </p:sp>
      <p:sp>
        <p:nvSpPr>
          <p:cNvPr id="113" name="مربع نص 112"/>
          <p:cNvSpPr txBox="1"/>
          <p:nvPr/>
        </p:nvSpPr>
        <p:spPr>
          <a:xfrm>
            <a:off x="201467" y="169151"/>
            <a:ext cx="1282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صـ  </a:t>
            </a:r>
            <a:r>
              <a:rPr lang="en-US" sz="2000" b="1" dirty="0"/>
              <a:t>130</a:t>
            </a:r>
            <a:r>
              <a:rPr lang="ar-KW" sz="2000" b="1" dirty="0"/>
              <a:t> </a:t>
            </a:r>
            <a:endParaRPr lang="en-GB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Rectangle 154"/>
              <p:cNvSpPr/>
              <p:nvPr/>
            </p:nvSpPr>
            <p:spPr>
              <a:xfrm>
                <a:off x="638561" y="778589"/>
                <a:ext cx="717018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ar-KW" sz="2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6" name="Rectangle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561" y="778589"/>
                <a:ext cx="717018" cy="49244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330"/>
          <p:cNvSpPr txBox="1"/>
          <p:nvPr/>
        </p:nvSpPr>
        <p:spPr>
          <a:xfrm>
            <a:off x="6248493" y="1350144"/>
            <a:ext cx="2096320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cs typeface="AGA Rasheeq Bold" pitchFamily="2" charset="-78"/>
              </a:rPr>
              <a:t>قطع زائد معادلته: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31"/>
              <p:cNvSpPr/>
              <p:nvPr/>
            </p:nvSpPr>
            <p:spPr>
              <a:xfrm>
                <a:off x="4370693" y="1103839"/>
                <a:ext cx="2145523" cy="9195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  <a:sym typeface="Zawawi"/>
                        </a:rPr>
                        <m:t> </m:t>
                      </m:r>
                      <m:f>
                        <m:f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cs typeface="AGA Rasheeq Bold" pitchFamily="2" charset="-78"/>
                              <a:sym typeface="Zawawi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  <a:sym typeface="Zawawi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  <a:sym typeface="Zawawi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−</m:t>
                      </m:r>
                      <m:f>
                        <m:fPr>
                          <m:ctrlPr>
                            <a:rPr lang="en-US" sz="26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1</m:t>
                      </m:r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31" name="Rectangle 3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0693" y="1103839"/>
                <a:ext cx="2145523" cy="91954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32"/>
          <p:cNvSpPr txBox="1"/>
          <p:nvPr/>
        </p:nvSpPr>
        <p:spPr>
          <a:xfrm>
            <a:off x="6540587" y="1979223"/>
            <a:ext cx="1907785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cs typeface="AGA Rasheeq Bold" pitchFamily="2" charset="-78"/>
              </a:rPr>
              <a:t>بالمقارنة يكون: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34"/>
              <p:cNvSpPr/>
              <p:nvPr/>
            </p:nvSpPr>
            <p:spPr>
              <a:xfrm>
                <a:off x="491780" y="1921368"/>
                <a:ext cx="144016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Rectangle 3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780" y="1921368"/>
                <a:ext cx="1440160" cy="49244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5"/>
              <p:cNvSpPr/>
              <p:nvPr/>
            </p:nvSpPr>
            <p:spPr>
              <a:xfrm>
                <a:off x="2755987" y="1913153"/>
                <a:ext cx="104816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Rectangle 3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987" y="1913153"/>
                <a:ext cx="1048160" cy="49244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36"/>
              <p:cNvSpPr/>
              <p:nvPr/>
            </p:nvSpPr>
            <p:spPr>
              <a:xfrm>
                <a:off x="2044287" y="1952146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Rectangle 3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4287" y="1952146"/>
                <a:ext cx="535724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37"/>
              <p:cNvSpPr/>
              <p:nvPr/>
            </p:nvSpPr>
            <p:spPr>
              <a:xfrm>
                <a:off x="586842" y="2471666"/>
                <a:ext cx="1440160" cy="8414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Rectangle 3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42" y="2471666"/>
                <a:ext cx="1440160" cy="84144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38"/>
              <p:cNvSpPr/>
              <p:nvPr/>
            </p:nvSpPr>
            <p:spPr>
              <a:xfrm>
                <a:off x="2732977" y="2471666"/>
                <a:ext cx="1048160" cy="8440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Rectangle 3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2977" y="2471666"/>
                <a:ext cx="1048160" cy="8440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39"/>
              <p:cNvSpPr/>
              <p:nvPr/>
            </p:nvSpPr>
            <p:spPr>
              <a:xfrm>
                <a:off x="2021277" y="2730081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Rectangle 3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1277" y="2730081"/>
                <a:ext cx="535724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40"/>
              <p:cNvSpPr/>
              <p:nvPr/>
            </p:nvSpPr>
            <p:spPr>
              <a:xfrm>
                <a:off x="542420" y="3407770"/>
                <a:ext cx="2213568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Rectangle 3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420" y="3407770"/>
                <a:ext cx="2213568" cy="492443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41"/>
              <p:cNvSpPr/>
              <p:nvPr/>
            </p:nvSpPr>
            <p:spPr>
              <a:xfrm>
                <a:off x="540777" y="3995447"/>
                <a:ext cx="2880320" cy="8440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25</m:t>
                          </m:r>
                        </m:den>
                      </m:f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26</m:t>
                          </m:r>
                        </m:num>
                        <m:den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Rectangle 3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777" y="3995447"/>
                <a:ext cx="2880320" cy="8440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342"/>
              <p:cNvSpPr/>
              <p:nvPr/>
            </p:nvSpPr>
            <p:spPr>
              <a:xfrm>
                <a:off x="4091598" y="3911826"/>
                <a:ext cx="1535804" cy="9341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26</m:t>
                              </m:r>
                            </m:e>
                          </m:rad>
                        </m:num>
                        <m:den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ectangle 3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1598" y="3911826"/>
                <a:ext cx="1535804" cy="93410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343"/>
              <p:cNvSpPr/>
              <p:nvPr/>
            </p:nvSpPr>
            <p:spPr>
              <a:xfrm>
                <a:off x="3507502" y="4242249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Rectangle 3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7502" y="4242249"/>
                <a:ext cx="535724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344"/>
          <p:cNvSpPr txBox="1"/>
          <p:nvPr/>
        </p:nvSpPr>
        <p:spPr>
          <a:xfrm>
            <a:off x="6263898" y="4744724"/>
            <a:ext cx="2339325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cs typeface="AGA Rasheeq Bold" pitchFamily="2" charset="-78"/>
              </a:rPr>
              <a:t>الاختلاف المركزي</a:t>
            </a:r>
            <a:r>
              <a:rPr lang="en-US" sz="2600" dirty="0">
                <a:cs typeface="AGA Rasheeq Bold" pitchFamily="2" charset="-78"/>
              </a:rPr>
              <a:t>:</a:t>
            </a:r>
            <a:endParaRPr lang="ar-KW" sz="2600" dirty="0">
              <a:cs typeface="AGA Rasheeq Bold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345"/>
              <p:cNvSpPr/>
              <p:nvPr/>
            </p:nvSpPr>
            <p:spPr>
              <a:xfrm>
                <a:off x="2027002" y="5568010"/>
                <a:ext cx="1656094" cy="777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GA Rasheeq Bold" pitchFamily="2" charset="-78"/>
                          <a:sym typeface="Zawawi"/>
                        </a:rPr>
                        <m:t>∵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  <a:sym typeface="Zawawi"/>
                        </a:rPr>
                        <m:t>   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  <a:sym typeface="Zawawi"/>
                        </a:rPr>
                        <m:t>𝑒</m:t>
                      </m:r>
                      <m:r>
                        <a:rPr lang="en-US" sz="260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6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𝑐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𝑎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 </m:t>
                      </m:r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44" name="Rectangle 3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7002" y="5568010"/>
                <a:ext cx="1656094" cy="77745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346"/>
              <p:cNvSpPr/>
              <p:nvPr/>
            </p:nvSpPr>
            <p:spPr>
              <a:xfrm>
                <a:off x="3869801" y="5725905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Rectangle 3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9801" y="5725905"/>
                <a:ext cx="535724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347"/>
              <p:cNvSpPr/>
              <p:nvPr/>
            </p:nvSpPr>
            <p:spPr>
              <a:xfrm>
                <a:off x="4541046" y="5135962"/>
                <a:ext cx="3030573" cy="11983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AGA Rasheeq Bold" pitchFamily="2" charset="-78"/>
                          <a:sym typeface="Zawawi"/>
                        </a:rPr>
                        <m:t>∴  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  <a:cs typeface="AGA Rasheeq Bold" pitchFamily="2" charset="-78"/>
                          <a:sym typeface="Zawawi"/>
                        </a:rPr>
                        <m:t>𝑒</m:t>
                      </m:r>
                      <m:r>
                        <a:rPr lang="en-US" sz="2600" i="1" smtClean="0">
                          <a:solidFill>
                            <a:srgbClr val="C00000"/>
                          </a:solidFill>
                          <a:latin typeface="Cambria Math"/>
                          <a:cs typeface="AGA Rasheeq Bold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6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6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6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AGA Rasheeq Bold" pitchFamily="2" charset="-78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600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cs typeface="AGA Rasheeq Bold" pitchFamily="2" charset="-78"/>
                                    </a:rPr>
                                    <m:t>26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6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5</m:t>
                              </m:r>
                            </m:den>
                          </m:f>
                        </m:num>
                        <m:den>
                          <m:r>
                            <a:rPr lang="en-US" sz="2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AGA Rasheeq Bold" pitchFamily="2" charset="-78"/>
                            </a:rPr>
                            <m:t>1</m:t>
                          </m:r>
                        </m:den>
                      </m:f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  <a:cs typeface="AGA Rasheeq Bold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6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26</m:t>
                              </m:r>
                            </m:e>
                          </m:rad>
                        </m:num>
                        <m:den>
                          <m:r>
                            <a:rPr lang="en-US" sz="2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AGA Rasheeq Bold" pitchFamily="2" charset="-78"/>
                            </a:rPr>
                            <m:t>5</m:t>
                          </m:r>
                        </m:den>
                      </m:f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  <a:cs typeface="AGA Rasheeq Bold" pitchFamily="2" charset="-78"/>
                        </a:rPr>
                        <m:t> </m:t>
                      </m:r>
                    </m:oMath>
                  </m:oMathPara>
                </a14:m>
                <a:endParaRPr lang="ar-KW" sz="2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6" name="Rectangle 3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1046" y="5135962"/>
                <a:ext cx="3030573" cy="1198341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CE933-52D8-46BD-A15E-F1428D1C73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6" name="مستطيل مستدير الزوايا 4">
            <a:extLst>
              <a:ext uri="{FF2B5EF4-FFF2-40B4-BE49-F238E27FC236}">
                <a16:creationId xmlns:a16="http://schemas.microsoft.com/office/drawing/2014/main" id="{1BD9B558-C05B-48AD-83CE-8501CF56A5ED}"/>
              </a:ext>
            </a:extLst>
          </p:cNvPr>
          <p:cNvSpPr/>
          <p:nvPr/>
        </p:nvSpPr>
        <p:spPr>
          <a:xfrm>
            <a:off x="7959785" y="1129364"/>
            <a:ext cx="669700" cy="28333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000" b="1" dirty="0">
                <a:solidFill>
                  <a:srgbClr val="FF0000"/>
                </a:solidFill>
                <a:cs typeface="+mj-cs"/>
              </a:rPr>
              <a:t>الحل:</a:t>
            </a:r>
            <a:endParaRPr lang="ar-SA" sz="2000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3481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 animBg="1"/>
      <p:bldP spid="32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/>
      <p:bldP spid="44" grpId="0" animBg="1"/>
      <p:bldP spid="45" grpId="0" animBg="1"/>
      <p:bldP spid="46" grpId="0" animBg="1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Box 140"/>
          <p:cNvSpPr txBox="1"/>
          <p:nvPr/>
        </p:nvSpPr>
        <p:spPr>
          <a:xfrm>
            <a:off x="719481" y="445904"/>
            <a:ext cx="6551798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latin typeface="Arial" pitchFamily="34" charset="0"/>
                <a:cs typeface="Arial" pitchFamily="34" charset="0"/>
              </a:rPr>
              <a:t>أوجد الاختلاف المركزي لكل قطع مما يلي حيث معادلته: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Rectangle 141"/>
              <p:cNvSpPr/>
              <p:nvPr/>
            </p:nvSpPr>
            <p:spPr>
              <a:xfrm>
                <a:off x="1263767" y="815648"/>
                <a:ext cx="2012089" cy="8952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𝑥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+</m:t>
                      </m:r>
                      <m:f>
                        <m:fPr>
                          <m:ctrlPr>
                            <a:rPr lang="en-US" sz="26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25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1</m:t>
                      </m:r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142" name="Rectangle 1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767" y="815648"/>
                <a:ext cx="2012089" cy="89524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0" name="Rectangle 269"/>
              <p:cNvSpPr/>
              <p:nvPr/>
            </p:nvSpPr>
            <p:spPr>
              <a:xfrm>
                <a:off x="4777748" y="1031672"/>
                <a:ext cx="3106620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24</m:t>
                      </m:r>
                      <m:sSup>
                        <m:sSup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𝑦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600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+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25</m:t>
                      </m:r>
                      <m:sSup>
                        <m:sSup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𝑥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270" name="Rectangle 2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7748" y="1031672"/>
                <a:ext cx="3106620" cy="49244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1" name="Rectangle 300"/>
              <p:cNvSpPr/>
              <p:nvPr/>
            </p:nvSpPr>
            <p:spPr>
              <a:xfrm>
                <a:off x="1269855" y="1772244"/>
                <a:ext cx="2000548" cy="8952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𝑥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+</m:t>
                      </m:r>
                      <m:f>
                        <m:fPr>
                          <m:ctrlPr>
                            <a:rPr lang="en-US" sz="26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25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1</m:t>
                      </m:r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301" name="Rectangle 3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855" y="1772244"/>
                <a:ext cx="2000548" cy="89524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1" name="TextBox 330"/>
          <p:cNvSpPr txBox="1"/>
          <p:nvPr/>
        </p:nvSpPr>
        <p:spPr>
          <a:xfrm>
            <a:off x="6406584" y="2711199"/>
            <a:ext cx="2426832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cs typeface="AGA Rasheeq Bold" pitchFamily="2" charset="-78"/>
              </a:rPr>
              <a:t>قطع ناقص معادلته</a:t>
            </a:r>
            <a:r>
              <a:rPr lang="en-US" sz="2600" dirty="0">
                <a:cs typeface="AGA Rasheeq Bold" pitchFamily="2" charset="-78"/>
              </a:rPr>
              <a:t> </a:t>
            </a:r>
            <a:r>
              <a:rPr lang="ar-KW" sz="2600" dirty="0">
                <a:cs typeface="AGA Rasheeq Bold" pitchFamily="2" charset="-78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2" name="Rectangle 331"/>
              <p:cNvSpPr/>
              <p:nvPr/>
            </p:nvSpPr>
            <p:spPr>
              <a:xfrm>
                <a:off x="4466621" y="2453695"/>
                <a:ext cx="2145523" cy="9195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  <a:sym typeface="Zawawi"/>
                        </a:rPr>
                        <m:t> </m:t>
                      </m:r>
                      <m:f>
                        <m:f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cs typeface="AGA Rasheeq Bold" pitchFamily="2" charset="-78"/>
                              <a:sym typeface="Zawawi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  <a:sym typeface="Zawawi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  <a:sym typeface="Zawawi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+</m:t>
                      </m:r>
                      <m:f>
                        <m:fPr>
                          <m:ctrlPr>
                            <a:rPr lang="en-US" sz="26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1</m:t>
                      </m:r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332" name="Rectangle 3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6621" y="2453695"/>
                <a:ext cx="2145523" cy="91954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3" name="TextBox 332"/>
          <p:cNvSpPr txBox="1"/>
          <p:nvPr/>
        </p:nvSpPr>
        <p:spPr>
          <a:xfrm>
            <a:off x="7041704" y="3373242"/>
            <a:ext cx="1533315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cs typeface="AGA Rasheeq Bold" pitchFamily="2" charset="-78"/>
              </a:rPr>
              <a:t>بالمقارنة</a:t>
            </a:r>
            <a:r>
              <a:rPr lang="en-US" sz="2600" dirty="0">
                <a:cs typeface="AGA Rasheeq Bold" pitchFamily="2" charset="-78"/>
              </a:rPr>
              <a:t> </a:t>
            </a:r>
            <a:r>
              <a:rPr lang="ar-KW" sz="2600" dirty="0">
                <a:cs typeface="AGA Rasheeq Bold" pitchFamily="2" charset="-78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5" name="Rectangle 334"/>
              <p:cNvSpPr/>
              <p:nvPr/>
            </p:nvSpPr>
            <p:spPr>
              <a:xfrm>
                <a:off x="506182" y="3384250"/>
                <a:ext cx="144016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25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5" name="Rectangle 3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182" y="3384250"/>
                <a:ext cx="1440160" cy="49244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6" name="Rectangle 335"/>
              <p:cNvSpPr/>
              <p:nvPr/>
            </p:nvSpPr>
            <p:spPr>
              <a:xfrm>
                <a:off x="2770389" y="3376035"/>
                <a:ext cx="104816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6" name="Rectangle 3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389" y="3376035"/>
                <a:ext cx="1048160" cy="49244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7" name="Rectangle 336"/>
              <p:cNvSpPr/>
              <p:nvPr/>
            </p:nvSpPr>
            <p:spPr>
              <a:xfrm>
                <a:off x="2058689" y="3415028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7" name="Rectangle 3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8689" y="3415028"/>
                <a:ext cx="535724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8" name="Rectangle 337"/>
              <p:cNvSpPr/>
              <p:nvPr/>
            </p:nvSpPr>
            <p:spPr>
              <a:xfrm>
                <a:off x="411163" y="3884908"/>
                <a:ext cx="144016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8" name="Rectangle 3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63" y="3884908"/>
                <a:ext cx="1440160" cy="49244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9" name="Rectangle 338"/>
              <p:cNvSpPr/>
              <p:nvPr/>
            </p:nvSpPr>
            <p:spPr>
              <a:xfrm>
                <a:off x="2747379" y="3876693"/>
                <a:ext cx="104816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9" name="Rectangle 3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7379" y="3876693"/>
                <a:ext cx="1048160" cy="49244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0" name="Rectangle 339"/>
              <p:cNvSpPr/>
              <p:nvPr/>
            </p:nvSpPr>
            <p:spPr>
              <a:xfrm>
                <a:off x="2035679" y="3915686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0" name="Rectangle 3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679" y="3915686"/>
                <a:ext cx="535724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1" name="Rectangle 340"/>
              <p:cNvSpPr/>
              <p:nvPr/>
            </p:nvSpPr>
            <p:spPr>
              <a:xfrm>
                <a:off x="435816" y="4377351"/>
                <a:ext cx="2213568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1" name="Rectangle 3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16" y="4377351"/>
                <a:ext cx="2213568" cy="492443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2" name="Rectangle 341"/>
              <p:cNvSpPr/>
              <p:nvPr/>
            </p:nvSpPr>
            <p:spPr>
              <a:xfrm>
                <a:off x="434173" y="4869794"/>
                <a:ext cx="288032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25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24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2" name="Rectangle 3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173" y="4869794"/>
                <a:ext cx="2880320" cy="492443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3" name="Rectangle 342"/>
              <p:cNvSpPr/>
              <p:nvPr/>
            </p:nvSpPr>
            <p:spPr>
              <a:xfrm>
                <a:off x="3984993" y="4791314"/>
                <a:ext cx="1561748" cy="5395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3" name="Rectangle 3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4993" y="4791314"/>
                <a:ext cx="1561748" cy="53957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4" name="Rectangle 343"/>
              <p:cNvSpPr/>
              <p:nvPr/>
            </p:nvSpPr>
            <p:spPr>
              <a:xfrm>
                <a:off x="3273294" y="4889809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4" name="Rectangle 3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3294" y="4889809"/>
                <a:ext cx="535724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5" name="TextBox 344"/>
          <p:cNvSpPr txBox="1"/>
          <p:nvPr/>
        </p:nvSpPr>
        <p:spPr>
          <a:xfrm>
            <a:off x="6480796" y="5386922"/>
            <a:ext cx="2244589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cs typeface="AGA Rasheeq Bold" pitchFamily="2" charset="-78"/>
              </a:rPr>
              <a:t>الاختلاف المركزي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6" name="Rectangle 345"/>
              <p:cNvSpPr/>
              <p:nvPr/>
            </p:nvSpPr>
            <p:spPr>
              <a:xfrm>
                <a:off x="2580366" y="5321711"/>
                <a:ext cx="1151533" cy="777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  <a:sym typeface="Zawawi"/>
                        </a:rPr>
                        <m:t>𝑒</m:t>
                      </m:r>
                      <m:r>
                        <a:rPr lang="en-US" sz="260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6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𝑐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𝑎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 </m:t>
                      </m:r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346" name="Rectangle 3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0366" y="5321711"/>
                <a:ext cx="1151533" cy="77745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7" name="Rectangle 346"/>
              <p:cNvSpPr/>
              <p:nvPr/>
            </p:nvSpPr>
            <p:spPr>
              <a:xfrm>
                <a:off x="4221187" y="5479606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7" name="Rectangle 3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187" y="5479606"/>
                <a:ext cx="535724" cy="46166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8" name="Rectangle 347"/>
              <p:cNvSpPr/>
              <p:nvPr/>
            </p:nvSpPr>
            <p:spPr>
              <a:xfrm>
                <a:off x="4918503" y="5151354"/>
                <a:ext cx="1545102" cy="9341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  <a:cs typeface="AGA Rasheeq Bold" pitchFamily="2" charset="-78"/>
                          <a:sym typeface="Zawawi"/>
                        </a:rPr>
                        <m:t>𝑒</m:t>
                      </m:r>
                      <m:r>
                        <a:rPr lang="en-US" sz="2600" i="1" smtClean="0">
                          <a:solidFill>
                            <a:srgbClr val="C00000"/>
                          </a:solidFill>
                          <a:latin typeface="Cambria Math"/>
                          <a:cs typeface="AGA Rasheeq Bold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6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AGA Rasheeq Bold" pitchFamily="2" charset="-78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2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6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6</m:t>
                              </m:r>
                            </m:e>
                          </m:rad>
                        </m:num>
                        <m:den>
                          <m:r>
                            <a:rPr lang="en-US" sz="2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AGA Rasheeq Bold" pitchFamily="2" charset="-78"/>
                            </a:rPr>
                            <m:t>5</m:t>
                          </m:r>
                        </m:den>
                      </m:f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  <a:cs typeface="AGA Rasheeq Bold" pitchFamily="2" charset="-78"/>
                        </a:rPr>
                        <m:t> </m:t>
                      </m:r>
                    </m:oMath>
                  </m:oMathPara>
                </a14:m>
                <a:endParaRPr lang="ar-KW" sz="2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48" name="Rectangle 3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503" y="5151354"/>
                <a:ext cx="1545102" cy="93410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مربع نص 112"/>
          <p:cNvSpPr txBox="1"/>
          <p:nvPr/>
        </p:nvSpPr>
        <p:spPr>
          <a:xfrm>
            <a:off x="6893169" y="306612"/>
            <a:ext cx="1980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>
                <a:solidFill>
                  <a:srgbClr val="FF0000"/>
                </a:solidFill>
              </a:rPr>
              <a:t>حاول أن تحل  </a:t>
            </a:r>
            <a:r>
              <a:rPr lang="en-US" sz="2000" b="1" dirty="0">
                <a:solidFill>
                  <a:srgbClr val="FF0000"/>
                </a:solidFill>
              </a:rPr>
              <a:t>(2)</a:t>
            </a:r>
            <a:r>
              <a:rPr lang="ar-KW" sz="2000" b="1" dirty="0"/>
              <a:t> </a:t>
            </a:r>
            <a:endParaRPr lang="en-GB" sz="2000" b="1" dirty="0"/>
          </a:p>
        </p:txBody>
      </p:sp>
      <p:sp>
        <p:nvSpPr>
          <p:cNvPr id="114" name="مربع نص 113"/>
          <p:cNvSpPr txBox="1"/>
          <p:nvPr/>
        </p:nvSpPr>
        <p:spPr>
          <a:xfrm>
            <a:off x="225945" y="205847"/>
            <a:ext cx="1282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صـ  </a:t>
            </a:r>
            <a:r>
              <a:rPr lang="en-US" sz="2000" b="1" dirty="0"/>
              <a:t>131</a:t>
            </a:r>
            <a:r>
              <a:rPr lang="ar-KW" sz="2000" b="1" dirty="0"/>
              <a:t> </a:t>
            </a:r>
            <a:endParaRPr lang="en-GB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Rectangle 154"/>
              <p:cNvSpPr/>
              <p:nvPr/>
            </p:nvSpPr>
            <p:spPr>
              <a:xfrm>
                <a:off x="513378" y="1067473"/>
                <a:ext cx="717018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ar-KW" sz="2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5" name="Rectangle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78" y="1067473"/>
                <a:ext cx="717018" cy="492443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Rectangle 154"/>
              <p:cNvSpPr/>
              <p:nvPr/>
            </p:nvSpPr>
            <p:spPr>
              <a:xfrm>
                <a:off x="4111928" y="1086019"/>
                <a:ext cx="717018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ar-KW" sz="2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6" name="Rectangle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928" y="1086019"/>
                <a:ext cx="717018" cy="492443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Rectangle 154"/>
              <p:cNvSpPr/>
              <p:nvPr/>
            </p:nvSpPr>
            <p:spPr>
              <a:xfrm>
                <a:off x="552837" y="1973644"/>
                <a:ext cx="717018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ar-KW" sz="2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7" name="Rectangle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837" y="1973644"/>
                <a:ext cx="717018" cy="492443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CE933-52D8-46BD-A15E-F1428D1C73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0" name="مستطيل مستدير الزوايا 4">
            <a:extLst>
              <a:ext uri="{FF2B5EF4-FFF2-40B4-BE49-F238E27FC236}">
                <a16:creationId xmlns:a16="http://schemas.microsoft.com/office/drawing/2014/main" id="{C7DCDD86-5A88-4373-A1F3-D063FB42FA0C}"/>
              </a:ext>
            </a:extLst>
          </p:cNvPr>
          <p:cNvSpPr/>
          <p:nvPr/>
        </p:nvSpPr>
        <p:spPr>
          <a:xfrm>
            <a:off x="7759696" y="2045074"/>
            <a:ext cx="669700" cy="28333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000" b="1" dirty="0">
                <a:solidFill>
                  <a:srgbClr val="FF0000"/>
                </a:solidFill>
                <a:cs typeface="+mj-cs"/>
              </a:rPr>
              <a:t>الحل:</a:t>
            </a:r>
            <a:endParaRPr lang="ar-SA" sz="2000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545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" grpId="0"/>
      <p:bldP spid="331" grpId="0"/>
      <p:bldP spid="332" grpId="0" animBg="1"/>
      <p:bldP spid="333" grpId="0"/>
      <p:bldP spid="335" grpId="0" animBg="1"/>
      <p:bldP spid="336" grpId="0" animBg="1"/>
      <p:bldP spid="337" grpId="0" animBg="1"/>
      <p:bldP spid="338" grpId="0" animBg="1"/>
      <p:bldP spid="339" grpId="0" animBg="1"/>
      <p:bldP spid="340" grpId="0" animBg="1"/>
      <p:bldP spid="341" grpId="0" animBg="1"/>
      <p:bldP spid="342" grpId="0" animBg="1"/>
      <p:bldP spid="343" grpId="0" animBg="1"/>
      <p:bldP spid="344" grpId="0" animBg="1"/>
      <p:bldP spid="345" grpId="0"/>
      <p:bldP spid="346" grpId="0" animBg="1"/>
      <p:bldP spid="347" grpId="0" animBg="1"/>
      <p:bldP spid="348" grpId="0" animBg="1"/>
      <p:bldP spid="117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TextBox 330"/>
          <p:cNvSpPr txBox="1"/>
          <p:nvPr/>
        </p:nvSpPr>
        <p:spPr>
          <a:xfrm>
            <a:off x="6484541" y="2047291"/>
            <a:ext cx="2096320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cs typeface="AGA Rasheeq Bold" pitchFamily="2" charset="-78"/>
              </a:rPr>
              <a:t>قطع زائد معادلته: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2" name="Rectangle 331"/>
              <p:cNvSpPr/>
              <p:nvPr/>
            </p:nvSpPr>
            <p:spPr>
              <a:xfrm>
                <a:off x="4606741" y="1800986"/>
                <a:ext cx="2145523" cy="9195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  <a:sym typeface="Zawawi"/>
                        </a:rPr>
                        <m:t> </m:t>
                      </m:r>
                      <m:f>
                        <m:f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cs typeface="AGA Rasheeq Bold" pitchFamily="2" charset="-78"/>
                              <a:sym typeface="Zawawi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  <a:sym typeface="Zawawi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  <a:sym typeface="Zawawi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−</m:t>
                      </m:r>
                      <m:f>
                        <m:fPr>
                          <m:ctrlPr>
                            <a:rPr lang="en-US" sz="26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1</m:t>
                      </m:r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332" name="Rectangle 3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741" y="1800986"/>
                <a:ext cx="2145523" cy="91954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3" name="TextBox 332"/>
          <p:cNvSpPr txBox="1"/>
          <p:nvPr/>
        </p:nvSpPr>
        <p:spPr>
          <a:xfrm>
            <a:off x="6113418" y="2629009"/>
            <a:ext cx="2515698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cs typeface="AGA Rasheeq Bold" pitchFamily="2" charset="-78"/>
              </a:rPr>
              <a:t>بالمقارنة يكون: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5" name="Rectangle 334"/>
              <p:cNvSpPr/>
              <p:nvPr/>
            </p:nvSpPr>
            <p:spPr>
              <a:xfrm>
                <a:off x="539552" y="2676729"/>
                <a:ext cx="144016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25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5" name="Rectangle 3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676729"/>
                <a:ext cx="1440160" cy="49244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6" name="Rectangle 335"/>
              <p:cNvSpPr/>
              <p:nvPr/>
            </p:nvSpPr>
            <p:spPr>
              <a:xfrm>
                <a:off x="2708697" y="2668514"/>
                <a:ext cx="104816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6" name="Rectangle 3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8697" y="2668514"/>
                <a:ext cx="1048160" cy="49244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7" name="Rectangle 336"/>
              <p:cNvSpPr/>
              <p:nvPr/>
            </p:nvSpPr>
            <p:spPr>
              <a:xfrm>
                <a:off x="1996997" y="2707507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7" name="Rectangle 3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6997" y="2707507"/>
                <a:ext cx="535724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8" name="Rectangle 337"/>
              <p:cNvSpPr/>
              <p:nvPr/>
            </p:nvSpPr>
            <p:spPr>
              <a:xfrm>
                <a:off x="539552" y="3321477"/>
                <a:ext cx="144016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24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8" name="Rectangle 3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321477"/>
                <a:ext cx="1440160" cy="49244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9" name="Rectangle 338"/>
              <p:cNvSpPr/>
              <p:nvPr/>
            </p:nvSpPr>
            <p:spPr>
              <a:xfrm>
                <a:off x="2685686" y="3321477"/>
                <a:ext cx="1422528" cy="5395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9" name="Rectangle 3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686" y="3321477"/>
                <a:ext cx="1422528" cy="53957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0" name="Rectangle 339"/>
              <p:cNvSpPr/>
              <p:nvPr/>
            </p:nvSpPr>
            <p:spPr>
              <a:xfrm>
                <a:off x="1973987" y="3378854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0" name="Rectangle 3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3987" y="3378854"/>
                <a:ext cx="535724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1" name="Rectangle 340"/>
              <p:cNvSpPr/>
              <p:nvPr/>
            </p:nvSpPr>
            <p:spPr>
              <a:xfrm>
                <a:off x="495130" y="3932476"/>
                <a:ext cx="2213568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1" name="Rectangle 3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130" y="3932476"/>
                <a:ext cx="2213568" cy="49244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2" name="Rectangle 341"/>
              <p:cNvSpPr/>
              <p:nvPr/>
            </p:nvSpPr>
            <p:spPr>
              <a:xfrm>
                <a:off x="539552" y="4520153"/>
                <a:ext cx="288032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25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24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49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2" name="Rectangle 3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520153"/>
                <a:ext cx="2880320" cy="49244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3" name="Rectangle 342"/>
              <p:cNvSpPr/>
              <p:nvPr/>
            </p:nvSpPr>
            <p:spPr>
              <a:xfrm>
                <a:off x="4044308" y="4520733"/>
                <a:ext cx="1535804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3" name="Rectangle 3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4308" y="4520733"/>
                <a:ext cx="1535804" cy="492443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4" name="Rectangle 343"/>
              <p:cNvSpPr/>
              <p:nvPr/>
            </p:nvSpPr>
            <p:spPr>
              <a:xfrm>
                <a:off x="3460212" y="4535541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4" name="Rectangle 3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0212" y="4535541"/>
                <a:ext cx="535724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5" name="TextBox 344"/>
          <p:cNvSpPr txBox="1"/>
          <p:nvPr/>
        </p:nvSpPr>
        <p:spPr>
          <a:xfrm>
            <a:off x="5922449" y="4977789"/>
            <a:ext cx="2681999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cs typeface="AGA Rasheeq Bold" pitchFamily="2" charset="-78"/>
              </a:rPr>
              <a:t>الاختلاف المركزي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6" name="Rectangle 345"/>
              <p:cNvSpPr/>
              <p:nvPr/>
            </p:nvSpPr>
            <p:spPr>
              <a:xfrm>
                <a:off x="2339751" y="5517232"/>
                <a:ext cx="1508618" cy="777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AGA Rasheeq Bold" pitchFamily="2" charset="-78"/>
                          <a:sym typeface="Zawawi"/>
                        </a:rPr>
                        <m:t>∴</m:t>
                      </m:r>
                      <m:r>
                        <a:rPr lang="ar-KW" sz="2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/>
                          <a:cs typeface="AGA Rasheeq Bold" pitchFamily="2" charset="-78"/>
                          <a:sym typeface="Zawawi"/>
                        </a:rPr>
                        <m:t> 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  <a:sym typeface="Zawawi"/>
                        </a:rPr>
                        <m:t>𝑒</m:t>
                      </m:r>
                      <m:r>
                        <a:rPr lang="en-US" sz="260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6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𝑐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𝑎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 </m:t>
                      </m:r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346" name="Rectangle 3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1" y="5517232"/>
                <a:ext cx="1508618" cy="77745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7" name="Rectangle 346"/>
              <p:cNvSpPr/>
              <p:nvPr/>
            </p:nvSpPr>
            <p:spPr>
              <a:xfrm>
                <a:off x="4182550" y="5675127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7" name="Rectangle 3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2550" y="5675127"/>
                <a:ext cx="535724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8" name="Rectangle 347"/>
              <p:cNvSpPr/>
              <p:nvPr/>
            </p:nvSpPr>
            <p:spPr>
              <a:xfrm>
                <a:off x="5004048" y="5445224"/>
                <a:ext cx="1498872" cy="8415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AGA Rasheeq Bold" pitchFamily="2" charset="-78"/>
                          <a:sym typeface="Zawawi"/>
                        </a:rPr>
                        <m:t>∴  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  <a:cs typeface="AGA Rasheeq Bold" pitchFamily="2" charset="-78"/>
                          <a:sym typeface="Zawawi"/>
                        </a:rPr>
                        <m:t>𝑒</m:t>
                      </m:r>
                      <m:r>
                        <a:rPr lang="en-US" sz="2600" i="1" smtClean="0">
                          <a:solidFill>
                            <a:srgbClr val="C00000"/>
                          </a:solidFill>
                          <a:latin typeface="Cambria Math"/>
                          <a:cs typeface="AGA Rasheeq Bold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6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AGA Rasheeq Bold" pitchFamily="2" charset="-78"/>
                            </a:rPr>
                            <m:t>7</m:t>
                          </m:r>
                        </m:num>
                        <m:den>
                          <m:r>
                            <a:rPr lang="en-US" sz="2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AGA Rasheeq Bold" pitchFamily="2" charset="-78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ar-KW" sz="2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48" name="Rectangle 3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5445224"/>
                <a:ext cx="1498872" cy="84151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1155388" y="912851"/>
                <a:ext cx="3106620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24</m:t>
                      </m:r>
                      <m:sSup>
                        <m:sSup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𝑦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600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+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25</m:t>
                      </m:r>
                      <m:sSup>
                        <m:sSup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𝑥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5388" y="912851"/>
                <a:ext cx="3106620" cy="49244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/>
              <p:cNvSpPr/>
              <p:nvPr/>
            </p:nvSpPr>
            <p:spPr>
              <a:xfrm>
                <a:off x="1150125" y="1350219"/>
                <a:ext cx="2145523" cy="9195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  <a:sym typeface="Zawawi"/>
                        </a:rPr>
                        <m:t> </m:t>
                      </m:r>
                      <m:f>
                        <m:f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cs typeface="AGA Rasheeq Bold" pitchFamily="2" charset="-78"/>
                              <a:sym typeface="Zawawi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  <a:sym typeface="Zawawi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  <a:sym typeface="Zawawi"/>
                            </a:rPr>
                            <m:t>25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−</m:t>
                      </m:r>
                      <m:f>
                        <m:fPr>
                          <m:ctrlPr>
                            <a:rPr lang="en-US" sz="26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24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1</m:t>
                      </m:r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79" name="Rectangle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0125" y="1350219"/>
                <a:ext cx="2145523" cy="91954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140"/>
          <p:cNvSpPr txBox="1"/>
          <p:nvPr/>
        </p:nvSpPr>
        <p:spPr>
          <a:xfrm>
            <a:off x="719481" y="445904"/>
            <a:ext cx="6551798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latin typeface="Arial" pitchFamily="34" charset="0"/>
                <a:cs typeface="Arial" pitchFamily="34" charset="0"/>
              </a:rPr>
              <a:t>أوجد الاختلاف المركزي لكل قطع مما يلي حيث معادلته:</a:t>
            </a:r>
          </a:p>
        </p:txBody>
      </p:sp>
      <p:sp>
        <p:nvSpPr>
          <p:cNvPr id="82" name="مربع نص 81"/>
          <p:cNvSpPr txBox="1"/>
          <p:nvPr/>
        </p:nvSpPr>
        <p:spPr>
          <a:xfrm>
            <a:off x="6893169" y="306612"/>
            <a:ext cx="1980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>
                <a:solidFill>
                  <a:srgbClr val="FF0000"/>
                </a:solidFill>
              </a:rPr>
              <a:t>حاول أن تحل  </a:t>
            </a:r>
            <a:r>
              <a:rPr lang="en-US" sz="2000" b="1" dirty="0">
                <a:solidFill>
                  <a:srgbClr val="FF0000"/>
                </a:solidFill>
              </a:rPr>
              <a:t>(2)</a:t>
            </a:r>
            <a:r>
              <a:rPr lang="ar-KW" sz="2000" b="1" dirty="0"/>
              <a:t> </a:t>
            </a:r>
            <a:endParaRPr lang="en-GB" sz="2000" b="1" dirty="0"/>
          </a:p>
        </p:txBody>
      </p:sp>
      <p:sp>
        <p:nvSpPr>
          <p:cNvPr id="83" name="مربع نص 82"/>
          <p:cNvSpPr txBox="1"/>
          <p:nvPr/>
        </p:nvSpPr>
        <p:spPr>
          <a:xfrm>
            <a:off x="225945" y="205847"/>
            <a:ext cx="1282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صـ  </a:t>
            </a:r>
            <a:r>
              <a:rPr lang="en-US" sz="2000" b="1" dirty="0"/>
              <a:t>131</a:t>
            </a:r>
            <a:r>
              <a:rPr lang="ar-KW" sz="2000" b="1" dirty="0"/>
              <a:t> </a:t>
            </a:r>
            <a:endParaRPr lang="en-GB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154"/>
              <p:cNvSpPr/>
              <p:nvPr/>
            </p:nvSpPr>
            <p:spPr>
              <a:xfrm>
                <a:off x="438370" y="912850"/>
                <a:ext cx="717018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ar-KW" sz="2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4" name="Rectangle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370" y="912850"/>
                <a:ext cx="717018" cy="492443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CE933-52D8-46BD-A15E-F1428D1C73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مستطيل مستدير الزوايا 4">
            <a:extLst>
              <a:ext uri="{FF2B5EF4-FFF2-40B4-BE49-F238E27FC236}">
                <a16:creationId xmlns:a16="http://schemas.microsoft.com/office/drawing/2014/main" id="{572402EA-D36B-4258-8CE9-8AB97E78DBB1}"/>
              </a:ext>
            </a:extLst>
          </p:cNvPr>
          <p:cNvSpPr/>
          <p:nvPr/>
        </p:nvSpPr>
        <p:spPr>
          <a:xfrm>
            <a:off x="7620000" y="1608761"/>
            <a:ext cx="669700" cy="28333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000" b="1" dirty="0">
                <a:solidFill>
                  <a:srgbClr val="FF0000"/>
                </a:solidFill>
                <a:cs typeface="+mj-cs"/>
              </a:rPr>
              <a:t>الحل:</a:t>
            </a:r>
            <a:endParaRPr lang="ar-SA" sz="2000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715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" grpId="0"/>
      <p:bldP spid="332" grpId="0" animBg="1"/>
      <p:bldP spid="333" grpId="0"/>
      <p:bldP spid="335" grpId="0" animBg="1"/>
      <p:bldP spid="336" grpId="0" animBg="1"/>
      <p:bldP spid="337" grpId="0" animBg="1"/>
      <p:bldP spid="338" grpId="0" animBg="1"/>
      <p:bldP spid="339" grpId="0" animBg="1"/>
      <p:bldP spid="340" grpId="0" animBg="1"/>
      <p:bldP spid="341" grpId="0" animBg="1"/>
      <p:bldP spid="342" grpId="0" animBg="1"/>
      <p:bldP spid="343" grpId="0" animBg="1"/>
      <p:bldP spid="344" grpId="0" animBg="1"/>
      <p:bldP spid="345" grpId="0"/>
      <p:bldP spid="346" grpId="0" animBg="1"/>
      <p:bldP spid="347" grpId="0" animBg="1"/>
      <p:bldP spid="348" grpId="0" animBg="1"/>
      <p:bldP spid="79" grpId="0" animBg="1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Box 140"/>
          <p:cNvSpPr txBox="1"/>
          <p:nvPr/>
        </p:nvSpPr>
        <p:spPr>
          <a:xfrm>
            <a:off x="2732980" y="835859"/>
            <a:ext cx="5871468" cy="8925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cs typeface="AGA Rasheeq Bold" pitchFamily="2" charset="-78"/>
              </a:rPr>
              <a:t>أوجد طول المحور الأكبر للقطع الناقص الذي اختلافه المركزي</a:t>
            </a:r>
            <a:r>
              <a:rPr lang="en-US" sz="2600" dirty="0">
                <a:cs typeface="AGA Rasheeq Bold" pitchFamily="2" charset="-78"/>
              </a:rPr>
              <a:t> </a:t>
            </a:r>
            <a:r>
              <a:rPr lang="ar-KW" sz="2600" dirty="0">
                <a:cs typeface="AGA Rasheeq Bold" pitchFamily="2" charset="-78"/>
              </a:rPr>
              <a:t>وطول محوره الأصغر </a:t>
            </a:r>
            <a:r>
              <a:rPr lang="en-US" sz="2600" dirty="0">
                <a:latin typeface="Cambria Math" pitchFamily="18" charset="0"/>
                <a:ea typeface="Cambria Math" pitchFamily="18" charset="0"/>
                <a:cs typeface="AGA Rasheeq Bold" pitchFamily="2" charset="-78"/>
              </a:rPr>
              <a:t>4</a:t>
            </a:r>
            <a:r>
              <a:rPr lang="ar-KW" sz="2600" dirty="0">
                <a:cs typeface="AGA Rasheeq Bold" pitchFamily="2" charset="-78"/>
              </a:rPr>
              <a:t> وحدات.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5" name="Rectangle 334"/>
              <p:cNvSpPr/>
              <p:nvPr/>
            </p:nvSpPr>
            <p:spPr>
              <a:xfrm>
                <a:off x="480607" y="4828958"/>
                <a:ext cx="1624516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36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5" name="Rectangle 3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607" y="4828958"/>
                <a:ext cx="1624516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6" name="Rectangle 335"/>
              <p:cNvSpPr/>
              <p:nvPr/>
            </p:nvSpPr>
            <p:spPr>
              <a:xfrm>
                <a:off x="5060810" y="4809493"/>
                <a:ext cx="104816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6" name="Rectangle 3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0810" y="4809493"/>
                <a:ext cx="1048160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7" name="Rectangle 336"/>
              <p:cNvSpPr/>
              <p:nvPr/>
            </p:nvSpPr>
            <p:spPr>
              <a:xfrm>
                <a:off x="2372985" y="4844346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7" name="Rectangle 3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2985" y="4844346"/>
                <a:ext cx="535724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9" name="Rectangle 338"/>
              <p:cNvSpPr/>
              <p:nvPr/>
            </p:nvSpPr>
            <p:spPr>
              <a:xfrm>
                <a:off x="578964" y="2832376"/>
                <a:ext cx="1224136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9" name="Rectangle 3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964" y="2832376"/>
                <a:ext cx="1224136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0" name="Rectangle 339"/>
              <p:cNvSpPr/>
              <p:nvPr/>
            </p:nvSpPr>
            <p:spPr>
              <a:xfrm>
                <a:off x="1871507" y="2863154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0" name="Rectangle 3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1507" y="2863154"/>
                <a:ext cx="535724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1" name="Rectangle 340"/>
              <p:cNvSpPr/>
              <p:nvPr/>
            </p:nvSpPr>
            <p:spPr>
              <a:xfrm>
                <a:off x="499287" y="3408440"/>
                <a:ext cx="2213568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1" name="Rectangle 3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287" y="3408440"/>
                <a:ext cx="2213568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2" name="Rectangle 341"/>
              <p:cNvSpPr/>
              <p:nvPr/>
            </p:nvSpPr>
            <p:spPr>
              <a:xfrm>
                <a:off x="3342766" y="3900883"/>
                <a:ext cx="2322417" cy="9280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2" name="Rectangle 3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2766" y="3900883"/>
                <a:ext cx="2322417" cy="9280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3" name="Rectangle 342"/>
              <p:cNvSpPr/>
              <p:nvPr/>
            </p:nvSpPr>
            <p:spPr>
              <a:xfrm>
                <a:off x="2936505" y="4828599"/>
                <a:ext cx="1345723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3" name="Rectangle 3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505" y="4828599"/>
                <a:ext cx="1345723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4" name="Rectangle 343"/>
              <p:cNvSpPr/>
              <p:nvPr/>
            </p:nvSpPr>
            <p:spPr>
              <a:xfrm>
                <a:off x="2825203" y="4146426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4" name="Rectangle 3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5203" y="4146426"/>
                <a:ext cx="535724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5" name="TextBox 344"/>
          <p:cNvSpPr txBox="1"/>
          <p:nvPr/>
        </p:nvSpPr>
        <p:spPr>
          <a:xfrm>
            <a:off x="4625793" y="5732933"/>
            <a:ext cx="3880939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cs typeface="AGA Rasheeq Bold" pitchFamily="2" charset="-78"/>
              </a:rPr>
              <a:t>طول المحور الأكبر = </a:t>
            </a:r>
            <a:r>
              <a:rPr lang="en-US" sz="2600" dirty="0">
                <a:latin typeface="Cambria Math" pitchFamily="18" charset="0"/>
                <a:ea typeface="Cambria Math" pitchFamily="18" charset="0"/>
                <a:cs typeface="AGA Rasheeq Bold" pitchFamily="2" charset="-78"/>
              </a:rPr>
              <a:t>6</a:t>
            </a:r>
            <a:r>
              <a:rPr lang="ar-KW" sz="2600" dirty="0">
                <a:cs typeface="AGA Rasheeq Bold" pitchFamily="2" charset="-78"/>
              </a:rPr>
              <a:t> وحدات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6" name="Rectangle 345"/>
              <p:cNvSpPr/>
              <p:nvPr/>
            </p:nvSpPr>
            <p:spPr>
              <a:xfrm>
                <a:off x="509293" y="1914856"/>
                <a:ext cx="1656094" cy="777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GA Rasheeq Bold" pitchFamily="2" charset="-78"/>
                          <a:sym typeface="Zawawi"/>
                        </a:rPr>
                        <m:t>∵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  <a:sym typeface="Zawawi"/>
                        </a:rPr>
                        <m:t>   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  <a:sym typeface="Zawawi"/>
                        </a:rPr>
                        <m:t>𝑒</m:t>
                      </m:r>
                      <m:r>
                        <a:rPr lang="en-US" sz="260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6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𝑐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𝑎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 </m:t>
                      </m:r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346" name="Rectangle 3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293" y="1914856"/>
                <a:ext cx="1656094" cy="77745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7" name="Rectangle 346"/>
              <p:cNvSpPr/>
              <p:nvPr/>
            </p:nvSpPr>
            <p:spPr>
              <a:xfrm>
                <a:off x="5633345" y="4131037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7" name="Rectangle 3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3345" y="4131037"/>
                <a:ext cx="535724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Rectangle 114"/>
              <p:cNvSpPr/>
              <p:nvPr/>
            </p:nvSpPr>
            <p:spPr>
              <a:xfrm>
                <a:off x="1696054" y="680104"/>
                <a:ext cx="1327736" cy="823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  <a:cs typeface="AGA Rasheeq Bold" pitchFamily="2" charset="-78"/>
                            </a:rPr>
                            <m:t>𝑒</m:t>
                          </m:r>
                          <m:r>
                            <a:rPr lang="en-US" sz="2000" i="1">
                              <a:latin typeface="Cambria Math"/>
                              <a:cs typeface="AGA Rasheeq Bold" pitchFamily="2" charset="-78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  <a:cs typeface="AGA Rasheeq Bold" pitchFamily="2" charset="-78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  <a:cs typeface="AGA Rasheeq Bold" pitchFamily="2" charset="-78"/>
                                    </a:rPr>
                                    <m:t>5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  <a:cs typeface="AGA Rasheeq Bold" pitchFamily="2" charset="-78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115" name="Rectangle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054" y="680104"/>
                <a:ext cx="1327736" cy="823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Rectangle 116"/>
              <p:cNvSpPr/>
              <p:nvPr/>
            </p:nvSpPr>
            <p:spPr>
              <a:xfrm>
                <a:off x="2698073" y="1754171"/>
                <a:ext cx="1886990" cy="9381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  <a:ea typeface="Cambria Math"/>
                          <a:cs typeface="AGA Rasheeq Bold" pitchFamily="2" charset="-78"/>
                          <a:sym typeface="Zawawi"/>
                        </a:rPr>
                        <m:t>∴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  <a:sym typeface="Zawawi"/>
                        </a:rPr>
                        <m:t>   </m:t>
                      </m:r>
                      <m:f>
                        <m:f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cs typeface="AGA Rasheeq Bold" pitchFamily="2" charset="-78"/>
                              <a:sym typeface="Zawawi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  <a:sym typeface="Zawawi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  <a:sym typeface="Zawawi"/>
                            </a:rPr>
                            <m:t>3</m:t>
                          </m:r>
                        </m:den>
                      </m:f>
                      <m:r>
                        <a:rPr lang="en-US" sz="260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6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𝑐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𝑎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 </m:t>
                      </m:r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117" name="Rectangle 1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073" y="1754171"/>
                <a:ext cx="1886990" cy="93814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/>
              <p:cNvSpPr/>
              <p:nvPr/>
            </p:nvSpPr>
            <p:spPr>
              <a:xfrm>
                <a:off x="2105123" y="2071066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5123" y="2071066"/>
                <a:ext cx="535724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5410134" y="1754171"/>
                <a:ext cx="1546898" cy="9381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  <a:sym typeface="Zawawi"/>
                        </a:rPr>
                        <m:t>𝑐</m:t>
                      </m:r>
                      <m:r>
                        <a:rPr lang="en-US" sz="260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6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60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5</m:t>
                              </m:r>
                            </m:e>
                          </m:rad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𝑎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3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 </m:t>
                      </m:r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134" y="1754171"/>
                <a:ext cx="1546898" cy="93814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/>
              <p:cNvSpPr/>
              <p:nvPr/>
            </p:nvSpPr>
            <p:spPr>
              <a:xfrm>
                <a:off x="4769419" y="2071066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0" name="Rectangle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9419" y="2071066"/>
                <a:ext cx="535724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TextBox 120"/>
          <p:cNvSpPr txBox="1"/>
          <p:nvPr/>
        </p:nvSpPr>
        <p:spPr>
          <a:xfrm>
            <a:off x="4180115" y="2832376"/>
            <a:ext cx="4395610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cs typeface="AGA Rasheeq Bold" pitchFamily="2" charset="-78"/>
              </a:rPr>
              <a:t>طول محوره الأصغر  وحدات </a:t>
            </a:r>
            <a:r>
              <a:rPr lang="en-US" sz="2600" dirty="0">
                <a:latin typeface="Cambria Math" pitchFamily="18" charset="0"/>
                <a:ea typeface="Cambria Math" pitchFamily="18" charset="0"/>
                <a:cs typeface="AGA Rasheeq Bold" pitchFamily="2" charset="-78"/>
              </a:rPr>
              <a:t>4</a:t>
            </a:r>
            <a:r>
              <a:rPr lang="ar-KW" sz="2600" dirty="0">
                <a:cs typeface="AGA Rasheeq Bold" pitchFamily="2" charset="-78"/>
              </a:rPr>
              <a:t> أي: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Rectangle 121"/>
              <p:cNvSpPr/>
              <p:nvPr/>
            </p:nvSpPr>
            <p:spPr>
              <a:xfrm>
                <a:off x="2568839" y="2832376"/>
                <a:ext cx="1224136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2" name="Rectangle 1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8839" y="2832376"/>
                <a:ext cx="1224136" cy="49244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Rectangle 122"/>
              <p:cNvSpPr/>
              <p:nvPr/>
            </p:nvSpPr>
            <p:spPr>
              <a:xfrm>
                <a:off x="479301" y="3914248"/>
                <a:ext cx="2305562" cy="8952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3" name="Rectangle 1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01" y="3914248"/>
                <a:ext cx="2305562" cy="89524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Rectangle 123"/>
              <p:cNvSpPr/>
              <p:nvPr/>
            </p:nvSpPr>
            <p:spPr>
              <a:xfrm>
                <a:off x="6183583" y="4118698"/>
                <a:ext cx="2627385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9</m:t>
                      </m:r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36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4" name="Rectangle 1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3583" y="4118698"/>
                <a:ext cx="2627385" cy="492443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Rectangle 124"/>
              <p:cNvSpPr/>
              <p:nvPr/>
            </p:nvSpPr>
            <p:spPr>
              <a:xfrm>
                <a:off x="4501557" y="4843987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5" name="Rectangle 1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557" y="4843987"/>
                <a:ext cx="535724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Rectangle 125"/>
              <p:cNvSpPr/>
              <p:nvPr/>
            </p:nvSpPr>
            <p:spPr>
              <a:xfrm>
                <a:off x="2269431" y="5364063"/>
                <a:ext cx="2499988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6" name="Rectangle 1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9431" y="5364063"/>
                <a:ext cx="2499988" cy="492443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مربع نص 29"/>
          <p:cNvSpPr txBox="1"/>
          <p:nvPr/>
        </p:nvSpPr>
        <p:spPr>
          <a:xfrm>
            <a:off x="6893169" y="306612"/>
            <a:ext cx="1980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>
                <a:solidFill>
                  <a:srgbClr val="FF0000"/>
                </a:solidFill>
              </a:rPr>
              <a:t>مثال </a:t>
            </a:r>
            <a:r>
              <a:rPr lang="en-US" sz="2000" b="1" dirty="0">
                <a:solidFill>
                  <a:srgbClr val="FF0000"/>
                </a:solidFill>
              </a:rPr>
              <a:t>(3)</a:t>
            </a:r>
            <a:r>
              <a:rPr lang="ar-KW" sz="2000" b="1" dirty="0"/>
              <a:t> </a:t>
            </a:r>
            <a:endParaRPr lang="en-GB" sz="2000" b="1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225945" y="205847"/>
            <a:ext cx="1282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صـ  </a:t>
            </a:r>
            <a:r>
              <a:rPr lang="en-US" sz="2000" b="1" dirty="0"/>
              <a:t>131</a:t>
            </a:r>
            <a:r>
              <a:rPr lang="ar-KW" sz="2000" b="1" dirty="0"/>
              <a:t> </a:t>
            </a:r>
            <a:endParaRPr lang="en-GB" sz="2000" b="1" dirty="0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>
          <a:xfrm>
            <a:off x="6566263" y="6108154"/>
            <a:ext cx="2133600" cy="366183"/>
          </a:xfrm>
        </p:spPr>
        <p:txBody>
          <a:bodyPr/>
          <a:lstStyle/>
          <a:p>
            <a:pPr>
              <a:defRPr/>
            </a:pPr>
            <a:fld id="{B1FCE933-52D8-46BD-A15E-F1428D1C73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2" name="مستطيل مستدير الزوايا 4">
            <a:extLst>
              <a:ext uri="{FF2B5EF4-FFF2-40B4-BE49-F238E27FC236}">
                <a16:creationId xmlns:a16="http://schemas.microsoft.com/office/drawing/2014/main" id="{10AC368D-FD20-43F2-919D-59B08BC9CE94}"/>
              </a:ext>
            </a:extLst>
          </p:cNvPr>
          <p:cNvSpPr/>
          <p:nvPr/>
        </p:nvSpPr>
        <p:spPr>
          <a:xfrm>
            <a:off x="7846735" y="1857548"/>
            <a:ext cx="669700" cy="28333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000" b="1" dirty="0">
                <a:solidFill>
                  <a:srgbClr val="FF0000"/>
                </a:solidFill>
                <a:cs typeface="+mj-cs"/>
              </a:rPr>
              <a:t>الحل:</a:t>
            </a:r>
            <a:endParaRPr lang="ar-SA" sz="2000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2781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" grpId="0" animBg="1"/>
      <p:bldP spid="336" grpId="0" animBg="1"/>
      <p:bldP spid="337" grpId="0" animBg="1"/>
      <p:bldP spid="339" grpId="0" animBg="1"/>
      <p:bldP spid="340" grpId="0" animBg="1"/>
      <p:bldP spid="341" grpId="0" animBg="1"/>
      <p:bldP spid="342" grpId="0" animBg="1"/>
      <p:bldP spid="343" grpId="0" animBg="1"/>
      <p:bldP spid="344" grpId="0" animBg="1"/>
      <p:bldP spid="345" grpId="0"/>
      <p:bldP spid="346" grpId="0" animBg="1"/>
      <p:bldP spid="347" grpId="0" animBg="1"/>
      <p:bldP spid="117" grpId="0" animBg="1"/>
      <p:bldP spid="118" grpId="0" animBg="1"/>
      <p:bldP spid="119" grpId="0" animBg="1"/>
      <p:bldP spid="120" grpId="0" animBg="1"/>
      <p:bldP spid="121" grpId="0"/>
      <p:bldP spid="122" grpId="0" animBg="1"/>
      <p:bldP spid="123" grpId="0" animBg="1"/>
      <p:bldP spid="124" grpId="0" animBg="1"/>
      <p:bldP spid="125" grpId="0" animBg="1"/>
      <p:bldP spid="126" grpId="0" animBg="1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Box 140"/>
          <p:cNvSpPr txBox="1"/>
          <p:nvPr/>
        </p:nvSpPr>
        <p:spPr>
          <a:xfrm>
            <a:off x="1804028" y="704023"/>
            <a:ext cx="6800420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cs typeface="AGA Rasheeq Bold" pitchFamily="2" charset="-78"/>
              </a:rPr>
              <a:t>أوجد طول المحور القاطع للقطع الزائد الذي اختلافه المركزي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5" name="Rectangle 334"/>
              <p:cNvSpPr/>
              <p:nvPr/>
            </p:nvSpPr>
            <p:spPr>
              <a:xfrm>
                <a:off x="467544" y="4815895"/>
                <a:ext cx="1624516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5" name="Rectangle 3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815895"/>
                <a:ext cx="1624516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6" name="Rectangle 335"/>
              <p:cNvSpPr/>
              <p:nvPr/>
            </p:nvSpPr>
            <p:spPr>
              <a:xfrm>
                <a:off x="5047746" y="4751916"/>
                <a:ext cx="1324453" cy="5395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6" name="Rectangle 3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746" y="4751916"/>
                <a:ext cx="1324453" cy="5395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7" name="Rectangle 336"/>
              <p:cNvSpPr/>
              <p:nvPr/>
            </p:nvSpPr>
            <p:spPr>
              <a:xfrm>
                <a:off x="2359922" y="4831283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7" name="Rectangle 3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922" y="4831283"/>
                <a:ext cx="535724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9" name="Rectangle 338"/>
              <p:cNvSpPr/>
              <p:nvPr/>
            </p:nvSpPr>
            <p:spPr>
              <a:xfrm>
                <a:off x="539552" y="2819313"/>
                <a:ext cx="1224136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9" name="Rectangle 3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819313"/>
                <a:ext cx="1224136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0" name="Rectangle 339"/>
              <p:cNvSpPr/>
              <p:nvPr/>
            </p:nvSpPr>
            <p:spPr>
              <a:xfrm>
                <a:off x="1804028" y="2850091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0" name="Rectangle 3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028" y="2850091"/>
                <a:ext cx="535724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1" name="Rectangle 340"/>
              <p:cNvSpPr/>
              <p:nvPr/>
            </p:nvSpPr>
            <p:spPr>
              <a:xfrm>
                <a:off x="486224" y="3467385"/>
                <a:ext cx="2213568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1" name="Rectangle 3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224" y="3467385"/>
                <a:ext cx="2213568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3" name="Rectangle 342"/>
              <p:cNvSpPr/>
              <p:nvPr/>
            </p:nvSpPr>
            <p:spPr>
              <a:xfrm>
                <a:off x="2923442" y="4815536"/>
                <a:ext cx="1345723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3" name="Rectangle 3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3442" y="4815536"/>
                <a:ext cx="1345723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5" name="TextBox 344"/>
              <p:cNvSpPr txBox="1"/>
              <p:nvPr/>
            </p:nvSpPr>
            <p:spPr>
              <a:xfrm>
                <a:off x="2059483" y="5908143"/>
                <a:ext cx="4312716" cy="53008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:r>
                  <a:rPr lang="ar-KW" sz="2600" dirty="0">
                    <a:cs typeface="AGA Rasheeq Bold" pitchFamily="2" charset="-78"/>
                  </a:rPr>
                  <a:t>طول المحور القاطع =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600" i="1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ar-KW" sz="2600" dirty="0">
                    <a:cs typeface="AGA Rasheeq Bold" pitchFamily="2" charset="-78"/>
                  </a:rPr>
                  <a:t> وحدات</a:t>
                </a:r>
              </a:p>
            </p:txBody>
          </p:sp>
        </mc:Choice>
        <mc:Fallback xmlns="">
          <p:sp>
            <p:nvSpPr>
              <p:cNvPr id="345" name="TextBox 3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9483" y="5908143"/>
                <a:ext cx="4312716" cy="530082"/>
              </a:xfrm>
              <a:prstGeom prst="rect">
                <a:avLst/>
              </a:prstGeom>
              <a:blipFill>
                <a:blip r:embed="rId9"/>
                <a:stretch>
                  <a:fillRect t="-3448" r="-2546" b="-287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6" name="Rectangle 345"/>
              <p:cNvSpPr/>
              <p:nvPr/>
            </p:nvSpPr>
            <p:spPr>
              <a:xfrm>
                <a:off x="496230" y="1901793"/>
                <a:ext cx="1656094" cy="777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GA Rasheeq Bold" pitchFamily="2" charset="-78"/>
                          <a:sym typeface="Zawawi"/>
                        </a:rPr>
                        <m:t>∴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  <a:sym typeface="Zawawi"/>
                        </a:rPr>
                        <m:t>   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  <a:sym typeface="Zawawi"/>
                        </a:rPr>
                        <m:t>𝑒</m:t>
                      </m:r>
                      <m:r>
                        <a:rPr lang="en-US" sz="260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6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𝑐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𝑎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 </m:t>
                      </m:r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346" name="Rectangle 3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230" y="1901793"/>
                <a:ext cx="1656094" cy="77745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Rectangle 114"/>
              <p:cNvSpPr/>
              <p:nvPr/>
            </p:nvSpPr>
            <p:spPr>
              <a:xfrm>
                <a:off x="911576" y="691832"/>
                <a:ext cx="1344792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6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dPr>
                        <m:e>
                          <m:r>
                            <a:rPr lang="en-US" sz="2600" i="1">
                              <a:latin typeface="Cambria Math"/>
                              <a:cs typeface="AGA Rasheeq Bold" pitchFamily="2" charset="-78"/>
                            </a:rPr>
                            <m:t>𝑒</m:t>
                          </m:r>
                          <m:r>
                            <a:rPr lang="en-US" sz="2600" i="1">
                              <a:latin typeface="Cambria Math"/>
                              <a:cs typeface="AGA Rasheeq Bold" pitchFamily="2" charset="-78"/>
                            </a:rPr>
                            <m:t>=</m:t>
                          </m:r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115" name="Rectangle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576" y="691832"/>
                <a:ext cx="1344792" cy="49244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TextBox 115"/>
          <p:cNvSpPr txBox="1"/>
          <p:nvPr/>
        </p:nvSpPr>
        <p:spPr>
          <a:xfrm>
            <a:off x="4572000" y="1117590"/>
            <a:ext cx="3990661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cs typeface="AGA Rasheeq Bold" pitchFamily="2" charset="-78"/>
              </a:rPr>
              <a:t>وطول محوره المرافق </a:t>
            </a:r>
            <a:r>
              <a:rPr lang="en-US" sz="2600" dirty="0">
                <a:latin typeface="Cambria Math" pitchFamily="18" charset="0"/>
                <a:ea typeface="Cambria Math" pitchFamily="18" charset="0"/>
                <a:cs typeface="AGA Rasheeq Bold" pitchFamily="2" charset="-78"/>
              </a:rPr>
              <a:t>6</a:t>
            </a:r>
            <a:r>
              <a:rPr lang="ar-KW" sz="2600" dirty="0">
                <a:latin typeface="Cambria Math" pitchFamily="18" charset="0"/>
                <a:ea typeface="Cambria Math" pitchFamily="18" charset="0"/>
                <a:cs typeface="AGA Rasheeq Bold" pitchFamily="2" charset="-78"/>
              </a:rPr>
              <a:t> </a:t>
            </a:r>
            <a:r>
              <a:rPr lang="ar-KW" sz="2600" dirty="0">
                <a:cs typeface="AGA Rasheeq Bold" pitchFamily="2" charset="-78"/>
              </a:rPr>
              <a:t>وحدات.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Rectangle 116"/>
              <p:cNvSpPr/>
              <p:nvPr/>
            </p:nvSpPr>
            <p:spPr>
              <a:xfrm>
                <a:off x="2794494" y="1886227"/>
                <a:ext cx="1668021" cy="777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  <a:ea typeface="Cambria Math"/>
                          <a:cs typeface="AGA Rasheeq Bold" pitchFamily="2" charset="-78"/>
                          <a:sym typeface="Zawawi"/>
                        </a:rPr>
                        <m:t>∴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  <a:sym typeface="Zawawi"/>
                        </a:rPr>
                        <m:t>   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  <a:sym typeface="Zawawi"/>
                        </a:rPr>
                        <m:t>2</m:t>
                      </m:r>
                      <m:r>
                        <a:rPr lang="en-US" sz="260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6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𝑐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𝑎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 </m:t>
                      </m:r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117" name="Rectangle 1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4494" y="1886227"/>
                <a:ext cx="1668021" cy="77745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/>
              <p:cNvSpPr/>
              <p:nvPr/>
            </p:nvSpPr>
            <p:spPr>
              <a:xfrm>
                <a:off x="2092060" y="2058003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2060" y="2058003"/>
                <a:ext cx="535724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5543426" y="2027225"/>
                <a:ext cx="1254189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  <a:sym typeface="Zawawi"/>
                        </a:rPr>
                        <m:t>𝑐</m:t>
                      </m:r>
                      <m:r>
                        <a:rPr lang="en-US" sz="260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2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𝑎</m:t>
                      </m:r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3426" y="2027225"/>
                <a:ext cx="1254189" cy="49244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/>
              <p:cNvSpPr/>
              <p:nvPr/>
            </p:nvSpPr>
            <p:spPr>
              <a:xfrm>
                <a:off x="4756356" y="2058003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0" name="Rectangle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6356" y="2058003"/>
                <a:ext cx="535724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TextBox 120"/>
          <p:cNvSpPr txBox="1"/>
          <p:nvPr/>
        </p:nvSpPr>
        <p:spPr>
          <a:xfrm>
            <a:off x="5024218" y="2819313"/>
            <a:ext cx="3538443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cs typeface="AGA Rasheeq Bold" pitchFamily="2" charset="-78"/>
              </a:rPr>
              <a:t>طول محوره المرافق </a:t>
            </a:r>
            <a:r>
              <a:rPr lang="en-US" sz="2600" dirty="0">
                <a:latin typeface="Cambria Math" pitchFamily="18" charset="0"/>
                <a:ea typeface="Cambria Math" pitchFamily="18" charset="0"/>
                <a:cs typeface="AGA Rasheeq Bold" pitchFamily="2" charset="-78"/>
              </a:rPr>
              <a:t>6</a:t>
            </a:r>
            <a:r>
              <a:rPr lang="ar-KW" sz="2600" dirty="0">
                <a:latin typeface="Cambria Math" pitchFamily="18" charset="0"/>
                <a:ea typeface="Cambria Math" pitchFamily="18" charset="0"/>
                <a:cs typeface="AGA Rasheeq Bold" pitchFamily="2" charset="-78"/>
              </a:rPr>
              <a:t> </a:t>
            </a:r>
            <a:r>
              <a:rPr lang="ar-KW" sz="2600" dirty="0">
                <a:cs typeface="AGA Rasheeq Bold" pitchFamily="2" charset="-78"/>
              </a:rPr>
              <a:t>أي أن: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Rectangle 121"/>
              <p:cNvSpPr/>
              <p:nvPr/>
            </p:nvSpPr>
            <p:spPr>
              <a:xfrm>
                <a:off x="2385411" y="2819313"/>
                <a:ext cx="1224136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2" name="Rectangle 1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5411" y="2819313"/>
                <a:ext cx="1224136" cy="49244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Rectangle 122"/>
              <p:cNvSpPr/>
              <p:nvPr/>
            </p:nvSpPr>
            <p:spPr>
              <a:xfrm>
                <a:off x="466238" y="4115457"/>
                <a:ext cx="2305562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3" name="Rectangle 1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238" y="4115457"/>
                <a:ext cx="2305562" cy="49244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Rectangle 124"/>
              <p:cNvSpPr/>
              <p:nvPr/>
            </p:nvSpPr>
            <p:spPr>
              <a:xfrm>
                <a:off x="4488494" y="4830924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5" name="Rectangle 1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494" y="4830924"/>
                <a:ext cx="535724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Rectangle 125"/>
              <p:cNvSpPr/>
              <p:nvPr/>
            </p:nvSpPr>
            <p:spPr>
              <a:xfrm>
                <a:off x="2697985" y="5351479"/>
                <a:ext cx="3035712" cy="5716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e>
                      </m:d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6" name="Rectangle 1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7985" y="5351479"/>
                <a:ext cx="3035712" cy="57169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مربع نص 25"/>
          <p:cNvSpPr txBox="1"/>
          <p:nvPr/>
        </p:nvSpPr>
        <p:spPr>
          <a:xfrm>
            <a:off x="6893169" y="306612"/>
            <a:ext cx="1980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>
                <a:solidFill>
                  <a:srgbClr val="FF0000"/>
                </a:solidFill>
              </a:rPr>
              <a:t>حاول أن تحل </a:t>
            </a:r>
            <a:r>
              <a:rPr lang="en-US" sz="2000" b="1" dirty="0">
                <a:solidFill>
                  <a:srgbClr val="FF0000"/>
                </a:solidFill>
              </a:rPr>
              <a:t>(3)</a:t>
            </a:r>
            <a:r>
              <a:rPr lang="ar-KW" sz="2000" b="1" dirty="0"/>
              <a:t> </a:t>
            </a:r>
            <a:endParaRPr lang="en-GB" sz="2000" b="1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225945" y="205847"/>
            <a:ext cx="1282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صـ  </a:t>
            </a:r>
            <a:r>
              <a:rPr lang="en-US" sz="2000" b="1" dirty="0"/>
              <a:t>131</a:t>
            </a:r>
            <a:r>
              <a:rPr lang="ar-KW" sz="2000" b="1" dirty="0"/>
              <a:t> </a:t>
            </a:r>
            <a:endParaRPr lang="en-GB" sz="2000" b="1" dirty="0"/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>
          <a:xfrm>
            <a:off x="6553200" y="6095091"/>
            <a:ext cx="2133600" cy="366183"/>
          </a:xfrm>
        </p:spPr>
        <p:txBody>
          <a:bodyPr/>
          <a:lstStyle/>
          <a:p>
            <a:pPr>
              <a:defRPr/>
            </a:pPr>
            <a:fld id="{B1FCE933-52D8-46BD-A15E-F1428D1C73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مستطيل مستدير الزوايا 4">
            <a:extLst>
              <a:ext uri="{FF2B5EF4-FFF2-40B4-BE49-F238E27FC236}">
                <a16:creationId xmlns:a16="http://schemas.microsoft.com/office/drawing/2014/main" id="{5F3C2DFC-77D3-476B-AB5A-D8728513C616}"/>
              </a:ext>
            </a:extLst>
          </p:cNvPr>
          <p:cNvSpPr/>
          <p:nvPr/>
        </p:nvSpPr>
        <p:spPr>
          <a:xfrm>
            <a:off x="7883355" y="1663718"/>
            <a:ext cx="669700" cy="28333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000" b="1" dirty="0">
                <a:solidFill>
                  <a:srgbClr val="FF0000"/>
                </a:solidFill>
                <a:cs typeface="+mj-cs"/>
              </a:rPr>
              <a:t>الحل:</a:t>
            </a:r>
            <a:endParaRPr lang="ar-SA" sz="2000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3933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" grpId="0" animBg="1"/>
      <p:bldP spid="336" grpId="0" animBg="1"/>
      <p:bldP spid="337" grpId="0" animBg="1"/>
      <p:bldP spid="339" grpId="0" animBg="1"/>
      <p:bldP spid="340" grpId="0" animBg="1"/>
      <p:bldP spid="341" grpId="0" animBg="1"/>
      <p:bldP spid="343" grpId="0" animBg="1"/>
      <p:bldP spid="345" grpId="0" animBg="1"/>
      <p:bldP spid="346" grpId="0" animBg="1"/>
      <p:bldP spid="117" grpId="0" animBg="1"/>
      <p:bldP spid="118" grpId="0" animBg="1"/>
      <p:bldP spid="119" grpId="0" animBg="1"/>
      <p:bldP spid="120" grpId="0" animBg="1"/>
      <p:bldP spid="121" grpId="0"/>
      <p:bldP spid="122" grpId="0" animBg="1"/>
      <p:bldP spid="123" grpId="0" animBg="1"/>
      <p:bldP spid="125" grpId="0" animBg="1"/>
      <p:bldP spid="126" grpId="0" animBg="1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E81A2B9F-423E-40C1-95C3-01E8E09CDAF5}"/>
              </a:ext>
            </a:extLst>
          </p:cNvPr>
          <p:cNvSpPr/>
          <p:nvPr/>
        </p:nvSpPr>
        <p:spPr>
          <a:xfrm>
            <a:off x="3104290" y="324172"/>
            <a:ext cx="2935419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KW" sz="5400" b="1" cap="none" spc="0" dirty="0">
                <a:ln/>
                <a:solidFill>
                  <a:srgbClr val="00B050"/>
                </a:solidFill>
                <a:effectLst/>
                <a:cs typeface="+mj-cs"/>
              </a:rPr>
              <a:t> </a:t>
            </a:r>
            <a:r>
              <a:rPr lang="en-US" sz="5400" b="1" cap="none" spc="0" dirty="0">
                <a:ln/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(7-4)</a:t>
            </a:r>
            <a:r>
              <a:rPr lang="ar-KW" sz="5400" b="1" cap="none" spc="0" dirty="0">
                <a:ln/>
                <a:solidFill>
                  <a:srgbClr val="00B050"/>
                </a:solidFill>
                <a:effectLst/>
                <a:cs typeface="+mj-cs"/>
              </a:rPr>
              <a:t>بند</a:t>
            </a:r>
            <a:r>
              <a:rPr lang="en-US" sz="5400" b="1" cap="none" spc="0" dirty="0">
                <a:ln/>
                <a:solidFill>
                  <a:srgbClr val="00B050"/>
                </a:solidFill>
                <a:effectLst/>
                <a:cs typeface="+mj-cs"/>
              </a:rPr>
              <a:t> </a:t>
            </a:r>
            <a:endParaRPr lang="ar-SA" sz="5400" b="1" cap="none" spc="0" dirty="0">
              <a:ln/>
              <a:solidFill>
                <a:srgbClr val="00B050"/>
              </a:solidFill>
              <a:effectLst/>
              <a:cs typeface="+mj-cs"/>
            </a:endParaRPr>
          </a:p>
        </p:txBody>
      </p:sp>
      <p:sp>
        <p:nvSpPr>
          <p:cNvPr id="43" name="مستطيل 42">
            <a:extLst>
              <a:ext uri="{FF2B5EF4-FFF2-40B4-BE49-F238E27FC236}">
                <a16:creationId xmlns:a16="http://schemas.microsoft.com/office/drawing/2014/main" id="{C9FAAE33-4A38-47BE-BDC7-9929B11EE1D8}"/>
              </a:ext>
            </a:extLst>
          </p:cNvPr>
          <p:cNvSpPr/>
          <p:nvPr/>
        </p:nvSpPr>
        <p:spPr>
          <a:xfrm>
            <a:off x="1809062" y="2228671"/>
            <a:ext cx="5525873" cy="1200329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KW" sz="7200" b="1" dirty="0">
                <a:ln/>
                <a:solidFill>
                  <a:srgbClr val="FF0000"/>
                </a:solidFill>
                <a:cs typeface="+mj-cs"/>
              </a:rPr>
              <a:t>الاختلاف المركزي</a:t>
            </a:r>
            <a:endParaRPr lang="ar-SA" sz="7200" b="1" cap="none" spc="0" dirty="0">
              <a:ln/>
              <a:solidFill>
                <a:srgbClr val="FF0000"/>
              </a:solidFill>
              <a:effectLst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975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مربع نص 3"/>
              <p:cNvSpPr txBox="1"/>
              <p:nvPr/>
            </p:nvSpPr>
            <p:spPr>
              <a:xfrm>
                <a:off x="711102" y="268840"/>
                <a:ext cx="6790141" cy="1894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KW" sz="2400" b="1" dirty="0">
                    <a:cs typeface="+mj-cs"/>
                  </a:rPr>
                  <a:t>حدد نوع القطع في كل مما يلي ثم أوجد معادلته .</a:t>
                </a:r>
              </a:p>
              <a:p>
                <a:pPr algn="r" rtl="1"/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ar-KW" sz="2400" b="1" dirty="0">
                    <a:cs typeface="+mj-cs"/>
                  </a:rPr>
                  <a:t>)  </a:t>
                </a:r>
                <a:r>
                  <a:rPr lang="ar-KW" sz="2400" b="1" dirty="0" err="1">
                    <a:cs typeface="+mj-cs"/>
                  </a:rPr>
                  <a:t>إختلافه</a:t>
                </a:r>
                <a:r>
                  <a:rPr lang="ar-KW" sz="2400" b="1" dirty="0">
                    <a:cs typeface="+mj-cs"/>
                  </a:rPr>
                  <a:t> المركزي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 =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</a:t>
                </a:r>
                <a:r>
                  <a:rPr lang="en-US" sz="2400" b="1" dirty="0">
                    <a:cs typeface="+mj-cs"/>
                  </a:rPr>
                  <a:t> </a:t>
                </a:r>
                <a:r>
                  <a:rPr lang="ar-KW" sz="2400" b="1" dirty="0">
                    <a:cs typeface="+mj-cs"/>
                  </a:rPr>
                  <a:t> و بؤرته </a:t>
                </a:r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/>
                        <a:cs typeface="+mj-cs"/>
                      </a:rPr>
                      <m:t> </m:t>
                    </m:r>
                    <m:f>
                      <m:fPr>
                        <m:ctrlPr>
                          <a:rPr lang="en-US" sz="2400" b="1" i="1" dirty="0" smtClean="0">
                            <a:latin typeface="Cambria Math" panose="02040503050406030204" pitchFamily="18" charset="0"/>
                            <a:cs typeface="+mj-cs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latin typeface="Cambria Math"/>
                            <a:cs typeface="+mj-cs"/>
                          </a:rPr>
                          <m:t>𝟏</m:t>
                        </m:r>
                      </m:num>
                      <m:den>
                        <m:r>
                          <a:rPr lang="en-US" sz="2400" b="1" i="1" dirty="0" smtClean="0">
                            <a:latin typeface="Cambria Math"/>
                            <a:cs typeface="+mj-cs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0)</a:t>
                </a:r>
                <a:r>
                  <a:rPr lang="en-US" sz="2400" b="1" i="1" dirty="0">
                    <a:cs typeface="+mj-cs"/>
                  </a:rPr>
                  <a:t> </a:t>
                </a:r>
                <a:r>
                  <a:rPr lang="ar-KW" sz="2400" b="1" dirty="0">
                    <a:cs typeface="+mj-cs"/>
                  </a:rPr>
                  <a:t>:</a:t>
                </a:r>
                <a:endParaRPr lang="en-US" sz="2400" b="1" dirty="0">
                  <a:cs typeface="+mj-cs"/>
                </a:endParaRPr>
              </a:p>
              <a:p>
                <a:pPr algn="r" rtl="1"/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ar-KW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KW" sz="2400" b="1" dirty="0">
                    <a:cs typeface="+mj-cs"/>
                  </a:rPr>
                  <a:t>إختلافه المركزي </a:t>
                </a:r>
                <a:r>
                  <a:rPr lang="en-US" sz="2400" b="1" dirty="0">
                    <a:latin typeface="Times New Roman" panose="02020603050405020304" pitchFamily="18" charset="0"/>
                    <a:cs typeface="+mj-cs"/>
                  </a:rPr>
                  <a:t>(</a:t>
                </a:r>
                <a:r>
                  <a:rPr lang="en-US" sz="2400" b="1" i="1" dirty="0">
                    <a:latin typeface="Times New Roman" panose="02020603050405020304" pitchFamily="18" charset="0"/>
                    <a:cs typeface="+mj-cs"/>
                  </a:rPr>
                  <a:t>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latin typeface="Cambria Math" panose="02040503050406030204" pitchFamily="18" charset="0"/>
                            <a:cs typeface="+mj-cs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latin typeface="Cambria Math" panose="02040503050406030204" pitchFamily="18" charset="0"/>
                            <a:cs typeface="+mj-cs"/>
                          </a:rPr>
                          <m:t>𝟏</m:t>
                        </m:r>
                      </m:num>
                      <m:den>
                        <m:r>
                          <a:rPr lang="en-US" sz="2400" b="1" i="1" dirty="0" smtClean="0">
                            <a:latin typeface="Cambria Math" panose="02040503050406030204" pitchFamily="18" charset="0"/>
                            <a:cs typeface="+mj-cs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>
                    <a:latin typeface="Times New Roman" panose="02020603050405020304" pitchFamily="18" charset="0"/>
                    <a:cs typeface="+mj-cs"/>
                  </a:rPr>
                  <a:t>)</a:t>
                </a:r>
                <a:r>
                  <a:rPr lang="en-US" sz="2400" b="1" dirty="0">
                    <a:cs typeface="+mj-cs"/>
                  </a:rPr>
                  <a:t> </a:t>
                </a:r>
                <a:r>
                  <a:rPr lang="ar-KW" sz="2400" b="1" dirty="0">
                    <a:cs typeface="+mj-cs"/>
                  </a:rPr>
                  <a:t> و إحدى بؤرتيه </a:t>
                </a:r>
                <a:r>
                  <a:rPr lang="en-US" sz="2400" b="1" i="1" dirty="0">
                    <a:latin typeface="Times New Roman" panose="02020603050405020304" pitchFamily="18" charset="0"/>
                    <a:cs typeface="+mj-cs"/>
                  </a:rPr>
                  <a:t>F</a:t>
                </a:r>
                <a:r>
                  <a:rPr lang="en-US" sz="2400" b="1" dirty="0">
                    <a:latin typeface="Times New Roman" panose="02020603050405020304" pitchFamily="18" charset="0"/>
                    <a:cs typeface="+mj-cs"/>
                  </a:rPr>
                  <a:t>(</a:t>
                </a:r>
                <a14:m>
                  <m:oMath xmlns:m="http://schemas.openxmlformats.org/officeDocument/2006/math">
                    <m:r>
                      <a:rPr lang="ar-KW" sz="2400" b="1" i="1" dirty="0" smtClean="0">
                        <a:latin typeface="Cambria Math"/>
                        <a:cs typeface="+mj-cs"/>
                      </a:rPr>
                      <m:t>𝟐</m:t>
                    </m:r>
                  </m:oMath>
                </a14:m>
                <a:r>
                  <a:rPr lang="en-US" sz="2400" b="1" i="1" dirty="0">
                    <a:cs typeface="+mj-cs"/>
                  </a:rPr>
                  <a:t>,</a:t>
                </a:r>
                <a:r>
                  <a:rPr lang="en-US" sz="2400" b="1" dirty="0">
                    <a:latin typeface="Times New Roman" panose="02020603050405020304" pitchFamily="18" charset="0"/>
                    <a:cs typeface="+mj-cs"/>
                  </a:rPr>
                  <a:t>0)</a:t>
                </a:r>
                <a:endParaRPr lang="en-US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r" rtl="1"/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ar-KW" sz="2400" b="1" dirty="0">
                    <a:cs typeface="+mj-cs"/>
                  </a:rPr>
                  <a:t>) </a:t>
                </a:r>
                <a:r>
                  <a:rPr lang="ar-KW" sz="2400" b="1" dirty="0" err="1">
                    <a:cs typeface="+mj-cs"/>
                  </a:rPr>
                  <a:t>إختلافه</a:t>
                </a:r>
                <a:r>
                  <a:rPr lang="ar-KW" sz="2400" b="1" dirty="0">
                    <a:cs typeface="+mj-cs"/>
                  </a:rPr>
                  <a:t> المركزي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 =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</a:t>
                </a:r>
                <a:r>
                  <a:rPr lang="ar-KW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KW" sz="2400" b="1" dirty="0">
                    <a:cs typeface="+mj-cs"/>
                  </a:rPr>
                  <a:t>و معادلة أحد دليليه : </a:t>
                </a:r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b="1" dirty="0">
                    <a:cs typeface="+mj-cs"/>
                  </a:rPr>
                  <a:t>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</a:t>
                </a:r>
                <a:endParaRPr lang="ar-KW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مربع نص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102" y="268840"/>
                <a:ext cx="6790141" cy="1894493"/>
              </a:xfrm>
              <a:prstGeom prst="rect">
                <a:avLst/>
              </a:prstGeom>
              <a:blipFill>
                <a:blip r:embed="rId2"/>
                <a:stretch>
                  <a:fillRect t="-2572" r="-1436" b="-61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مستطيل مستدير الزوايا 4"/>
          <p:cNvSpPr/>
          <p:nvPr/>
        </p:nvSpPr>
        <p:spPr>
          <a:xfrm>
            <a:off x="7867918" y="2239742"/>
            <a:ext cx="669700" cy="28333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000" b="1" dirty="0">
                <a:solidFill>
                  <a:srgbClr val="FF0000"/>
                </a:solidFill>
                <a:cs typeface="+mj-cs"/>
              </a:rPr>
              <a:t>الحل:</a:t>
            </a:r>
            <a:endParaRPr lang="ar-SA" sz="2000" b="1" dirty="0">
              <a:solidFill>
                <a:srgbClr val="FF0000"/>
              </a:solidFill>
              <a:cs typeface="+mj-cs"/>
            </a:endParaRPr>
          </a:p>
        </p:txBody>
      </p:sp>
      <p:grpSp>
        <p:nvGrpSpPr>
          <p:cNvPr id="7" name="مجموعة 6"/>
          <p:cNvGrpSpPr/>
          <p:nvPr/>
        </p:nvGrpSpPr>
        <p:grpSpPr>
          <a:xfrm>
            <a:off x="6364075" y="2523077"/>
            <a:ext cx="1172847" cy="486477"/>
            <a:chOff x="7786804" y="3480449"/>
            <a:chExt cx="1172847" cy="4864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مربع نص 7"/>
                <p:cNvSpPr txBox="1"/>
                <p:nvPr/>
              </p:nvSpPr>
              <p:spPr>
                <a:xfrm>
                  <a:off x="8522719" y="3480449"/>
                  <a:ext cx="43693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 rtl="1"/>
                  <a14:m>
                    <m:oMathPara xmlns:m="http://schemas.openxmlformats.org/officeDocument/2006/math">
                      <m:oMathParaPr>
                        <m:jc m:val="right"/>
                      </m:oMathParaPr>
                      <m:oMath xmlns:m="http://schemas.openxmlformats.org/officeDocument/2006/math">
                        <m:r>
                          <a:rPr lang="ar-KW" sz="2400" b="1" i="1" smtClean="0">
                            <a:latin typeface="Cambria Math"/>
                            <a:ea typeface="Cambria Math"/>
                            <a:cs typeface="+mj-cs"/>
                          </a:rPr>
                          <m:t>∵</m:t>
                        </m:r>
                      </m:oMath>
                    </m:oMathPara>
                  </a14:m>
                  <a:endParaRPr lang="ar-KW" sz="2400" b="1" dirty="0">
                    <a:cs typeface="+mj-cs"/>
                  </a:endParaRPr>
                </a:p>
              </p:txBody>
            </p:sp>
          </mc:Choice>
          <mc:Fallback xmlns="">
            <p:sp>
              <p:nvSpPr>
                <p:cNvPr id="8" name="مربع نص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22719" y="3480449"/>
                  <a:ext cx="436932" cy="46166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مربع نص 8"/>
            <p:cNvSpPr txBox="1"/>
            <p:nvPr/>
          </p:nvSpPr>
          <p:spPr>
            <a:xfrm>
              <a:off x="7786804" y="3505261"/>
              <a:ext cx="8642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en-US" sz="2400" b="1" i="1" dirty="0">
                  <a:latin typeface="Times New Roman" panose="02020603050405020304" pitchFamily="18" charset="0"/>
                  <a:cs typeface="+mj-cs"/>
                </a:rPr>
                <a:t>e</a:t>
              </a:r>
              <a:r>
                <a:rPr lang="en-US" sz="2400" b="1" dirty="0">
                  <a:cs typeface="+mj-cs"/>
                </a:rPr>
                <a:t> </a:t>
              </a:r>
              <a:r>
                <a:rPr lang="en-US" sz="2400" b="1" dirty="0">
                  <a:latin typeface="Times New Roman" panose="02020603050405020304" pitchFamily="18" charset="0"/>
                  <a:cs typeface="+mj-cs"/>
                </a:rPr>
                <a:t>=</a:t>
              </a:r>
              <a:r>
                <a:rPr lang="en-US" sz="2400" b="1" dirty="0">
                  <a:cs typeface="+mj-cs"/>
                </a:rPr>
                <a:t> </a:t>
              </a:r>
              <a:r>
                <a:rPr lang="en-US" sz="2400" b="1" dirty="0">
                  <a:latin typeface="Times New Roman" panose="02020603050405020304" pitchFamily="18" charset="0"/>
                  <a:cs typeface="+mj-cs"/>
                </a:rPr>
                <a:t>1</a:t>
              </a:r>
            </a:p>
          </p:txBody>
        </p:sp>
      </p:grpSp>
      <p:grpSp>
        <p:nvGrpSpPr>
          <p:cNvPr id="10" name="مجموعة 9"/>
          <p:cNvGrpSpPr/>
          <p:nvPr/>
        </p:nvGrpSpPr>
        <p:grpSpPr>
          <a:xfrm>
            <a:off x="4748298" y="3226486"/>
            <a:ext cx="3132491" cy="470000"/>
            <a:chOff x="5176080" y="4699059"/>
            <a:chExt cx="3132491" cy="4700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مربع نص 10"/>
                <p:cNvSpPr txBox="1"/>
                <p:nvPr/>
              </p:nvSpPr>
              <p:spPr>
                <a:xfrm>
                  <a:off x="7871639" y="4699059"/>
                  <a:ext cx="43693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 rtl="1"/>
                  <a14:m>
                    <m:oMathPara xmlns:m="http://schemas.openxmlformats.org/officeDocument/2006/math">
                      <m:oMathParaPr>
                        <m:jc m:val="right"/>
                      </m:oMathParaPr>
                      <m:oMath xmlns:m="http://schemas.openxmlformats.org/officeDocument/2006/math">
                        <m:r>
                          <a:rPr lang="ar-KW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j-cs"/>
                          </a:rPr>
                          <m:t>∴</m:t>
                        </m:r>
                      </m:oMath>
                    </m:oMathPara>
                  </a14:m>
                  <a:endParaRPr lang="ar-KW" sz="2400" b="1" dirty="0">
                    <a:cs typeface="+mj-cs"/>
                  </a:endParaRPr>
                </a:p>
              </p:txBody>
            </p:sp>
          </mc:Choice>
          <mc:Fallback xmlns="">
            <p:sp>
              <p:nvSpPr>
                <p:cNvPr id="11" name="مربع نص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1639" y="4699059"/>
                  <a:ext cx="436932" cy="46166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مربع نص 11"/>
            <p:cNvSpPr txBox="1"/>
            <p:nvPr/>
          </p:nvSpPr>
          <p:spPr>
            <a:xfrm>
              <a:off x="5176080" y="4699059"/>
              <a:ext cx="2788624" cy="47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KW" sz="2400" b="1" dirty="0">
                  <a:cs typeface="+mj-cs"/>
                </a:rPr>
                <a:t>القطع هو قطع مكافئ</a:t>
              </a:r>
              <a:endParaRPr lang="ar-KW" sz="2400" b="1" i="1" dirty="0">
                <a:cs typeface="+mj-cs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مربع نص 12"/>
              <p:cNvSpPr txBox="1"/>
              <p:nvPr/>
            </p:nvSpPr>
            <p:spPr>
              <a:xfrm>
                <a:off x="1885026" y="3111309"/>
                <a:ext cx="2930662" cy="624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b="1" i="1" dirty="0">
                    <a:cs typeface="+mj-cs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latin typeface="Cambria Math" panose="02040503050406030204" pitchFamily="18" charset="0"/>
                            <a:cs typeface="+mj-cs"/>
                          </a:rPr>
                        </m:ctrlPr>
                      </m:fPr>
                      <m:num>
                        <m:r>
                          <a:rPr lang="en-US" sz="2400" b="1" i="1" dirty="0">
                            <a:latin typeface="Cambria Math"/>
                            <a:cs typeface="+mj-cs"/>
                          </a:rPr>
                          <m:t>𝟏</m:t>
                        </m:r>
                      </m:num>
                      <m:den>
                        <m:r>
                          <a:rPr lang="en-US" sz="2400" b="1" i="1" dirty="0">
                            <a:latin typeface="Cambria Math"/>
                            <a:cs typeface="+mj-cs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i="1" dirty="0">
                    <a:cs typeface="+mj-cs"/>
                  </a:rPr>
                  <a:t>   ,  </a:t>
                </a:r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b="1" i="0" dirty="0">
                        <a:latin typeface="Cambria Math"/>
                        <a:cs typeface="+mj-cs"/>
                      </a:rPr>
                      <m:t> </m:t>
                    </m:r>
                    <m:f>
                      <m:fPr>
                        <m:ctrlPr>
                          <a:rPr lang="en-US" sz="2400" b="1" i="1" dirty="0">
                            <a:latin typeface="Cambria Math" panose="02040503050406030204" pitchFamily="18" charset="0"/>
                            <a:cs typeface="+mj-cs"/>
                          </a:rPr>
                        </m:ctrlPr>
                      </m:fPr>
                      <m:num>
                        <m:r>
                          <a:rPr lang="en-US" sz="2400" b="1" i="0" dirty="0">
                            <a:latin typeface="Cambria Math"/>
                            <a:cs typeface="+mj-cs"/>
                          </a:rPr>
                          <m:t>𝟏</m:t>
                        </m:r>
                      </m:num>
                      <m:den>
                        <m:r>
                          <a:rPr lang="en-US" sz="2400" b="1" i="0" dirty="0">
                            <a:latin typeface="Cambria Math"/>
                            <a:cs typeface="+mj-cs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>
                    <a:cs typeface="+mj-cs"/>
                  </a:rPr>
                  <a:t>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,0)</a:t>
                </a:r>
                <a:r>
                  <a:rPr lang="en-US" sz="2400" b="1" dirty="0">
                    <a:cs typeface="+mj-cs"/>
                  </a:rPr>
                  <a:t>  </a:t>
                </a:r>
                <a:r>
                  <a:rPr lang="ar-KW" sz="2400" b="1" dirty="0">
                    <a:cs typeface="+mj-cs"/>
                  </a:rPr>
                  <a:t>البؤرة</a:t>
                </a:r>
                <a:r>
                  <a:rPr lang="ar-KW" sz="2400" b="1" i="1" dirty="0">
                    <a:cs typeface="+mj-cs"/>
                  </a:rPr>
                  <a:t> </a:t>
                </a:r>
                <a:endParaRPr lang="ar-KW" sz="2400" b="1" dirty="0">
                  <a:cs typeface="+mj-cs"/>
                </a:endParaRPr>
              </a:p>
            </p:txBody>
          </p:sp>
        </mc:Choice>
        <mc:Fallback xmlns="">
          <p:sp>
            <p:nvSpPr>
              <p:cNvPr id="13" name="مربع نص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5026" y="3111309"/>
                <a:ext cx="2930662" cy="624082"/>
              </a:xfrm>
              <a:prstGeom prst="rect">
                <a:avLst/>
              </a:prstGeom>
              <a:blipFill>
                <a:blip r:embed="rId5"/>
                <a:stretch>
                  <a:fillRect l="-3119" r="-1663" b="-8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مربع نص 13"/>
              <p:cNvSpPr txBox="1"/>
              <p:nvPr/>
            </p:nvSpPr>
            <p:spPr>
              <a:xfrm>
                <a:off x="2046030" y="4552818"/>
                <a:ext cx="4460769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KW" sz="2400" b="1" dirty="0">
                    <a:cs typeface="+mj-cs"/>
                  </a:rPr>
                  <a:t>معادلة القطع المكافئ هي</a:t>
                </a:r>
                <a:r>
                  <a:rPr lang="en-US" sz="2400" b="1" dirty="0">
                    <a:cs typeface="+mj-cs"/>
                  </a:rPr>
                  <a:t> : </a:t>
                </a:r>
                <a:r>
                  <a:rPr lang="ar-KW" sz="2400" b="1" dirty="0">
                    <a:cs typeface="+mj-cs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KW" sz="2400" b="1" i="1" smtClean="0">
                            <a:latin typeface="Cambria Math" panose="02040503050406030204" pitchFamily="18" charset="0"/>
                            <a:cs typeface="+mj-cs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+mj-cs"/>
                          </a:rPr>
                          <m:t>𝒚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+mj-cs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i="1" dirty="0">
                    <a:cs typeface="+mj-cs"/>
                  </a:rPr>
                  <a:t> = 4p </a:t>
                </a:r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ar-KW" sz="2400" b="1" i="1" dirty="0">
                  <a:cs typeface="+mj-cs"/>
                </a:endParaRPr>
              </a:p>
            </p:txBody>
          </p:sp>
        </mc:Choice>
        <mc:Fallback xmlns="">
          <p:sp>
            <p:nvSpPr>
              <p:cNvPr id="14" name="مربع نص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6030" y="4552818"/>
                <a:ext cx="4460769" cy="470000"/>
              </a:xfrm>
              <a:prstGeom prst="rect">
                <a:avLst/>
              </a:prstGeom>
              <a:blipFill>
                <a:blip r:embed="rId6"/>
                <a:stretch>
                  <a:fillRect t="-9091" r="-2189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مربع نص 14"/>
          <p:cNvSpPr txBox="1"/>
          <p:nvPr/>
        </p:nvSpPr>
        <p:spPr>
          <a:xfrm>
            <a:off x="3765229" y="3812895"/>
            <a:ext cx="3958992" cy="47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400" b="1" dirty="0">
                <a:cs typeface="+mj-cs"/>
              </a:rPr>
              <a:t>محور السينات هو محور التماثل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مربع نص 15"/>
              <p:cNvSpPr txBox="1"/>
              <p:nvPr/>
            </p:nvSpPr>
            <p:spPr>
              <a:xfrm>
                <a:off x="3035185" y="5385587"/>
                <a:ext cx="2028305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14:m>
                  <m:oMath xmlns:m="http://schemas.openxmlformats.org/officeDocument/2006/math">
                    <m:sSup>
                      <m:sSupPr>
                        <m:ctrlPr>
                          <a:rPr lang="ar-KW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j-cs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j-cs"/>
                          </a:rPr>
                          <m:t>𝒚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j-cs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i="1" dirty="0">
                    <a:solidFill>
                      <a:srgbClr val="FF0000"/>
                    </a:solidFill>
                    <a:cs typeface="+mj-cs"/>
                  </a:rPr>
                  <a:t> = 2 </a:t>
                </a:r>
                <a:r>
                  <a:rPr lang="en-US" sz="24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ar-KW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مربع نص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5185" y="5385587"/>
                <a:ext cx="2028305" cy="470000"/>
              </a:xfrm>
              <a:prstGeom prst="rect">
                <a:avLst/>
              </a:prstGeom>
              <a:blipFill>
                <a:blip r:embed="rId7"/>
                <a:stretch>
                  <a:fillRect t="-8974" r="-4805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مستطيل 16"/>
          <p:cNvSpPr/>
          <p:nvPr/>
        </p:nvSpPr>
        <p:spPr>
          <a:xfrm>
            <a:off x="7507655" y="2573576"/>
            <a:ext cx="433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ar-KW" b="1" dirty="0">
                <a:cs typeface="+mj-cs"/>
              </a:rPr>
              <a:t>) </a:t>
            </a:r>
            <a:endParaRPr lang="en-US" dirty="0">
              <a:cs typeface="+mj-cs"/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7624113" y="332966"/>
            <a:ext cx="1035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>
                <a:solidFill>
                  <a:srgbClr val="FF0000"/>
                </a:solidFill>
                <a:cs typeface="+mj-cs"/>
              </a:rPr>
              <a:t>مثال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  <a:t>(1)</a:t>
            </a:r>
            <a:r>
              <a:rPr lang="ar-KW" sz="2000" b="1" dirty="0">
                <a:cs typeface="+mj-cs"/>
              </a:rPr>
              <a:t> </a:t>
            </a:r>
            <a:endParaRPr lang="en-GB" sz="2000" b="1" dirty="0">
              <a:cs typeface="+mj-cs"/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225945" y="205847"/>
            <a:ext cx="1282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>
                <a:cs typeface="+mj-cs"/>
              </a:rPr>
              <a:t>صـ  </a:t>
            </a:r>
            <a:r>
              <a:rPr lang="en-US" sz="2000" b="1" dirty="0">
                <a:cs typeface="+mj-cs"/>
              </a:rPr>
              <a:t>128</a:t>
            </a:r>
            <a:r>
              <a:rPr lang="ar-KW" sz="2000" b="1" dirty="0">
                <a:cs typeface="+mj-cs"/>
              </a:rPr>
              <a:t> </a:t>
            </a:r>
            <a:endParaRPr lang="en-GB" sz="2000" b="1" dirty="0">
              <a:cs typeface="+mj-cs"/>
            </a:endParaRP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CE933-52D8-46BD-A15E-F1428D1C73F5}" type="slidenum">
              <a:rPr lang="en-US" smtClean="0">
                <a:solidFill>
                  <a:prstClr val="black">
                    <a:tint val="75000"/>
                  </a:prstClr>
                </a:solidFill>
                <a:cs typeface="+mj-cs"/>
              </a:rPr>
              <a:pPr>
                <a:defRPr/>
              </a:pPr>
              <a:t>3</a:t>
            </a:fld>
            <a:endParaRPr lang="en-US">
              <a:solidFill>
                <a:prstClr val="black">
                  <a:tint val="75000"/>
                </a:prst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426382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/>
      <p:bldP spid="14" grpId="0"/>
      <p:bldP spid="15" grpId="0"/>
      <p:bldP spid="16" grpId="0"/>
      <p:bldP spid="17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مربع نص 3"/>
              <p:cNvSpPr txBox="1"/>
              <p:nvPr/>
            </p:nvSpPr>
            <p:spPr>
              <a:xfrm>
                <a:off x="373487" y="345249"/>
                <a:ext cx="6790141" cy="993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KW" sz="2400" b="1" dirty="0"/>
                  <a:t>حدد نوع القطع في كل مما يلي ثم أوجد معادلته .</a:t>
                </a:r>
              </a:p>
              <a:p>
                <a:pPr algn="r" rtl="1"/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ar-KW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KW" sz="2400" b="1" dirty="0"/>
                  <a:t>إختلافه المركزي </a:t>
                </a:r>
                <a:r>
                  <a:rPr lang="en-US" sz="2400" b="1" dirty="0">
                    <a:latin typeface="Times New Roman" panose="02020603050405020304" pitchFamily="18" charset="0"/>
                  </a:rPr>
                  <a:t>(</a:t>
                </a:r>
                <a:r>
                  <a:rPr lang="en-US" sz="2400" b="1" i="1" dirty="0">
                    <a:latin typeface="Times New Roman" panose="02020603050405020304" pitchFamily="18" charset="0"/>
                  </a:rPr>
                  <a:t>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>
                    <a:latin typeface="Times New Roman" panose="02020603050405020304" pitchFamily="18" charset="0"/>
                  </a:rPr>
                  <a:t>)</a:t>
                </a:r>
                <a:r>
                  <a:rPr lang="en-US" sz="2400" b="1" dirty="0"/>
                  <a:t> </a:t>
                </a:r>
                <a:r>
                  <a:rPr lang="ar-KW" sz="2400" b="1" dirty="0"/>
                  <a:t> و إحدى بؤرتيه </a:t>
                </a:r>
                <a:r>
                  <a:rPr lang="en-US" sz="2400" b="1" i="1" dirty="0">
                    <a:latin typeface="Times New Roman" panose="02020603050405020304" pitchFamily="18" charset="0"/>
                  </a:rPr>
                  <a:t>F</a:t>
                </a:r>
                <a:r>
                  <a:rPr lang="en-US" sz="2400" b="1" dirty="0">
                    <a:latin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ar-KW" sz="2400" b="1" i="1" dirty="0">
                        <a:latin typeface="Cambria Math"/>
                      </a:rPr>
                      <m:t>𝟐</m:t>
                    </m:r>
                  </m:oMath>
                </a14:m>
                <a:r>
                  <a:rPr lang="en-US" sz="2400" b="1" i="1" dirty="0"/>
                  <a:t>,</a:t>
                </a:r>
                <a:r>
                  <a:rPr lang="en-US" sz="2400" b="1" dirty="0">
                    <a:latin typeface="Times New Roman" panose="02020603050405020304" pitchFamily="18" charset="0"/>
                  </a:rPr>
                  <a:t>0)</a:t>
                </a:r>
                <a:endParaRPr lang="en-US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مربع نص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87" y="345249"/>
                <a:ext cx="6790141" cy="993413"/>
              </a:xfrm>
              <a:prstGeom prst="rect">
                <a:avLst/>
              </a:prstGeom>
              <a:blipFill>
                <a:blip r:embed="rId2"/>
                <a:stretch>
                  <a:fillRect t="-4294" r="-1526" b="-5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مجموعة 6"/>
          <p:cNvGrpSpPr/>
          <p:nvPr/>
        </p:nvGrpSpPr>
        <p:grpSpPr>
          <a:xfrm>
            <a:off x="3768557" y="1540119"/>
            <a:ext cx="1223028" cy="712631"/>
            <a:chOff x="7428004" y="3505261"/>
            <a:chExt cx="1223028" cy="7126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مربع نص 7"/>
                <p:cNvSpPr txBox="1"/>
                <p:nvPr/>
              </p:nvSpPr>
              <p:spPr>
                <a:xfrm>
                  <a:off x="7428004" y="3647876"/>
                  <a:ext cx="43693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 rtl="1"/>
                  <a14:m>
                    <m:oMathPara xmlns:m="http://schemas.openxmlformats.org/officeDocument/2006/math">
                      <m:oMathParaPr>
                        <m:jc m:val="right"/>
                      </m:oMathParaPr>
                      <m:oMath xmlns:m="http://schemas.openxmlformats.org/officeDocument/2006/math">
                        <m:r>
                          <a:rPr lang="ar-KW" sz="2400" b="1" i="1" smtClean="0">
                            <a:latin typeface="Cambria Math"/>
                            <a:ea typeface="Cambria Math"/>
                          </a:rPr>
                          <m:t>∵</m:t>
                        </m:r>
                      </m:oMath>
                    </m:oMathPara>
                  </a14:m>
                  <a:endParaRPr lang="ar-KW" sz="2400" b="1" dirty="0"/>
                </a:p>
              </p:txBody>
            </p:sp>
          </mc:Choice>
          <mc:Fallback xmlns="">
            <p:sp>
              <p:nvSpPr>
                <p:cNvPr id="8" name="مربع نص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28004" y="3647876"/>
                  <a:ext cx="436932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S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مربع نص 8"/>
                <p:cNvSpPr txBox="1"/>
                <p:nvPr/>
              </p:nvSpPr>
              <p:spPr>
                <a:xfrm>
                  <a:off x="7786804" y="3505261"/>
                  <a:ext cx="864228" cy="7126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en-US" sz="2800" b="1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</a:t>
                  </a:r>
                  <a:r>
                    <a:rPr lang="en-US" sz="2800" b="1" dirty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ar-KW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ar-KW" sz="28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ar-KW" sz="28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</m:oMath>
                  </a14:m>
                  <a:endParaRPr lang="ar-KW" sz="2800" b="1" dirty="0"/>
                </a:p>
              </p:txBody>
            </p:sp>
          </mc:Choice>
          <mc:Fallback xmlns="">
            <p:sp>
              <p:nvSpPr>
                <p:cNvPr id="9" name="مربع نص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86804" y="3505261"/>
                  <a:ext cx="864228" cy="712631"/>
                </a:xfrm>
                <a:prstGeom prst="rect">
                  <a:avLst/>
                </a:prstGeom>
                <a:blipFill>
                  <a:blip r:embed="rId4"/>
                  <a:stretch>
                    <a:fillRect l="-10563" b="-111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مجموعة 9"/>
          <p:cNvGrpSpPr/>
          <p:nvPr/>
        </p:nvGrpSpPr>
        <p:grpSpPr>
          <a:xfrm>
            <a:off x="4748298" y="2582248"/>
            <a:ext cx="3132491" cy="470000"/>
            <a:chOff x="5176080" y="4699059"/>
            <a:chExt cx="3132491" cy="4700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مربع نص 10"/>
                <p:cNvSpPr txBox="1"/>
                <p:nvPr/>
              </p:nvSpPr>
              <p:spPr>
                <a:xfrm>
                  <a:off x="7871639" y="4699059"/>
                  <a:ext cx="43693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 rtl="1"/>
                  <a14:m>
                    <m:oMathPara xmlns:m="http://schemas.openxmlformats.org/officeDocument/2006/math">
                      <m:oMathParaPr>
                        <m:jc m:val="right"/>
                      </m:oMathParaPr>
                      <m:oMath xmlns:m="http://schemas.openxmlformats.org/officeDocument/2006/math">
                        <m:r>
                          <a:rPr lang="ar-KW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∴</m:t>
                        </m:r>
                      </m:oMath>
                    </m:oMathPara>
                  </a14:m>
                  <a:endParaRPr lang="ar-KW" sz="2400" b="1" dirty="0"/>
                </a:p>
              </p:txBody>
            </p:sp>
          </mc:Choice>
          <mc:Fallback xmlns="">
            <p:sp>
              <p:nvSpPr>
                <p:cNvPr id="13" name="مربع نص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1639" y="4699059"/>
                  <a:ext cx="436932" cy="46166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مربع نص 11"/>
            <p:cNvSpPr txBox="1"/>
            <p:nvPr/>
          </p:nvSpPr>
          <p:spPr>
            <a:xfrm>
              <a:off x="5176080" y="4699059"/>
              <a:ext cx="2788624" cy="47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KW" sz="2400" b="1" dirty="0"/>
                <a:t>القطع هو قطع ناقص</a:t>
              </a:r>
              <a:endParaRPr lang="ar-KW" sz="2400" b="1" i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مربع نص 12"/>
              <p:cNvSpPr txBox="1"/>
              <p:nvPr/>
            </p:nvSpPr>
            <p:spPr>
              <a:xfrm>
                <a:off x="1885026" y="2537190"/>
                <a:ext cx="28499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Times New Roman" panose="02020603050405020304" pitchFamily="18" charset="0"/>
                  </a:rPr>
                  <a:t>F</a:t>
                </a:r>
                <a:r>
                  <a:rPr lang="en-US" sz="2400" b="1" dirty="0">
                    <a:latin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ar-KW" sz="2400" b="1" i="1" dirty="0">
                        <a:latin typeface="Cambria Math"/>
                      </a:rPr>
                      <m:t>𝟐</m:t>
                    </m:r>
                  </m:oMath>
                </a14:m>
                <a:r>
                  <a:rPr lang="en-US" sz="2400" b="1" i="1" dirty="0"/>
                  <a:t>,</a:t>
                </a:r>
                <a:r>
                  <a:rPr lang="en-US" sz="2400" b="1" dirty="0">
                    <a:latin typeface="Times New Roman" panose="02020603050405020304" pitchFamily="18" charset="0"/>
                  </a:rPr>
                  <a:t>0) </a:t>
                </a:r>
                <a:r>
                  <a:rPr lang="ar-KW" sz="2400" b="1" dirty="0"/>
                  <a:t>إحدى البؤرتين </a:t>
                </a:r>
              </a:p>
            </p:txBody>
          </p:sp>
        </mc:Choice>
        <mc:Fallback xmlns="">
          <p:sp>
            <p:nvSpPr>
              <p:cNvPr id="13" name="مربع نص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5026" y="2537190"/>
                <a:ext cx="2849979" cy="461665"/>
              </a:xfrm>
              <a:prstGeom prst="rect">
                <a:avLst/>
              </a:prstGeom>
              <a:blipFill>
                <a:blip r:embed="rId7"/>
                <a:stretch>
                  <a:fillRect l="-3205" t="-1184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مربع نص 14"/>
          <p:cNvSpPr txBox="1"/>
          <p:nvPr/>
        </p:nvSpPr>
        <p:spPr>
          <a:xfrm>
            <a:off x="1610601" y="3158891"/>
            <a:ext cx="6310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400" b="1" dirty="0"/>
              <a:t>المحور الأكبر ينطبق على محور السينات و مركزه نقطة الأصل</a:t>
            </a:r>
          </a:p>
        </p:txBody>
      </p:sp>
      <p:sp>
        <p:nvSpPr>
          <p:cNvPr id="17" name="مستطيل 16"/>
          <p:cNvSpPr/>
          <p:nvPr/>
        </p:nvSpPr>
        <p:spPr>
          <a:xfrm>
            <a:off x="7486816" y="1697516"/>
            <a:ext cx="453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ar-KW" b="1" dirty="0">
                <a:cs typeface="+mj-cs"/>
              </a:rPr>
              <a:t>)</a:t>
            </a:r>
            <a:r>
              <a:rPr lang="ar-KW" b="1" dirty="0"/>
              <a:t> </a:t>
            </a:r>
            <a:endParaRPr lang="en-US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7236524" y="345249"/>
            <a:ext cx="1369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>
                <a:solidFill>
                  <a:srgbClr val="FF0000"/>
                </a:solidFill>
              </a:rPr>
              <a:t>تابع مثال </a:t>
            </a:r>
            <a:r>
              <a:rPr lang="en-US" sz="2000" b="1" dirty="0">
                <a:solidFill>
                  <a:srgbClr val="FF0000"/>
                </a:solidFill>
              </a:rPr>
              <a:t>(1)</a:t>
            </a:r>
            <a:r>
              <a:rPr lang="ar-KW" sz="2000" b="1" dirty="0"/>
              <a:t> </a:t>
            </a:r>
            <a:endParaRPr lang="en-GB" sz="2000" b="1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225945" y="205847"/>
            <a:ext cx="1282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صـ  </a:t>
            </a:r>
            <a:r>
              <a:rPr lang="en-US" sz="2000" b="1" dirty="0"/>
              <a:t>128</a:t>
            </a:r>
            <a:r>
              <a:rPr lang="ar-KW" sz="2000" b="1" dirty="0"/>
              <a:t> </a:t>
            </a:r>
            <a:endParaRPr lang="en-GB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مربع نص 17"/>
              <p:cNvSpPr txBox="1"/>
              <p:nvPr/>
            </p:nvSpPr>
            <p:spPr>
              <a:xfrm>
                <a:off x="5192154" y="1483709"/>
                <a:ext cx="2086246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,   </m:t>
                      </m:r>
                      <m:f>
                        <m:fPr>
                          <m:ctrlPr>
                            <a:rPr lang="ar-KW" sz="24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ar-KW" sz="24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ar-KW" sz="24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  <m:r>
                        <a:rPr lang="ar-KW" sz="2400" b="1" i="1" smtClean="0"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𝟏</m:t>
                      </m:r>
                    </m:oMath>
                  </m:oMathPara>
                </a14:m>
                <a:endParaRPr lang="ar-KW" sz="2400" b="1" i="1" dirty="0"/>
              </a:p>
            </p:txBody>
          </p:sp>
        </mc:Choice>
        <mc:Fallback xmlns="">
          <p:sp>
            <p:nvSpPr>
              <p:cNvPr id="18" name="مربع نص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2154" y="1483709"/>
                <a:ext cx="2086246" cy="7838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مربع نص 20"/>
              <p:cNvSpPr txBox="1"/>
              <p:nvPr/>
            </p:nvSpPr>
            <p:spPr>
              <a:xfrm>
                <a:off x="4500378" y="3764634"/>
                <a:ext cx="33064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KW" sz="2400" b="1" dirty="0"/>
                  <a:t>من البؤرة  نستنتج</a:t>
                </a:r>
                <a:r>
                  <a:rPr lang="en-US" sz="2400" b="1" dirty="0"/>
                  <a:t>  </a:t>
                </a:r>
                <a:r>
                  <a:rPr lang="ar-KW" sz="2400" b="1" dirty="0"/>
                  <a:t>أن </a:t>
                </a:r>
                <a:r>
                  <a:rPr lang="en-US" sz="2400" b="1" dirty="0"/>
                  <a:t> </a:t>
                </a:r>
                <a:r>
                  <a:rPr lang="ar-KW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𝒄</m:t>
                    </m:r>
                  </m:oMath>
                </a14:m>
                <a:r>
                  <a:rPr lang="en-US" sz="2400" b="1" i="1" dirty="0"/>
                  <a:t> = 2</a:t>
                </a:r>
                <a:endParaRPr lang="ar-KW" sz="2400" b="1" i="1" dirty="0"/>
              </a:p>
            </p:txBody>
          </p:sp>
        </mc:Choice>
        <mc:Fallback xmlns="">
          <p:sp>
            <p:nvSpPr>
              <p:cNvPr id="21" name="مربع نص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378" y="3764634"/>
                <a:ext cx="3306412" cy="461665"/>
              </a:xfrm>
              <a:prstGeom prst="rect">
                <a:avLst/>
              </a:prstGeom>
              <a:blipFill>
                <a:blip r:embed="rId9"/>
                <a:stretch>
                  <a:fillRect t="-12000" r="-2762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مربع نص 21"/>
              <p:cNvSpPr txBox="1"/>
              <p:nvPr/>
            </p:nvSpPr>
            <p:spPr>
              <a:xfrm>
                <a:off x="710005" y="4087772"/>
                <a:ext cx="864228" cy="666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8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KW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𝒄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𝒂</m:t>
                        </m:r>
                      </m:den>
                    </m:f>
                  </m:oMath>
                </a14:m>
                <a:endParaRPr lang="ar-KW" sz="2800" b="1" dirty="0"/>
              </a:p>
            </p:txBody>
          </p:sp>
        </mc:Choice>
        <mc:Fallback xmlns="">
          <p:sp>
            <p:nvSpPr>
              <p:cNvPr id="22" name="مربع نص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005" y="4087772"/>
                <a:ext cx="864228" cy="666914"/>
              </a:xfrm>
              <a:prstGeom prst="rect">
                <a:avLst/>
              </a:prstGeom>
              <a:blipFill>
                <a:blip r:embed="rId10"/>
                <a:stretch>
                  <a:fillRect l="-11268" t="-2752" b="-128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مربع نص 22"/>
              <p:cNvSpPr txBox="1"/>
              <p:nvPr/>
            </p:nvSpPr>
            <p:spPr>
              <a:xfrm>
                <a:off x="2538155" y="4125968"/>
                <a:ext cx="864228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14:m>
                  <m:oMath xmlns:m="http://schemas.openxmlformats.org/officeDocument/2006/math">
                    <m:f>
                      <m:fPr>
                        <m:ctrlPr>
                          <a:rPr lang="ar-KW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KW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ar-KW" sz="28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𝒂</m:t>
                        </m:r>
                      </m:den>
                    </m:f>
                  </m:oMath>
                </a14:m>
                <a:endParaRPr lang="ar-KW" sz="2800" b="1" dirty="0"/>
              </a:p>
            </p:txBody>
          </p:sp>
        </mc:Choice>
        <mc:Fallback xmlns="">
          <p:sp>
            <p:nvSpPr>
              <p:cNvPr id="23" name="مربع نص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8155" y="4125968"/>
                <a:ext cx="864228" cy="714683"/>
              </a:xfrm>
              <a:prstGeom prst="rect">
                <a:avLst/>
              </a:prstGeom>
              <a:blipFill rotWithShape="1">
                <a:blip r:embed="rId11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مربع نص 24"/>
              <p:cNvSpPr txBox="1"/>
              <p:nvPr/>
            </p:nvSpPr>
            <p:spPr>
              <a:xfrm>
                <a:off x="4119510" y="4248309"/>
                <a:ext cx="966719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𝒂</m:t>
                    </m:r>
                  </m:oMath>
                </a14:m>
                <a:r>
                  <a:rPr lang="en-US" sz="2400" b="1" i="1" dirty="0"/>
                  <a:t> = 4</a:t>
                </a:r>
                <a:endParaRPr lang="ar-KW" sz="2400" b="1" i="1" dirty="0"/>
              </a:p>
            </p:txBody>
          </p:sp>
        </mc:Choice>
        <mc:Fallback xmlns="">
          <p:sp>
            <p:nvSpPr>
              <p:cNvPr id="25" name="مربع نص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510" y="4248309"/>
                <a:ext cx="966719" cy="470000"/>
              </a:xfrm>
              <a:prstGeom prst="rect">
                <a:avLst/>
              </a:prstGeom>
              <a:blipFill>
                <a:blip r:embed="rId12"/>
                <a:stretch>
                  <a:fillRect t="-10390" r="-10127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مربع نص 25"/>
          <p:cNvSpPr txBox="1"/>
          <p:nvPr/>
        </p:nvSpPr>
        <p:spPr>
          <a:xfrm>
            <a:off x="5513920" y="4729360"/>
            <a:ext cx="2292870" cy="47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400" b="1" dirty="0"/>
              <a:t>في القطع الناقص</a:t>
            </a:r>
            <a:endParaRPr lang="ar-KW" sz="24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مربع نص 26"/>
              <p:cNvSpPr txBox="1"/>
              <p:nvPr/>
            </p:nvSpPr>
            <p:spPr>
              <a:xfrm>
                <a:off x="560857" y="5171168"/>
                <a:ext cx="2409412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ar-KW" sz="2400" b="1" dirty="0"/>
              </a:p>
            </p:txBody>
          </p:sp>
        </mc:Choice>
        <mc:Fallback xmlns="">
          <p:sp>
            <p:nvSpPr>
              <p:cNvPr id="27" name="مربع نص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857" y="5171168"/>
                <a:ext cx="2409412" cy="47000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مربع نص 28"/>
              <p:cNvSpPr txBox="1"/>
              <p:nvPr/>
            </p:nvSpPr>
            <p:spPr>
              <a:xfrm>
                <a:off x="3264079" y="5210955"/>
                <a:ext cx="2472597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𝟒</m:t>
                          </m:r>
                        </m:e>
                        <m:sup>
                          <m: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ar-KW" sz="2400" b="1" dirty="0"/>
              </a:p>
            </p:txBody>
          </p:sp>
        </mc:Choice>
        <mc:Fallback xmlns="">
          <p:sp>
            <p:nvSpPr>
              <p:cNvPr id="29" name="مربع نص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4079" y="5210955"/>
                <a:ext cx="2472597" cy="47000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مربع نص 29"/>
              <p:cNvSpPr txBox="1"/>
              <p:nvPr/>
            </p:nvSpPr>
            <p:spPr>
              <a:xfrm>
                <a:off x="6115717" y="5184345"/>
                <a:ext cx="2606564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  <a:ea typeface="Cambria Math" panose="02040503050406030204" pitchFamily="18" charset="0"/>
                        </a:rPr>
                        <m:t>𝟏𝟔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2400" b="1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  <a:ea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ar-KW" sz="2400" b="1" dirty="0"/>
              </a:p>
            </p:txBody>
          </p:sp>
        </mc:Choice>
        <mc:Fallback xmlns="">
          <p:sp>
            <p:nvSpPr>
              <p:cNvPr id="30" name="مربع نص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717" y="5184345"/>
                <a:ext cx="2606564" cy="470000"/>
              </a:xfrm>
              <a:prstGeom prst="rect">
                <a:avLst/>
              </a:prstGeom>
              <a:blipFill rotWithShape="1">
                <a:blip r:embed="rId15"/>
                <a:stretch>
                  <a:fillRect l="-234" r="-234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مربع نص 31"/>
              <p:cNvSpPr txBox="1"/>
              <p:nvPr/>
            </p:nvSpPr>
            <p:spPr>
              <a:xfrm>
                <a:off x="3140622" y="5661992"/>
                <a:ext cx="4740167" cy="6810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KW" sz="2400" b="1" dirty="0"/>
                  <a:t>معادلة القطع الناقص هي: 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 = 1      </a:t>
                </a:r>
                <a:r>
                  <a:rPr lang="ar-KW" sz="24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KW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ar-KW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ar-KW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𝟏𝟔</m:t>
                        </m:r>
                      </m:den>
                    </m:f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ar-KW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ar-KW" sz="2400" b="1" dirty="0">
                    <a:solidFill>
                      <a:srgbClr val="FF0000"/>
                    </a:solidFill>
                  </a:rPr>
                  <a:t> </a:t>
                </a:r>
                <a:endParaRPr lang="ar-KW" sz="2400" b="1" dirty="0"/>
              </a:p>
            </p:txBody>
          </p:sp>
        </mc:Choice>
        <mc:Fallback xmlns="">
          <p:sp>
            <p:nvSpPr>
              <p:cNvPr id="32" name="مربع نص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0622" y="5661992"/>
                <a:ext cx="4740167" cy="681020"/>
              </a:xfrm>
              <a:prstGeom prst="rect">
                <a:avLst/>
              </a:prstGeom>
              <a:blipFill>
                <a:blip r:embed="rId16"/>
                <a:stretch>
                  <a:fillRect r="-1928" b="-80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CE933-52D8-46BD-A15E-F1428D1C73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3" name="مربع نص 32">
            <a:extLst>
              <a:ext uri="{FF2B5EF4-FFF2-40B4-BE49-F238E27FC236}">
                <a16:creationId xmlns:a16="http://schemas.microsoft.com/office/drawing/2014/main" id="{75CA4154-C012-4405-8E78-492C67047E26}"/>
              </a:ext>
            </a:extLst>
          </p:cNvPr>
          <p:cNvSpPr txBox="1"/>
          <p:nvPr/>
        </p:nvSpPr>
        <p:spPr>
          <a:xfrm>
            <a:off x="1631824" y="4219160"/>
            <a:ext cx="716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ar-KW" sz="2800" b="1" dirty="0"/>
          </a:p>
        </p:txBody>
      </p:sp>
      <p:sp>
        <p:nvSpPr>
          <p:cNvPr id="34" name="مربع نص 33">
            <a:extLst>
              <a:ext uri="{FF2B5EF4-FFF2-40B4-BE49-F238E27FC236}">
                <a16:creationId xmlns:a16="http://schemas.microsoft.com/office/drawing/2014/main" id="{E33D5D5D-B03B-4B25-B5DF-1D1046F688F7}"/>
              </a:ext>
            </a:extLst>
          </p:cNvPr>
          <p:cNvSpPr txBox="1"/>
          <p:nvPr/>
        </p:nvSpPr>
        <p:spPr>
          <a:xfrm>
            <a:off x="3344352" y="4246561"/>
            <a:ext cx="716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ar-KW" sz="2800" b="1" dirty="0"/>
          </a:p>
        </p:txBody>
      </p:sp>
      <p:sp>
        <p:nvSpPr>
          <p:cNvPr id="35" name="مربع نص 34">
            <a:extLst>
              <a:ext uri="{FF2B5EF4-FFF2-40B4-BE49-F238E27FC236}">
                <a16:creationId xmlns:a16="http://schemas.microsoft.com/office/drawing/2014/main" id="{0E41405F-B4ED-4796-8C0F-7B4E1FE88125}"/>
              </a:ext>
            </a:extLst>
          </p:cNvPr>
          <p:cNvSpPr txBox="1"/>
          <p:nvPr/>
        </p:nvSpPr>
        <p:spPr>
          <a:xfrm>
            <a:off x="2669236" y="5157735"/>
            <a:ext cx="716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ar-KW" sz="2800" b="1" dirty="0"/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26250369-B35D-47D0-9178-18CE1B3BB8C6}"/>
              </a:ext>
            </a:extLst>
          </p:cNvPr>
          <p:cNvSpPr txBox="1"/>
          <p:nvPr/>
        </p:nvSpPr>
        <p:spPr>
          <a:xfrm>
            <a:off x="5314123" y="5171168"/>
            <a:ext cx="716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ar-KW" sz="2800" b="1" dirty="0"/>
          </a:p>
        </p:txBody>
      </p:sp>
      <p:sp>
        <p:nvSpPr>
          <p:cNvPr id="37" name="مستطيل مستدير الزوايا 4">
            <a:extLst>
              <a:ext uri="{FF2B5EF4-FFF2-40B4-BE49-F238E27FC236}">
                <a16:creationId xmlns:a16="http://schemas.microsoft.com/office/drawing/2014/main" id="{7EF25C4C-F912-4AA8-9198-2E6FA0ADB0F8}"/>
              </a:ext>
            </a:extLst>
          </p:cNvPr>
          <p:cNvSpPr/>
          <p:nvPr/>
        </p:nvSpPr>
        <p:spPr>
          <a:xfrm>
            <a:off x="7940787" y="1317751"/>
            <a:ext cx="669700" cy="28333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000" b="1" dirty="0">
                <a:solidFill>
                  <a:srgbClr val="FF0000"/>
                </a:solidFill>
                <a:cs typeface="+mj-cs"/>
              </a:rPr>
              <a:t>الحل:</a:t>
            </a:r>
            <a:endParaRPr lang="ar-SA" sz="2000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438677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5" grpId="0"/>
      <p:bldP spid="17" grpId="0"/>
      <p:bldP spid="19" grpId="0"/>
      <p:bldP spid="20" grpId="0"/>
      <p:bldP spid="18" grpId="0"/>
      <p:bldP spid="21" grpId="0"/>
      <p:bldP spid="22" grpId="0"/>
      <p:bldP spid="23" grpId="0"/>
      <p:bldP spid="25" grpId="0"/>
      <p:bldP spid="26" grpId="0"/>
      <p:bldP spid="27" grpId="0"/>
      <p:bldP spid="29" grpId="0"/>
      <p:bldP spid="30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25945" y="345249"/>
            <a:ext cx="6937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400" b="1" dirty="0">
                <a:latin typeface="Cambria Math" pitchFamily="18" charset="0"/>
                <a:ea typeface="Cambria Math" pitchFamily="18" charset="0"/>
              </a:rPr>
              <a:t>حدد نوع القطع في كل مما يلي ثم أوجد معادلته .</a:t>
            </a:r>
          </a:p>
          <a:p>
            <a:pPr algn="r" rtl="1"/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ar-KW" sz="2400" b="1" dirty="0">
                <a:cs typeface="+mj-cs"/>
              </a:rPr>
              <a:t>) </a:t>
            </a:r>
            <a:r>
              <a:rPr lang="ar-KW" sz="2400" b="1" dirty="0" err="1">
                <a:cs typeface="+mj-cs"/>
              </a:rPr>
              <a:t>إختلافه</a:t>
            </a:r>
            <a:r>
              <a:rPr lang="ar-KW" sz="2400" b="1" dirty="0">
                <a:cs typeface="+mj-cs"/>
              </a:rPr>
              <a:t> المركزي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=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ar-K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KW" sz="2400" b="1" dirty="0">
                <a:cs typeface="+mj-cs"/>
              </a:rPr>
              <a:t>و معادلة أحد دليليه :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cs typeface="+mj-cs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</a:t>
            </a:r>
            <a:endParaRPr lang="ar-KW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7335578" y="152804"/>
            <a:ext cx="1369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>
                <a:solidFill>
                  <a:srgbClr val="FF0000"/>
                </a:solidFill>
              </a:rPr>
              <a:t>تابع مثال </a:t>
            </a:r>
            <a:r>
              <a:rPr lang="en-US" sz="2000" b="1" dirty="0">
                <a:solidFill>
                  <a:srgbClr val="FF0000"/>
                </a:solidFill>
              </a:rPr>
              <a:t>(1)</a:t>
            </a:r>
            <a:r>
              <a:rPr lang="ar-KW" sz="2000" b="1" dirty="0"/>
              <a:t> </a:t>
            </a:r>
            <a:endParaRPr lang="en-GB" sz="2000" b="1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246128" y="152804"/>
            <a:ext cx="1282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صـ  </a:t>
            </a:r>
            <a:r>
              <a:rPr lang="en-US" sz="2000" b="1" dirty="0"/>
              <a:t>128</a:t>
            </a:r>
            <a:r>
              <a:rPr lang="ar-KW" sz="2000" b="1" dirty="0"/>
              <a:t> </a:t>
            </a:r>
            <a:endParaRPr lang="en-GB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170"/>
              <p:cNvSpPr/>
              <p:nvPr/>
            </p:nvSpPr>
            <p:spPr>
              <a:xfrm>
                <a:off x="4781106" y="1069212"/>
                <a:ext cx="3092192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GA Rasheeq Bold" pitchFamily="2" charset="-78"/>
                        </a:rPr>
                        <m:t>∵</m:t>
                      </m:r>
                      <m:r>
                        <a:rPr lang="en-US" sz="2600" b="1" i="1" smtClean="0">
                          <a:latin typeface="Cambria Math"/>
                          <a:cs typeface="AGA Rasheeq Bold" pitchFamily="2" charset="-78"/>
                        </a:rPr>
                        <m:t>𝒆</m:t>
                      </m:r>
                      <m:r>
                        <a:rPr lang="en-US" sz="2600" b="1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r>
                        <a:rPr lang="en-US" sz="2600" b="1" i="1" smtClean="0">
                          <a:latin typeface="Cambria Math"/>
                          <a:cs typeface="AGA Rasheeq Bold" pitchFamily="2" charset="-78"/>
                        </a:rPr>
                        <m:t>𝟐</m:t>
                      </m:r>
                      <m:r>
                        <a:rPr lang="en-US" sz="2600" b="1" i="1" smtClean="0">
                          <a:latin typeface="Cambria Math"/>
                          <a:cs typeface="AGA Rasheeq Bold" pitchFamily="2" charset="-78"/>
                        </a:rPr>
                        <m:t>  ,  </m:t>
                      </m:r>
                      <m:r>
                        <a:rPr lang="en-US" sz="2600" b="1" i="1" smtClean="0">
                          <a:latin typeface="Cambria Math"/>
                          <a:cs typeface="AGA Rasheeq Bold" pitchFamily="2" charset="-78"/>
                        </a:rPr>
                        <m:t>𝟐</m:t>
                      </m:r>
                      <m:r>
                        <a:rPr lang="en-US" sz="2600" b="1" i="1" smtClean="0">
                          <a:latin typeface="Cambria Math"/>
                          <a:ea typeface="Cambria Math"/>
                          <a:cs typeface="AGA Rasheeq Bold" pitchFamily="2" charset="-78"/>
                        </a:rPr>
                        <m:t>&gt;</m:t>
                      </m:r>
                      <m:r>
                        <a:rPr lang="en-US" sz="2600" b="1" i="1" smtClean="0">
                          <a:latin typeface="Cambria Math"/>
                          <a:ea typeface="Cambria Math"/>
                          <a:cs typeface="AGA Rasheeq Bold" pitchFamily="2" charset="-78"/>
                        </a:rPr>
                        <m:t>𝟏</m:t>
                      </m:r>
                    </m:oMath>
                  </m:oMathPara>
                </a14:m>
                <a:endParaRPr lang="ar-KW" sz="2600" b="1" dirty="0"/>
              </a:p>
            </p:txBody>
          </p:sp>
        </mc:Choice>
        <mc:Fallback xmlns="">
          <p:sp>
            <p:nvSpPr>
              <p:cNvPr id="44" name="Rectangle 1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1106" y="1069212"/>
                <a:ext cx="3092192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207"/>
          <p:cNvSpPr txBox="1"/>
          <p:nvPr/>
        </p:nvSpPr>
        <p:spPr>
          <a:xfrm>
            <a:off x="5580112" y="1649638"/>
            <a:ext cx="2898033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b="1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  <a:sym typeface="Zawawi"/>
              </a:rPr>
              <a:t>∴</a:t>
            </a:r>
            <a:r>
              <a:rPr lang="en-US" sz="2600" b="1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  <a:sym typeface="Zawawi"/>
              </a:rPr>
              <a:t> </a:t>
            </a:r>
            <a:r>
              <a:rPr lang="ar-KW" sz="2600" b="1" dirty="0">
                <a:cs typeface="AGA Rasheeq Bold" pitchFamily="2" charset="-78"/>
              </a:rPr>
              <a:t>القطع هو قطع زائد</a:t>
            </a:r>
          </a:p>
        </p:txBody>
      </p:sp>
      <p:sp>
        <p:nvSpPr>
          <p:cNvPr id="46" name="TextBox 208"/>
          <p:cNvSpPr txBox="1"/>
          <p:nvPr/>
        </p:nvSpPr>
        <p:spPr>
          <a:xfrm>
            <a:off x="5917478" y="2151034"/>
            <a:ext cx="2576448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b="1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  <a:sym typeface="Zawawi"/>
              </a:rPr>
              <a:t>∵</a:t>
            </a:r>
            <a:r>
              <a:rPr lang="ar-KW" sz="2600" b="1" dirty="0">
                <a:cs typeface="AGA Rasheeq Bold" pitchFamily="2" charset="-78"/>
                <a:sym typeface="Zawawi"/>
              </a:rPr>
              <a:t> معادلة إحدى دليليه</a:t>
            </a:r>
            <a:endParaRPr lang="ar-KW" sz="2600" b="1" dirty="0">
              <a:cs typeface="AGA Rasheeq Bold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211"/>
              <p:cNvSpPr txBox="1"/>
              <p:nvPr/>
            </p:nvSpPr>
            <p:spPr>
              <a:xfrm>
                <a:off x="4459890" y="2643376"/>
                <a:ext cx="4170340" cy="89255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:r>
                  <a:rPr lang="ar-KW" sz="2600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AGA Rasheeq Bold" pitchFamily="2" charset="-78"/>
                    <a:sym typeface="Zawawi"/>
                  </a:rPr>
                  <a:t>∴</a:t>
                </a:r>
                <a:r>
                  <a:rPr lang="ar-KW" sz="2600" b="1" dirty="0">
                    <a:cs typeface="AGA Rasheeq Bold" pitchFamily="2" charset="-78"/>
                    <a:sym typeface="Zawawi"/>
                  </a:rPr>
                  <a:t> المحور القاطع (الأساسي) ينطبق على محور السينات ومركزه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6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b="1" i="1" smtClean="0">
                            <a:latin typeface="Cambria Math"/>
                          </a:rPr>
                          <m:t>𝟎</m:t>
                        </m:r>
                        <m:r>
                          <a:rPr lang="en-US" sz="2600" b="1" i="1">
                            <a:latin typeface="Cambria Math"/>
                          </a:rPr>
                          <m:t> , </m:t>
                        </m:r>
                        <m:r>
                          <a:rPr lang="en-US" sz="2600" b="1" i="1">
                            <a:latin typeface="Cambria Math"/>
                          </a:rPr>
                          <m:t>𝟎</m:t>
                        </m:r>
                      </m:e>
                    </m:d>
                  </m:oMath>
                </a14:m>
                <a:r>
                  <a:rPr lang="ar-KW" sz="2600" b="1" dirty="0">
                    <a:cs typeface="AGA Rasheeq Bold" pitchFamily="2" charset="-78"/>
                    <a:sym typeface="Zawawi"/>
                  </a:rPr>
                  <a:t>.</a:t>
                </a:r>
                <a:endParaRPr lang="ar-KW" sz="2600" b="1" dirty="0">
                  <a:cs typeface="AGA Rasheeq Bold" pitchFamily="2" charset="-78"/>
                </a:endParaRPr>
              </a:p>
            </p:txBody>
          </p:sp>
        </mc:Choice>
        <mc:Fallback xmlns="">
          <p:sp>
            <p:nvSpPr>
              <p:cNvPr id="47" name="TextBox 2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9890" y="2643376"/>
                <a:ext cx="4170340" cy="892552"/>
              </a:xfrm>
              <a:prstGeom prst="rect">
                <a:avLst/>
              </a:prstGeom>
              <a:blipFill>
                <a:blip r:embed="rId3"/>
                <a:stretch>
                  <a:fillRect t="-6849" r="-2632" b="-16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215"/>
          <p:cNvSpPr txBox="1"/>
          <p:nvPr/>
        </p:nvSpPr>
        <p:spPr>
          <a:xfrm>
            <a:off x="2399352" y="1140409"/>
            <a:ext cx="2153431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b="1" dirty="0">
                <a:cs typeface="AGA Rasheeq Bold" pitchFamily="2" charset="-78"/>
              </a:rPr>
              <a:t>بحل المعادلتين:</a:t>
            </a:r>
          </a:p>
        </p:txBody>
      </p:sp>
      <p:cxnSp>
        <p:nvCxnSpPr>
          <p:cNvPr id="49" name="Straight Connector 14"/>
          <p:cNvCxnSpPr/>
          <p:nvPr/>
        </p:nvCxnSpPr>
        <p:spPr bwMode="auto">
          <a:xfrm>
            <a:off x="4645677" y="1213228"/>
            <a:ext cx="0" cy="547260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0" name="TextBox 147"/>
          <p:cNvSpPr txBox="1"/>
          <p:nvPr/>
        </p:nvSpPr>
        <p:spPr>
          <a:xfrm>
            <a:off x="6511572" y="3584274"/>
            <a:ext cx="2238164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b="1" dirty="0">
                <a:cs typeface="AGA Rasheeq Bold" pitchFamily="2" charset="-78"/>
                <a:sym typeface="Zawawi"/>
              </a:rPr>
              <a:t>معادلة الدليل هي:</a:t>
            </a:r>
            <a:endParaRPr lang="ar-KW" sz="2600" b="1" dirty="0">
              <a:cs typeface="AGA Rasheeq Bold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150"/>
              <p:cNvSpPr/>
              <p:nvPr/>
            </p:nvSpPr>
            <p:spPr>
              <a:xfrm>
                <a:off x="4930833" y="3407191"/>
                <a:ext cx="1462144" cy="9280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6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26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𝒄</m:t>
                          </m:r>
                        </m:den>
                      </m:f>
                    </m:oMath>
                  </m:oMathPara>
                </a14:m>
                <a:endParaRPr lang="ar-KW" sz="2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Rectangle 1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0833" y="3407191"/>
                <a:ext cx="1462144" cy="9280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152"/>
              <p:cNvSpPr/>
              <p:nvPr/>
            </p:nvSpPr>
            <p:spPr>
              <a:xfrm>
                <a:off x="4693786" y="4416140"/>
                <a:ext cx="1350305" cy="9055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/>
                          <a:cs typeface="AGA Rasheeq Bold" pitchFamily="2" charset="-78"/>
                        </a:rPr>
                        <m:t>𝟏</m:t>
                      </m:r>
                      <m:r>
                        <a:rPr lang="en-US" sz="2600" b="1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600" b="1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b="1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600" b="1" i="1" smtClean="0">
                                  <a:latin typeface="Cambria Math"/>
                                  <a:cs typeface="AGA Rasheeq Bold" pitchFamily="2" charset="-78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2600" b="1" i="1" smtClean="0">
                                  <a:latin typeface="Cambria Math"/>
                                  <a:cs typeface="AGA Rasheeq Bold" pitchFamily="2" charset="-78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600" b="1" i="1" smtClean="0">
                              <a:latin typeface="Cambria Math"/>
                              <a:cs typeface="AGA Rasheeq Bold" pitchFamily="2" charset="-78"/>
                            </a:rPr>
                            <m:t>𝒄</m:t>
                          </m:r>
                        </m:den>
                      </m:f>
                      <m:r>
                        <a:rPr lang="en-US" sz="2600" b="1" i="1" smtClean="0">
                          <a:latin typeface="Cambria Math"/>
                          <a:cs typeface="AGA Rasheeq Bold" pitchFamily="2" charset="-78"/>
                        </a:rPr>
                        <m:t> </m:t>
                      </m:r>
                    </m:oMath>
                  </m:oMathPara>
                </a14:m>
                <a:endParaRPr lang="ar-KW" sz="2600" b="1" dirty="0"/>
              </a:p>
            </p:txBody>
          </p:sp>
        </mc:Choice>
        <mc:Fallback xmlns="">
          <p:sp>
            <p:nvSpPr>
              <p:cNvPr id="52" name="Rectangle 1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3786" y="4416140"/>
                <a:ext cx="1350305" cy="9055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153"/>
              <p:cNvSpPr/>
              <p:nvPr/>
            </p:nvSpPr>
            <p:spPr>
              <a:xfrm>
                <a:off x="4644008" y="5238950"/>
                <a:ext cx="1679113" cy="783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GA Rasheeq Bold" pitchFamily="2" charset="-78"/>
                          <a:sym typeface="Zawawi"/>
                        </a:rPr>
                        <m:t>∵</m:t>
                      </m:r>
                      <m:r>
                        <a:rPr lang="en-US" sz="2600" b="1" i="1" smtClean="0">
                          <a:latin typeface="Cambria Math"/>
                          <a:cs typeface="AGA Rasheeq Bold" pitchFamily="2" charset="-78"/>
                          <a:sym typeface="Zawawi"/>
                        </a:rPr>
                        <m:t>   </m:t>
                      </m:r>
                      <m:r>
                        <a:rPr lang="en-US" sz="2600" b="1" i="1" smtClean="0">
                          <a:latin typeface="Cambria Math"/>
                          <a:cs typeface="AGA Rasheeq Bold" pitchFamily="2" charset="-78"/>
                          <a:sym typeface="Zawawi"/>
                        </a:rPr>
                        <m:t>𝒆</m:t>
                      </m:r>
                      <m:r>
                        <a:rPr lang="en-US" sz="2600" b="1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600" b="1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600" b="1" i="1" smtClean="0">
                              <a:latin typeface="Cambria Math"/>
                              <a:cs typeface="AGA Rasheeq Bold" pitchFamily="2" charset="-78"/>
                            </a:rPr>
                            <m:t>𝒄</m:t>
                          </m:r>
                        </m:num>
                        <m:den>
                          <m:r>
                            <a:rPr lang="en-US" sz="2600" b="1" i="1" smtClean="0">
                              <a:latin typeface="Cambria Math"/>
                              <a:cs typeface="AGA Rasheeq Bold" pitchFamily="2" charset="-78"/>
                            </a:rPr>
                            <m:t>𝒂</m:t>
                          </m:r>
                        </m:den>
                      </m:f>
                      <m:r>
                        <a:rPr lang="en-US" sz="2600" b="1" i="1" smtClean="0">
                          <a:latin typeface="Cambria Math"/>
                          <a:cs typeface="AGA Rasheeq Bold" pitchFamily="2" charset="-78"/>
                        </a:rPr>
                        <m:t> </m:t>
                      </m:r>
                    </m:oMath>
                  </m:oMathPara>
                </a14:m>
                <a:endParaRPr lang="ar-KW" sz="2600" b="1" dirty="0"/>
              </a:p>
            </p:txBody>
          </p:sp>
        </mc:Choice>
        <mc:Fallback xmlns="">
          <p:sp>
            <p:nvSpPr>
              <p:cNvPr id="53" name="Rectangle 1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5238950"/>
                <a:ext cx="1679113" cy="7833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154"/>
              <p:cNvSpPr/>
              <p:nvPr/>
            </p:nvSpPr>
            <p:spPr>
              <a:xfrm>
                <a:off x="6571166" y="4617508"/>
                <a:ext cx="2133600" cy="5014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𝒄</m:t>
                      </m:r>
                      <m:r>
                        <a:rPr lang="en-US" sz="2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6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    (</m:t>
                      </m:r>
                      <m:r>
                        <a:rPr lang="en-US" sz="2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2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ar-KW" sz="2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4" name="Rectangle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1166" y="4617508"/>
                <a:ext cx="2133600" cy="50148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155"/>
              <p:cNvSpPr/>
              <p:nvPr/>
            </p:nvSpPr>
            <p:spPr>
              <a:xfrm>
                <a:off x="449164" y="1567860"/>
                <a:ext cx="1530945" cy="5014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ar-KW" sz="2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Rectangle 1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164" y="1567860"/>
                <a:ext cx="1530945" cy="5014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156"/>
              <p:cNvSpPr/>
              <p:nvPr/>
            </p:nvSpPr>
            <p:spPr>
              <a:xfrm>
                <a:off x="391205" y="3789251"/>
                <a:ext cx="2452603" cy="5014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Zawawi"/>
                        </a:rPr>
                        <m:t>∵</m:t>
                      </m:r>
                      <m:sSup>
                        <m:sSupPr>
                          <m:ctrlP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  <m:sup>
                          <m: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ar-KW" sz="2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Rectangle 1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205" y="3789251"/>
                <a:ext cx="2452603" cy="50148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157"/>
              <p:cNvSpPr/>
              <p:nvPr/>
            </p:nvSpPr>
            <p:spPr>
              <a:xfrm>
                <a:off x="377156" y="4281694"/>
                <a:ext cx="2106612" cy="5014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𝟏𝟔</m:t>
                      </m:r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𝟒</m:t>
                      </m:r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ar-KW" sz="2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Rectangle 1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156" y="4281694"/>
                <a:ext cx="2106612" cy="50148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158"/>
              <p:cNvSpPr/>
              <p:nvPr/>
            </p:nvSpPr>
            <p:spPr>
              <a:xfrm>
                <a:off x="2930820" y="4281693"/>
                <a:ext cx="1530945" cy="5014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𝟏𝟐</m:t>
                      </m:r>
                    </m:oMath>
                  </m:oMathPara>
                </a14:m>
                <a:endParaRPr lang="ar-KW" sz="2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Rectangle 1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0820" y="4281693"/>
                <a:ext cx="1530945" cy="50148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159"/>
          <p:cNvSpPr txBox="1"/>
          <p:nvPr/>
        </p:nvSpPr>
        <p:spPr>
          <a:xfrm>
            <a:off x="2284932" y="4931289"/>
            <a:ext cx="2223154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b="1" dirty="0">
                <a:cs typeface="AGA Rasheeq Bold" pitchFamily="2" charset="-78"/>
              </a:rPr>
              <a:t>معادلة القطع هي: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160"/>
              <p:cNvSpPr/>
              <p:nvPr/>
            </p:nvSpPr>
            <p:spPr>
              <a:xfrm>
                <a:off x="348194" y="4663214"/>
                <a:ext cx="2145523" cy="9195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/>
                          <a:cs typeface="AGA Rasheeq Bold" pitchFamily="2" charset="-78"/>
                          <a:sym typeface="Zawawi"/>
                        </a:rPr>
                        <m:t> </m:t>
                      </m:r>
                      <m:f>
                        <m:fPr>
                          <m:ctrlPr>
                            <a:rPr lang="en-US" sz="2600" b="1" i="1" smtClean="0">
                              <a:latin typeface="Cambria Math" panose="02040503050406030204" pitchFamily="18" charset="0"/>
                              <a:cs typeface="AGA Rasheeq Bold" pitchFamily="2" charset="-78"/>
                              <a:sym typeface="Zawawi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b="1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  <a:sym typeface="Zawawi"/>
                                </a:rPr>
                              </m:ctrlPr>
                            </m:sSupPr>
                            <m:e>
                              <m:r>
                                <a:rPr lang="en-US" sz="2600" b="1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600" b="1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600" b="1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  <a:sym typeface="Zawawi"/>
                                </a:rPr>
                              </m:ctrlPr>
                            </m:sSupPr>
                            <m:e>
                              <m:r>
                                <a:rPr lang="en-US" sz="2600" b="1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2600" b="1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600" b="1" i="1" smtClean="0">
                          <a:latin typeface="Cambria Math"/>
                          <a:cs typeface="AGA Rasheeq Bold" pitchFamily="2" charset="-78"/>
                        </a:rPr>
                        <m:t>−</m:t>
                      </m:r>
                      <m:f>
                        <m:fPr>
                          <m:ctrlPr>
                            <a:rPr lang="en-US" sz="2600" b="1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b="1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600" b="1" i="1" smtClean="0">
                                  <a:latin typeface="Cambria Math"/>
                                  <a:cs typeface="AGA Rasheeq Bold" pitchFamily="2" charset="-78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2600" b="1" i="1" smtClean="0">
                                  <a:latin typeface="Cambria Math"/>
                                  <a:cs typeface="AGA Rasheeq Bold" pitchFamily="2" charset="-78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600" b="1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600" b="1" i="1" smtClean="0">
                                  <a:latin typeface="Cambria Math"/>
                                  <a:cs typeface="AGA Rasheeq Bold" pitchFamily="2" charset="-78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2600" b="1" i="1" smtClean="0">
                                  <a:latin typeface="Cambria Math"/>
                                  <a:cs typeface="AGA Rasheeq Bold" pitchFamily="2" charset="-78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600" b="1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r>
                        <a:rPr lang="en-US" sz="2600" b="1" i="1" smtClean="0">
                          <a:latin typeface="Cambria Math"/>
                          <a:cs typeface="AGA Rasheeq Bold" pitchFamily="2" charset="-78"/>
                        </a:rPr>
                        <m:t>𝟏</m:t>
                      </m:r>
                    </m:oMath>
                  </m:oMathPara>
                </a14:m>
                <a:endParaRPr lang="ar-KW" sz="2600" b="1" dirty="0"/>
              </a:p>
            </p:txBody>
          </p:sp>
        </mc:Choice>
        <mc:Fallback xmlns="">
          <p:sp>
            <p:nvSpPr>
              <p:cNvPr id="60" name="Rectangle 1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194" y="4663214"/>
                <a:ext cx="2145523" cy="91954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72"/>
              <p:cNvSpPr/>
              <p:nvPr/>
            </p:nvSpPr>
            <p:spPr>
              <a:xfrm>
                <a:off x="5023998" y="2151034"/>
                <a:ext cx="1112228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ar-KW" sz="2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1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3998" y="2151034"/>
                <a:ext cx="1112228" cy="49244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73"/>
              <p:cNvSpPr/>
              <p:nvPr/>
            </p:nvSpPr>
            <p:spPr>
              <a:xfrm>
                <a:off x="6124508" y="4632897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2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4508" y="4632897"/>
                <a:ext cx="535724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74"/>
              <p:cNvSpPr/>
              <p:nvPr/>
            </p:nvSpPr>
            <p:spPr>
              <a:xfrm>
                <a:off x="6734223" y="5238950"/>
                <a:ext cx="1695144" cy="783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/>
                          <a:ea typeface="Cambria Math"/>
                          <a:cs typeface="AGA Rasheeq Bold" pitchFamily="2" charset="-78"/>
                          <a:sym typeface="Zawawi"/>
                        </a:rPr>
                        <m:t>∴</m:t>
                      </m:r>
                      <m:r>
                        <a:rPr lang="en-US" sz="2600" b="1" i="1" smtClean="0">
                          <a:latin typeface="Cambria Math"/>
                          <a:cs typeface="AGA Rasheeq Bold" pitchFamily="2" charset="-78"/>
                          <a:sym typeface="Zawawi"/>
                        </a:rPr>
                        <m:t>   </m:t>
                      </m:r>
                      <m:r>
                        <a:rPr lang="en-US" sz="2600" b="1" i="1" smtClean="0">
                          <a:latin typeface="Cambria Math"/>
                          <a:cs typeface="AGA Rasheeq Bold" pitchFamily="2" charset="-78"/>
                          <a:sym typeface="Zawawi"/>
                        </a:rPr>
                        <m:t>𝟐</m:t>
                      </m:r>
                      <m:r>
                        <a:rPr lang="en-US" sz="2600" b="1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600" b="1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600" b="1" i="1" smtClean="0">
                              <a:latin typeface="Cambria Math"/>
                              <a:cs typeface="AGA Rasheeq Bold" pitchFamily="2" charset="-78"/>
                            </a:rPr>
                            <m:t>𝒄</m:t>
                          </m:r>
                        </m:num>
                        <m:den>
                          <m:r>
                            <a:rPr lang="en-US" sz="2600" b="1" i="1" smtClean="0">
                              <a:latin typeface="Cambria Math"/>
                              <a:cs typeface="AGA Rasheeq Bold" pitchFamily="2" charset="-78"/>
                            </a:rPr>
                            <m:t>𝒂</m:t>
                          </m:r>
                        </m:den>
                      </m:f>
                      <m:r>
                        <a:rPr lang="en-US" sz="2600" b="1" i="1" smtClean="0">
                          <a:latin typeface="Cambria Math"/>
                          <a:cs typeface="AGA Rasheeq Bold" pitchFamily="2" charset="-78"/>
                        </a:rPr>
                        <m:t> </m:t>
                      </m:r>
                    </m:oMath>
                  </m:oMathPara>
                </a14:m>
                <a:endParaRPr lang="ar-KW" sz="2600" b="1" dirty="0"/>
              </a:p>
            </p:txBody>
          </p:sp>
        </mc:Choice>
        <mc:Fallback xmlns="">
          <p:sp>
            <p:nvSpPr>
              <p:cNvPr id="63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223" y="5238950"/>
                <a:ext cx="1695144" cy="78335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75"/>
              <p:cNvSpPr/>
              <p:nvPr/>
            </p:nvSpPr>
            <p:spPr>
              <a:xfrm>
                <a:off x="6156176" y="5396845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4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5396845"/>
                <a:ext cx="535724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76"/>
              <p:cNvSpPr/>
              <p:nvPr/>
            </p:nvSpPr>
            <p:spPr>
              <a:xfrm>
                <a:off x="5397724" y="6110045"/>
                <a:ext cx="213360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𝒄</m:t>
                      </m:r>
                      <m:r>
                        <a:rPr lang="en-US" sz="2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2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2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    (</m:t>
                      </m:r>
                      <m:r>
                        <a:rPr lang="en-US" sz="2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2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ar-KW" sz="2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5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724" y="6110045"/>
                <a:ext cx="2133600" cy="49244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77"/>
              <p:cNvSpPr/>
              <p:nvPr/>
            </p:nvSpPr>
            <p:spPr>
              <a:xfrm>
                <a:off x="2560320" y="1613579"/>
                <a:ext cx="2083687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</m:t>
                      </m:r>
                      <m:d>
                        <m:dPr>
                          <m:ctrlP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  <m: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d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ar-KW" sz="2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6" name="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1613579"/>
                <a:ext cx="2083687" cy="49244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78"/>
              <p:cNvSpPr/>
              <p:nvPr/>
            </p:nvSpPr>
            <p:spPr>
              <a:xfrm>
                <a:off x="1968862" y="1583248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Rectangle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8862" y="1583248"/>
                <a:ext cx="535724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79"/>
              <p:cNvSpPr/>
              <p:nvPr/>
            </p:nvSpPr>
            <p:spPr>
              <a:xfrm>
                <a:off x="308299" y="5655548"/>
                <a:ext cx="2130134" cy="9028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solidFill>
                            <a:srgbClr val="C00000"/>
                          </a:solidFill>
                          <a:latin typeface="Cambria Math"/>
                          <a:cs typeface="AGA Rasheeq Bold" pitchFamily="2" charset="-78"/>
                          <a:sym typeface="Zawawi"/>
                        </a:rPr>
                        <m:t> </m:t>
                      </m:r>
                      <m:f>
                        <m:fPr>
                          <m:ctrlPr>
                            <a:rPr lang="en-US" sz="2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  <a:sym typeface="Zawawi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AGA Rasheeq Bold" pitchFamily="2" charset="-78"/>
                                  <a:sym typeface="Zawawi"/>
                                </a:rPr>
                              </m:ctrlPr>
                            </m:sSupPr>
                            <m:e>
                              <m:r>
                                <a:rPr lang="en-US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600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AGA Rasheeq Bold" pitchFamily="2" charset="-78"/>
                              <a:sym typeface="Zawawi"/>
                            </a:rPr>
                            <m:t>𝟒</m:t>
                          </m:r>
                        </m:den>
                      </m:f>
                      <m:r>
                        <a:rPr lang="en-US" sz="2600" b="1" i="1" smtClean="0">
                          <a:solidFill>
                            <a:srgbClr val="C00000"/>
                          </a:solidFill>
                          <a:latin typeface="Cambria Math"/>
                          <a:cs typeface="AGA Rasheeq Bold" pitchFamily="2" charset="-78"/>
                        </a:rPr>
                        <m:t>−</m:t>
                      </m:r>
                      <m:f>
                        <m:fPr>
                          <m:ctrlPr>
                            <a:rPr lang="en-US" sz="2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600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AGA Rasheeq Bold" pitchFamily="2" charset="-78"/>
                            </a:rPr>
                            <m:t>𝟏𝟐</m:t>
                          </m:r>
                        </m:den>
                      </m:f>
                      <m:r>
                        <a:rPr lang="en-US" sz="2600" b="1" i="1" smtClean="0">
                          <a:solidFill>
                            <a:srgbClr val="C00000"/>
                          </a:solidFill>
                          <a:latin typeface="Cambria Math"/>
                          <a:cs typeface="AGA Rasheeq Bold" pitchFamily="2" charset="-78"/>
                        </a:rPr>
                        <m:t>=</m:t>
                      </m:r>
                      <m:r>
                        <a:rPr lang="en-US" sz="2600" b="1" i="1" smtClean="0">
                          <a:solidFill>
                            <a:srgbClr val="C00000"/>
                          </a:solidFill>
                          <a:latin typeface="Cambria Math"/>
                          <a:cs typeface="AGA Rasheeq Bold" pitchFamily="2" charset="-78"/>
                        </a:rPr>
                        <m:t>𝟏</m:t>
                      </m:r>
                    </m:oMath>
                  </m:oMathPara>
                </a14:m>
                <a:endParaRPr lang="ar-KW" sz="2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8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99" y="5655548"/>
                <a:ext cx="2130134" cy="90287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80"/>
              <p:cNvSpPr/>
              <p:nvPr/>
            </p:nvSpPr>
            <p:spPr>
              <a:xfrm>
                <a:off x="2380092" y="4297082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9" name="Rectangle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0092" y="4297082"/>
                <a:ext cx="535724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81"/>
              <p:cNvSpPr/>
              <p:nvPr/>
            </p:nvSpPr>
            <p:spPr>
              <a:xfrm>
                <a:off x="520773" y="2072685"/>
                <a:ext cx="1400190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ar-KW" sz="2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0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73" y="2072685"/>
                <a:ext cx="1400190" cy="492443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82"/>
              <p:cNvSpPr/>
              <p:nvPr/>
            </p:nvSpPr>
            <p:spPr>
              <a:xfrm>
                <a:off x="3107117" y="2182034"/>
                <a:ext cx="1112228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ar-KW" sz="2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1" name="Rectangle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117" y="2182034"/>
                <a:ext cx="1112228" cy="492443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83"/>
          <p:cNvSpPr txBox="1"/>
          <p:nvPr/>
        </p:nvSpPr>
        <p:spPr>
          <a:xfrm>
            <a:off x="329459" y="2511560"/>
            <a:ext cx="1755696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b="1" dirty="0">
                <a:cs typeface="AGA Rasheeq Bold" pitchFamily="2" charset="-78"/>
              </a:rPr>
              <a:t>قيمة مرفوضة</a:t>
            </a:r>
          </a:p>
        </p:txBody>
      </p:sp>
      <p:sp>
        <p:nvSpPr>
          <p:cNvPr id="73" name="TextBox 84"/>
          <p:cNvSpPr txBox="1"/>
          <p:nvPr/>
        </p:nvSpPr>
        <p:spPr>
          <a:xfrm>
            <a:off x="2411760" y="2060303"/>
            <a:ext cx="436379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b="1" dirty="0">
                <a:solidFill>
                  <a:srgbClr val="C00000"/>
                </a:solidFill>
                <a:cs typeface="AGA Rasheeq Bold" pitchFamily="2" charset="-78"/>
              </a:rPr>
              <a:t>أو</a:t>
            </a:r>
          </a:p>
        </p:txBody>
      </p:sp>
      <p:sp>
        <p:nvSpPr>
          <p:cNvPr id="74" name="TextBox 85"/>
          <p:cNvSpPr txBox="1"/>
          <p:nvPr/>
        </p:nvSpPr>
        <p:spPr>
          <a:xfrm>
            <a:off x="2935940" y="2535770"/>
            <a:ext cx="1353961" cy="8925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b="1" dirty="0">
                <a:cs typeface="AGA Rasheeq Bold" pitchFamily="2" charset="-78"/>
              </a:rPr>
              <a:t>قيمة مقبولة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86"/>
              <p:cNvSpPr/>
              <p:nvPr/>
            </p:nvSpPr>
            <p:spPr>
              <a:xfrm>
                <a:off x="400960" y="2843430"/>
                <a:ext cx="2016578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𝒆</m:t>
                      </m:r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ar-KW" sz="2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5" name="Rectangle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960" y="2843430"/>
                <a:ext cx="2016578" cy="492443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87"/>
              <p:cNvSpPr/>
              <p:nvPr/>
            </p:nvSpPr>
            <p:spPr>
              <a:xfrm>
                <a:off x="391205" y="3254197"/>
                <a:ext cx="2430601" cy="5014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𝒄</m:t>
                      </m:r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6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ar-KW" sz="2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6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205" y="3254197"/>
                <a:ext cx="2430601" cy="501484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CE933-52D8-46BD-A15E-F1428D1C73F5}" type="slidenum">
              <a:rPr lang="en-US" b="1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0" name="مستطيل مستدير الزوايا 4">
            <a:extLst>
              <a:ext uri="{FF2B5EF4-FFF2-40B4-BE49-F238E27FC236}">
                <a16:creationId xmlns:a16="http://schemas.microsoft.com/office/drawing/2014/main" id="{F7206EFB-CFD5-4153-BC37-A71AF29313CB}"/>
              </a:ext>
            </a:extLst>
          </p:cNvPr>
          <p:cNvSpPr/>
          <p:nvPr/>
        </p:nvSpPr>
        <p:spPr>
          <a:xfrm>
            <a:off x="7955123" y="1196331"/>
            <a:ext cx="669700" cy="28333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000" b="1" dirty="0">
                <a:solidFill>
                  <a:srgbClr val="FF0000"/>
                </a:solidFill>
                <a:cs typeface="+mj-cs"/>
              </a:rPr>
              <a:t>الحل:</a:t>
            </a:r>
            <a:endParaRPr lang="ar-SA" sz="2000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2024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/>
      <p:bldP spid="46" grpId="0"/>
      <p:bldP spid="47" grpId="0" animBg="1"/>
      <p:bldP spid="48" grpId="0"/>
      <p:bldP spid="50" grpId="0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/>
      <p:bldP spid="73" grpId="0"/>
      <p:bldP spid="74" grpId="0"/>
      <p:bldP spid="75" grpId="0" animBg="1"/>
      <p:bldP spid="76" grpId="0" animBg="1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مربع نص 3"/>
              <p:cNvSpPr txBox="1"/>
              <p:nvPr/>
            </p:nvSpPr>
            <p:spPr>
              <a:xfrm>
                <a:off x="373487" y="345249"/>
                <a:ext cx="6790141" cy="18969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KW" sz="2400" b="1" dirty="0"/>
                  <a:t>حدد نوع القطع في كل مما يلي ثم أوجد معادلته .</a:t>
                </a:r>
              </a:p>
              <a:p>
                <a:pPr algn="r" rtl="1"/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ar-KW" sz="2400" b="1" dirty="0"/>
                  <a:t>)  </a:t>
                </a:r>
                <a:r>
                  <a:rPr lang="ar-KW" sz="2400" b="1" dirty="0" err="1">
                    <a:latin typeface="Cambria Math" pitchFamily="18" charset="0"/>
                    <a:ea typeface="Cambria Math" pitchFamily="18" charset="0"/>
                  </a:rPr>
                  <a:t>إختلافه</a:t>
                </a:r>
                <a:r>
                  <a:rPr lang="ar-KW" sz="2400" b="1" dirty="0">
                    <a:latin typeface="Cambria Math" pitchFamily="18" charset="0"/>
                    <a:ea typeface="Cambria Math" pitchFamily="18" charset="0"/>
                  </a:rPr>
                  <a:t> المركزي </a:t>
                </a:r>
                <a:r>
                  <a:rPr lang="en-US" sz="2400" b="1" dirty="0">
                    <a:latin typeface="Times New Roman" panose="02020603050405020304" pitchFamily="18" charset="0"/>
                    <a:ea typeface="Cambria Math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b="1" i="1" dirty="0">
                    <a:latin typeface="Cambria Math" pitchFamily="18" charset="0"/>
                    <a:ea typeface="Cambria Math" pitchFamily="18" charset="0"/>
                  </a:rPr>
                  <a:t>e = </a:t>
                </a:r>
                <a:r>
                  <a:rPr lang="en-US" sz="2400" b="1" dirty="0">
                    <a:latin typeface="Cambria Math" pitchFamily="18" charset="0"/>
                    <a:ea typeface="Cambria Math" pitchFamily="18" charset="0"/>
                  </a:rPr>
                  <a:t>1</a:t>
                </a:r>
                <a:r>
                  <a:rPr lang="en-US" sz="2400" b="1" i="1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2400" b="1" dirty="0">
                    <a:latin typeface="Times New Roman" panose="02020603050405020304" pitchFamily="18" charset="0"/>
                    <a:ea typeface="Cambria Math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ar-KW" sz="2400" b="1" dirty="0">
                    <a:latin typeface="Cambria Math" pitchFamily="18" charset="0"/>
                    <a:ea typeface="Cambria Math" pitchFamily="18" charset="0"/>
                  </a:rPr>
                  <a:t> و بؤرته </a:t>
                </a:r>
                <a:r>
                  <a:rPr lang="en-US" sz="2400" b="1" i="1" dirty="0">
                    <a:latin typeface="Cambria Math" pitchFamily="18" charset="0"/>
                    <a:ea typeface="Cambria Math" pitchFamily="18" charset="0"/>
                  </a:rPr>
                  <a:t>F </a:t>
                </a:r>
                <a:r>
                  <a:rPr lang="en-US" sz="2400" b="1" dirty="0">
                    <a:latin typeface="Cambria Math" pitchFamily="18" charset="0"/>
                    <a:ea typeface="Cambria Math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b="1" i="0" dirty="0" smtClean="0">
                        <a:latin typeface="Cambria Math" pitchFamily="18" charset="0"/>
                        <a:ea typeface="Cambria Math" pitchFamily="18" charset="0"/>
                      </a:rPr>
                      <m:t> −</m:t>
                    </m:r>
                    <m:r>
                      <a:rPr lang="en-US" sz="2400" b="1" i="0" dirty="0" smtClean="0">
                        <a:latin typeface="Cambria Math" pitchFamily="18" charset="0"/>
                        <a:ea typeface="Cambria Math" pitchFamily="18" charset="0"/>
                      </a:rPr>
                      <m:t>𝟏</m:t>
                    </m:r>
                  </m:oMath>
                </a14:m>
                <a:r>
                  <a:rPr lang="en-US" sz="2400" b="1" dirty="0">
                    <a:latin typeface="Cambria Math" pitchFamily="18" charset="0"/>
                    <a:ea typeface="Cambria Math" pitchFamily="18" charset="0"/>
                  </a:rPr>
                  <a:t>,0) </a:t>
                </a:r>
                <a:r>
                  <a:rPr lang="ar-KW" sz="2400" b="1" dirty="0">
                    <a:latin typeface="Cambria Math" pitchFamily="18" charset="0"/>
                    <a:ea typeface="Cambria Math" pitchFamily="18" charset="0"/>
                  </a:rPr>
                  <a:t>:</a:t>
                </a:r>
                <a:endParaRPr lang="en-US" sz="2400" b="1" dirty="0">
                  <a:latin typeface="Cambria Math" pitchFamily="18" charset="0"/>
                  <a:ea typeface="Cambria Math" pitchFamily="18" charset="0"/>
                </a:endParaRPr>
              </a:p>
              <a:p>
                <a:pPr algn="r" rtl="1"/>
                <a:r>
                  <a:rPr lang="en-US" sz="2400" b="1" dirty="0">
                    <a:latin typeface="Cambria Math" pitchFamily="18" charset="0"/>
                    <a:ea typeface="Cambria Math" pitchFamily="18" charset="0"/>
                    <a:cs typeface="+mj-cs"/>
                  </a:rPr>
                  <a:t>(</a:t>
                </a:r>
                <a:r>
                  <a:rPr lang="en-US" sz="2400" b="1" i="1" dirty="0">
                    <a:latin typeface="Cambria Math" pitchFamily="18" charset="0"/>
                    <a:ea typeface="Cambria Math" pitchFamily="18" charset="0"/>
                    <a:cs typeface="+mj-cs"/>
                  </a:rPr>
                  <a:t>b</a:t>
                </a:r>
                <a:r>
                  <a:rPr lang="ar-KW" sz="2400" b="1" i="1" dirty="0">
                    <a:latin typeface="Cambria Math" pitchFamily="18" charset="0"/>
                    <a:ea typeface="Cambria Math" pitchFamily="18" charset="0"/>
                    <a:cs typeface="+mj-cs"/>
                  </a:rPr>
                  <a:t> </a:t>
                </a:r>
                <a:r>
                  <a:rPr lang="ar-KW" sz="2400" b="1" dirty="0" err="1">
                    <a:latin typeface="Cambria Math" pitchFamily="18" charset="0"/>
                    <a:ea typeface="Cambria Math" pitchFamily="18" charset="0"/>
                  </a:rPr>
                  <a:t>إختلافه</a:t>
                </a:r>
                <a:r>
                  <a:rPr lang="ar-KW" sz="2400" b="1" dirty="0">
                    <a:latin typeface="Cambria Math" pitchFamily="18" charset="0"/>
                    <a:ea typeface="Cambria Math" pitchFamily="18" charset="0"/>
                  </a:rPr>
                  <a:t> المركزي </a:t>
                </a:r>
                <a:r>
                  <a:rPr lang="en-US" sz="2400" b="1" dirty="0">
                    <a:latin typeface="Times New Roman" panose="02020603050405020304" pitchFamily="18" charset="0"/>
                    <a:ea typeface="Cambria Math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b="1" i="1" dirty="0">
                    <a:latin typeface="Cambria Math" pitchFamily="18" charset="0"/>
                    <a:ea typeface="Cambria Math" pitchFamily="18" charset="0"/>
                  </a:rPr>
                  <a:t>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2400" b="1" i="1" dirty="0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400" b="1" i="1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2400" b="1" dirty="0">
                    <a:latin typeface="Times New Roman" panose="02020603050405020304" pitchFamily="18" charset="0"/>
                    <a:ea typeface="Cambria Math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ar-KW" sz="2400" b="1" dirty="0">
                    <a:latin typeface="Cambria Math" pitchFamily="18" charset="0"/>
                    <a:ea typeface="Cambria Math" pitchFamily="18" charset="0"/>
                  </a:rPr>
                  <a:t> و </a:t>
                </a:r>
                <a:r>
                  <a:rPr lang="ar-KW" sz="2400" b="1" dirty="0" err="1">
                    <a:latin typeface="Cambria Math" pitchFamily="18" charset="0"/>
                    <a:ea typeface="Cambria Math" pitchFamily="18" charset="0"/>
                  </a:rPr>
                  <a:t>إحدي</a:t>
                </a:r>
                <a:r>
                  <a:rPr lang="ar-KW" sz="2400" b="1" dirty="0">
                    <a:latin typeface="Cambria Math" pitchFamily="18" charset="0"/>
                    <a:ea typeface="Cambria Math" pitchFamily="18" charset="0"/>
                  </a:rPr>
                  <a:t> بؤرتيه </a:t>
                </a:r>
                <a:r>
                  <a:rPr lang="en-US" sz="2400" b="1" i="1" dirty="0">
                    <a:latin typeface="Cambria Math" pitchFamily="18" charset="0"/>
                    <a:ea typeface="Cambria Math" pitchFamily="18" charset="0"/>
                  </a:rPr>
                  <a:t>F </a:t>
                </a:r>
                <a:r>
                  <a:rPr lang="en-US" sz="2400" b="1" dirty="0">
                    <a:latin typeface="Cambria Math" pitchFamily="18" charset="0"/>
                    <a:ea typeface="Cambria Math" pitchFamily="18" charset="0"/>
                  </a:rPr>
                  <a:t>(-4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ar-KW" sz="2400" b="1" i="1" dirty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1" i="0" dirty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sz="2400" b="1" dirty="0">
                    <a:latin typeface="Cambria Math" pitchFamily="18" charset="0"/>
                    <a:ea typeface="Cambria Math" pitchFamily="18" charset="0"/>
                  </a:rPr>
                  <a:t>,0) c</a:t>
                </a:r>
              </a:p>
              <a:p>
                <a:pPr algn="r" rtl="1"/>
                <a:r>
                  <a:rPr lang="en-US" sz="2400" b="1" dirty="0">
                    <a:latin typeface="Cambria Math" pitchFamily="18" charset="0"/>
                    <a:ea typeface="Cambria Math" pitchFamily="18" charset="0"/>
                  </a:rPr>
                  <a:t>(</a:t>
                </a:r>
                <a:r>
                  <a:rPr lang="en-US" sz="2400" b="1" i="1" dirty="0">
                    <a:latin typeface="Cambria Math" pitchFamily="18" charset="0"/>
                    <a:ea typeface="Cambria Math" pitchFamily="18" charset="0"/>
                  </a:rPr>
                  <a:t>c</a:t>
                </a:r>
                <a:r>
                  <a:rPr lang="ar-KW" sz="2400" b="1" i="1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ar-KW" sz="2400" b="1" dirty="0" err="1">
                    <a:latin typeface="Cambria Math" pitchFamily="18" charset="0"/>
                    <a:ea typeface="Cambria Math" pitchFamily="18" charset="0"/>
                  </a:rPr>
                  <a:t>إختلافه</a:t>
                </a:r>
                <a:r>
                  <a:rPr lang="ar-KW" sz="2400" b="1" dirty="0">
                    <a:latin typeface="Cambria Math" pitchFamily="18" charset="0"/>
                    <a:ea typeface="Cambria Math" pitchFamily="18" charset="0"/>
                  </a:rPr>
                  <a:t> المركزي </a:t>
                </a:r>
                <a:r>
                  <a:rPr lang="en-US" sz="2400" b="1" dirty="0">
                    <a:latin typeface="Cambria Math" pitchFamily="18" charset="0"/>
                    <a:ea typeface="Cambria Math" pitchFamily="18" charset="0"/>
                  </a:rPr>
                  <a:t>(</a:t>
                </a:r>
                <a:r>
                  <a:rPr lang="en-US" sz="2400" b="1" i="1" dirty="0">
                    <a:latin typeface="Cambria Math" pitchFamily="18" charset="0"/>
                    <a:ea typeface="Cambria Math" pitchFamily="18" charset="0"/>
                  </a:rPr>
                  <a:t>e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ar-KW" sz="2400" b="1" i="1" dirty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1" i="1" dirty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sz="2400" b="1" dirty="0">
                    <a:latin typeface="Cambria Math" pitchFamily="18" charset="0"/>
                    <a:ea typeface="Cambria Math" pitchFamily="18" charset="0"/>
                  </a:rPr>
                  <a:t>) </a:t>
                </a:r>
                <a:r>
                  <a:rPr lang="ar-KW" sz="2400" b="1" dirty="0">
                    <a:latin typeface="Cambria Math" pitchFamily="18" charset="0"/>
                    <a:ea typeface="Cambria Math" pitchFamily="18" charset="0"/>
                  </a:rPr>
                  <a:t> و معادلة أحد دليليه :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itchFamily="18" charset="0"/>
                        <a:ea typeface="Cambria Math" pitchFamily="18" charset="0"/>
                      </a:rPr>
                      <m:t>𝒙</m:t>
                    </m:r>
                  </m:oMath>
                </a14:m>
                <a:r>
                  <a:rPr lang="en-US" sz="2400" b="1" dirty="0">
                    <a:latin typeface="Cambria Math" pitchFamily="18" charset="0"/>
                    <a:ea typeface="Cambria Math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latin typeface="Cambria Math"/>
                            <a:ea typeface="Cambria Math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 dirty="0" smtClean="0">
                            <a:latin typeface="Cambria Math"/>
                            <a:ea typeface="Cambria Math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ar-KW" sz="24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4" name="مربع نص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87" y="345249"/>
                <a:ext cx="6790141" cy="1896994"/>
              </a:xfrm>
              <a:prstGeom prst="rect">
                <a:avLst/>
              </a:prstGeom>
              <a:blipFill>
                <a:blip r:embed="rId2"/>
                <a:stretch>
                  <a:fillRect t="-2251" r="-1526" b="-22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مستطيل 16"/>
          <p:cNvSpPr/>
          <p:nvPr/>
        </p:nvSpPr>
        <p:spPr>
          <a:xfrm>
            <a:off x="7333889" y="2561408"/>
            <a:ext cx="439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ar-KW" b="1" dirty="0"/>
              <a:t>) </a:t>
            </a:r>
            <a:endParaRPr lang="en-US" b="1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6893169" y="306612"/>
            <a:ext cx="1980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>
                <a:solidFill>
                  <a:srgbClr val="FF0000"/>
                </a:solidFill>
              </a:rPr>
              <a:t>حاول أن تحل  </a:t>
            </a:r>
            <a:r>
              <a:rPr lang="en-US" sz="2000" b="1" dirty="0">
                <a:solidFill>
                  <a:srgbClr val="FF0000"/>
                </a:solidFill>
              </a:rPr>
              <a:t>(1)</a:t>
            </a:r>
            <a:r>
              <a:rPr lang="ar-KW" sz="2000" b="1" dirty="0"/>
              <a:t> </a:t>
            </a:r>
            <a:endParaRPr lang="en-GB" sz="2000" b="1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225945" y="205847"/>
            <a:ext cx="1282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صـ  </a:t>
            </a:r>
            <a:r>
              <a:rPr lang="en-US" sz="2000" b="1" dirty="0"/>
              <a:t>129</a:t>
            </a:r>
            <a:r>
              <a:rPr lang="ar-KW" sz="2000" b="1" dirty="0"/>
              <a:t> </a:t>
            </a:r>
            <a:endParaRPr lang="en-GB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206"/>
              <p:cNvSpPr/>
              <p:nvPr/>
            </p:nvSpPr>
            <p:spPr>
              <a:xfrm>
                <a:off x="5064120" y="2523077"/>
                <a:ext cx="1187376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600" b="1" i="1">
                        <a:latin typeface="Cambria Math"/>
                        <a:cs typeface="AGA Rasheeq Bold" pitchFamily="2" charset="-78"/>
                      </a:rPr>
                      <m:t>𝒆</m:t>
                    </m:r>
                    <m:r>
                      <a:rPr lang="en-US" sz="2600" b="1" i="1">
                        <a:latin typeface="Cambria Math"/>
                        <a:cs typeface="AGA Rasheeq Bold" pitchFamily="2" charset="-78"/>
                      </a:rPr>
                      <m:t>=</m:t>
                    </m:r>
                    <m:r>
                      <a:rPr lang="en-US" sz="2600" b="1" i="1">
                        <a:latin typeface="Cambria Math"/>
                        <a:cs typeface="AGA Rasheeq Bold" pitchFamily="2" charset="-78"/>
                      </a:rPr>
                      <m:t>𝟏</m:t>
                    </m:r>
                  </m:oMath>
                </a14:m>
                <a:r>
                  <a:rPr lang="en-US" sz="2600" b="1" dirty="0">
                    <a:latin typeface="Cambria Math" panose="02040503050406030204" pitchFamily="18" charset="0"/>
                    <a:ea typeface="Cambria Math" panose="02040503050406030204" pitchFamily="18" charset="0"/>
                    <a:sym typeface="Zawawi"/>
                  </a:rPr>
                  <a:t>∵</a:t>
                </a:r>
                <a:endParaRPr lang="ar-KW" sz="2600" b="1" dirty="0"/>
              </a:p>
            </p:txBody>
          </p:sp>
        </mc:Choice>
        <mc:Fallback xmlns="">
          <p:sp>
            <p:nvSpPr>
              <p:cNvPr id="18" name="Rectangle 2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4120" y="2523077"/>
                <a:ext cx="1187376" cy="492443"/>
              </a:xfrm>
              <a:prstGeom prst="rect">
                <a:avLst/>
              </a:prstGeom>
              <a:blipFill>
                <a:blip r:embed="rId3"/>
                <a:stretch>
                  <a:fillRect t="-11111" r="-8205" b="-29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7"/>
          <p:cNvSpPr txBox="1"/>
          <p:nvPr/>
        </p:nvSpPr>
        <p:spPr>
          <a:xfrm>
            <a:off x="1545345" y="2523077"/>
            <a:ext cx="2898033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b="1" dirty="0"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  <a:sym typeface="Zawawi"/>
              </a:rPr>
              <a:t>∴</a:t>
            </a:r>
            <a:r>
              <a:rPr lang="ar-KW" sz="2600" b="1" dirty="0">
                <a:cs typeface="AGA Rasheeq Bold" pitchFamily="2" charset="-78"/>
              </a:rPr>
              <a:t> القطع هو قطع مكافئ</a:t>
            </a:r>
          </a:p>
        </p:txBody>
      </p:sp>
      <p:sp>
        <p:nvSpPr>
          <p:cNvPr id="22" name="TextBox 208"/>
          <p:cNvSpPr txBox="1"/>
          <p:nvPr/>
        </p:nvSpPr>
        <p:spPr>
          <a:xfrm>
            <a:off x="6587655" y="3138702"/>
            <a:ext cx="949122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b="1" dirty="0">
                <a:cs typeface="AGA Rasheeq Bold" pitchFamily="2" charset="-78"/>
              </a:rPr>
              <a:t>البؤرة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09"/>
              <p:cNvSpPr/>
              <p:nvPr/>
            </p:nvSpPr>
            <p:spPr>
              <a:xfrm>
                <a:off x="5099001" y="3106532"/>
                <a:ext cx="1611852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𝑭</m:t>
                      </m:r>
                      <m:d>
                        <m:dPr>
                          <m:ctrlP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6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, </m:t>
                          </m:r>
                          <m:r>
                            <a:rPr lang="en-US" sz="26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d>
                    </m:oMath>
                  </m:oMathPara>
                </a14:m>
                <a:endParaRPr lang="ar-KW" sz="2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Rectangle 2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9001" y="3106532"/>
                <a:ext cx="1611852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10"/>
              <p:cNvSpPr/>
              <p:nvPr/>
            </p:nvSpPr>
            <p:spPr>
              <a:xfrm>
                <a:off x="3584853" y="3105106"/>
                <a:ext cx="1365309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𝒑</m:t>
                      </m:r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ar-KW" sz="2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Rectangle 2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4853" y="3105106"/>
                <a:ext cx="1365309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11"/>
          <p:cNvSpPr txBox="1"/>
          <p:nvPr/>
        </p:nvSpPr>
        <p:spPr>
          <a:xfrm>
            <a:off x="3319380" y="3623304"/>
            <a:ext cx="4217397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b="1" dirty="0">
                <a:cs typeface="AGA Rasheeq Bold" pitchFamily="2" charset="-78"/>
              </a:rPr>
              <a:t>محور السينات هو محور التماثل.</a:t>
            </a:r>
          </a:p>
        </p:txBody>
      </p:sp>
      <p:sp>
        <p:nvSpPr>
          <p:cNvPr id="26" name="TextBox 212"/>
          <p:cNvSpPr txBox="1"/>
          <p:nvPr/>
        </p:nvSpPr>
        <p:spPr>
          <a:xfrm>
            <a:off x="4761512" y="3105107"/>
            <a:ext cx="338647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b="1" dirty="0">
                <a:cs typeface="AGA Rasheeq Bold" pitchFamily="2" charset="-78"/>
              </a:rPr>
              <a:t>،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13"/>
              <p:cNvSpPr/>
              <p:nvPr/>
            </p:nvSpPr>
            <p:spPr>
              <a:xfrm>
                <a:off x="2771489" y="4231088"/>
                <a:ext cx="1667700" cy="5014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𝒚</m:t>
                          </m:r>
                        </m:e>
                        <m:sup>
                          <m: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𝟒</m:t>
                      </m:r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𝒑𝒙</m:t>
                      </m:r>
                    </m:oMath>
                  </m:oMathPara>
                </a14:m>
                <a:endParaRPr lang="ar-KW" sz="2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489" y="4231088"/>
                <a:ext cx="1667700" cy="50148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14"/>
              <p:cNvSpPr/>
              <p:nvPr/>
            </p:nvSpPr>
            <p:spPr>
              <a:xfrm>
                <a:off x="2757917" y="4954818"/>
                <a:ext cx="2184892" cy="5014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b="1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600" b="1" i="1">
                              <a:latin typeface="Cambria Math"/>
                              <a:ea typeface="Cambria Math"/>
                            </a:rPr>
                            <m:t>𝒚</m:t>
                          </m:r>
                        </m:e>
                        <m:sup>
                          <m:r>
                            <a:rPr lang="en-US" sz="2600" b="1" i="1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𝟒</m:t>
                      </m:r>
                      <m:d>
                        <m:dPr>
                          <m:ctrlP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d>
                      <m:r>
                        <a:rPr lang="en-US" sz="2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ar-KW" sz="2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Rectangle 2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917" y="4954818"/>
                <a:ext cx="2184892" cy="50148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15"/>
          <p:cNvSpPr txBox="1"/>
          <p:nvPr/>
        </p:nvSpPr>
        <p:spPr>
          <a:xfrm>
            <a:off x="4224184" y="4204207"/>
            <a:ext cx="3312593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b="1" dirty="0">
                <a:cs typeface="AGA Rasheeq Bold" pitchFamily="2" charset="-78"/>
              </a:rPr>
              <a:t>معادلة القطع على الصورة: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16"/>
              <p:cNvSpPr/>
              <p:nvPr/>
            </p:nvSpPr>
            <p:spPr>
              <a:xfrm>
                <a:off x="2651855" y="5628876"/>
                <a:ext cx="1783117" cy="5014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6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𝒚</m:t>
                          </m:r>
                        </m:e>
                        <m:sup>
                          <m:r>
                            <a:rPr lang="en-US" sz="26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𝟒</m:t>
                      </m:r>
                      <m:r>
                        <a:rPr lang="en-US" sz="2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ar-KW" sz="2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0" name="Rectangle 2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855" y="5628876"/>
                <a:ext cx="1783117" cy="5014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CE933-52D8-46BD-A15E-F1428D1C73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1" name="مستطيل مستدير الزوايا 4">
            <a:extLst>
              <a:ext uri="{FF2B5EF4-FFF2-40B4-BE49-F238E27FC236}">
                <a16:creationId xmlns:a16="http://schemas.microsoft.com/office/drawing/2014/main" id="{34C2B55F-BA7C-49C9-9522-5D1AC72BE48C}"/>
              </a:ext>
            </a:extLst>
          </p:cNvPr>
          <p:cNvSpPr/>
          <p:nvPr/>
        </p:nvSpPr>
        <p:spPr>
          <a:xfrm>
            <a:off x="7883355" y="2218525"/>
            <a:ext cx="669700" cy="28333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000" b="1" dirty="0">
                <a:solidFill>
                  <a:srgbClr val="FF0000"/>
                </a:solidFill>
                <a:cs typeface="+mj-cs"/>
              </a:rPr>
              <a:t>الحل:</a:t>
            </a:r>
            <a:endParaRPr lang="ar-SA" sz="2000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820009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21" grpId="0"/>
      <p:bldP spid="22" grpId="0"/>
      <p:bldP spid="23" grpId="0" animBg="1"/>
      <p:bldP spid="24" grpId="0" animBg="1"/>
      <p:bldP spid="25" grpId="0"/>
      <p:bldP spid="26" grpId="0"/>
      <p:bldP spid="27" grpId="0" animBg="1"/>
      <p:bldP spid="28" grpId="0" animBg="1"/>
      <p:bldP spid="29" grpId="0"/>
      <p:bldP spid="30" grpId="0" animBg="1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مجموعة 6"/>
          <p:cNvGrpSpPr/>
          <p:nvPr/>
        </p:nvGrpSpPr>
        <p:grpSpPr>
          <a:xfrm>
            <a:off x="4836281" y="1071910"/>
            <a:ext cx="2253348" cy="624082"/>
            <a:chOff x="7350730" y="3440866"/>
            <a:chExt cx="2253348" cy="62408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مربع نص 7"/>
                <p:cNvSpPr txBox="1"/>
                <p:nvPr/>
              </p:nvSpPr>
              <p:spPr>
                <a:xfrm>
                  <a:off x="7350730" y="3544844"/>
                  <a:ext cx="43693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 rtl="1"/>
                  <a14:m>
                    <m:oMathPara xmlns:m="http://schemas.openxmlformats.org/officeDocument/2006/math">
                      <m:oMathParaPr>
                        <m:jc m:val="right"/>
                      </m:oMathParaPr>
                      <m:oMath xmlns:m="http://schemas.openxmlformats.org/officeDocument/2006/math">
                        <m:r>
                          <a:rPr lang="ar-KW" sz="2400" b="1" i="1" smtClean="0">
                            <a:latin typeface="Cambria Math"/>
                            <a:ea typeface="Cambria Math"/>
                          </a:rPr>
                          <m:t>∵</m:t>
                        </m:r>
                      </m:oMath>
                    </m:oMathPara>
                  </a14:m>
                  <a:endParaRPr lang="ar-KW" sz="2400" b="1" dirty="0"/>
                </a:p>
              </p:txBody>
            </p:sp>
          </mc:Choice>
          <mc:Fallback xmlns="">
            <p:sp>
              <p:nvSpPr>
                <p:cNvPr id="8" name="مربع نص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50730" y="3544844"/>
                  <a:ext cx="436932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مربع نص 8"/>
                <p:cNvSpPr txBox="1"/>
                <p:nvPr/>
              </p:nvSpPr>
              <p:spPr>
                <a:xfrm>
                  <a:off x="7567860" y="3440866"/>
                  <a:ext cx="2036218" cy="6240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en-US" sz="2400" b="1" dirty="0"/>
                    <a:t>e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 smtClean="0"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 dirty="0" smtClean="0">
                              <a:latin typeface="Cambria Math"/>
                            </a:rPr>
                            <m:t>𝟓</m:t>
                          </m:r>
                        </m:den>
                      </m:f>
                    </m:oMath>
                  </a14:m>
                  <a:r>
                    <a:rPr lang="en-US" sz="2400" b="1" dirty="0"/>
                    <a:t>  ,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 smtClean="0"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 dirty="0" smtClean="0">
                              <a:latin typeface="Cambria Math"/>
                            </a:rPr>
                            <m:t>𝟓</m:t>
                          </m:r>
                        </m:den>
                      </m:f>
                      <m:r>
                        <a:rPr lang="en-US" sz="2400" b="1" i="1" dirty="0">
                          <a:latin typeface="Cambria Math"/>
                        </a:rPr>
                        <m:t> </m:t>
                      </m:r>
                    </m:oMath>
                  </a14:m>
                  <a:r>
                    <a:rPr lang="en-US" sz="2400" b="1" dirty="0"/>
                    <a:t>&lt; 1</a:t>
                  </a:r>
                  <a:endParaRPr lang="ar-KW" sz="2400" b="1" dirty="0"/>
                </a:p>
              </p:txBody>
            </p:sp>
          </mc:Choice>
          <mc:Fallback xmlns="">
            <p:sp>
              <p:nvSpPr>
                <p:cNvPr id="9" name="مربع نص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67860" y="3440866"/>
                  <a:ext cx="2036218" cy="62408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r="-4790" b="-98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مجموعة 9"/>
          <p:cNvGrpSpPr/>
          <p:nvPr/>
        </p:nvGrpSpPr>
        <p:grpSpPr>
          <a:xfrm>
            <a:off x="4487509" y="1752891"/>
            <a:ext cx="3132491" cy="470000"/>
            <a:chOff x="5176080" y="4699059"/>
            <a:chExt cx="3132491" cy="4700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مربع نص 10"/>
                <p:cNvSpPr txBox="1"/>
                <p:nvPr/>
              </p:nvSpPr>
              <p:spPr>
                <a:xfrm>
                  <a:off x="7871639" y="4699059"/>
                  <a:ext cx="43693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 rtl="1"/>
                  <a14:m>
                    <m:oMathPara xmlns:m="http://schemas.openxmlformats.org/officeDocument/2006/math">
                      <m:oMathParaPr>
                        <m:jc m:val="right"/>
                      </m:oMathParaPr>
                      <m:oMath xmlns:m="http://schemas.openxmlformats.org/officeDocument/2006/math">
                        <m:r>
                          <a:rPr lang="ar-KW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∴</m:t>
                        </m:r>
                      </m:oMath>
                    </m:oMathPara>
                  </a14:m>
                  <a:endParaRPr lang="ar-KW" sz="2400" b="1" dirty="0"/>
                </a:p>
              </p:txBody>
            </p:sp>
          </mc:Choice>
          <mc:Fallback xmlns="">
            <p:sp>
              <p:nvSpPr>
                <p:cNvPr id="13" name="مربع نص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1639" y="4699059"/>
                  <a:ext cx="436932" cy="46166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مربع نص 11"/>
            <p:cNvSpPr txBox="1"/>
            <p:nvPr/>
          </p:nvSpPr>
          <p:spPr>
            <a:xfrm>
              <a:off x="5176080" y="4699059"/>
              <a:ext cx="2788624" cy="47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KW" sz="2400" b="1" dirty="0"/>
                <a:t>القطع هو قطع ناقص</a:t>
              </a:r>
              <a:endParaRPr lang="ar-KW" sz="2400" b="1" i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مربع نص 12"/>
              <p:cNvSpPr txBox="1"/>
              <p:nvPr/>
            </p:nvSpPr>
            <p:spPr>
              <a:xfrm>
                <a:off x="3943760" y="2202943"/>
                <a:ext cx="3450496" cy="497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b="1" dirty="0"/>
                  <a:t>(-4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ar-KW" sz="2400" b="1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1" i="0" dirty="0"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sz="2400" b="1" dirty="0"/>
                  <a:t>, 0)  </a:t>
                </a:r>
                <a:r>
                  <a:rPr lang="ar-KW" sz="2400" b="1" dirty="0"/>
                  <a:t>إحدى البؤرتين</a:t>
                </a:r>
                <a:r>
                  <a:rPr lang="ar-KW" sz="2400" b="1" i="1" dirty="0"/>
                  <a:t> </a:t>
                </a:r>
                <a:endParaRPr lang="ar-KW" sz="2400" b="1" dirty="0"/>
              </a:p>
            </p:txBody>
          </p:sp>
        </mc:Choice>
        <mc:Fallback xmlns="">
          <p:sp>
            <p:nvSpPr>
              <p:cNvPr id="13" name="مربع نص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760" y="2202943"/>
                <a:ext cx="3450496" cy="497637"/>
              </a:xfrm>
              <a:prstGeom prst="rect">
                <a:avLst/>
              </a:prstGeom>
              <a:blipFill>
                <a:blip r:embed="rId7"/>
                <a:stretch>
                  <a:fillRect t="-3659" b="-26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مربع نص 14"/>
          <p:cNvSpPr txBox="1"/>
          <p:nvPr/>
        </p:nvSpPr>
        <p:spPr>
          <a:xfrm>
            <a:off x="942175" y="2663394"/>
            <a:ext cx="6677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∴</a:t>
            </a:r>
            <a:r>
              <a:rPr lang="en-US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ar-KW" sz="2400" b="1" dirty="0"/>
              <a:t>المحور الأكبر ينطبق على محور السينات و مركزه نقطة الأصل </a:t>
            </a:r>
          </a:p>
        </p:txBody>
      </p:sp>
      <p:sp>
        <p:nvSpPr>
          <p:cNvPr id="18" name="مربع نص 17"/>
          <p:cNvSpPr txBox="1"/>
          <p:nvPr/>
        </p:nvSpPr>
        <p:spPr>
          <a:xfrm>
            <a:off x="0" y="121910"/>
            <a:ext cx="1282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صـ  </a:t>
            </a:r>
            <a:r>
              <a:rPr lang="en-US" sz="2000" b="1" dirty="0"/>
              <a:t>129</a:t>
            </a:r>
            <a:r>
              <a:rPr lang="ar-KW" sz="2000" b="1" dirty="0"/>
              <a:t> </a:t>
            </a:r>
            <a:endParaRPr lang="en-GB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مربع نص 18"/>
              <p:cNvSpPr txBox="1"/>
              <p:nvPr/>
            </p:nvSpPr>
            <p:spPr>
              <a:xfrm>
                <a:off x="4221271" y="3101505"/>
                <a:ext cx="3054862" cy="497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KW" sz="2400" b="1" dirty="0"/>
                  <a:t>من البؤرة  </a:t>
                </a:r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400" b="1" dirty="0"/>
                  <a:t> = -4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ar-KW" sz="2400" b="1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1" i="0" dirty="0"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endParaRPr lang="ar-KW" sz="2400" b="1" dirty="0"/>
              </a:p>
            </p:txBody>
          </p:sp>
        </mc:Choice>
        <mc:Fallback xmlns="">
          <p:sp>
            <p:nvSpPr>
              <p:cNvPr id="19" name="مربع نص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271" y="3101505"/>
                <a:ext cx="3054862" cy="497637"/>
              </a:xfrm>
              <a:prstGeom prst="rect">
                <a:avLst/>
              </a:prstGeom>
              <a:blipFill>
                <a:blip r:embed="rId8"/>
                <a:stretch>
                  <a:fillRect t="-3704" r="-2988" b="-28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مجموعة 1"/>
          <p:cNvGrpSpPr/>
          <p:nvPr/>
        </p:nvGrpSpPr>
        <p:grpSpPr>
          <a:xfrm>
            <a:off x="1238492" y="3672621"/>
            <a:ext cx="1504679" cy="584904"/>
            <a:chOff x="1772366" y="3610461"/>
            <a:chExt cx="1504679" cy="58490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مربع نص 19"/>
                <p:cNvSpPr txBox="1"/>
                <p:nvPr/>
              </p:nvSpPr>
              <p:spPr>
                <a:xfrm>
                  <a:off x="1990832" y="3610461"/>
                  <a:ext cx="1286213" cy="5849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rtl="1"/>
                  <a:r>
                    <a:rPr lang="en-US" sz="2400" b="1" dirty="0"/>
                    <a:t>e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 smtClean="0">
                              <a:latin typeface="Cambria Math"/>
                            </a:rPr>
                            <m:t>𝒄</m:t>
                          </m:r>
                        </m:num>
                        <m:den>
                          <m:r>
                            <a:rPr lang="en-US" sz="2400" b="1" i="1" dirty="0" smtClean="0">
                              <a:latin typeface="Cambria Math"/>
                            </a:rPr>
                            <m:t>𝒂</m:t>
                          </m:r>
                        </m:den>
                      </m:f>
                    </m:oMath>
                  </a14:m>
                  <a:endParaRPr lang="ar-KW" sz="2400" b="1" dirty="0"/>
                </a:p>
              </p:txBody>
            </p:sp>
          </mc:Choice>
          <mc:Fallback xmlns="">
            <p:sp>
              <p:nvSpPr>
                <p:cNvPr id="20" name="مربع نص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0832" y="3610461"/>
                  <a:ext cx="1286213" cy="584904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b="-104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مربع نص 20"/>
                <p:cNvSpPr txBox="1"/>
                <p:nvPr/>
              </p:nvSpPr>
              <p:spPr>
                <a:xfrm>
                  <a:off x="1772366" y="3659201"/>
                  <a:ext cx="43693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 rtl="1"/>
                  <a14:m>
                    <m:oMathPara xmlns:m="http://schemas.openxmlformats.org/officeDocument/2006/math">
                      <m:oMathParaPr>
                        <m:jc m:val="right"/>
                      </m:oMathParaPr>
                      <m:oMath xmlns:m="http://schemas.openxmlformats.org/officeDocument/2006/math">
                        <m:r>
                          <a:rPr lang="ar-KW" sz="2400" b="1" i="1" smtClean="0">
                            <a:latin typeface="Cambria Math"/>
                            <a:ea typeface="Cambria Math"/>
                          </a:rPr>
                          <m:t>∵</m:t>
                        </m:r>
                      </m:oMath>
                    </m:oMathPara>
                  </a14:m>
                  <a:endParaRPr lang="ar-KW" sz="2400" b="1" dirty="0"/>
                </a:p>
              </p:txBody>
            </p:sp>
          </mc:Choice>
          <mc:Fallback xmlns="">
            <p:sp>
              <p:nvSpPr>
                <p:cNvPr id="21" name="مربع نص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72366" y="3659201"/>
                  <a:ext cx="436932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مربع نص 21"/>
              <p:cNvSpPr txBox="1"/>
              <p:nvPr/>
            </p:nvSpPr>
            <p:spPr>
              <a:xfrm>
                <a:off x="3300655" y="3655853"/>
                <a:ext cx="1286213" cy="6872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1"/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400" b="1" i="1" dirty="0" smtClean="0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1" i="1" dirty="0"/>
                          <m:t>−</m:t>
                        </m:r>
                        <m:r>
                          <m:rPr>
                            <m:nor/>
                          </m:rPr>
                          <a:rPr lang="en-US" sz="2400" b="1" i="1" dirty="0"/>
                          <m:t>4</m:t>
                        </m:r>
                        <m:rad>
                          <m:radPr>
                            <m:degHide m:val="on"/>
                            <m:ctrlPr>
                              <a:rPr lang="ar-KW" sz="2400" b="1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1" i="1" dirty="0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en-US" sz="2400" b="1" i="1" dirty="0" smtClean="0">
                            <a:latin typeface="Cambria Math"/>
                          </a:rPr>
                          <m:t>𝒂</m:t>
                        </m:r>
                      </m:den>
                    </m:f>
                  </m:oMath>
                </a14:m>
                <a:endParaRPr lang="ar-KW" sz="2400" b="1" dirty="0"/>
              </a:p>
            </p:txBody>
          </p:sp>
        </mc:Choice>
        <mc:Fallback xmlns="">
          <p:sp>
            <p:nvSpPr>
              <p:cNvPr id="22" name="مربع نص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0655" y="3655853"/>
                <a:ext cx="1286213" cy="687239"/>
              </a:xfrm>
              <a:prstGeom prst="rect">
                <a:avLst/>
              </a:prstGeom>
              <a:blipFill rotWithShape="1">
                <a:blip r:embed="rId11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مربع نص 22"/>
              <p:cNvSpPr txBox="1"/>
              <p:nvPr/>
            </p:nvSpPr>
            <p:spPr>
              <a:xfrm>
                <a:off x="5046607" y="3635616"/>
                <a:ext cx="1623134" cy="497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1"/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="1" dirty="0"/>
                  <a:t> 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1" i="1" dirty="0"/>
                      <m:t>−</m:t>
                    </m:r>
                    <m:r>
                      <m:rPr>
                        <m:nor/>
                      </m:rPr>
                      <a:rPr lang="en-US" sz="2400" b="1" i="1" dirty="0" smtClean="0"/>
                      <m:t>5</m:t>
                    </m:r>
                    <m:rad>
                      <m:radPr>
                        <m:degHide m:val="on"/>
                        <m:ctrlPr>
                          <a:rPr lang="ar-KW" sz="2400" b="1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1" i="1" dirty="0"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endParaRPr lang="ar-KW" sz="2400" b="1" dirty="0"/>
              </a:p>
            </p:txBody>
          </p:sp>
        </mc:Choice>
        <mc:Fallback xmlns="">
          <p:sp>
            <p:nvSpPr>
              <p:cNvPr id="23" name="مربع نص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6607" y="3635616"/>
                <a:ext cx="1623134" cy="497637"/>
              </a:xfrm>
              <a:prstGeom prst="rect">
                <a:avLst/>
              </a:prstGeom>
              <a:blipFill>
                <a:blip r:embed="rId12"/>
                <a:stretch>
                  <a:fillRect t="-3659" b="-26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مربع نص 24"/>
          <p:cNvSpPr txBox="1"/>
          <p:nvPr/>
        </p:nvSpPr>
        <p:spPr>
          <a:xfrm>
            <a:off x="6397215" y="4244360"/>
            <a:ext cx="2116727" cy="47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400" b="1" dirty="0"/>
              <a:t>في القطع الناقص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مربع نص 25"/>
              <p:cNvSpPr txBox="1"/>
              <p:nvPr/>
            </p:nvSpPr>
            <p:spPr>
              <a:xfrm>
                <a:off x="841942" y="4356666"/>
                <a:ext cx="2738865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ar-KW" sz="2400" b="1" dirty="0"/>
              </a:p>
            </p:txBody>
          </p:sp>
        </mc:Choice>
        <mc:Fallback xmlns="">
          <p:sp>
            <p:nvSpPr>
              <p:cNvPr id="26" name="مربع نص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942" y="4356666"/>
                <a:ext cx="2738865" cy="47000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مربع نص 27"/>
              <p:cNvSpPr txBox="1"/>
              <p:nvPr/>
            </p:nvSpPr>
            <p:spPr>
              <a:xfrm>
                <a:off x="3516935" y="4391795"/>
                <a:ext cx="2738865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Cambria Math" panose="02040503050406030204" pitchFamily="18" charset="0"/>
                        </a:rPr>
                        <m:t>𝟑𝟐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1" i="1" dirty="0" smtClean="0">
                          <a:latin typeface="Cambria Math"/>
                        </a:rPr>
                        <m:t>𝟓𝟎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ar-KW" sz="2400" b="1" dirty="0"/>
              </a:p>
            </p:txBody>
          </p:sp>
        </mc:Choice>
        <mc:Fallback xmlns="">
          <p:sp>
            <p:nvSpPr>
              <p:cNvPr id="28" name="مربع نص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6935" y="4391795"/>
                <a:ext cx="2738865" cy="47000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مربع نص 28"/>
              <p:cNvSpPr txBox="1"/>
              <p:nvPr/>
            </p:nvSpPr>
            <p:spPr>
              <a:xfrm>
                <a:off x="1238492" y="4917501"/>
                <a:ext cx="2977023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  <a:ea typeface="Cambria Math" panose="02040503050406030204" pitchFamily="18" charset="0"/>
                        </a:rPr>
                        <m:t>𝟓𝟎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/>
                          <a:ea typeface="Cambria Math" panose="02040503050406030204" pitchFamily="18" charset="0"/>
                        </a:rPr>
                        <m:t>𝟑𝟐</m:t>
                      </m:r>
                      <m:r>
                        <a:rPr lang="en-US" sz="2400" b="1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  <a:ea typeface="Cambria Math" panose="02040503050406030204" pitchFamily="18" charset="0"/>
                        </a:rPr>
                        <m:t>𝟏𝟖</m:t>
                      </m:r>
                    </m:oMath>
                  </m:oMathPara>
                </a14:m>
                <a:endParaRPr lang="ar-KW" sz="2400" b="1" dirty="0"/>
              </a:p>
            </p:txBody>
          </p:sp>
        </mc:Choice>
        <mc:Fallback xmlns="">
          <p:sp>
            <p:nvSpPr>
              <p:cNvPr id="29" name="مربع نص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492" y="4917501"/>
                <a:ext cx="2977023" cy="47000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مربع نص 29"/>
              <p:cNvSpPr txBox="1"/>
              <p:nvPr/>
            </p:nvSpPr>
            <p:spPr>
              <a:xfrm>
                <a:off x="2439011" y="5561909"/>
                <a:ext cx="4740167" cy="6810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KW" sz="2400" b="1" dirty="0"/>
                  <a:t>معادلة القطع الناقص هي: 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 = 1      </a:t>
                </a:r>
                <a:r>
                  <a:rPr lang="ar-KW" sz="24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KW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ar-KW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𝟓𝟎</m:t>
                        </m:r>
                      </m:den>
                    </m:f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𝟏𝟖</m:t>
                        </m:r>
                      </m:den>
                    </m:f>
                  </m:oMath>
                </a14:m>
                <a:r>
                  <a:rPr lang="ar-KW" sz="2400" b="1" dirty="0">
                    <a:solidFill>
                      <a:srgbClr val="FF0000"/>
                    </a:solidFill>
                  </a:rPr>
                  <a:t> </a:t>
                </a:r>
                <a:endParaRPr lang="ar-KW" sz="2400" b="1" dirty="0"/>
              </a:p>
            </p:txBody>
          </p:sp>
        </mc:Choice>
        <mc:Fallback xmlns="">
          <p:sp>
            <p:nvSpPr>
              <p:cNvPr id="30" name="مربع نص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9011" y="5561909"/>
                <a:ext cx="4740167" cy="681020"/>
              </a:xfrm>
              <a:prstGeom prst="rect">
                <a:avLst/>
              </a:prstGeom>
              <a:blipFill>
                <a:blip r:embed="rId16"/>
                <a:stretch>
                  <a:fillRect l="-1542" r="-1928" b="-80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مربع نص 30"/>
              <p:cNvSpPr txBox="1"/>
              <p:nvPr/>
            </p:nvSpPr>
            <p:spPr>
              <a:xfrm>
                <a:off x="942826" y="549953"/>
                <a:ext cx="6790141" cy="6248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 algn="r" rtl="1">
                  <a:buAutoNum type="alphaLcParenR" startAt="2"/>
                </a:pPr>
                <a:r>
                  <a:rPr lang="ar-KW" sz="2400" b="1" dirty="0" err="1"/>
                  <a:t>إختلافه</a:t>
                </a:r>
                <a:r>
                  <a:rPr lang="ar-KW" sz="2400" b="1" dirty="0"/>
                  <a:t> المركزي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0" dirty="0" smtClean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400" b="1" i="0" dirty="0" smtClean="0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400" b="1" dirty="0"/>
                  <a:t>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400" b="1" dirty="0"/>
                  <a:t> </a:t>
                </a:r>
                <a:r>
                  <a:rPr lang="ar-KW" sz="2400" b="1" dirty="0"/>
                  <a:t> و </a:t>
                </a:r>
                <a:r>
                  <a:rPr lang="ar-KW" sz="2400" b="1" dirty="0" err="1"/>
                  <a:t>إحدي</a:t>
                </a:r>
                <a:r>
                  <a:rPr lang="ar-KW" sz="2400" b="1" dirty="0"/>
                  <a:t> بؤرتيه </a:t>
                </a:r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b="1" dirty="0"/>
                  <a:t>-4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ar-KW" sz="2400" b="1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1" i="1" dirty="0" smtClean="0"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sz="2400" b="1" i="1" dirty="0"/>
                  <a:t>,0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1" name="مربع نص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826" y="549953"/>
                <a:ext cx="6790141" cy="624851"/>
              </a:xfrm>
              <a:prstGeom prst="rect">
                <a:avLst/>
              </a:prstGeom>
              <a:blipFill>
                <a:blip r:embed="rId17"/>
                <a:stretch>
                  <a:fillRect r="-1526" b="-9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مربع نص 31"/>
          <p:cNvSpPr txBox="1"/>
          <p:nvPr/>
        </p:nvSpPr>
        <p:spPr>
          <a:xfrm>
            <a:off x="6367997" y="267975"/>
            <a:ext cx="2240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>
                <a:solidFill>
                  <a:srgbClr val="FF0000"/>
                </a:solidFill>
              </a:rPr>
              <a:t>تابع حاول أن تحل </a:t>
            </a:r>
            <a:r>
              <a:rPr lang="en-US" sz="2000" b="1" dirty="0">
                <a:solidFill>
                  <a:srgbClr val="FF0000"/>
                </a:solidFill>
              </a:rPr>
              <a:t>(1)</a:t>
            </a:r>
            <a:r>
              <a:rPr lang="ar-KW" sz="2000" b="1" dirty="0"/>
              <a:t> </a:t>
            </a:r>
            <a:endParaRPr lang="en-GB" sz="2000" b="1" dirty="0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CE933-52D8-46BD-A15E-F1428D1C73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3" name="مربع نص 32">
            <a:extLst>
              <a:ext uri="{FF2B5EF4-FFF2-40B4-BE49-F238E27FC236}">
                <a16:creationId xmlns:a16="http://schemas.microsoft.com/office/drawing/2014/main" id="{6628D675-4E72-4086-9122-C0A47BCEABFD}"/>
              </a:ext>
            </a:extLst>
          </p:cNvPr>
          <p:cNvSpPr txBox="1"/>
          <p:nvPr/>
        </p:nvSpPr>
        <p:spPr>
          <a:xfrm>
            <a:off x="2439011" y="3742611"/>
            <a:ext cx="716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ar-KW" sz="2800" b="1" dirty="0"/>
          </a:p>
        </p:txBody>
      </p:sp>
      <p:sp>
        <p:nvSpPr>
          <p:cNvPr id="34" name="مربع نص 33">
            <a:extLst>
              <a:ext uri="{FF2B5EF4-FFF2-40B4-BE49-F238E27FC236}">
                <a16:creationId xmlns:a16="http://schemas.microsoft.com/office/drawing/2014/main" id="{E1465FBC-548D-4F1E-90F5-9C98EEC46046}"/>
              </a:ext>
            </a:extLst>
          </p:cNvPr>
          <p:cNvSpPr txBox="1"/>
          <p:nvPr/>
        </p:nvSpPr>
        <p:spPr>
          <a:xfrm>
            <a:off x="4373967" y="3715222"/>
            <a:ext cx="716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ar-KW" sz="2800" b="1" dirty="0"/>
          </a:p>
        </p:txBody>
      </p:sp>
      <p:sp>
        <p:nvSpPr>
          <p:cNvPr id="35" name="مربع نص 34">
            <a:extLst>
              <a:ext uri="{FF2B5EF4-FFF2-40B4-BE49-F238E27FC236}">
                <a16:creationId xmlns:a16="http://schemas.microsoft.com/office/drawing/2014/main" id="{6B1B63C5-E5FF-4967-AB95-2549556658CF}"/>
              </a:ext>
            </a:extLst>
          </p:cNvPr>
          <p:cNvSpPr txBox="1"/>
          <p:nvPr/>
        </p:nvSpPr>
        <p:spPr>
          <a:xfrm>
            <a:off x="3005859" y="4356666"/>
            <a:ext cx="716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ar-KW" sz="2800" b="1" dirty="0"/>
          </a:p>
        </p:txBody>
      </p:sp>
      <p:sp>
        <p:nvSpPr>
          <p:cNvPr id="36" name="مستطيل مستدير الزوايا 4">
            <a:extLst>
              <a:ext uri="{FF2B5EF4-FFF2-40B4-BE49-F238E27FC236}">
                <a16:creationId xmlns:a16="http://schemas.microsoft.com/office/drawing/2014/main" id="{3D6DA6D6-C96F-469A-B1E8-044EE68055B6}"/>
              </a:ext>
            </a:extLst>
          </p:cNvPr>
          <p:cNvSpPr/>
          <p:nvPr/>
        </p:nvSpPr>
        <p:spPr>
          <a:xfrm>
            <a:off x="7955123" y="1196331"/>
            <a:ext cx="669700" cy="28333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000" b="1" dirty="0">
                <a:solidFill>
                  <a:srgbClr val="FF0000"/>
                </a:solidFill>
                <a:cs typeface="+mj-cs"/>
              </a:rPr>
              <a:t>الحل:</a:t>
            </a:r>
            <a:endParaRPr lang="ar-SA" sz="2000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16987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9" grpId="0"/>
      <p:bldP spid="22" grpId="0"/>
      <p:bldP spid="23" grpId="0"/>
      <p:bldP spid="25" grpId="0"/>
      <p:bldP spid="26" grpId="0"/>
      <p:bldP spid="28" grpId="0"/>
      <p:bldP spid="29" grpId="0"/>
      <p:bldP spid="30" grpId="0"/>
      <p:bldP spid="33" grpId="0"/>
      <p:bldP spid="34" grpId="0"/>
      <p:bldP spid="3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مربع نص 3"/>
              <p:cNvSpPr txBox="1"/>
              <p:nvPr/>
            </p:nvSpPr>
            <p:spPr>
              <a:xfrm>
                <a:off x="373487" y="267975"/>
                <a:ext cx="6790141" cy="9951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KW" sz="2400" b="1" dirty="0"/>
                  <a:t>حدد نوع القطع في كل مما يلي ثم أوجد معادلته .</a:t>
                </a:r>
              </a:p>
              <a:p>
                <a:pPr algn="r" rtl="1"/>
                <a:r>
                  <a:rPr lang="en-US" sz="2400" b="1" dirty="0">
                    <a:latin typeface="Times New Roman" panose="02020603050405020304" pitchFamily="18" charset="0"/>
                    <a:ea typeface="Cambria Math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ar-KW" sz="2400" b="1" dirty="0">
                    <a:latin typeface="Times New Roman" panose="02020603050405020304" pitchFamily="18" charset="0"/>
                    <a:ea typeface="Cambria Math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ar-KW" sz="2400" b="1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ar-KW" sz="2400" b="1" dirty="0" err="1">
                    <a:latin typeface="Cambria Math" pitchFamily="18" charset="0"/>
                    <a:ea typeface="Cambria Math" pitchFamily="18" charset="0"/>
                  </a:rPr>
                  <a:t>إختلافه</a:t>
                </a:r>
                <a:r>
                  <a:rPr lang="ar-KW" sz="2400" b="1" dirty="0">
                    <a:latin typeface="Cambria Math" pitchFamily="18" charset="0"/>
                    <a:ea typeface="Cambria Math" pitchFamily="18" charset="0"/>
                  </a:rPr>
                  <a:t> المركزي </a:t>
                </a:r>
                <a:r>
                  <a:rPr lang="en-US" sz="2400" b="1" dirty="0">
                    <a:latin typeface="Times New Roman" panose="02020603050405020304" pitchFamily="18" charset="0"/>
                    <a:ea typeface="Cambria Math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b="1" i="1" dirty="0">
                    <a:latin typeface="Cambria Math" pitchFamily="18" charset="0"/>
                    <a:ea typeface="Cambria Math" pitchFamily="18" charset="0"/>
                  </a:rPr>
                  <a:t>e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ar-KW" sz="2400" b="1" i="1" dirty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1" i="1" dirty="0" smtClean="0">
                            <a:latin typeface="Cambria Math"/>
                            <a:ea typeface="Cambria Math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2400" b="1" dirty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)</a:t>
                </a:r>
                <a:r>
                  <a:rPr lang="en-US" sz="2400" b="1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ar-KW" sz="2400" b="1" dirty="0">
                    <a:latin typeface="Cambria Math" pitchFamily="18" charset="0"/>
                    <a:ea typeface="Cambria Math" pitchFamily="18" charset="0"/>
                  </a:rPr>
                  <a:t> و معادلة أحد دليليه :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itchFamily="18" charset="0"/>
                        <a:ea typeface="Cambria Math" pitchFamily="18" charset="0"/>
                      </a:rPr>
                      <m:t>𝒙</m:t>
                    </m:r>
                  </m:oMath>
                </a14:m>
                <a:r>
                  <a:rPr lang="en-US" sz="2400" b="1" dirty="0">
                    <a:latin typeface="Cambria Math" pitchFamily="18" charset="0"/>
                    <a:ea typeface="Cambria Math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latin typeface="Cambria Math"/>
                            <a:ea typeface="Cambria Math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 dirty="0" smtClean="0">
                            <a:latin typeface="Cambria Math"/>
                            <a:ea typeface="Cambria Math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ar-KW" sz="24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4" name="مربع نص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87" y="267975"/>
                <a:ext cx="6790141" cy="995144"/>
              </a:xfrm>
              <a:prstGeom prst="rect">
                <a:avLst/>
              </a:prstGeom>
              <a:blipFill>
                <a:blip r:embed="rId2"/>
                <a:stretch>
                  <a:fillRect t="-4294" r="-1526" b="-49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مربع نص 18"/>
          <p:cNvSpPr txBox="1"/>
          <p:nvPr/>
        </p:nvSpPr>
        <p:spPr>
          <a:xfrm>
            <a:off x="6778984" y="113427"/>
            <a:ext cx="22491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>
                <a:solidFill>
                  <a:srgbClr val="FF0000"/>
                </a:solidFill>
              </a:rPr>
              <a:t>تابع حاول أن تحل  </a:t>
            </a:r>
            <a:r>
              <a:rPr lang="en-US" sz="2000" b="1" dirty="0">
                <a:solidFill>
                  <a:srgbClr val="FF0000"/>
                </a:solidFill>
              </a:rPr>
              <a:t>(1)</a:t>
            </a:r>
            <a:r>
              <a:rPr lang="ar-KW" sz="2000" b="1" dirty="0"/>
              <a:t> </a:t>
            </a:r>
            <a:endParaRPr lang="en-GB" sz="2000" b="1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225945" y="205847"/>
            <a:ext cx="1282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صـ  </a:t>
            </a:r>
            <a:r>
              <a:rPr lang="en-US" sz="2000" b="1" dirty="0"/>
              <a:t>129</a:t>
            </a:r>
            <a:r>
              <a:rPr lang="ar-KW" sz="2000" b="1" dirty="0"/>
              <a:t> </a:t>
            </a:r>
            <a:endParaRPr lang="en-GB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170"/>
              <p:cNvSpPr/>
              <p:nvPr/>
            </p:nvSpPr>
            <p:spPr>
              <a:xfrm>
                <a:off x="4682395" y="1157340"/>
                <a:ext cx="3550267" cy="539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ea typeface="Cambria Math" panose="02040503050406030204" pitchFamily="18" charset="0"/>
                          <a:cs typeface="AGA Rasheeq Bold" pitchFamily="2" charset="-78"/>
                          <a:sym typeface="Zawawi"/>
                        </a:rPr>
                        <m:t>∵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cs typeface="AGA Rasheeq Bold" pitchFamily="2" charset="-78"/>
                          <a:sym typeface="Zawawi"/>
                        </a:rPr>
                        <m:t> </m:t>
                      </m:r>
                      <m:r>
                        <a:rPr lang="en-US" sz="260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cs typeface="AGA Rasheeq Bold" pitchFamily="2" charset="-78"/>
                        </a:rPr>
                        <m:t>𝑒</m:t>
                      </m:r>
                      <m:r>
                        <a:rPr lang="en-US" sz="260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cs typeface="AGA Rasheeq Bold" pitchFamily="2" charset="-78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60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radPr>
                        <m:deg/>
                        <m:e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  <a:cs typeface="AGA Rasheeq Bold" pitchFamily="2" charset="-78"/>
                            </a:rPr>
                            <m:t>3</m:t>
                          </m:r>
                        </m:e>
                      </m:rad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cs typeface="AGA Rasheeq Bold" pitchFamily="2" charset="-78"/>
                        </a:rPr>
                        <m:t>  ,  </m:t>
                      </m:r>
                      <m:rad>
                        <m:radPr>
                          <m:degHide m:val="on"/>
                          <m:ctrlP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radPr>
                        <m:deg/>
                        <m:e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  <a:cs typeface="AGA Rasheeq Bold" pitchFamily="2" charset="-78"/>
                            </a:rPr>
                            <m:t>3</m:t>
                          </m:r>
                        </m:e>
                      </m:rad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ea typeface="Cambria Math"/>
                          <a:cs typeface="AGA Rasheeq Bold" pitchFamily="2" charset="-78"/>
                        </a:rPr>
                        <m:t>&gt;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ea typeface="Cambria Math"/>
                          <a:cs typeface="AGA Rasheeq Bold" pitchFamily="2" charset="-78"/>
                        </a:rPr>
                        <m:t>1</m:t>
                      </m:r>
                    </m:oMath>
                  </m:oMathPara>
                </a14:m>
                <a:endParaRPr lang="ar-KW" sz="2600" dirty="0">
                  <a:solidFill>
                    <a:schemeClr val="tx1">
                      <a:lumMod val="90000"/>
                      <a:lumOff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1" name="Rectangle 1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395" y="1157340"/>
                <a:ext cx="3550267" cy="5395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207"/>
          <p:cNvSpPr txBox="1"/>
          <p:nvPr/>
        </p:nvSpPr>
        <p:spPr>
          <a:xfrm>
            <a:off x="5512648" y="1737766"/>
            <a:ext cx="2898033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solidFill>
                  <a:schemeClr val="tx1">
                    <a:lumMod val="90000"/>
                    <a:lumOff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  <a:sym typeface="Zawawi"/>
              </a:rPr>
              <a:t>∴</a:t>
            </a:r>
            <a:r>
              <a:rPr lang="ar-KW" sz="2600" dirty="0">
                <a:solidFill>
                  <a:schemeClr val="tx1">
                    <a:lumMod val="90000"/>
                    <a:lumOff val="10000"/>
                  </a:schemeClr>
                </a:solidFill>
                <a:cs typeface="AGA Rasheeq Bold" pitchFamily="2" charset="-78"/>
              </a:rPr>
              <a:t> القطع هو قطع زائد</a:t>
            </a:r>
          </a:p>
        </p:txBody>
      </p:sp>
      <p:sp>
        <p:nvSpPr>
          <p:cNvPr id="33" name="TextBox 208"/>
          <p:cNvSpPr txBox="1"/>
          <p:nvPr/>
        </p:nvSpPr>
        <p:spPr>
          <a:xfrm>
            <a:off x="6083992" y="2239162"/>
            <a:ext cx="2342470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solidFill>
                  <a:schemeClr val="tx1">
                    <a:lumMod val="90000"/>
                    <a:lumOff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  <a:sym typeface="Zawawi"/>
              </a:rPr>
              <a:t>∵</a:t>
            </a:r>
            <a:r>
              <a:rPr lang="ar-KW" sz="2600" dirty="0">
                <a:solidFill>
                  <a:schemeClr val="tx1">
                    <a:lumMod val="90000"/>
                    <a:lumOff val="10000"/>
                  </a:schemeClr>
                </a:solidFill>
                <a:cs typeface="AGA Rasheeq Bold" pitchFamily="2" charset="-78"/>
                <a:sym typeface="Zawawi"/>
              </a:rPr>
              <a:t> معادلة أحد دليليه</a:t>
            </a:r>
            <a:endParaRPr lang="ar-KW" sz="2600" dirty="0">
              <a:solidFill>
                <a:schemeClr val="tx1">
                  <a:lumMod val="90000"/>
                  <a:lumOff val="10000"/>
                </a:schemeClr>
              </a:solidFill>
              <a:cs typeface="AGA Rasheeq Bold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211"/>
              <p:cNvSpPr txBox="1"/>
              <p:nvPr/>
            </p:nvSpPr>
            <p:spPr>
              <a:xfrm>
                <a:off x="4288512" y="2759055"/>
                <a:ext cx="4259743" cy="89255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:r>
                  <a:rPr lang="ar-KW" sz="2600" dirty="0">
                    <a:solidFill>
                      <a:schemeClr val="tx1">
                        <a:lumMod val="90000"/>
                        <a:lumOff val="1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GA Rasheeq Bold" pitchFamily="2" charset="-78"/>
                    <a:sym typeface="Zawawi"/>
                  </a:rPr>
                  <a:t>∴</a:t>
                </a:r>
                <a:r>
                  <a:rPr lang="ar-KW" sz="2600" dirty="0">
                    <a:solidFill>
                      <a:schemeClr val="tx1">
                        <a:lumMod val="90000"/>
                        <a:lumOff val="10000"/>
                      </a:schemeClr>
                    </a:solidFill>
                    <a:cs typeface="AGA Rasheeq Bold" pitchFamily="2" charset="-78"/>
                    <a:sym typeface="Zawawi"/>
                  </a:rPr>
                  <a:t> المحور القاطع (الأساسي) ينطبق على محور السينات ومركزه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600" i="1">
                            <a:solidFill>
                              <a:schemeClr val="tx1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solidFill>
                              <a:schemeClr val="tx1">
                                <a:lumMod val="90000"/>
                                <a:lumOff val="10000"/>
                              </a:schemeClr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en-US" sz="2600" i="1">
                            <a:solidFill>
                              <a:schemeClr val="tx1">
                                <a:lumMod val="90000"/>
                                <a:lumOff val="10000"/>
                              </a:schemeClr>
                            </a:solidFill>
                            <a:latin typeface="Cambria Math"/>
                          </a:rPr>
                          <m:t> , </m:t>
                        </m:r>
                        <m:r>
                          <a:rPr lang="en-US" sz="2600" i="1">
                            <a:solidFill>
                              <a:schemeClr val="tx1">
                                <a:lumMod val="90000"/>
                                <a:lumOff val="10000"/>
                              </a:schemeClr>
                            </a:solidFill>
                            <a:latin typeface="Cambria Math"/>
                          </a:rPr>
                          <m:t>0</m:t>
                        </m:r>
                      </m:e>
                    </m:d>
                  </m:oMath>
                </a14:m>
                <a:endParaRPr lang="ar-KW" sz="2600" dirty="0">
                  <a:solidFill>
                    <a:schemeClr val="tx1">
                      <a:lumMod val="90000"/>
                      <a:lumOff val="10000"/>
                    </a:schemeClr>
                  </a:solidFill>
                  <a:cs typeface="AGA Rasheeq Bold" pitchFamily="2" charset="-78"/>
                </a:endParaRPr>
              </a:p>
            </p:txBody>
          </p:sp>
        </mc:Choice>
        <mc:Fallback xmlns="">
          <p:sp>
            <p:nvSpPr>
              <p:cNvPr id="34" name="TextBox 2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512" y="2759055"/>
                <a:ext cx="4259743" cy="892552"/>
              </a:xfrm>
              <a:prstGeom prst="rect">
                <a:avLst/>
              </a:prstGeom>
              <a:blipFill>
                <a:blip r:embed="rId4"/>
                <a:stretch>
                  <a:fillRect t="-6849" r="-2575" b="-16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215"/>
          <p:cNvSpPr txBox="1"/>
          <p:nvPr/>
        </p:nvSpPr>
        <p:spPr>
          <a:xfrm>
            <a:off x="2449622" y="1207082"/>
            <a:ext cx="2037255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solidFill>
                  <a:schemeClr val="tx1">
                    <a:lumMod val="90000"/>
                    <a:lumOff val="10000"/>
                  </a:schemeClr>
                </a:solidFill>
                <a:cs typeface="AGA Rasheeq Bold" pitchFamily="2" charset="-78"/>
              </a:rPr>
              <a:t>بحل المعادلتين:</a:t>
            </a:r>
          </a:p>
        </p:txBody>
      </p:sp>
      <p:cxnSp>
        <p:nvCxnSpPr>
          <p:cNvPr id="36" name="Straight Connector 14"/>
          <p:cNvCxnSpPr/>
          <p:nvPr/>
        </p:nvCxnSpPr>
        <p:spPr bwMode="auto">
          <a:xfrm>
            <a:off x="4582986" y="1301356"/>
            <a:ext cx="0" cy="547260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TextBox 147"/>
          <p:cNvSpPr txBox="1"/>
          <p:nvPr/>
        </p:nvSpPr>
        <p:spPr>
          <a:xfrm>
            <a:off x="6212066" y="3861659"/>
            <a:ext cx="2262199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solidFill>
                  <a:schemeClr val="tx1">
                    <a:lumMod val="90000"/>
                    <a:lumOff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GA Rasheeq Bold" pitchFamily="2" charset="-78"/>
                <a:sym typeface="Zawawi"/>
              </a:rPr>
              <a:t>∵</a:t>
            </a:r>
            <a:r>
              <a:rPr lang="ar-KW" sz="2600" dirty="0">
                <a:solidFill>
                  <a:schemeClr val="tx1">
                    <a:lumMod val="90000"/>
                    <a:lumOff val="10000"/>
                  </a:schemeClr>
                </a:solidFill>
                <a:cs typeface="AGA Rasheeq Bold" pitchFamily="2" charset="-78"/>
                <a:sym typeface="Zawawi"/>
              </a:rPr>
              <a:t>معادلة أحد دليليه:</a:t>
            </a:r>
            <a:endParaRPr lang="ar-KW" sz="2600" dirty="0">
              <a:solidFill>
                <a:schemeClr val="tx1">
                  <a:lumMod val="90000"/>
                  <a:lumOff val="10000"/>
                </a:schemeClr>
              </a:solidFill>
              <a:cs typeface="AGA Rasheeq Bold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150"/>
              <p:cNvSpPr/>
              <p:nvPr/>
            </p:nvSpPr>
            <p:spPr>
              <a:xfrm>
                <a:off x="4432528" y="3593999"/>
                <a:ext cx="1462144" cy="9280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60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600" b="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ar-KW" sz="2600" dirty="0">
                  <a:solidFill>
                    <a:schemeClr val="tx1">
                      <a:lumMod val="90000"/>
                      <a:lumOff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8" name="Rectangle 1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528" y="3593999"/>
                <a:ext cx="1462144" cy="9280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152"/>
              <p:cNvSpPr/>
              <p:nvPr/>
            </p:nvSpPr>
            <p:spPr>
              <a:xfrm>
                <a:off x="4576544" y="4458095"/>
                <a:ext cx="1318374" cy="8953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  <a:cs typeface="AGA Rasheeq Bold" pitchFamily="2" charset="-78"/>
                            </a:rPr>
                            <m:t>1</m:t>
                          </m:r>
                        </m:num>
                        <m:den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  <a:cs typeface="AGA Rasheeq Bold" pitchFamily="2" charset="-78"/>
                            </a:rPr>
                            <m:t>3</m:t>
                          </m:r>
                        </m:den>
                      </m:f>
                      <m:r>
                        <a:rPr lang="en-US" sz="260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cs typeface="AGA Rasheeq Bold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60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600" b="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  <a:cs typeface="AGA Rasheeq Bold" pitchFamily="2" charset="-78"/>
                            </a:rPr>
                            <m:t>𝑐</m:t>
                          </m:r>
                        </m:den>
                      </m:f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cs typeface="AGA Rasheeq Bold" pitchFamily="2" charset="-78"/>
                        </a:rPr>
                        <m:t> </m:t>
                      </m:r>
                    </m:oMath>
                  </m:oMathPara>
                </a14:m>
                <a:endParaRPr lang="ar-KW" sz="2600" dirty="0">
                  <a:solidFill>
                    <a:schemeClr val="tx1">
                      <a:lumMod val="90000"/>
                      <a:lumOff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9" name="Rectangle 1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544" y="4458095"/>
                <a:ext cx="1318374" cy="89537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153"/>
              <p:cNvSpPr/>
              <p:nvPr/>
            </p:nvSpPr>
            <p:spPr>
              <a:xfrm>
                <a:off x="4648552" y="5327078"/>
                <a:ext cx="1372748" cy="777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 panose="02040503050406030204" pitchFamily="18" charset="0"/>
                          <a:cs typeface="AGA Rasheeq Bold" pitchFamily="2" charset="-78"/>
                          <a:sym typeface="Zawawi"/>
                        </a:rPr>
                        <m:t> 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cs typeface="AGA Rasheeq Bold" pitchFamily="2" charset="-78"/>
                          <a:sym typeface="Zawawi"/>
                        </a:rPr>
                        <m:t>  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cs typeface="AGA Rasheeq Bold" pitchFamily="2" charset="-78"/>
                          <a:sym typeface="Zawawi"/>
                        </a:rPr>
                        <m:t>𝑒</m:t>
                      </m:r>
                      <m:r>
                        <a:rPr lang="en-US" sz="260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cs typeface="AGA Rasheeq Bold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60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  <a:cs typeface="AGA Rasheeq Bold" pitchFamily="2" charset="-78"/>
                            </a:rPr>
                            <m:t>𝑐</m:t>
                          </m:r>
                        </m:num>
                        <m:den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  <a:cs typeface="AGA Rasheeq Bold" pitchFamily="2" charset="-78"/>
                            </a:rPr>
                            <m:t>𝑎</m:t>
                          </m:r>
                        </m:den>
                      </m:f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cs typeface="AGA Rasheeq Bold" pitchFamily="2" charset="-78"/>
                        </a:rPr>
                        <m:t> </m:t>
                      </m:r>
                    </m:oMath>
                  </m:oMathPara>
                </a14:m>
                <a:endParaRPr lang="ar-KW" sz="2600" dirty="0">
                  <a:solidFill>
                    <a:schemeClr val="tx1">
                      <a:lumMod val="90000"/>
                      <a:lumOff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0" name="Rectangle 1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552" y="5327078"/>
                <a:ext cx="1372748" cy="77745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154"/>
              <p:cNvSpPr/>
              <p:nvPr/>
            </p:nvSpPr>
            <p:spPr>
              <a:xfrm>
                <a:off x="6592768" y="4674119"/>
                <a:ext cx="2225061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60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US" sz="26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    (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ar-KW" sz="2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1" name="Rectangle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2768" y="4674119"/>
                <a:ext cx="2225061" cy="49244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155"/>
              <p:cNvSpPr/>
              <p:nvPr/>
            </p:nvSpPr>
            <p:spPr>
              <a:xfrm>
                <a:off x="328072" y="1176508"/>
                <a:ext cx="2022142" cy="5395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60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ar-KW" sz="2600" dirty="0">
                  <a:solidFill>
                    <a:schemeClr val="tx1">
                      <a:lumMod val="90000"/>
                      <a:lumOff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Rectangle 1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072" y="1176508"/>
                <a:ext cx="2022142" cy="53957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156"/>
              <p:cNvSpPr/>
              <p:nvPr/>
            </p:nvSpPr>
            <p:spPr>
              <a:xfrm>
                <a:off x="380571" y="3944378"/>
                <a:ext cx="2452603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Zawawi"/>
                        </a:rPr>
                        <m:t>∵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sym typeface="Zawawi"/>
                        </a:rPr>
                        <m:t> </m:t>
                      </m:r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ar-KW" sz="2600" dirty="0">
                  <a:solidFill>
                    <a:schemeClr val="tx1">
                      <a:lumMod val="90000"/>
                      <a:lumOff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3" name="Rectangle 1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71" y="3944378"/>
                <a:ext cx="2452603" cy="4924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157"/>
              <p:cNvSpPr/>
              <p:nvPr/>
            </p:nvSpPr>
            <p:spPr>
              <a:xfrm>
                <a:off x="201467" y="4382246"/>
                <a:ext cx="2106612" cy="8414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60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ar-KW" sz="2600" dirty="0">
                  <a:solidFill>
                    <a:schemeClr val="tx1">
                      <a:lumMod val="90000"/>
                      <a:lumOff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4" name="Rectangle 1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67" y="4382246"/>
                <a:ext cx="2106612" cy="84144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158"/>
              <p:cNvSpPr/>
              <p:nvPr/>
            </p:nvSpPr>
            <p:spPr>
              <a:xfrm>
                <a:off x="2344871" y="4439882"/>
                <a:ext cx="1530945" cy="8414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ar-KW" sz="2600" dirty="0">
                  <a:solidFill>
                    <a:schemeClr val="tx1">
                      <a:lumMod val="90000"/>
                      <a:lumOff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5" name="Rectangle 1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4871" y="4439882"/>
                <a:ext cx="1530945" cy="84144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159"/>
          <p:cNvSpPr txBox="1"/>
          <p:nvPr/>
        </p:nvSpPr>
        <p:spPr>
          <a:xfrm>
            <a:off x="2171680" y="5178175"/>
            <a:ext cx="2223154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solidFill>
                  <a:schemeClr val="tx1">
                    <a:lumMod val="90000"/>
                    <a:lumOff val="10000"/>
                  </a:schemeClr>
                </a:solidFill>
                <a:cs typeface="AGA Rasheeq Bold" pitchFamily="2" charset="-78"/>
              </a:rPr>
              <a:t>معادلة القطع هي: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160"/>
              <p:cNvSpPr/>
              <p:nvPr/>
            </p:nvSpPr>
            <p:spPr>
              <a:xfrm>
                <a:off x="357170" y="5143252"/>
                <a:ext cx="2145523" cy="9195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cs typeface="AGA Rasheeq Bold" pitchFamily="2" charset="-78"/>
                          <a:sym typeface="Zawawi"/>
                        </a:rPr>
                        <m:t> </m:t>
                      </m:r>
                      <m:f>
                        <m:fPr>
                          <m:ctrlP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  <a:sym typeface="Zawawi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b="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GA Rasheeq Bold" pitchFamily="2" charset="-78"/>
                                  <a:sym typeface="Zawawi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600" b="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600" b="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GA Rasheeq Bold" pitchFamily="2" charset="-78"/>
                                  <a:sym typeface="Zawawi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600" b="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cs typeface="AGA Rasheeq Bold" pitchFamily="2" charset="-78"/>
                        </a:rPr>
                        <m:t>−</m:t>
                      </m:r>
                      <m:f>
                        <m:fPr>
                          <m:ctrlPr>
                            <a:rPr lang="en-US" sz="260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600" b="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600" b="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600" b="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cs typeface="AGA Rasheeq Bold" pitchFamily="2" charset="-78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cs typeface="AGA Rasheeq Bold" pitchFamily="2" charset="-78"/>
                        </a:rPr>
                        <m:t>1</m:t>
                      </m:r>
                    </m:oMath>
                  </m:oMathPara>
                </a14:m>
                <a:endParaRPr lang="ar-KW" sz="2600" dirty="0">
                  <a:solidFill>
                    <a:schemeClr val="tx1">
                      <a:lumMod val="90000"/>
                      <a:lumOff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7" name="Rectangle 1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70" y="5143252"/>
                <a:ext cx="2145523" cy="91954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72"/>
              <p:cNvSpPr/>
              <p:nvPr/>
            </p:nvSpPr>
            <p:spPr>
              <a:xfrm>
                <a:off x="4959611" y="2063344"/>
                <a:ext cx="1094852" cy="844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60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ar-KW" sz="2600" dirty="0">
                  <a:solidFill>
                    <a:schemeClr val="tx1">
                      <a:lumMod val="90000"/>
                      <a:lumOff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8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9611" y="2063344"/>
                <a:ext cx="1094852" cy="8440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73"/>
              <p:cNvSpPr/>
              <p:nvPr/>
            </p:nvSpPr>
            <p:spPr>
              <a:xfrm>
                <a:off x="6045823" y="4721025"/>
                <a:ext cx="54694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>
                      <a:lumMod val="90000"/>
                      <a:lumOff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9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5823" y="4721025"/>
                <a:ext cx="546945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74"/>
              <p:cNvSpPr/>
              <p:nvPr/>
            </p:nvSpPr>
            <p:spPr>
              <a:xfrm>
                <a:off x="6551311" y="5327078"/>
                <a:ext cx="1886991" cy="777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ea typeface="Cambria Math"/>
                          <a:cs typeface="AGA Rasheeq Bold" pitchFamily="2" charset="-78"/>
                          <a:sym typeface="Zawawi"/>
                        </a:rPr>
                        <m:t>∴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cs typeface="AGA Rasheeq Bold" pitchFamily="2" charset="-78"/>
                          <a:sym typeface="Zawawi"/>
                        </a:rPr>
                        <m:t>   </m:t>
                      </m:r>
                      <m:rad>
                        <m:radPr>
                          <m:degHide m:val="on"/>
                          <m:ctrlP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  <a:sym typeface="Zawawi"/>
                            </a:rPr>
                          </m:ctrlPr>
                        </m:radPr>
                        <m:deg/>
                        <m:e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  <a:cs typeface="AGA Rasheeq Bold" pitchFamily="2" charset="-78"/>
                              <a:sym typeface="Zawawi"/>
                            </a:rPr>
                            <m:t>3</m:t>
                          </m:r>
                        </m:e>
                      </m:rad>
                      <m:r>
                        <a:rPr lang="en-US" sz="260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cs typeface="AGA Rasheeq Bold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60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  <a:cs typeface="AGA Rasheeq Bold" pitchFamily="2" charset="-78"/>
                            </a:rPr>
                            <m:t>𝑐</m:t>
                          </m:r>
                        </m:num>
                        <m:den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  <a:cs typeface="AGA Rasheeq Bold" pitchFamily="2" charset="-78"/>
                            </a:rPr>
                            <m:t>𝑎</m:t>
                          </m:r>
                        </m:den>
                      </m:f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cs typeface="AGA Rasheeq Bold" pitchFamily="2" charset="-78"/>
                        </a:rPr>
                        <m:t> </m:t>
                      </m:r>
                    </m:oMath>
                  </m:oMathPara>
                </a14:m>
                <a:endParaRPr lang="ar-KW" sz="2600" dirty="0">
                  <a:solidFill>
                    <a:schemeClr val="tx1">
                      <a:lumMod val="90000"/>
                      <a:lumOff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0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311" y="5327078"/>
                <a:ext cx="1886991" cy="77745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75"/>
              <p:cNvSpPr/>
              <p:nvPr/>
            </p:nvSpPr>
            <p:spPr>
              <a:xfrm>
                <a:off x="6077491" y="5484973"/>
                <a:ext cx="54694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>
                      <a:lumMod val="90000"/>
                      <a:lumOff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1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7491" y="5484973"/>
                <a:ext cx="546945" cy="46166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76"/>
              <p:cNvSpPr/>
              <p:nvPr/>
            </p:nvSpPr>
            <p:spPr>
              <a:xfrm>
                <a:off x="5370311" y="6014922"/>
                <a:ext cx="2334987" cy="5395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60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6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6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    (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ar-KW" sz="2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2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311" y="6014922"/>
                <a:ext cx="2334987" cy="539571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77"/>
              <p:cNvSpPr/>
              <p:nvPr/>
            </p:nvSpPr>
            <p:spPr>
              <a:xfrm>
                <a:off x="399046" y="1726466"/>
                <a:ext cx="2618445" cy="5716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</a:rPr>
                        <m:t>𝑎</m:t>
                      </m:r>
                      <m:d>
                        <m:dPr>
                          <m:ctrlPr>
                            <a:rPr lang="en-US" sz="260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2600" b="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600" b="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e>
                      </m:d>
                      <m:r>
                        <a:rPr lang="en-US" sz="260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ar-KW" sz="2600" dirty="0">
                  <a:solidFill>
                    <a:schemeClr val="tx1">
                      <a:lumMod val="90000"/>
                      <a:lumOff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3" name="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46" y="1726466"/>
                <a:ext cx="2618445" cy="57169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79"/>
              <p:cNvSpPr/>
              <p:nvPr/>
            </p:nvSpPr>
            <p:spPr>
              <a:xfrm>
                <a:off x="597044" y="5983056"/>
                <a:ext cx="2452594" cy="8926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  <a:cs typeface="AGA Rasheeq Bold" pitchFamily="2" charset="-78"/>
                        </a:rPr>
                        <m:t>3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AGA Rasheeq Bold" pitchFamily="2" charset="-78"/>
                            </a:rPr>
                            <m:t>𝑥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AGA Rasheeq Bold" pitchFamily="2" charset="-78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  <a:cs typeface="AGA Rasheeq Bold" pitchFamily="2" charset="-78"/>
                        </a:rPr>
                        <m:t>−</m:t>
                      </m:r>
                      <m:f>
                        <m:fPr>
                          <m:ctrlPr>
                            <a:rPr lang="en-US" sz="26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AGA Rasheeq Bold" pitchFamily="2" charset="-78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6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6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AGA Rasheeq Bold" pitchFamily="2" charset="-78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AGA Rasheeq Bold" pitchFamily="2" charset="-78"/>
                            </a:rPr>
                            <m:t>2</m:t>
                          </m:r>
                        </m:den>
                      </m:f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  <a:cs typeface="AGA Rasheeq Bold" pitchFamily="2" charset="-78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  <a:cs typeface="AGA Rasheeq Bold" pitchFamily="2" charset="-78"/>
                        </a:rPr>
                        <m:t>1</m:t>
                      </m:r>
                    </m:oMath>
                  </m:oMathPara>
                </a14:m>
                <a:endParaRPr lang="ar-KW" sz="2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4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044" y="5983056"/>
                <a:ext cx="2452594" cy="89261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80"/>
              <p:cNvSpPr/>
              <p:nvPr/>
            </p:nvSpPr>
            <p:spPr>
              <a:xfrm>
                <a:off x="2018937" y="4591359"/>
                <a:ext cx="54694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>
                      <a:lumMod val="90000"/>
                      <a:lumOff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5" name="Rectangle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8937" y="4591359"/>
                <a:ext cx="546945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81"/>
              <p:cNvSpPr/>
              <p:nvPr/>
            </p:nvSpPr>
            <p:spPr>
              <a:xfrm>
                <a:off x="123333" y="2369863"/>
                <a:ext cx="1373068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60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ar-KW" sz="2600" dirty="0">
                  <a:solidFill>
                    <a:schemeClr val="tx1">
                      <a:lumMod val="90000"/>
                      <a:lumOff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6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33" y="2369863"/>
                <a:ext cx="1373068" cy="492443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82"/>
              <p:cNvSpPr/>
              <p:nvPr/>
            </p:nvSpPr>
            <p:spPr>
              <a:xfrm>
                <a:off x="2632328" y="2081831"/>
                <a:ext cx="1308692" cy="9314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60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60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600" b="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ar-KW" sz="2600" dirty="0">
                  <a:solidFill>
                    <a:schemeClr val="tx1">
                      <a:lumMod val="90000"/>
                      <a:lumOff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7" name="Rectangle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328" y="2081831"/>
                <a:ext cx="1308692" cy="931473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83"/>
          <p:cNvSpPr txBox="1"/>
          <p:nvPr/>
        </p:nvSpPr>
        <p:spPr>
          <a:xfrm>
            <a:off x="1143616" y="2376719"/>
            <a:ext cx="1308692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solidFill>
                  <a:schemeClr val="tx1">
                    <a:lumMod val="90000"/>
                    <a:lumOff val="10000"/>
                  </a:schemeClr>
                </a:solidFill>
                <a:cs typeface="AGA Rasheeq Bold" pitchFamily="2" charset="-78"/>
              </a:rPr>
              <a:t>مرفوضة</a:t>
            </a:r>
          </a:p>
        </p:txBody>
      </p:sp>
      <p:sp>
        <p:nvSpPr>
          <p:cNvPr id="59" name="TextBox 84"/>
          <p:cNvSpPr txBox="1"/>
          <p:nvPr/>
        </p:nvSpPr>
        <p:spPr>
          <a:xfrm>
            <a:off x="2272288" y="2369863"/>
            <a:ext cx="436379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solidFill>
                  <a:srgbClr val="C00000"/>
                </a:solidFill>
                <a:cs typeface="AGA Rasheeq Bold" pitchFamily="2" charset="-78"/>
              </a:rPr>
              <a:t>أو</a:t>
            </a:r>
          </a:p>
        </p:txBody>
      </p:sp>
      <p:sp>
        <p:nvSpPr>
          <p:cNvPr id="60" name="TextBox 85"/>
          <p:cNvSpPr txBox="1"/>
          <p:nvPr/>
        </p:nvSpPr>
        <p:spPr>
          <a:xfrm>
            <a:off x="3719953" y="2369863"/>
            <a:ext cx="863033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solidFill>
                  <a:schemeClr val="tx1">
                    <a:lumMod val="90000"/>
                    <a:lumOff val="10000"/>
                  </a:schemeClr>
                </a:solidFill>
                <a:cs typeface="AGA Rasheeq Bold" pitchFamily="2" charset="-78"/>
              </a:rPr>
              <a:t>مقبولة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87"/>
              <p:cNvSpPr/>
              <p:nvPr/>
            </p:nvSpPr>
            <p:spPr>
              <a:xfrm>
                <a:off x="371083" y="2914276"/>
                <a:ext cx="3021853" cy="10382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  <m:d>
                        <m:dPr>
                          <m:ctrlPr>
                            <a:rPr lang="en-US" sz="2600" b="0" i="1" smtClean="0">
                              <a:solidFill>
                                <a:schemeClr val="tx1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600" b="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600" b="0" i="1" smtClean="0">
                                      <a:solidFill>
                                        <a:schemeClr val="tx1">
                                          <a:lumMod val="90000"/>
                                          <a:lumOff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600" b="0" i="1" smtClean="0">
                                      <a:solidFill>
                                        <a:schemeClr val="tx1">
                                          <a:lumMod val="90000"/>
                                          <a:lumOff val="10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600" b="0" i="1" smtClean="0">
                                  <a:solidFill>
                                    <a:schemeClr val="tx1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sz="260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ar-KW" sz="2600" dirty="0">
                  <a:solidFill>
                    <a:schemeClr val="tx1">
                      <a:lumMod val="90000"/>
                      <a:lumOff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1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83" y="2914276"/>
                <a:ext cx="3021853" cy="103829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CE933-52D8-46BD-A15E-F1428D1C73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2" name="مستطيل مستدير الزوايا 4">
            <a:extLst>
              <a:ext uri="{FF2B5EF4-FFF2-40B4-BE49-F238E27FC236}">
                <a16:creationId xmlns:a16="http://schemas.microsoft.com/office/drawing/2014/main" id="{CCFC01E9-1C9F-4A0A-9870-3AA1E8B2D769}"/>
              </a:ext>
            </a:extLst>
          </p:cNvPr>
          <p:cNvSpPr/>
          <p:nvPr/>
        </p:nvSpPr>
        <p:spPr>
          <a:xfrm>
            <a:off x="8222195" y="1263119"/>
            <a:ext cx="669700" cy="28333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000" b="1" dirty="0">
                <a:solidFill>
                  <a:srgbClr val="FF0000"/>
                </a:solidFill>
                <a:cs typeface="+mj-cs"/>
              </a:rPr>
              <a:t>الحل:</a:t>
            </a:r>
            <a:endParaRPr lang="ar-SA" sz="2000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493293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3" grpId="0"/>
      <p:bldP spid="34" grpId="0" animBg="1"/>
      <p:bldP spid="35" grpId="0"/>
      <p:bldP spid="37" grpId="0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/>
      <p:bldP spid="59" grpId="0"/>
      <p:bldP spid="60" grpId="0"/>
      <p:bldP spid="61" grpId="0" animBg="1"/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Box 140"/>
          <p:cNvSpPr txBox="1"/>
          <p:nvPr/>
        </p:nvSpPr>
        <p:spPr>
          <a:xfrm>
            <a:off x="3003102" y="764705"/>
            <a:ext cx="5601346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cs typeface="AGA Rasheeq Bold" pitchFamily="2" charset="-78"/>
              </a:rPr>
              <a:t>أوجد الاختلاف المركزي لكل قطع مما يلي حيث معادلته: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Rectangle 141"/>
              <p:cNvSpPr/>
              <p:nvPr/>
            </p:nvSpPr>
            <p:spPr>
              <a:xfrm>
                <a:off x="1172078" y="1194996"/>
                <a:ext cx="2103461" cy="8952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  <a:sym typeface="Zawawi"/>
                        </a:rPr>
                        <m:t> </m:t>
                      </m:r>
                      <m:f>
                        <m:f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cs typeface="AGA Rasheeq Bold" pitchFamily="2" charset="-78"/>
                              <a:sym typeface="Zawawi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  <a:sym typeface="Zawawi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  <a:sym typeface="Zawawi"/>
                            </a:rPr>
                            <m:t>25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+</m:t>
                      </m:r>
                      <m:f>
                        <m:fPr>
                          <m:ctrlPr>
                            <a:rPr lang="en-US" sz="26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9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1</m:t>
                      </m:r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142" name="Rectangle 1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2078" y="1194996"/>
                <a:ext cx="2103461" cy="89524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0" name="Rectangle 269"/>
              <p:cNvSpPr/>
              <p:nvPr/>
            </p:nvSpPr>
            <p:spPr>
              <a:xfrm>
                <a:off x="4730925" y="1428085"/>
                <a:ext cx="2369238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𝑥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−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25</m:t>
                      </m:r>
                      <m:sSup>
                        <m:sSup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𝑦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1</m:t>
                      </m:r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270" name="Rectangle 2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0925" y="1428085"/>
                <a:ext cx="2369238" cy="49244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1" name="Rectangle 300"/>
              <p:cNvSpPr/>
              <p:nvPr/>
            </p:nvSpPr>
            <p:spPr>
              <a:xfrm>
                <a:off x="1172395" y="2165367"/>
                <a:ext cx="2103461" cy="8952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  <a:sym typeface="Zawawi"/>
                        </a:rPr>
                        <m:t> </m:t>
                      </m:r>
                      <m:f>
                        <m:f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cs typeface="AGA Rasheeq Bold" pitchFamily="2" charset="-78"/>
                              <a:sym typeface="Zawawi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  <a:sym typeface="Zawawi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  <a:sym typeface="Zawawi"/>
                            </a:rPr>
                            <m:t>25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+</m:t>
                      </m:r>
                      <m:f>
                        <m:fPr>
                          <m:ctrlPr>
                            <a:rPr lang="en-US" sz="26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9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1</m:t>
                      </m:r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301" name="Rectangle 3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2395" y="2165367"/>
                <a:ext cx="2103461" cy="89524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1" name="TextBox 330"/>
          <p:cNvSpPr txBox="1"/>
          <p:nvPr/>
        </p:nvSpPr>
        <p:spPr>
          <a:xfrm>
            <a:off x="6577922" y="2945012"/>
            <a:ext cx="2369238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cs typeface="AGA Rasheeq Bold" pitchFamily="2" charset="-78"/>
              </a:rPr>
              <a:t>قطع ناقص معادلته: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2" name="Rectangle 331"/>
              <p:cNvSpPr/>
              <p:nvPr/>
            </p:nvSpPr>
            <p:spPr>
              <a:xfrm>
                <a:off x="4518137" y="2672638"/>
                <a:ext cx="2145523" cy="9195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  <a:sym typeface="Zawawi"/>
                        </a:rPr>
                        <m:t> </m:t>
                      </m:r>
                      <m:f>
                        <m:f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cs typeface="AGA Rasheeq Bold" pitchFamily="2" charset="-78"/>
                              <a:sym typeface="Zawawi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  <a:sym typeface="Zawawi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  <a:sym typeface="Zawawi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  <a:sym typeface="Zawawi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+</m:t>
                      </m:r>
                      <m:f>
                        <m:fPr>
                          <m:ctrlPr>
                            <a:rPr lang="en-US" sz="26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cs typeface="AGA Rasheeq Bold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  <a:cs typeface="AGA Rasheeq Bold" pitchFamily="2" charset="-78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1</m:t>
                      </m:r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332" name="Rectangle 3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137" y="2672638"/>
                <a:ext cx="2145523" cy="91954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3" name="TextBox 332"/>
          <p:cNvSpPr txBox="1"/>
          <p:nvPr/>
        </p:nvSpPr>
        <p:spPr>
          <a:xfrm>
            <a:off x="7249886" y="3592185"/>
            <a:ext cx="1420256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cs typeface="AGA Rasheeq Bold" pitchFamily="2" charset="-78"/>
              </a:rPr>
              <a:t>بالمقارنة: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5" name="Rectangle 334"/>
              <p:cNvSpPr/>
              <p:nvPr/>
            </p:nvSpPr>
            <p:spPr>
              <a:xfrm>
                <a:off x="508699" y="3603193"/>
                <a:ext cx="144016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25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5" name="Rectangle 3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99" y="3603193"/>
                <a:ext cx="1440160" cy="49244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6" name="Rectangle 335"/>
              <p:cNvSpPr/>
              <p:nvPr/>
            </p:nvSpPr>
            <p:spPr>
              <a:xfrm>
                <a:off x="2772906" y="3594978"/>
                <a:ext cx="104816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6" name="Rectangle 3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2906" y="3594978"/>
                <a:ext cx="1048160" cy="49244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7" name="Rectangle 336"/>
              <p:cNvSpPr/>
              <p:nvPr/>
            </p:nvSpPr>
            <p:spPr>
              <a:xfrm>
                <a:off x="2061206" y="3633971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7" name="Rectangle 3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206" y="3633971"/>
                <a:ext cx="535724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8" name="Rectangle 337"/>
              <p:cNvSpPr/>
              <p:nvPr/>
            </p:nvSpPr>
            <p:spPr>
              <a:xfrm>
                <a:off x="485689" y="4103851"/>
                <a:ext cx="144016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8" name="Rectangle 3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89" y="4103851"/>
                <a:ext cx="1440160" cy="492443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9" name="Rectangle 338"/>
              <p:cNvSpPr/>
              <p:nvPr/>
            </p:nvSpPr>
            <p:spPr>
              <a:xfrm>
                <a:off x="2749896" y="4095636"/>
                <a:ext cx="104816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9" name="Rectangle 3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9896" y="4095636"/>
                <a:ext cx="1048160" cy="492443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0" name="Rectangle 339"/>
              <p:cNvSpPr/>
              <p:nvPr/>
            </p:nvSpPr>
            <p:spPr>
              <a:xfrm>
                <a:off x="2038196" y="4134629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0" name="Rectangle 3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8196" y="4134629"/>
                <a:ext cx="535724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1" name="Rectangle 340"/>
              <p:cNvSpPr/>
              <p:nvPr/>
            </p:nvSpPr>
            <p:spPr>
              <a:xfrm>
                <a:off x="487332" y="4596294"/>
                <a:ext cx="2213568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1" name="Rectangle 3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32" y="4596294"/>
                <a:ext cx="2213568" cy="492443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2" name="Rectangle 341"/>
              <p:cNvSpPr/>
              <p:nvPr/>
            </p:nvSpPr>
            <p:spPr>
              <a:xfrm>
                <a:off x="485689" y="5088737"/>
                <a:ext cx="288032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25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9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16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2" name="Rectangle 3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89" y="5088737"/>
                <a:ext cx="2880320" cy="492443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3" name="Rectangle 342"/>
              <p:cNvSpPr/>
              <p:nvPr/>
            </p:nvSpPr>
            <p:spPr>
              <a:xfrm>
                <a:off x="4036510" y="5069759"/>
                <a:ext cx="104816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ar-KW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3" name="Rectangle 3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6510" y="5069759"/>
                <a:ext cx="1048160" cy="49244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4" name="Rectangle 343"/>
              <p:cNvSpPr/>
              <p:nvPr/>
            </p:nvSpPr>
            <p:spPr>
              <a:xfrm>
                <a:off x="3324810" y="5108752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4" name="Rectangle 3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4810" y="5108752"/>
                <a:ext cx="535724" cy="46166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5" name="TextBox 344"/>
          <p:cNvSpPr txBox="1"/>
          <p:nvPr/>
        </p:nvSpPr>
        <p:spPr>
          <a:xfrm>
            <a:off x="6377680" y="5640704"/>
            <a:ext cx="2384352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600" dirty="0">
                <a:cs typeface="AGA Rasheeq Bold" pitchFamily="2" charset="-78"/>
              </a:rPr>
              <a:t>الاختلاف المركزي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6" name="Rectangle 345"/>
              <p:cNvSpPr/>
              <p:nvPr/>
            </p:nvSpPr>
            <p:spPr>
              <a:xfrm>
                <a:off x="2631882" y="5520572"/>
                <a:ext cx="1151533" cy="777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  <a:sym typeface="Zawawi"/>
                        </a:rPr>
                        <m:t>𝑒</m:t>
                      </m:r>
                      <m:r>
                        <a:rPr lang="en-US" sz="2600" i="1" smtClean="0">
                          <a:latin typeface="Cambria Math"/>
                          <a:cs typeface="AGA Rasheeq Bold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600" i="1" smtClean="0"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𝑐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  <a:cs typeface="AGA Rasheeq Bold" pitchFamily="2" charset="-78"/>
                            </a:rPr>
                            <m:t>𝑎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  <a:cs typeface="AGA Rasheeq Bold" pitchFamily="2" charset="-78"/>
                        </a:rPr>
                        <m:t> </m:t>
                      </m:r>
                    </m:oMath>
                  </m:oMathPara>
                </a14:m>
                <a:endParaRPr lang="ar-KW" sz="2600" dirty="0"/>
              </a:p>
            </p:txBody>
          </p:sp>
        </mc:Choice>
        <mc:Fallback xmlns="">
          <p:sp>
            <p:nvSpPr>
              <p:cNvPr id="346" name="Rectangle 3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1882" y="5520572"/>
                <a:ext cx="1151533" cy="77745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7" name="Rectangle 346"/>
              <p:cNvSpPr/>
              <p:nvPr/>
            </p:nvSpPr>
            <p:spPr>
              <a:xfrm>
                <a:off x="4272703" y="5678467"/>
                <a:ext cx="53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ar-KW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7" name="Rectangle 3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2703" y="5678467"/>
                <a:ext cx="535724" cy="46166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8" name="Rectangle 347"/>
              <p:cNvSpPr/>
              <p:nvPr/>
            </p:nvSpPr>
            <p:spPr>
              <a:xfrm>
                <a:off x="5166803" y="5442305"/>
                <a:ext cx="1151534" cy="8440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  <a:cs typeface="AGA Rasheeq Bold" pitchFamily="2" charset="-78"/>
                          <a:sym typeface="Zawawi"/>
                        </a:rPr>
                        <m:t>𝑒</m:t>
                      </m:r>
                      <m:r>
                        <a:rPr lang="en-US" sz="2600" i="1" smtClean="0">
                          <a:solidFill>
                            <a:srgbClr val="C00000"/>
                          </a:solidFill>
                          <a:latin typeface="Cambria Math"/>
                          <a:cs typeface="AGA Rasheeq Bold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6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GA Rasheeq Bold" pitchFamily="2" charset="-78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AGA Rasheeq Bold" pitchFamily="2" charset="-78"/>
                            </a:rPr>
                            <m:t>3</m:t>
                          </m:r>
                        </m:num>
                        <m:den>
                          <m:r>
                            <a:rPr lang="en-US" sz="2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AGA Rasheeq Bold" pitchFamily="2" charset="-78"/>
                            </a:rPr>
                            <m:t>5</m:t>
                          </m:r>
                        </m:den>
                      </m:f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  <a:cs typeface="AGA Rasheeq Bold" pitchFamily="2" charset="-78"/>
                        </a:rPr>
                        <m:t> </m:t>
                      </m:r>
                    </m:oMath>
                  </m:oMathPara>
                </a14:m>
                <a:endParaRPr lang="ar-KW" sz="2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48" name="Rectangle 3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6803" y="5442305"/>
                <a:ext cx="1151534" cy="844014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مربع نص 111"/>
          <p:cNvSpPr txBox="1"/>
          <p:nvPr/>
        </p:nvSpPr>
        <p:spPr>
          <a:xfrm>
            <a:off x="7569856" y="345249"/>
            <a:ext cx="1035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i="1" dirty="0">
                <a:solidFill>
                  <a:srgbClr val="FF0000"/>
                </a:solidFill>
              </a:rPr>
              <a:t>مثال </a:t>
            </a:r>
            <a:r>
              <a:rPr lang="en-US" sz="2000" b="1" i="1" dirty="0">
                <a:solidFill>
                  <a:srgbClr val="FF0000"/>
                </a:solidFill>
              </a:rPr>
              <a:t>(2)</a:t>
            </a:r>
            <a:r>
              <a:rPr lang="ar-KW" sz="2000" b="1" dirty="0"/>
              <a:t> </a:t>
            </a:r>
            <a:endParaRPr lang="en-GB" sz="2000" b="1" dirty="0"/>
          </a:p>
        </p:txBody>
      </p:sp>
      <p:sp>
        <p:nvSpPr>
          <p:cNvPr id="113" name="مربع نص 112"/>
          <p:cNvSpPr txBox="1"/>
          <p:nvPr/>
        </p:nvSpPr>
        <p:spPr>
          <a:xfrm>
            <a:off x="225945" y="205847"/>
            <a:ext cx="1282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صـ  </a:t>
            </a:r>
            <a:r>
              <a:rPr lang="en-US" sz="2000" b="1" dirty="0"/>
              <a:t>130</a:t>
            </a:r>
            <a:r>
              <a:rPr lang="ar-KW" sz="2000" b="1" dirty="0"/>
              <a:t> </a:t>
            </a:r>
            <a:endParaRPr lang="en-GB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Rectangle 154"/>
              <p:cNvSpPr/>
              <p:nvPr/>
            </p:nvSpPr>
            <p:spPr>
              <a:xfrm>
                <a:off x="513378" y="1428085"/>
                <a:ext cx="717018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ar-KW" sz="2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5" name="Rectangle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78" y="1428085"/>
                <a:ext cx="717018" cy="492443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Rectangle 154"/>
              <p:cNvSpPr/>
              <p:nvPr/>
            </p:nvSpPr>
            <p:spPr>
              <a:xfrm>
                <a:off x="4111928" y="1446631"/>
                <a:ext cx="717018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ar-KW" sz="2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6" name="Rectangle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928" y="1446631"/>
                <a:ext cx="717018" cy="492443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Rectangle 154"/>
              <p:cNvSpPr/>
              <p:nvPr/>
            </p:nvSpPr>
            <p:spPr>
              <a:xfrm>
                <a:off x="511303" y="2379646"/>
                <a:ext cx="717018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ar-KW" sz="2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7" name="Rectangle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03" y="2379646"/>
                <a:ext cx="717018" cy="492443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CE933-52D8-46BD-A15E-F1428D1C73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0" name="مستطيل مستدير الزوايا 4">
            <a:extLst>
              <a:ext uri="{FF2B5EF4-FFF2-40B4-BE49-F238E27FC236}">
                <a16:creationId xmlns:a16="http://schemas.microsoft.com/office/drawing/2014/main" id="{601EA804-AA25-40A3-B3B5-B9D925ED4CBA}"/>
              </a:ext>
            </a:extLst>
          </p:cNvPr>
          <p:cNvSpPr/>
          <p:nvPr/>
        </p:nvSpPr>
        <p:spPr>
          <a:xfrm>
            <a:off x="8049645" y="2607323"/>
            <a:ext cx="669700" cy="28333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000" b="1" dirty="0">
                <a:solidFill>
                  <a:srgbClr val="FF0000"/>
                </a:solidFill>
                <a:cs typeface="+mj-cs"/>
              </a:rPr>
              <a:t>الحل:</a:t>
            </a:r>
            <a:endParaRPr lang="ar-SA" sz="2000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031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" grpId="0" animBg="1"/>
      <p:bldP spid="331" grpId="0"/>
      <p:bldP spid="332" grpId="0" animBg="1"/>
      <p:bldP spid="333" grpId="0"/>
      <p:bldP spid="335" grpId="0" animBg="1"/>
      <p:bldP spid="336" grpId="0" animBg="1"/>
      <p:bldP spid="337" grpId="0" animBg="1"/>
      <p:bldP spid="338" grpId="0" animBg="1"/>
      <p:bldP spid="339" grpId="0" animBg="1"/>
      <p:bldP spid="340" grpId="0" animBg="1"/>
      <p:bldP spid="341" grpId="0" animBg="1"/>
      <p:bldP spid="342" grpId="0" animBg="1"/>
      <p:bldP spid="343" grpId="0" animBg="1"/>
      <p:bldP spid="344" grpId="0" animBg="1"/>
      <p:bldP spid="345" grpId="0"/>
      <p:bldP spid="346" grpId="0" animBg="1"/>
      <p:bldP spid="347" grpId="0" animBg="1"/>
      <p:bldP spid="348" grpId="0" animBg="1"/>
      <p:bldP spid="117" grpId="0"/>
      <p:bldP spid="30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7DD247DD39A441B9A3C26F7BBAABB2" ma:contentTypeVersion="11" ma:contentTypeDescription="Create a new document." ma:contentTypeScope="" ma:versionID="6cf37f7220be936549828c7bebeca2c6">
  <xsd:schema xmlns:xsd="http://www.w3.org/2001/XMLSchema" xmlns:xs="http://www.w3.org/2001/XMLSchema" xmlns:p="http://schemas.microsoft.com/office/2006/metadata/properties" xmlns:ns2="b97b0aa8-1781-4c54-a774-0e389bbc798c" xmlns:ns3="c254ae3f-3131-48d8-b26b-ed44294e533b" targetNamespace="http://schemas.microsoft.com/office/2006/metadata/properties" ma:root="true" ma:fieldsID="5b366013ac4b4005ffbe6582a6abfc1e" ns2:_="" ns3:_="">
    <xsd:import namespace="b97b0aa8-1781-4c54-a774-0e389bbc798c"/>
    <xsd:import namespace="c254ae3f-3131-48d8-b26b-ed44294e533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b0aa8-1781-4c54-a774-0e389bbc79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54ae3f-3131-48d8-b26b-ed44294e53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5B19E6-7478-475D-A112-9170DD8289FD}"/>
</file>

<file path=customXml/itemProps2.xml><?xml version="1.0" encoding="utf-8"?>
<ds:datastoreItem xmlns:ds="http://schemas.openxmlformats.org/officeDocument/2006/customXml" ds:itemID="{EFD80E78-2BF3-49C9-903A-31CBE8861961}"/>
</file>

<file path=customXml/itemProps3.xml><?xml version="1.0" encoding="utf-8"?>
<ds:datastoreItem xmlns:ds="http://schemas.openxmlformats.org/officeDocument/2006/customXml" ds:itemID="{C5B289F5-A056-496B-B88C-04AED77C6543}"/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1401</Words>
  <Application>Microsoft Office PowerPoint</Application>
  <PresentationFormat>On-screen Show (4:3)</PresentationFormat>
  <Paragraphs>328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Tahoma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DELL</dc:creator>
  <cp:lastModifiedBy>يحيي محمد علي نصر</cp:lastModifiedBy>
  <cp:revision>133</cp:revision>
  <dcterms:created xsi:type="dcterms:W3CDTF">2014-10-21T04:25:01Z</dcterms:created>
  <dcterms:modified xsi:type="dcterms:W3CDTF">2021-05-06T14:45:41Z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0x010100BD7DD247DD39A441B9A3C26F7BBAABB2</vt:lpwstr>
  </property>
</Properties>
</file>