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266" r:id="rId3"/>
    <p:sldId id="314" r:id="rId4"/>
    <p:sldId id="315" r:id="rId5"/>
    <p:sldId id="316" r:id="rId6"/>
    <p:sldId id="317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0" autoAdjust="0"/>
    <p:restoredTop sz="93162"/>
  </p:normalViewPr>
  <p:slideViewPr>
    <p:cSldViewPr>
      <p:cViewPr varScale="1">
        <p:scale>
          <a:sx n="89" d="100"/>
          <a:sy n="89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9224-1CC5-4E00-ADF1-1C495F33225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4977-0FDB-41B8-ABDC-6AF49BC8E6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4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4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5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75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3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5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1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8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1F5C-CCBF-4373-83B2-360E289821AC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A68E-769F-4C1C-9636-BCE0ACDF0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9093" y="224304"/>
            <a:ext cx="11552349" cy="6382558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72306" y="2813502"/>
            <a:ext cx="9086964" cy="249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 7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 loger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Grammaire, </a:t>
            </a:r>
            <a:r>
              <a:rPr lang="fr-FR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comm</a:t>
            </a:r>
            <a:r>
              <a:rPr lang="fr-FR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Et </a:t>
            </a:r>
            <a:r>
              <a:rPr lang="fr-FR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prod</a:t>
            </a:r>
            <a:r>
              <a:rPr lang="fr-FR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écrite 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BA00E7-5E2B-8B42-BD2B-54195B0D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70" y="483632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2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69E9B-D1D9-470F-9BFD-5914B91F5902}"/>
              </a:ext>
            </a:extLst>
          </p:cNvPr>
          <p:cNvSpPr txBox="1"/>
          <p:nvPr/>
        </p:nvSpPr>
        <p:spPr>
          <a:xfrm>
            <a:off x="432925" y="2449035"/>
            <a:ext cx="4560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 acheté une villa à la compagne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3DF0A-331E-4014-8B1C-9525250A5B44}"/>
              </a:ext>
            </a:extLst>
          </p:cNvPr>
          <p:cNvSpPr txBox="1"/>
          <p:nvPr/>
        </p:nvSpPr>
        <p:spPr>
          <a:xfrm>
            <a:off x="432925" y="3151722"/>
            <a:ext cx="3195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est grande et calme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A4561-B56B-4F31-88A0-70414EDA07E1}"/>
              </a:ext>
            </a:extLst>
          </p:cNvPr>
          <p:cNvSpPr txBox="1"/>
          <p:nvPr/>
        </p:nvSpPr>
        <p:spPr>
          <a:xfrm>
            <a:off x="432925" y="3664108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est ancienne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1E41C-9DCC-4FC7-A34D-3A620A825C51}"/>
              </a:ext>
            </a:extLst>
          </p:cNvPr>
          <p:cNvSpPr txBox="1"/>
          <p:nvPr/>
        </p:nvSpPr>
        <p:spPr>
          <a:xfrm>
            <a:off x="432925" y="4708227"/>
            <a:ext cx="319510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loyer est 5OO dinars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95004-62AD-4C3C-A08C-5008E2F71A05}"/>
              </a:ext>
            </a:extLst>
          </p:cNvPr>
          <p:cNvSpPr txBox="1"/>
          <p:nvPr/>
        </p:nvSpPr>
        <p:spPr>
          <a:xfrm>
            <a:off x="432925" y="4171939"/>
            <a:ext cx="3034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n’est pas meublée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2B9C3-C8D0-4C89-A745-F92B86EEA396}"/>
              </a:ext>
            </a:extLst>
          </p:cNvPr>
          <p:cNvSpPr/>
          <p:nvPr/>
        </p:nvSpPr>
        <p:spPr>
          <a:xfrm>
            <a:off x="340160" y="17959"/>
            <a:ext cx="11083213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Ahmed trouve une nouvelle villa, il écrit un mail à son ami Salem et parle du nouveau logement. </a:t>
            </a:r>
          </a:p>
          <a:p>
            <a:pPr algn="l" rtl="0">
              <a:lnSpc>
                <a:spcPct val="115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Ecrivez son mail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7ABA1A-FE89-4EE8-9EC5-DA3844552414}"/>
              </a:ext>
            </a:extLst>
          </p:cNvPr>
          <p:cNvGraphicFramePr>
            <a:graphicFrameLocks noGrp="1"/>
          </p:cNvGraphicFramePr>
          <p:nvPr/>
        </p:nvGraphicFramePr>
        <p:xfrm>
          <a:off x="340160" y="984308"/>
          <a:ext cx="9957424" cy="52235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17578">
                  <a:extLst>
                    <a:ext uri="{9D8B030D-6E8A-4147-A177-3AD203B41FA5}">
                      <a16:colId xmlns:a16="http://schemas.microsoft.com/office/drawing/2014/main" val="346720293"/>
                    </a:ext>
                  </a:extLst>
                </a:gridCol>
                <a:gridCol w="3039846">
                  <a:extLst>
                    <a:ext uri="{9D8B030D-6E8A-4147-A177-3AD203B41FA5}">
                      <a16:colId xmlns:a16="http://schemas.microsoft.com/office/drawing/2014/main" val="990305934"/>
                    </a:ext>
                  </a:extLst>
                </a:gridCol>
              </a:tblGrid>
              <a:tr h="434867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 :    Ahmad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28829"/>
                  </a:ext>
                </a:extLst>
              </a:tr>
              <a:tr h="434867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:      Salem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38292"/>
                  </a:ext>
                </a:extLst>
              </a:tr>
              <a:tr h="434867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 :   Décrire une villa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87495"/>
                  </a:ext>
                </a:extLst>
              </a:tr>
              <a:tr h="335651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Situer le logement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Parler des avantages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Parler des désavantages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Parler du meuble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 le prix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01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E305B-6CD1-4C90-9A87-FC87A47939C4}"/>
              </a:ext>
            </a:extLst>
          </p:cNvPr>
          <p:cNvSpPr/>
          <p:nvPr/>
        </p:nvSpPr>
        <p:spPr>
          <a:xfrm>
            <a:off x="141026" y="126344"/>
            <a:ext cx="8061277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Commentez les images suivantes     :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علق على الصور بكتابة جملة كاملة المعنى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9E1A6-D5DD-45A2-A938-E1800D06140A}"/>
              </a:ext>
            </a:extLst>
          </p:cNvPr>
          <p:cNvGraphicFramePr>
            <a:graphicFrameLocks noGrp="1"/>
          </p:cNvGraphicFramePr>
          <p:nvPr/>
        </p:nvGraphicFramePr>
        <p:xfrm>
          <a:off x="1159955" y="671243"/>
          <a:ext cx="9065779" cy="5854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54090">
                  <a:extLst>
                    <a:ext uri="{9D8B030D-6E8A-4147-A177-3AD203B41FA5}">
                      <a16:colId xmlns:a16="http://schemas.microsoft.com/office/drawing/2014/main" val="3270150929"/>
                    </a:ext>
                  </a:extLst>
                </a:gridCol>
                <a:gridCol w="3111689">
                  <a:extLst>
                    <a:ext uri="{9D8B030D-6E8A-4147-A177-3AD203B41FA5}">
                      <a16:colId xmlns:a16="http://schemas.microsoft.com/office/drawing/2014/main" val="3545439448"/>
                    </a:ext>
                  </a:extLst>
                </a:gridCol>
              </a:tblGrid>
              <a:tr h="162733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792013729"/>
                  </a:ext>
                </a:extLst>
              </a:tr>
              <a:tr h="15558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2343263278"/>
                  </a:ext>
                </a:extLst>
              </a:tr>
              <a:tr h="136693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256325577"/>
                  </a:ext>
                </a:extLst>
              </a:tr>
              <a:tr h="13041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9430381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880D4A-80F4-471B-A1D0-F7F33D36C878}"/>
              </a:ext>
            </a:extLst>
          </p:cNvPr>
          <p:cNvSpPr txBox="1"/>
          <p:nvPr/>
        </p:nvSpPr>
        <p:spPr>
          <a:xfrm>
            <a:off x="1415480" y="1004892"/>
            <a:ext cx="438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travaille beaucoup.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beaucoup de devoirs.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080A-877F-4A9B-BEB6-DF6E699C7727}"/>
              </a:ext>
            </a:extLst>
          </p:cNvPr>
          <p:cNvSpPr txBox="1"/>
          <p:nvPr/>
        </p:nvSpPr>
        <p:spPr>
          <a:xfrm>
            <a:off x="1415480" y="2450545"/>
            <a:ext cx="1923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stressé.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AA894-1F5C-475F-9BEB-E7257744A51A}"/>
              </a:ext>
            </a:extLst>
          </p:cNvPr>
          <p:cNvSpPr txBox="1"/>
          <p:nvPr/>
        </p:nvSpPr>
        <p:spPr>
          <a:xfrm>
            <a:off x="1424204" y="3933056"/>
            <a:ext cx="4383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voudrait déménager .</a:t>
            </a:r>
          </a:p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veux changer mon logement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BC7C0-E8D7-4DCA-96FE-A153EB0C8D3F}"/>
              </a:ext>
            </a:extLst>
          </p:cNvPr>
          <p:cNvSpPr txBox="1"/>
          <p:nvPr/>
        </p:nvSpPr>
        <p:spPr>
          <a:xfrm>
            <a:off x="1308506" y="5360236"/>
            <a:ext cx="341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voiture est en panne 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0D34E-FCD0-4897-A54A-10BCB3D00FDC}"/>
              </a:ext>
            </a:extLst>
          </p:cNvPr>
          <p:cNvSpPr txBox="1"/>
          <p:nvPr/>
        </p:nvSpPr>
        <p:spPr>
          <a:xfrm>
            <a:off x="1278265" y="5821901"/>
            <a:ext cx="367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voiture ne marche pas 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6E8697-9E16-4BC4-9600-0890FA38E7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88" y="5320087"/>
            <a:ext cx="2052550" cy="9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ésultat de recherche d'images pour &quot;etudier&quot;">
            <a:extLst>
              <a:ext uri="{FF2B5EF4-FFF2-40B4-BE49-F238E27FC236}">
                <a16:creationId xmlns:a16="http://schemas.microsoft.com/office/drawing/2014/main" id="{1806AE0C-0534-4714-8540-A6B4B25C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71" y="671243"/>
            <a:ext cx="1915367" cy="15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343D6-FF16-1F46-BD4A-3D81FE6BD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971" y="2376311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F8E66-3022-4A4C-A349-D5E8A88B0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771" y="4006949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06CFCC-0899-4F5A-8F84-F91B4E6E9BB9}"/>
              </a:ext>
            </a:extLst>
          </p:cNvPr>
          <p:cNvSpPr/>
          <p:nvPr/>
        </p:nvSpPr>
        <p:spPr>
          <a:xfrm>
            <a:off x="118819" y="220427"/>
            <a:ext cx="11365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Choisissez la bonne conjugaison    </a:t>
            </a:r>
            <a:r>
              <a:rPr lang="ar-S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اختر التصريف الصحيح للفعل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A900-5952-4F0A-A5A8-6756BD426C56}"/>
              </a:ext>
            </a:extLst>
          </p:cNvPr>
          <p:cNvSpPr/>
          <p:nvPr/>
        </p:nvSpPr>
        <p:spPr>
          <a:xfrm>
            <a:off x="707571" y="891837"/>
            <a:ext cx="10776858" cy="46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malade (pouvoir)……………...guérir 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pourras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pourra   	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pourrai  	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Ils (prendre)  …….. Le métro.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17145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prendrai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prendra  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prendront   	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Mon père (faire)   …………... la prière                  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17145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ferai     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feras       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fera  	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 Les enfants (manger)  ……………….. beaucoup de grignotages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17145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mangeront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mangerez          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mangerons   	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Vous (pouvoir) ………………   mettre la table ici.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171450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Pouront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pourrez     	  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pourrons   	        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DA5D3202-0E56-C14B-9776-0ECAF1A876CA}"/>
              </a:ext>
            </a:extLst>
          </p:cNvPr>
          <p:cNvSpPr/>
          <p:nvPr/>
        </p:nvSpPr>
        <p:spPr>
          <a:xfrm>
            <a:off x="4364521" y="1447800"/>
            <a:ext cx="1830099" cy="503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999EC4BE-1B2E-EC42-AED7-CCF650DEE98B}"/>
              </a:ext>
            </a:extLst>
          </p:cNvPr>
          <p:cNvSpPr/>
          <p:nvPr/>
        </p:nvSpPr>
        <p:spPr>
          <a:xfrm>
            <a:off x="7009101" y="2315532"/>
            <a:ext cx="1830099" cy="503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C0A18014-5D4E-1F4B-BA3A-6F897C92FC60}"/>
              </a:ext>
            </a:extLst>
          </p:cNvPr>
          <p:cNvSpPr/>
          <p:nvPr/>
        </p:nvSpPr>
        <p:spPr>
          <a:xfrm>
            <a:off x="6704301" y="3306132"/>
            <a:ext cx="1830099" cy="503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4C66AF57-2F1A-0148-BC39-E98D847BD966}"/>
              </a:ext>
            </a:extLst>
          </p:cNvPr>
          <p:cNvSpPr/>
          <p:nvPr/>
        </p:nvSpPr>
        <p:spPr>
          <a:xfrm>
            <a:off x="2057400" y="4191000"/>
            <a:ext cx="1830099" cy="503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008F78C1-F667-7549-9A42-DC821F9391BB}"/>
              </a:ext>
            </a:extLst>
          </p:cNvPr>
          <p:cNvSpPr/>
          <p:nvPr/>
        </p:nvSpPr>
        <p:spPr>
          <a:xfrm>
            <a:off x="3971525" y="5158266"/>
            <a:ext cx="1830099" cy="503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488" y="1544945"/>
            <a:ext cx="1060173" cy="5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471" y="2638009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Cette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17" y="2635528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ancienne 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92" y="3742519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calme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235" y="1544945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Libanaise 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757" y="3723351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gentille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36" y="4862393"/>
            <a:ext cx="63610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636" y="475972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bonne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48D20-233D-4A78-B4BF-76256719031B}"/>
              </a:ext>
            </a:extLst>
          </p:cNvPr>
          <p:cNvSpPr/>
          <p:nvPr/>
        </p:nvSpPr>
        <p:spPr>
          <a:xfrm>
            <a:off x="-450576" y="-48076"/>
            <a:ext cx="1130410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50000"/>
              </a:lnSpc>
              <a:tabLst>
                <a:tab pos="4299478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Transformez les phrases au féminin    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حول الجمل التالية من صيغة المذكر الى المؤنث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7E70F-7070-41B6-8EAA-6227E5FA4746}"/>
              </a:ext>
            </a:extLst>
          </p:cNvPr>
          <p:cNvSpPr/>
          <p:nvPr/>
        </p:nvSpPr>
        <p:spPr>
          <a:xfrm>
            <a:off x="508001" y="1016620"/>
            <a:ext cx="8719929" cy="43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Mon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libanais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189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………….amie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chalet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…………………..et …………………….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Il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très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gentil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Elle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………………et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gateau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très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……………tarte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très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4F9C86F8-B469-4EB1-90DD-42E8495D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688" y="2635528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chère  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017" y="1483845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132" y="256691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373" y="2566911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délicieuse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895" y="3696548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Votre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496" y="149384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belle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757" y="3639979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grosse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434" y="4783608"/>
            <a:ext cx="98358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Cette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260" y="478360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haute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48D20-233D-4A78-B4BF-76256719031B}"/>
              </a:ext>
            </a:extLst>
          </p:cNvPr>
          <p:cNvSpPr/>
          <p:nvPr/>
        </p:nvSpPr>
        <p:spPr>
          <a:xfrm>
            <a:off x="-450576" y="-48076"/>
            <a:ext cx="1130410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50000"/>
              </a:lnSpc>
              <a:tabLst>
                <a:tab pos="4299478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Transformez les phrases au féminin    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حول الجمل التالية من صيغة المذكر الى المؤنث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E9AA57-62C5-4509-B0E1-DC4FCB6D4E77}"/>
              </a:ext>
            </a:extLst>
          </p:cNvPr>
          <p:cNvSpPr/>
          <p:nvPr/>
        </p:nvSpPr>
        <p:spPr>
          <a:xfrm>
            <a:off x="647616" y="1020334"/>
            <a:ext cx="10205915" cy="43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J'achète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  beau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pantalon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J'achète …………    ……………..   robe.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poulet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délicieux.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 salade est ………………………….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voisin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 voisine est …………………..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logement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 tour est …………………..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593" y="143735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jeune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488" y="252041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36" y="252041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sportive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13" y="3626465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belle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757" y="143735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étudiante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477" y="3626464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moderne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5" y="4742079"/>
            <a:ext cx="63610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4709529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marron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48D20-233D-4A78-B4BF-76256719031B}"/>
              </a:ext>
            </a:extLst>
          </p:cNvPr>
          <p:cNvSpPr/>
          <p:nvPr/>
        </p:nvSpPr>
        <p:spPr>
          <a:xfrm>
            <a:off x="-450576" y="-48076"/>
            <a:ext cx="1130410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50000"/>
              </a:lnSpc>
              <a:tabLst>
                <a:tab pos="4299478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Transformez les phrases au féminin    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حول الجمل التالية من صيغة المذكر الى المؤنث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85652-C7F9-436C-9DDF-04552BCCB549}"/>
              </a:ext>
            </a:extLst>
          </p:cNvPr>
          <p:cNvSpPr/>
          <p:nvPr/>
        </p:nvSpPr>
        <p:spPr>
          <a:xfrm>
            <a:off x="318051" y="954314"/>
            <a:ext cx="8892211" cy="43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jeune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homme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étudiant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 anglais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Cette ………….. dame est …………………en anglais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 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frère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sportif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…………sœur est ……………………..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3. Elle a 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appartement très moderne 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Elle a une …………….villa très ………………….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pull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marron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………..cravate  est …………………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104" y="1360455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longue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09" y="251201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383" y="2470055"/>
            <a:ext cx="186002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ennuyeuse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392" y="3590836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Cette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152" y="138595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blanche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45" y="358564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comique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7" y="4669659"/>
            <a:ext cx="106107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Toute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141" y="466965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angoissée   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48D20-233D-4A78-B4BF-76256719031B}"/>
              </a:ext>
            </a:extLst>
          </p:cNvPr>
          <p:cNvSpPr/>
          <p:nvPr/>
        </p:nvSpPr>
        <p:spPr>
          <a:xfrm>
            <a:off x="-450576" y="-48076"/>
            <a:ext cx="1130410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50000"/>
              </a:lnSpc>
              <a:tabLst>
                <a:tab pos="4299478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Transformez les phrases au féminin    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حول الجمل التالية من صيغة المذكر الى المؤنث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4FB9B-6D2D-4171-950B-C9B21BF730CF}"/>
              </a:ext>
            </a:extLst>
          </p:cNvPr>
          <p:cNvSpPr/>
          <p:nvPr/>
        </p:nvSpPr>
        <p:spPr>
          <a:xfrm>
            <a:off x="278297" y="922362"/>
            <a:ext cx="8521147" cy="49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Elle  achète  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pantalon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blanc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Elle  achète  une …………..jupe . ………………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Il voit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film très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ennuyeux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voit …………..pièce de théâtre très…………………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film 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comique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…………. histoire  est …………………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Tout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monde  père est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angoiss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783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………..la famille est ……………………………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tabLst>
                <a:tab pos="457189" algn="r"/>
                <a:tab pos="2637089" algn="ctr"/>
                <a:tab pos="5274179" algn="r"/>
              </a:tabLs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10BAEB-F921-406F-8BC8-128D9EA4088C}"/>
              </a:ext>
            </a:extLst>
          </p:cNvPr>
          <p:cNvSpPr/>
          <p:nvPr/>
        </p:nvSpPr>
        <p:spPr>
          <a:xfrm>
            <a:off x="257460" y="126687"/>
            <a:ext cx="1102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Transformez les phrases à la forme négative             </a:t>
            </a:r>
            <a:r>
              <a:rPr lang="ar-KW" sz="2000" b="1" dirty="0">
                <a:cs typeface="+mj-cs"/>
              </a:rPr>
              <a:t>حول الجمل التالية الى جمل منفية </a:t>
            </a:r>
            <a:endParaRPr lang="en-US" sz="2000" dirty="0"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9EC62-B139-4E4E-B8E4-668F6465E881}"/>
              </a:ext>
            </a:extLst>
          </p:cNvPr>
          <p:cNvSpPr/>
          <p:nvPr/>
        </p:nvSpPr>
        <p:spPr>
          <a:xfrm>
            <a:off x="463826" y="866395"/>
            <a:ext cx="6096000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aime ce studio.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Sara range sa chambre.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3. Il adore  le sport et le cinéma  .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4. Je vois quelqu’un .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5. Il prend quelque chose .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C3AEC-09B9-4C56-B344-C3F18F5BFD67}"/>
              </a:ext>
            </a:extLst>
          </p:cNvPr>
          <p:cNvSpPr txBox="1"/>
          <p:nvPr/>
        </p:nvSpPr>
        <p:spPr>
          <a:xfrm>
            <a:off x="689113" y="1491950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Il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n’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aime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 studio.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705DD-A152-4B4D-A189-3BE55340306F}"/>
              </a:ext>
            </a:extLst>
          </p:cNvPr>
          <p:cNvSpPr txBox="1"/>
          <p:nvPr/>
        </p:nvSpPr>
        <p:spPr>
          <a:xfrm>
            <a:off x="132522" y="2487415"/>
            <a:ext cx="573819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Sara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range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chambre.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08ACE-23BA-427D-9966-42F02AA0B2BF}"/>
              </a:ext>
            </a:extLst>
          </p:cNvPr>
          <p:cNvSpPr txBox="1"/>
          <p:nvPr/>
        </p:nvSpPr>
        <p:spPr>
          <a:xfrm>
            <a:off x="257460" y="3649368"/>
            <a:ext cx="6096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Il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n’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adore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 le sport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 le cinéma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46B99-7A83-4586-A826-C8E2DE3307E9}"/>
              </a:ext>
            </a:extLst>
          </p:cNvPr>
          <p:cNvSpPr txBox="1"/>
          <p:nvPr/>
        </p:nvSpPr>
        <p:spPr>
          <a:xfrm>
            <a:off x="655982" y="4776410"/>
            <a:ext cx="498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Je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ne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 vois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personne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8DBE1-C273-4F80-B04C-082F44DE051D}"/>
              </a:ext>
            </a:extLst>
          </p:cNvPr>
          <p:cNvSpPr txBox="1"/>
          <p:nvPr/>
        </p:nvSpPr>
        <p:spPr>
          <a:xfrm>
            <a:off x="655982" y="5900316"/>
            <a:ext cx="428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Il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ne</a:t>
            </a:r>
            <a:r>
              <a:rPr lang="fr-FR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prend </a:t>
            </a:r>
            <a:r>
              <a:rPr lang="fr-FR" sz="2400" b="1" dirty="0">
                <a:latin typeface="Times New Roman" panose="02020603050405020304" pitchFamily="18" charset="0"/>
                <a:ea typeface="TimesNewRomanPSMT"/>
              </a:rPr>
              <a:t>rien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0555A-E36B-4D2A-971F-563277329DDC}"/>
              </a:ext>
            </a:extLst>
          </p:cNvPr>
          <p:cNvSpPr/>
          <p:nvPr/>
        </p:nvSpPr>
        <p:spPr>
          <a:xfrm>
            <a:off x="113732" y="317413"/>
            <a:ext cx="1154145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Associez l’acte de parole à la phrase convenable :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صل الموقف بالجملة المناسبة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22E89A-4964-4D92-B9F3-A8F5DE619269}"/>
              </a:ext>
            </a:extLst>
          </p:cNvPr>
          <p:cNvGraphicFramePr>
            <a:graphicFrameLocks noGrp="1"/>
          </p:cNvGraphicFramePr>
          <p:nvPr/>
        </p:nvGraphicFramePr>
        <p:xfrm>
          <a:off x="491518" y="1113445"/>
          <a:ext cx="10366825" cy="2766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113">
                  <a:extLst>
                    <a:ext uri="{9D8B030D-6E8A-4147-A177-3AD203B41FA5}">
                      <a16:colId xmlns:a16="http://schemas.microsoft.com/office/drawing/2014/main" val="3470331579"/>
                    </a:ext>
                  </a:extLst>
                </a:gridCol>
                <a:gridCol w="4851431">
                  <a:extLst>
                    <a:ext uri="{9D8B030D-6E8A-4147-A177-3AD203B41FA5}">
                      <a16:colId xmlns:a16="http://schemas.microsoft.com/office/drawing/2014/main" val="2027745756"/>
                    </a:ext>
                  </a:extLst>
                </a:gridCol>
                <a:gridCol w="724952">
                  <a:extLst>
                    <a:ext uri="{9D8B030D-6E8A-4147-A177-3AD203B41FA5}">
                      <a16:colId xmlns:a16="http://schemas.microsoft.com/office/drawing/2014/main" val="1632983501"/>
                    </a:ext>
                  </a:extLst>
                </a:gridCol>
                <a:gridCol w="3728329">
                  <a:extLst>
                    <a:ext uri="{9D8B030D-6E8A-4147-A177-3AD203B41FA5}">
                      <a16:colId xmlns:a16="http://schemas.microsoft.com/office/drawing/2014/main" val="2115360731"/>
                    </a:ext>
                  </a:extLst>
                </a:gridCol>
              </a:tblGrid>
              <a:tr h="641470"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Acte de parole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80061"/>
                  </a:ext>
                </a:extLst>
              </a:tr>
              <a:tr h="841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81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Arial" panose="020B0604020202020204" pitchFamily="34" charset="0"/>
                        </a:rPr>
                        <a:t>Ali proteste car la voiture est en panne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Elle est près du lycée.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182095"/>
                  </a:ext>
                </a:extLst>
              </a:tr>
              <a:tr h="64147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Karim situe sa villa à son ami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 souhaite voyager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19010"/>
                  </a:ext>
                </a:extLst>
              </a:tr>
              <a:tr h="64147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Vous souhaitez quelque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chose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Ça m’énerve.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1115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55763F-7ACA-4A8A-9361-B53E1A8F9734}"/>
              </a:ext>
            </a:extLst>
          </p:cNvPr>
          <p:cNvGraphicFramePr>
            <a:graphicFrameLocks noGrp="1"/>
          </p:cNvGraphicFramePr>
          <p:nvPr/>
        </p:nvGraphicFramePr>
        <p:xfrm>
          <a:off x="2729742" y="4361417"/>
          <a:ext cx="7447927" cy="13831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87780">
                  <a:extLst>
                    <a:ext uri="{9D8B030D-6E8A-4147-A177-3AD203B41FA5}">
                      <a16:colId xmlns:a16="http://schemas.microsoft.com/office/drawing/2014/main" val="1675734819"/>
                    </a:ext>
                  </a:extLst>
                </a:gridCol>
                <a:gridCol w="1620049">
                  <a:extLst>
                    <a:ext uri="{9D8B030D-6E8A-4147-A177-3AD203B41FA5}">
                      <a16:colId xmlns:a16="http://schemas.microsoft.com/office/drawing/2014/main" val="998230292"/>
                    </a:ext>
                  </a:extLst>
                </a:gridCol>
                <a:gridCol w="1620049">
                  <a:extLst>
                    <a:ext uri="{9D8B030D-6E8A-4147-A177-3AD203B41FA5}">
                      <a16:colId xmlns:a16="http://schemas.microsoft.com/office/drawing/2014/main" val="2087148990"/>
                    </a:ext>
                  </a:extLst>
                </a:gridCol>
                <a:gridCol w="1620049">
                  <a:extLst>
                    <a:ext uri="{9D8B030D-6E8A-4147-A177-3AD203B41FA5}">
                      <a16:colId xmlns:a16="http://schemas.microsoft.com/office/drawing/2014/main" val="712746863"/>
                    </a:ext>
                  </a:extLst>
                </a:gridCol>
              </a:tblGrid>
              <a:tr h="7241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Acte de parole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749989"/>
                  </a:ext>
                </a:extLst>
              </a:tr>
              <a:tr h="6589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9906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029703-1CEC-442D-AF40-365A6C18FF80}"/>
              </a:ext>
            </a:extLst>
          </p:cNvPr>
          <p:cNvSpPr txBox="1"/>
          <p:nvPr/>
        </p:nvSpPr>
        <p:spPr>
          <a:xfrm>
            <a:off x="5931897" y="5261123"/>
            <a:ext cx="33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A1675-0621-43B5-841F-3AFEFAED17B3}"/>
              </a:ext>
            </a:extLst>
          </p:cNvPr>
          <p:cNvSpPr txBox="1"/>
          <p:nvPr/>
        </p:nvSpPr>
        <p:spPr>
          <a:xfrm>
            <a:off x="7498799" y="5261123"/>
            <a:ext cx="3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8FBFA-0011-4CAE-B138-90D93804A41D}"/>
              </a:ext>
            </a:extLst>
          </p:cNvPr>
          <p:cNvSpPr txBox="1"/>
          <p:nvPr/>
        </p:nvSpPr>
        <p:spPr>
          <a:xfrm>
            <a:off x="9129557" y="5238525"/>
            <a:ext cx="3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EBB921-1A69-4341-8904-2D2ED70E844B}"/>
              </a:ext>
            </a:extLst>
          </p:cNvPr>
          <p:cNvSpPr txBox="1"/>
          <p:nvPr/>
        </p:nvSpPr>
        <p:spPr>
          <a:xfrm>
            <a:off x="1589084" y="1417808"/>
            <a:ext cx="324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57150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C’est 200 m</a:t>
            </a:r>
            <a:r>
              <a:rPr lang="fr-FR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51F3D-8CCC-4BFE-AD13-8010C08BBA48}"/>
              </a:ext>
            </a:extLst>
          </p:cNvPr>
          <p:cNvSpPr txBox="1"/>
          <p:nvPr/>
        </p:nvSpPr>
        <p:spPr>
          <a:xfrm>
            <a:off x="1553832" y="1948615"/>
            <a:ext cx="529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57150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Combien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coûte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le loyer 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42D43-A933-4E2D-9034-DE0089923114}"/>
              </a:ext>
            </a:extLst>
          </p:cNvPr>
          <p:cNvSpPr txBox="1"/>
          <p:nvPr/>
        </p:nvSpPr>
        <p:spPr>
          <a:xfrm>
            <a:off x="1589084" y="3071531"/>
            <a:ext cx="4637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57150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Où est la maison ?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716D1-A015-4C43-BBA9-504D8AAF2EAA}"/>
              </a:ext>
            </a:extLst>
          </p:cNvPr>
          <p:cNvSpPr txBox="1"/>
          <p:nvPr/>
        </p:nvSpPr>
        <p:spPr>
          <a:xfrm>
            <a:off x="2461913" y="4282149"/>
            <a:ext cx="301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Elle est meublée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5CAD6-7B76-4CD0-AD76-EC92B5B8BB8F}"/>
              </a:ext>
            </a:extLst>
          </p:cNvPr>
          <p:cNvSpPr/>
          <p:nvPr/>
        </p:nvSpPr>
        <p:spPr>
          <a:xfrm>
            <a:off x="267459" y="114659"/>
            <a:ext cx="7180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Complétez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dialogue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اكمل الحوار التالي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7C872-E123-440E-8CF7-352D8F9799FD}"/>
              </a:ext>
            </a:extLst>
          </p:cNvPr>
          <p:cNvSpPr/>
          <p:nvPr/>
        </p:nvSpPr>
        <p:spPr>
          <a:xfrm>
            <a:off x="-194184" y="942484"/>
            <a:ext cx="11042712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Mona :         Quelle est la surface de la maison 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L’employé : </a:t>
            </a:r>
            <a:r>
              <a:rPr lang="ar-KW" sz="2400" b="1" dirty="0">
                <a:latin typeface="Times New Roman" panose="02020603050405020304" pitchFamily="18" charset="0"/>
                <a:ea typeface="TimesNewRomanPSMT"/>
              </a:rPr>
              <a:t>...........................................................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Mona </a:t>
            </a: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:         </a:t>
            </a:r>
            <a:r>
              <a:rPr lang="ar-KW" sz="2400" b="1" dirty="0">
                <a:latin typeface="Times New Roman" panose="02020603050405020304" pitchFamily="18" charset="0"/>
                <a:ea typeface="TimesNewRomanPSMT"/>
              </a:rPr>
              <a:t>...........................................................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L’employé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Le loyer coûte 200 KD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Mona </a:t>
            </a: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:         </a:t>
            </a:r>
            <a:r>
              <a:rPr lang="ar-KW" sz="2400" b="1" dirty="0">
                <a:latin typeface="Times New Roman" panose="02020603050405020304" pitchFamily="18" charset="0"/>
                <a:ea typeface="TimesNewRomanPSMT"/>
              </a:rPr>
              <a:t>...........................................................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L’employé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C</a:t>
            </a: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 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Salwa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devant la mosquée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Mona </a:t>
            </a: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:          </a:t>
            </a:r>
            <a:r>
              <a:rPr lang="ar-KW" sz="2400" b="1" dirty="0">
                <a:latin typeface="Times New Roman" panose="02020603050405020304" pitchFamily="18" charset="0"/>
                <a:ea typeface="TimesNewRomanPSMT"/>
              </a:rPr>
              <a:t>...........................................................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571500" algn="l" rtl="0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NewRomanPSMT"/>
              </a:rPr>
              <a:t>L’employé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Non , elle est vide , sans meubles.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4523C-B4FD-4A8C-BE4B-E5D23B469A8F}"/>
</file>

<file path=customXml/itemProps2.xml><?xml version="1.0" encoding="utf-8"?>
<ds:datastoreItem xmlns:ds="http://schemas.openxmlformats.org/officeDocument/2006/customXml" ds:itemID="{ACCA9AF9-0C00-486D-94AB-21F96FBA395F}"/>
</file>

<file path=customXml/itemProps3.xml><?xml version="1.0" encoding="utf-8"?>
<ds:datastoreItem xmlns:ds="http://schemas.openxmlformats.org/officeDocument/2006/customXml" ds:itemID="{E0A3CD55-F8E6-4D0A-BFBA-59504ADBA759}"/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772</Words>
  <Application>Microsoft Macintosh PowerPoint</Application>
  <PresentationFormat>Widescreen</PresentationFormat>
  <Paragraphs>175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Anwaar alradwan</cp:lastModifiedBy>
  <cp:revision>68</cp:revision>
  <dcterms:created xsi:type="dcterms:W3CDTF">2015-12-12T17:06:51Z</dcterms:created>
  <dcterms:modified xsi:type="dcterms:W3CDTF">2021-02-27T17:55:07Z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