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handoutMasterIdLst>
    <p:handoutMasterId r:id="rId21"/>
  </p:handoutMasterIdLst>
  <p:sldIdLst>
    <p:sldId id="550" r:id="rId2"/>
    <p:sldId id="256" r:id="rId3"/>
    <p:sldId id="330" r:id="rId4"/>
    <p:sldId id="263" r:id="rId5"/>
    <p:sldId id="262" r:id="rId6"/>
    <p:sldId id="324" r:id="rId7"/>
    <p:sldId id="266" r:id="rId8"/>
    <p:sldId id="267" r:id="rId9"/>
    <p:sldId id="268" r:id="rId10"/>
    <p:sldId id="269" r:id="rId11"/>
    <p:sldId id="270" r:id="rId12"/>
    <p:sldId id="331" r:id="rId13"/>
    <p:sldId id="275" r:id="rId14"/>
    <p:sldId id="276" r:id="rId15"/>
    <p:sldId id="277" r:id="rId16"/>
    <p:sldId id="278" r:id="rId17"/>
    <p:sldId id="279" r:id="rId18"/>
    <p:sldId id="280" r:id="rId19"/>
  </p:sldIdLst>
  <p:sldSz cx="9144000" cy="6858000" type="screen4x3"/>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FF00"/>
    <a:srgbClr val="FF66CC"/>
    <a:srgbClr val="00FFFF"/>
    <a:srgbClr val="66FF33"/>
    <a:srgbClr val="D60093"/>
    <a:srgbClr val="CC3300"/>
    <a:srgbClr val="FF505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3" d="100"/>
          <a:sy n="43" d="100"/>
        </p:scale>
        <p:origin x="1485" y="41"/>
      </p:cViewPr>
      <p:guideLst>
        <p:guide orient="horz" pos="2160"/>
        <p:guide pos="2880"/>
      </p:guideLst>
    </p:cSldViewPr>
  </p:slideViewPr>
  <p:notesTextViewPr>
    <p:cViewPr>
      <p:scale>
        <a:sx n="1" d="1"/>
        <a:sy n="1" d="1"/>
      </p:scale>
      <p:origin x="0" y="0"/>
    </p:cViewPr>
  </p:notesTextViewPr>
  <p:sorterViewPr>
    <p:cViewPr>
      <p:scale>
        <a:sx n="90" d="100"/>
        <a:sy n="90" d="100"/>
      </p:scale>
      <p:origin x="0" y="342"/>
    </p:cViewPr>
  </p:sorterViewPr>
  <p:notesViewPr>
    <p:cSldViewPr>
      <p:cViewPr varScale="1">
        <p:scale>
          <a:sx n="55" d="100"/>
          <a:sy n="55" d="100"/>
        </p:scale>
        <p:origin x="15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D0DDB00D-7F8B-46C3-94BE-1506AF095C6A}"/>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0C7A0706-D193-483A-97BF-3818BBCCE9E1}"/>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2CA03723-C007-40AE-861C-88AE490E8AA6}" type="datetimeFigureOut">
              <a:rPr lang="en-US" smtClean="0"/>
              <a:t>5/6/2021</a:t>
            </a:fld>
            <a:endParaRPr lang="en-US"/>
          </a:p>
        </p:txBody>
      </p:sp>
      <p:sp>
        <p:nvSpPr>
          <p:cNvPr id="4" name="عنصر نائب للتذييل 3">
            <a:extLst>
              <a:ext uri="{FF2B5EF4-FFF2-40B4-BE49-F238E27FC236}">
                <a16:creationId xmlns:a16="http://schemas.microsoft.com/office/drawing/2014/main" id="{C0970B18-E4AA-4F80-9C8A-8ABB083A4C8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5" name="عنصر نائب لرقم الشريحة 4">
            <a:extLst>
              <a:ext uri="{FF2B5EF4-FFF2-40B4-BE49-F238E27FC236}">
                <a16:creationId xmlns:a16="http://schemas.microsoft.com/office/drawing/2014/main" id="{B66F3C8E-34E6-4C14-9A03-63A7951AF14E}"/>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1ECC3FD1-35D2-4079-9787-C8AA4488BF56}" type="slidenum">
              <a:rPr lang="en-US" smtClean="0"/>
              <a:t>‹#›</a:t>
            </a:fld>
            <a:endParaRPr lang="en-US"/>
          </a:p>
        </p:txBody>
      </p:sp>
    </p:spTree>
    <p:extLst>
      <p:ext uri="{BB962C8B-B14F-4D97-AF65-F5344CB8AC3E}">
        <p14:creationId xmlns:p14="http://schemas.microsoft.com/office/powerpoint/2010/main" val="837893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KW"/>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AE4EFB4-FEE5-41E8-9475-A037CAF78B31}" type="datetimeFigureOut">
              <a:rPr lang="ar-KW" smtClean="0"/>
              <a:t>25/09/1442</a:t>
            </a:fld>
            <a:endParaRPr lang="ar-KW"/>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KW"/>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KW"/>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66DBBAE-3919-4FC4-9088-A5D499378979}" type="slidenum">
              <a:rPr lang="ar-KW" smtClean="0"/>
              <a:t>‹#›</a:t>
            </a:fld>
            <a:endParaRPr lang="ar-KW"/>
          </a:p>
        </p:txBody>
      </p:sp>
    </p:spTree>
    <p:extLst>
      <p:ext uri="{BB962C8B-B14F-4D97-AF65-F5344CB8AC3E}">
        <p14:creationId xmlns:p14="http://schemas.microsoft.com/office/powerpoint/2010/main" val="4022245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KW"/>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KW"/>
          </a:p>
        </p:txBody>
      </p:sp>
      <p:sp>
        <p:nvSpPr>
          <p:cNvPr id="4" name="عنصر نائب للتاريخ 3"/>
          <p:cNvSpPr>
            <a:spLocks noGrp="1"/>
          </p:cNvSpPr>
          <p:nvPr>
            <p:ph type="dt" sz="half" idx="10"/>
          </p:nvPr>
        </p:nvSpPr>
        <p:spPr/>
        <p:txBody>
          <a:bodyPr/>
          <a:lstStyle/>
          <a:p>
            <a:fld id="{8ECE7097-3B7D-432D-98FA-92DE24B9BFE3}" type="datetime8">
              <a:rPr lang="ar-KW" smtClean="0"/>
              <a:t>06 أيار، 21</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374004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KW"/>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p:cNvSpPr>
            <a:spLocks noGrp="1"/>
          </p:cNvSpPr>
          <p:nvPr>
            <p:ph type="dt" sz="half" idx="10"/>
          </p:nvPr>
        </p:nvSpPr>
        <p:spPr/>
        <p:txBody>
          <a:bodyPr/>
          <a:lstStyle/>
          <a:p>
            <a:fld id="{B31B74DD-A0EB-4256-9348-AE1B1458C654}" type="datetime8">
              <a:rPr lang="ar-KW" smtClean="0"/>
              <a:t>06 أيار، 21</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8387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KW"/>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p:cNvSpPr>
            <a:spLocks noGrp="1"/>
          </p:cNvSpPr>
          <p:nvPr>
            <p:ph type="dt" sz="half" idx="10"/>
          </p:nvPr>
        </p:nvSpPr>
        <p:spPr/>
        <p:txBody>
          <a:bodyPr/>
          <a:lstStyle/>
          <a:p>
            <a:fld id="{47A22639-B5D3-4E8E-9CFD-E3C7ADAC38A8}" type="datetime8">
              <a:rPr lang="ar-KW" smtClean="0"/>
              <a:t>06 أيار، 21</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374150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KW"/>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p:cNvSpPr>
            <a:spLocks noGrp="1"/>
          </p:cNvSpPr>
          <p:nvPr>
            <p:ph type="dt" sz="half" idx="10"/>
          </p:nvPr>
        </p:nvSpPr>
        <p:spPr/>
        <p:txBody>
          <a:bodyPr/>
          <a:lstStyle/>
          <a:p>
            <a:fld id="{56300C26-178C-4C7F-864A-BC46C8BD482F}" type="datetime8">
              <a:rPr lang="ar-KW" smtClean="0"/>
              <a:t>06 أيار، 21</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163754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KW"/>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1FBFAA2-F5CC-405A-9CD7-C9F11D32B517}" type="datetime8">
              <a:rPr lang="ar-KW" smtClean="0"/>
              <a:t>06 أيار، 21</a:t>
            </a:fld>
            <a:endParaRPr lang="ar-KW"/>
          </a:p>
        </p:txBody>
      </p:sp>
      <p:sp>
        <p:nvSpPr>
          <p:cNvPr id="5" name="عنصر نائب للتذييل 4"/>
          <p:cNvSpPr>
            <a:spLocks noGrp="1"/>
          </p:cNvSpPr>
          <p:nvPr>
            <p:ph type="ftr" sz="quarter" idx="11"/>
          </p:nvPr>
        </p:nvSpPr>
        <p:spPr/>
        <p:txBody>
          <a:bodyPr/>
          <a:lstStyle/>
          <a:p>
            <a:endParaRPr lang="ar-KW"/>
          </a:p>
        </p:txBody>
      </p:sp>
      <p:sp>
        <p:nvSpPr>
          <p:cNvPr id="6" name="عنصر نائب لرقم الشريحة 5"/>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342674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KW"/>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تاريخ 4"/>
          <p:cNvSpPr>
            <a:spLocks noGrp="1"/>
          </p:cNvSpPr>
          <p:nvPr>
            <p:ph type="dt" sz="half" idx="10"/>
          </p:nvPr>
        </p:nvSpPr>
        <p:spPr/>
        <p:txBody>
          <a:bodyPr/>
          <a:lstStyle/>
          <a:p>
            <a:fld id="{43CB1F0E-6BA3-4BAD-8886-5AF178437C9B}" type="datetime8">
              <a:rPr lang="ar-KW" smtClean="0"/>
              <a:t>06 أيار، 21</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33111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KW"/>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7" name="عنصر نائب للتاريخ 6"/>
          <p:cNvSpPr>
            <a:spLocks noGrp="1"/>
          </p:cNvSpPr>
          <p:nvPr>
            <p:ph type="dt" sz="half" idx="10"/>
          </p:nvPr>
        </p:nvSpPr>
        <p:spPr/>
        <p:txBody>
          <a:bodyPr/>
          <a:lstStyle/>
          <a:p>
            <a:fld id="{362B99E9-883E-4489-B0C4-CF65B3AC6556}" type="datetime8">
              <a:rPr lang="ar-KW" smtClean="0"/>
              <a:t>06 أيار، 21</a:t>
            </a:fld>
            <a:endParaRPr lang="ar-KW"/>
          </a:p>
        </p:txBody>
      </p:sp>
      <p:sp>
        <p:nvSpPr>
          <p:cNvPr id="8" name="عنصر نائب للتذييل 7"/>
          <p:cNvSpPr>
            <a:spLocks noGrp="1"/>
          </p:cNvSpPr>
          <p:nvPr>
            <p:ph type="ftr" sz="quarter" idx="11"/>
          </p:nvPr>
        </p:nvSpPr>
        <p:spPr/>
        <p:txBody>
          <a:bodyPr/>
          <a:lstStyle/>
          <a:p>
            <a:endParaRPr lang="ar-KW"/>
          </a:p>
        </p:txBody>
      </p:sp>
      <p:sp>
        <p:nvSpPr>
          <p:cNvPr id="9" name="عنصر نائب لرقم الشريحة 8"/>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186825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KW"/>
          </a:p>
        </p:txBody>
      </p:sp>
      <p:sp>
        <p:nvSpPr>
          <p:cNvPr id="3" name="عنصر نائب للتاريخ 2"/>
          <p:cNvSpPr>
            <a:spLocks noGrp="1"/>
          </p:cNvSpPr>
          <p:nvPr>
            <p:ph type="dt" sz="half" idx="10"/>
          </p:nvPr>
        </p:nvSpPr>
        <p:spPr/>
        <p:txBody>
          <a:bodyPr/>
          <a:lstStyle/>
          <a:p>
            <a:fld id="{93257F74-EB2F-4406-B585-867AF653448D}" type="datetime8">
              <a:rPr lang="ar-KW" smtClean="0"/>
              <a:t>06 أيار، 21</a:t>
            </a:fld>
            <a:endParaRPr lang="ar-KW"/>
          </a:p>
        </p:txBody>
      </p:sp>
      <p:sp>
        <p:nvSpPr>
          <p:cNvPr id="4" name="عنصر نائب للتذييل 3"/>
          <p:cNvSpPr>
            <a:spLocks noGrp="1"/>
          </p:cNvSpPr>
          <p:nvPr>
            <p:ph type="ftr" sz="quarter" idx="11"/>
          </p:nvPr>
        </p:nvSpPr>
        <p:spPr/>
        <p:txBody>
          <a:bodyPr/>
          <a:lstStyle/>
          <a:p>
            <a:endParaRPr lang="ar-KW"/>
          </a:p>
        </p:txBody>
      </p:sp>
      <p:sp>
        <p:nvSpPr>
          <p:cNvPr id="5" name="عنصر نائب لرقم الشريحة 4"/>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424310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38BBF2C-B594-4934-8A6D-5100F7B65E5F}" type="datetime8">
              <a:rPr lang="ar-KW" smtClean="0"/>
              <a:t>06 أيار، 21</a:t>
            </a:fld>
            <a:endParaRPr lang="ar-KW"/>
          </a:p>
        </p:txBody>
      </p:sp>
      <p:sp>
        <p:nvSpPr>
          <p:cNvPr id="3" name="عنصر نائب للتذييل 2"/>
          <p:cNvSpPr>
            <a:spLocks noGrp="1"/>
          </p:cNvSpPr>
          <p:nvPr>
            <p:ph type="ftr" sz="quarter" idx="11"/>
          </p:nvPr>
        </p:nvSpPr>
        <p:spPr/>
        <p:txBody>
          <a:bodyPr/>
          <a:lstStyle/>
          <a:p>
            <a:endParaRPr lang="ar-KW"/>
          </a:p>
        </p:txBody>
      </p:sp>
      <p:sp>
        <p:nvSpPr>
          <p:cNvPr id="4" name="عنصر نائب لرقم الشريحة 3"/>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261093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KW"/>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86C9828-B214-476A-BFA7-3AFEEC9B793D}" type="datetime8">
              <a:rPr lang="ar-KW" smtClean="0"/>
              <a:t>06 أيار، 21</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71413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KW"/>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ADA48B0-34DC-4E04-96A2-4C5087F45971}" type="datetime8">
              <a:rPr lang="ar-KW" smtClean="0"/>
              <a:t>06 أيار، 21</a:t>
            </a:fld>
            <a:endParaRPr lang="ar-KW"/>
          </a:p>
        </p:txBody>
      </p:sp>
      <p:sp>
        <p:nvSpPr>
          <p:cNvPr id="6" name="عنصر نائب للتذييل 5"/>
          <p:cNvSpPr>
            <a:spLocks noGrp="1"/>
          </p:cNvSpPr>
          <p:nvPr>
            <p:ph type="ftr" sz="quarter" idx="11"/>
          </p:nvPr>
        </p:nvSpPr>
        <p:spPr/>
        <p:txBody>
          <a:bodyPr/>
          <a:lstStyle/>
          <a:p>
            <a:endParaRPr lang="ar-KW"/>
          </a:p>
        </p:txBody>
      </p:sp>
      <p:sp>
        <p:nvSpPr>
          <p:cNvPr id="7" name="عنصر نائب لرقم الشريحة 6"/>
          <p:cNvSpPr>
            <a:spLocks noGrp="1"/>
          </p:cNvSpPr>
          <p:nvPr>
            <p:ph type="sldNum" sz="quarter" idx="12"/>
          </p:nvPr>
        </p:nvSpPr>
        <p:spPr/>
        <p:txBody>
          <a:bodyPr/>
          <a:lstStyle/>
          <a:p>
            <a:fld id="{EF6D0C88-FD47-4942-AB86-EF92671F3350}" type="slidenum">
              <a:rPr lang="ar-KW" smtClean="0"/>
              <a:t>‹#›</a:t>
            </a:fld>
            <a:endParaRPr lang="ar-KW"/>
          </a:p>
        </p:txBody>
      </p:sp>
    </p:spTree>
    <p:extLst>
      <p:ext uri="{BB962C8B-B14F-4D97-AF65-F5344CB8AC3E}">
        <p14:creationId xmlns:p14="http://schemas.microsoft.com/office/powerpoint/2010/main" val="188312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KW"/>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F3E9F8-7858-4A2C-BDEE-457A872FB139}" type="datetime8">
              <a:rPr lang="ar-KW" smtClean="0"/>
              <a:t>06 أيار، 21</a:t>
            </a:fld>
            <a:endParaRPr lang="ar-KW"/>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KW"/>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6D0C88-FD47-4942-AB86-EF92671F3350}" type="slidenum">
              <a:rPr lang="ar-KW" smtClean="0"/>
              <a:t>‹#›</a:t>
            </a:fld>
            <a:endParaRPr lang="ar-KW"/>
          </a:p>
        </p:txBody>
      </p:sp>
    </p:spTree>
    <p:extLst>
      <p:ext uri="{BB962C8B-B14F-4D97-AF65-F5344CB8AC3E}">
        <p14:creationId xmlns:p14="http://schemas.microsoft.com/office/powerpoint/2010/main" val="419519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49.pn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3.png"/><Relationship Id="rId11" Type="http://schemas.openxmlformats.org/officeDocument/2006/relationships/image" Target="../media/image13.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 Id="rId14" Type="http://schemas.openxmlformats.org/officeDocument/2006/relationships/image" Target="../media/image151.png"/></Relationships>
</file>

<file path=ppt/slides/_rels/slide11.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4.png"/><Relationship Id="rId7" Type="http://schemas.openxmlformats.org/officeDocument/2006/relationships/image" Target="../media/image157.png"/><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6.png"/><Relationship Id="rId7" Type="http://schemas.openxmlformats.org/officeDocument/2006/relationships/image" Target="../media/image157.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54.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221.png"/><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2.xml"/><Relationship Id="rId5" Type="http://schemas.openxmlformats.org/officeDocument/2006/relationships/image" Target="../media/image226.png"/><Relationship Id="rId4" Type="http://schemas.openxmlformats.org/officeDocument/2006/relationships/image" Target="../media/image225.png"/></Relationships>
</file>

<file path=ppt/slides/_rels/slide15.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8.png"/><Relationship Id="rId7" Type="http://schemas.openxmlformats.org/officeDocument/2006/relationships/image" Target="../media/image232.png"/><Relationship Id="rId2" Type="http://schemas.openxmlformats.org/officeDocument/2006/relationships/image" Target="../media/image227.png"/><Relationship Id="rId1" Type="http://schemas.openxmlformats.org/officeDocument/2006/relationships/slideLayout" Target="../slideLayouts/slideLayout2.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png"/><Relationship Id="rId10" Type="http://schemas.openxmlformats.org/officeDocument/2006/relationships/image" Target="../media/image235.png"/><Relationship Id="rId4" Type="http://schemas.openxmlformats.org/officeDocument/2006/relationships/image" Target="../media/image229.png"/><Relationship Id="rId9" Type="http://schemas.openxmlformats.org/officeDocument/2006/relationships/image" Target="../media/image234.png"/></Relationships>
</file>

<file path=ppt/slides/_rels/slide16.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8.png"/><Relationship Id="rId7" Type="http://schemas.openxmlformats.org/officeDocument/2006/relationships/image" Target="../media/image242.png"/><Relationship Id="rId2" Type="http://schemas.openxmlformats.org/officeDocument/2006/relationships/image" Target="../media/image237.png"/><Relationship Id="rId1" Type="http://schemas.openxmlformats.org/officeDocument/2006/relationships/slideLayout" Target="../slideLayouts/slideLayout2.xml"/><Relationship Id="rId6" Type="http://schemas.openxmlformats.org/officeDocument/2006/relationships/image" Target="../media/image241.png"/><Relationship Id="rId11" Type="http://schemas.openxmlformats.org/officeDocument/2006/relationships/image" Target="../media/image246.png"/><Relationship Id="rId5" Type="http://schemas.openxmlformats.org/officeDocument/2006/relationships/image" Target="../media/image240.png"/><Relationship Id="rId10" Type="http://schemas.openxmlformats.org/officeDocument/2006/relationships/image" Target="../media/image245.png"/><Relationship Id="rId4" Type="http://schemas.openxmlformats.org/officeDocument/2006/relationships/image" Target="../media/image239.png"/><Relationship Id="rId9" Type="http://schemas.openxmlformats.org/officeDocument/2006/relationships/image" Target="../media/image244.png"/></Relationships>
</file>

<file path=ppt/slides/_rels/slide17.xml.rels><?xml version="1.0" encoding="UTF-8" standalone="yes"?>
<Relationships xmlns="http://schemas.openxmlformats.org/package/2006/relationships"><Relationship Id="rId8" Type="http://schemas.openxmlformats.org/officeDocument/2006/relationships/image" Target="../media/image253.png"/><Relationship Id="rId13" Type="http://schemas.openxmlformats.org/officeDocument/2006/relationships/image" Target="../media/image258.png"/><Relationship Id="rId3" Type="http://schemas.openxmlformats.org/officeDocument/2006/relationships/image" Target="../media/image248.png"/><Relationship Id="rId7" Type="http://schemas.openxmlformats.org/officeDocument/2006/relationships/image" Target="../media/image252.png"/><Relationship Id="rId12" Type="http://schemas.openxmlformats.org/officeDocument/2006/relationships/image" Target="../media/image257.png"/><Relationship Id="rId2" Type="http://schemas.openxmlformats.org/officeDocument/2006/relationships/image" Target="../media/image247.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256.png"/><Relationship Id="rId5" Type="http://schemas.openxmlformats.org/officeDocument/2006/relationships/image" Target="../media/image250.png"/><Relationship Id="rId10" Type="http://schemas.openxmlformats.org/officeDocument/2006/relationships/image" Target="../media/image254.png"/><Relationship Id="rId4" Type="http://schemas.openxmlformats.org/officeDocument/2006/relationships/image" Target="../media/image249.png"/><Relationship Id="rId9"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9.png"/><Relationship Id="rId1" Type="http://schemas.openxmlformats.org/officeDocument/2006/relationships/slideLayout" Target="../slideLayouts/slideLayout2.xml"/><Relationship Id="rId6" Type="http://schemas.openxmlformats.org/officeDocument/2006/relationships/image" Target="../media/image255.png"/><Relationship Id="rId5" Type="http://schemas.openxmlformats.org/officeDocument/2006/relationships/image" Target="../media/image262.png"/><Relationship Id="rId4" Type="http://schemas.openxmlformats.org/officeDocument/2006/relationships/image" Target="../media/image261.png"/></Relationships>
</file>

<file path=ppt/slides/_rels/slide2.xml.rels><?xml version="1.0" encoding="UTF-8" standalone="yes"?>
<Relationships xmlns="http://schemas.openxmlformats.org/package/2006/relationships"><Relationship Id="rId2" Type="http://schemas.openxmlformats.org/officeDocument/2006/relationships/hyperlink" Target="file:///C:/Users/WALID/Desktop/&#1575;&#1604;&#1608;&#1585;&#1588;&#1577;/&#1575;&#1604;&#1593;&#1585;&#1590;.pptx#-1,3,&#1593;&#1585;&#1590; &#1578;&#1602;&#1583;&#1610;&#1605;&#1610; &#1601;&#1610; PowerPoin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2.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0.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8.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9.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0.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8.png"/><Relationship Id="rId9" Type="http://schemas.openxmlformats.org/officeDocument/2006/relationships/image" Target="../media/image133.png"/><Relationship Id="rId14" Type="http://schemas.openxmlformats.org/officeDocument/2006/relationships/image" Target="../media/image1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E7BECDE9-6777-4133-BCB8-7377F8320CA9}"/>
              </a:ext>
            </a:extLst>
          </p:cNvPr>
          <p:cNvSpPr txBox="1"/>
          <p:nvPr/>
        </p:nvSpPr>
        <p:spPr>
          <a:xfrm>
            <a:off x="3370465" y="3475422"/>
            <a:ext cx="2273631" cy="400110"/>
          </a:xfrm>
          <a:prstGeom prst="rect">
            <a:avLst/>
          </a:prstGeom>
          <a:noFill/>
        </p:spPr>
        <p:txBody>
          <a:bodyPr wrap="square" rtlCol="0">
            <a:spAutoFit/>
          </a:bodyPr>
          <a:lstStyle/>
          <a:p>
            <a:pPr algn="r" rtl="1"/>
            <a:r>
              <a:rPr lang="ar-KW" sz="2000" b="1" dirty="0"/>
              <a:t>مشروع مصادر التعلم </a:t>
            </a:r>
          </a:p>
        </p:txBody>
      </p:sp>
      <p:sp>
        <p:nvSpPr>
          <p:cNvPr id="36" name="TextBox 35">
            <a:extLst>
              <a:ext uri="{FF2B5EF4-FFF2-40B4-BE49-F238E27FC236}">
                <a16:creationId xmlns:a16="http://schemas.microsoft.com/office/drawing/2014/main" id="{464BB81F-5D75-4C3B-9FE5-E4575C9AB2EC}"/>
              </a:ext>
            </a:extLst>
          </p:cNvPr>
          <p:cNvSpPr txBox="1"/>
          <p:nvPr/>
        </p:nvSpPr>
        <p:spPr>
          <a:xfrm>
            <a:off x="2654556" y="3869150"/>
            <a:ext cx="3084196" cy="400110"/>
          </a:xfrm>
          <a:prstGeom prst="rect">
            <a:avLst/>
          </a:prstGeom>
          <a:noFill/>
        </p:spPr>
        <p:txBody>
          <a:bodyPr wrap="square" rtlCol="0">
            <a:spAutoFit/>
          </a:bodyPr>
          <a:lstStyle/>
          <a:p>
            <a:pPr algn="r" rtl="1"/>
            <a:r>
              <a:rPr lang="ar-KW" sz="2000" b="1" dirty="0"/>
              <a:t>الصف الثاني عشر علمي </a:t>
            </a:r>
          </a:p>
        </p:txBody>
      </p:sp>
      <p:sp>
        <p:nvSpPr>
          <p:cNvPr id="37" name="TextBox 36">
            <a:extLst>
              <a:ext uri="{FF2B5EF4-FFF2-40B4-BE49-F238E27FC236}">
                <a16:creationId xmlns:a16="http://schemas.microsoft.com/office/drawing/2014/main" id="{C8F3016F-38DD-459B-BD25-62285B9283C4}"/>
              </a:ext>
            </a:extLst>
          </p:cNvPr>
          <p:cNvSpPr txBox="1"/>
          <p:nvPr/>
        </p:nvSpPr>
        <p:spPr>
          <a:xfrm>
            <a:off x="1042417" y="4462933"/>
            <a:ext cx="5434914" cy="400110"/>
          </a:xfrm>
          <a:prstGeom prst="rect">
            <a:avLst/>
          </a:prstGeom>
          <a:noFill/>
        </p:spPr>
        <p:txBody>
          <a:bodyPr wrap="square" rtlCol="0">
            <a:spAutoFit/>
          </a:bodyPr>
          <a:lstStyle/>
          <a:p>
            <a:pPr algn="r" rtl="1"/>
            <a:r>
              <a:rPr lang="ar-KW" sz="2000" b="1" dirty="0"/>
              <a:t>الوحدة السابعة : القطوع المخروطية :بند (  7 –  2 ) </a:t>
            </a:r>
          </a:p>
        </p:txBody>
      </p:sp>
      <p:pic>
        <p:nvPicPr>
          <p:cNvPr id="11" name="Picture 10">
            <a:extLst>
              <a:ext uri="{FF2B5EF4-FFF2-40B4-BE49-F238E27FC236}">
                <a16:creationId xmlns:a16="http://schemas.microsoft.com/office/drawing/2014/main" id="{9E2DD7B8-31C7-4096-9FD5-5AA13E5869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167" y="378571"/>
            <a:ext cx="1202967" cy="1386470"/>
          </a:xfrm>
          <a:prstGeom prst="rect">
            <a:avLst/>
          </a:prstGeom>
          <a:noFill/>
        </p:spPr>
      </p:pic>
      <p:sp>
        <p:nvSpPr>
          <p:cNvPr id="12" name="TextBox 2">
            <a:extLst>
              <a:ext uri="{FF2B5EF4-FFF2-40B4-BE49-F238E27FC236}">
                <a16:creationId xmlns:a16="http://schemas.microsoft.com/office/drawing/2014/main" id="{0E66D6A2-7FA8-4B7C-848B-60B9EFB34E0D}"/>
              </a:ext>
            </a:extLst>
          </p:cNvPr>
          <p:cNvSpPr txBox="1"/>
          <p:nvPr/>
        </p:nvSpPr>
        <p:spPr>
          <a:xfrm>
            <a:off x="6204646" y="1765041"/>
            <a:ext cx="173991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rtl="1"/>
            <a:r>
              <a:rPr lang="ar-KW" b="1" dirty="0"/>
              <a:t>وزارة التربية</a:t>
            </a:r>
            <a:endParaRPr lang="en-US" b="1" dirty="0"/>
          </a:p>
        </p:txBody>
      </p:sp>
      <p:sp>
        <p:nvSpPr>
          <p:cNvPr id="13" name="TextBox 31">
            <a:extLst>
              <a:ext uri="{FF2B5EF4-FFF2-40B4-BE49-F238E27FC236}">
                <a16:creationId xmlns:a16="http://schemas.microsoft.com/office/drawing/2014/main" id="{F6932521-D8F5-4AD7-BD98-18CB2A2C70DC}"/>
              </a:ext>
            </a:extLst>
          </p:cNvPr>
          <p:cNvSpPr txBox="1"/>
          <p:nvPr/>
        </p:nvSpPr>
        <p:spPr>
          <a:xfrm>
            <a:off x="5503052" y="2225791"/>
            <a:ext cx="2964554"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rtl="1"/>
            <a:r>
              <a:rPr lang="ar-KW" b="1" dirty="0"/>
              <a:t>التوجيه الفني العام للرياضيات</a:t>
            </a:r>
          </a:p>
        </p:txBody>
      </p:sp>
      <p:sp>
        <p:nvSpPr>
          <p:cNvPr id="8" name="TextBox 15">
            <a:extLst>
              <a:ext uri="{FF2B5EF4-FFF2-40B4-BE49-F238E27FC236}">
                <a16:creationId xmlns:a16="http://schemas.microsoft.com/office/drawing/2014/main" id="{751FAFC8-2DA9-4D40-B9F6-BFF6E1E707AC}"/>
              </a:ext>
            </a:extLst>
          </p:cNvPr>
          <p:cNvSpPr txBox="1"/>
          <p:nvPr/>
        </p:nvSpPr>
        <p:spPr>
          <a:xfrm>
            <a:off x="0" y="6299154"/>
            <a:ext cx="4221488"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rtl="1"/>
            <a:r>
              <a:rPr lang="ar-KW" b="1" dirty="0"/>
              <a:t>منطقة الفروانية التعليمية – منطقة الجهراء التعليمية</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57269" y="491851"/>
                <a:ext cx="8136904" cy="963854"/>
              </a:xfrm>
              <a:prstGeom prst="rect">
                <a:avLst/>
              </a:prstGeom>
              <a:noFill/>
            </p:spPr>
            <p:txBody>
              <a:bodyPr wrap="square" rtlCol="0">
                <a:spAutoFit/>
              </a:bodyPr>
              <a:lstStyle/>
              <a:p>
                <a:r>
                  <a:rPr lang="ar-KW" sz="2800" b="1" dirty="0">
                    <a:solidFill>
                      <a:schemeClr val="tx1"/>
                    </a:solidFill>
                    <a:cs typeface="+mj-cs"/>
                  </a:rPr>
                  <a:t>أوجد البؤرتين والرأسين وطول المحور الاكبر للقطع الناقص الذي معادلته :</a:t>
                </a:r>
                <a:r>
                  <a:rPr lang="en-US" sz="2800" b="1" dirty="0">
                    <a:solidFill>
                      <a:schemeClr val="tx1"/>
                    </a:solidFill>
                    <a:cs typeface="+mj-cs"/>
                  </a:rPr>
                  <a:t>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a:rPr>
                          <m:t>𝒙</m:t>
                        </m:r>
                      </m:e>
                      <m:sup>
                        <m:r>
                          <a:rPr lang="en-US" sz="2800" b="1" i="1">
                            <a:latin typeface="Cambria Math"/>
                          </a:rPr>
                          <m:t>𝟐</m:t>
                        </m:r>
                      </m:sup>
                    </m:sSup>
                  </m:oMath>
                </a14:m>
                <a:r>
                  <a:rPr lang="en-US" sz="2800" b="1" dirty="0"/>
                  <a:t> + 4</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a:rPr>
                          <m:t>𝒚</m:t>
                        </m:r>
                      </m:e>
                      <m:sup>
                        <m:r>
                          <a:rPr lang="en-US" sz="2800" b="1" i="1">
                            <a:latin typeface="Cambria Math"/>
                          </a:rPr>
                          <m:t>𝟐</m:t>
                        </m:r>
                      </m:sup>
                    </m:sSup>
                  </m:oMath>
                </a14:m>
                <a:r>
                  <a:rPr lang="en-US" sz="2800" b="1" dirty="0"/>
                  <a:t>= 16</a:t>
                </a:r>
              </a:p>
            </p:txBody>
          </p:sp>
        </mc:Choice>
        <mc:Fallback xmlns="">
          <p:sp>
            <p:nvSpPr>
              <p:cNvPr id="5" name="TextBox 4"/>
              <p:cNvSpPr txBox="1">
                <a:spLocks noRot="1" noChangeAspect="1" noMove="1" noResize="1" noEditPoints="1" noAdjustHandles="1" noChangeArrowheads="1" noChangeShapeType="1" noTextEdit="1"/>
              </p:cNvSpPr>
              <p:nvPr/>
            </p:nvSpPr>
            <p:spPr>
              <a:xfrm>
                <a:off x="-157269" y="491851"/>
                <a:ext cx="8136904" cy="963854"/>
              </a:xfrm>
              <a:prstGeom prst="rect">
                <a:avLst/>
              </a:prstGeom>
              <a:blipFill>
                <a:blip r:embed="rId2"/>
                <a:stretch>
                  <a:fillRect t="-6962" r="-1573" b="-17722"/>
                </a:stretch>
              </a:blipFill>
            </p:spPr>
            <p:txBody>
              <a:bodyPr/>
              <a:lstStyle/>
              <a:p>
                <a:r>
                  <a:rPr lang="en-US">
                    <a:noFill/>
                  </a:rPr>
                  <a:t> </a:t>
                </a:r>
              </a:p>
            </p:txBody>
          </p:sp>
        </mc:Fallback>
      </mc:AlternateContent>
      <p:sp>
        <p:nvSpPr>
          <p:cNvPr id="7" name="TextBox 2"/>
          <p:cNvSpPr txBox="1"/>
          <p:nvPr/>
        </p:nvSpPr>
        <p:spPr>
          <a:xfrm>
            <a:off x="8008394" y="1367190"/>
            <a:ext cx="865406" cy="523220"/>
          </a:xfrm>
          <a:prstGeom prst="rect">
            <a:avLst/>
          </a:prstGeom>
          <a:noFill/>
        </p:spPr>
        <p:txBody>
          <a:bodyPr wrap="square" rtlCol="0">
            <a:spAutoFit/>
          </a:bodyPr>
          <a:lstStyle/>
          <a:p>
            <a:pPr fontAlgn="base">
              <a:spcBef>
                <a:spcPct val="0"/>
              </a:spcBef>
              <a:spcAft>
                <a:spcPct val="0"/>
              </a:spcAft>
            </a:pPr>
            <a:r>
              <a:rPr lang="ar-EG" sz="2800" b="1" u="sng" dirty="0">
                <a:solidFill>
                  <a:srgbClr val="FF0000"/>
                </a:solidFill>
                <a:latin typeface="Lucida Calligraphy" pitchFamily="66" charset="0"/>
                <a:cs typeface="Arial" pitchFamily="34" charset="0"/>
              </a:rPr>
              <a:t>الحل</a:t>
            </a:r>
            <a:r>
              <a:rPr lang="en-US" sz="2800" b="1" u="sng" dirty="0">
                <a:solidFill>
                  <a:srgbClr val="FF0000"/>
                </a:solidFill>
                <a:latin typeface="Lucida Calligraphy" pitchFamily="66" charset="0"/>
                <a:cs typeface="Arial" pitchFamily="34" charset="0"/>
              </a:rPr>
              <a:t>:</a:t>
            </a:r>
          </a:p>
        </p:txBody>
      </p:sp>
      <mc:AlternateContent xmlns:mc="http://schemas.openxmlformats.org/markup-compatibility/2006">
        <mc:Choice xmlns:a14="http://schemas.microsoft.com/office/drawing/2010/main" Requires="a14">
          <p:sp>
            <p:nvSpPr>
              <p:cNvPr id="12" name="مربع نص 2"/>
              <p:cNvSpPr txBox="1"/>
              <p:nvPr/>
            </p:nvSpPr>
            <p:spPr>
              <a:xfrm>
                <a:off x="958684" y="5416087"/>
                <a:ext cx="3062219" cy="461665"/>
              </a:xfrm>
              <a:prstGeom prst="rect">
                <a:avLst/>
              </a:prstGeom>
              <a:noFill/>
            </p:spPr>
            <p:txBody>
              <a:bodyPr wrap="square" rtlCol="1">
                <a:spAutoFit/>
              </a:bodyPr>
              <a:lstStyle/>
              <a:p>
                <a:pPr algn="r" fontAlgn="base">
                  <a:spcBef>
                    <a:spcPct val="0"/>
                  </a:spcBef>
                  <a:spcAft>
                    <a:spcPct val="0"/>
                  </a:spcAft>
                </a:pPr>
                <a14:m>
                  <m:oMathPara xmlns:m="http://schemas.openxmlformats.org/officeDocument/2006/math">
                    <m:oMathParaPr>
                      <m:jc m:val="right"/>
                    </m:oMathParaPr>
                    <m:oMath xmlns:m="http://schemas.openxmlformats.org/officeDocument/2006/math">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𝒂</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𝟒</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𝒂</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𝟖</m:t>
                      </m:r>
                    </m:oMath>
                  </m:oMathPara>
                </a14:m>
                <a:endParaRPr lang="ar-KW" sz="2400" b="1" dirty="0">
                  <a:solidFill>
                    <a:schemeClr val="tx1"/>
                  </a:solidFill>
                  <a:latin typeface="Lucida Calligraphy" pitchFamily="66" charset="0"/>
                  <a:cs typeface="Arial" pitchFamily="34" charset="0"/>
                </a:endParaRPr>
              </a:p>
            </p:txBody>
          </p:sp>
        </mc:Choice>
        <mc:Fallback>
          <p:sp>
            <p:nvSpPr>
              <p:cNvPr id="12" name="مربع نص 2"/>
              <p:cNvSpPr txBox="1">
                <a:spLocks noRot="1" noChangeAspect="1" noMove="1" noResize="1" noEditPoints="1" noAdjustHandles="1" noChangeArrowheads="1" noChangeShapeType="1" noTextEdit="1"/>
              </p:cNvSpPr>
              <p:nvPr/>
            </p:nvSpPr>
            <p:spPr>
              <a:xfrm>
                <a:off x="958684" y="5416087"/>
                <a:ext cx="3062219" cy="461665"/>
              </a:xfrm>
              <a:prstGeom prst="rect">
                <a:avLst/>
              </a:prstGeom>
              <a:blipFill>
                <a:blip r:embed="rId3"/>
                <a:stretch>
                  <a:fillRect t="-39474" r="-398" b="-8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مربع نص 2"/>
              <p:cNvSpPr txBox="1"/>
              <p:nvPr/>
            </p:nvSpPr>
            <p:spPr>
              <a:xfrm>
                <a:off x="2222440" y="3677453"/>
                <a:ext cx="4096639" cy="497637"/>
              </a:xfrm>
              <a:prstGeom prst="rect">
                <a:avLst/>
              </a:prstGeom>
              <a:noFill/>
            </p:spPr>
            <p:txBody>
              <a:bodyPr wrap="square" rtlCol="1">
                <a:spAutoFit/>
              </a:bodyPr>
              <a:lstStyle/>
              <a:p>
                <a:pPr algn="l" rtl="0" fontAlgn="base">
                  <a:spcBef>
                    <a:spcPct val="0"/>
                  </a:spcBef>
                  <a:spcAft>
                    <a:spcPct val="0"/>
                  </a:spcAft>
                </a:pPr>
                <a14:m>
                  <m:oMath xmlns:m="http://schemas.openxmlformats.org/officeDocument/2006/math">
                    <m:r>
                      <a:rPr lang="en-US" sz="2400" b="1" i="1" smtClean="0">
                        <a:solidFill>
                          <a:schemeClr val="tx1"/>
                        </a:solidFill>
                        <a:latin typeface="Cambria Math"/>
                        <a:ea typeface="Cambria Math"/>
                        <a:cs typeface="Arial" pitchFamily="34" charset="0"/>
                      </a:rPr>
                      <m:t>𝑪</m:t>
                    </m:r>
                    <m:r>
                      <a:rPr lang="en-US" sz="2400" b="1" i="1" smtClean="0">
                        <a:solidFill>
                          <a:schemeClr val="tx1"/>
                        </a:solidFill>
                        <a:latin typeface="Cambria Math"/>
                        <a:ea typeface="Cambria Math"/>
                        <a:cs typeface="Arial" pitchFamily="34" charset="0"/>
                      </a:rPr>
                      <m:t>=</m:t>
                    </m:r>
                    <m:rad>
                      <m:radPr>
                        <m:degHide m:val="on"/>
                        <m:ctrlPr>
                          <a:rPr lang="en-US" sz="2400" b="1" i="1" smtClean="0">
                            <a:solidFill>
                              <a:schemeClr val="tx1"/>
                            </a:solidFill>
                            <a:latin typeface="Cambria Math" panose="02040503050406030204" pitchFamily="18" charset="0"/>
                            <a:ea typeface="Cambria Math"/>
                            <a:cs typeface="Arial" pitchFamily="34" charset="0"/>
                          </a:rPr>
                        </m:ctrlPr>
                      </m:radPr>
                      <m:deg/>
                      <m:e>
                        <m:r>
                          <a:rPr lang="en-US" sz="2400" b="1" i="1" smtClean="0">
                            <a:solidFill>
                              <a:schemeClr val="tx1"/>
                            </a:solidFill>
                            <a:latin typeface="Cambria Math"/>
                            <a:ea typeface="Cambria Math"/>
                            <a:cs typeface="Arial" pitchFamily="34" charset="0"/>
                          </a:rPr>
                          <m:t>𝟏𝟐</m:t>
                        </m:r>
                      </m:e>
                    </m:rad>
                    <m:r>
                      <a:rPr lang="en-US" sz="2400" b="1" i="1" smtClean="0">
                        <a:solidFill>
                          <a:schemeClr val="tx1"/>
                        </a:solidFill>
                        <a:latin typeface="Cambria Math" panose="02040503050406030204" pitchFamily="18" charset="0"/>
                        <a:ea typeface="Cambria Math"/>
                        <a:cs typeface="Arial" pitchFamily="34" charset="0"/>
                      </a:rPr>
                      <m:t>    </m:t>
                    </m:r>
                  </m:oMath>
                </a14:m>
                <a:r>
                  <a:rPr lang="en-US" sz="2400" b="1" dirty="0">
                    <a:latin typeface="Cambria Math" panose="02040503050406030204" pitchFamily="18" charset="0"/>
                    <a:ea typeface="Cambria Math" panose="02040503050406030204" pitchFamily="18" charset="0"/>
                  </a:rPr>
                  <a:t>⇒     </a:t>
                </a:r>
                <a14:m>
                  <m:oMath xmlns:m="http://schemas.openxmlformats.org/officeDocument/2006/math">
                    <m:r>
                      <a:rPr lang="en-US" sz="2400" b="1" i="1" smtClean="0">
                        <a:solidFill>
                          <a:schemeClr val="tx1"/>
                        </a:solidFill>
                        <a:latin typeface="Cambria Math"/>
                        <a:ea typeface="Cambria Math"/>
                        <a:cs typeface="Arial" pitchFamily="34" charset="0"/>
                      </a:rPr>
                      <m:t>𝑪</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𝟐</m:t>
                    </m:r>
                    <m:rad>
                      <m:radPr>
                        <m:degHide m:val="on"/>
                        <m:ctrlPr>
                          <a:rPr lang="en-US" sz="2400" b="1" i="1" smtClean="0">
                            <a:solidFill>
                              <a:schemeClr val="tx1"/>
                            </a:solidFill>
                            <a:latin typeface="Cambria Math" panose="02040503050406030204" pitchFamily="18" charset="0"/>
                            <a:ea typeface="Cambria Math"/>
                            <a:cs typeface="Arial" pitchFamily="34" charset="0"/>
                          </a:rPr>
                        </m:ctrlPr>
                      </m:radPr>
                      <m:deg/>
                      <m:e>
                        <m:r>
                          <a:rPr lang="en-US" sz="2400" b="1" i="1" smtClean="0">
                            <a:solidFill>
                              <a:schemeClr val="tx1"/>
                            </a:solidFill>
                            <a:latin typeface="Cambria Math"/>
                            <a:ea typeface="Cambria Math"/>
                            <a:cs typeface="Arial" pitchFamily="34" charset="0"/>
                          </a:rPr>
                          <m:t>𝟑</m:t>
                        </m:r>
                      </m:e>
                    </m:rad>
                  </m:oMath>
                </a14:m>
                <a:endParaRPr lang="ar-KW" sz="2400" b="1" dirty="0">
                  <a:solidFill>
                    <a:schemeClr val="tx1"/>
                  </a:solidFill>
                  <a:latin typeface="Lucida Calligraphy" pitchFamily="66" charset="0"/>
                  <a:cs typeface="Arial" pitchFamily="34" charset="0"/>
                </a:endParaRPr>
              </a:p>
            </p:txBody>
          </p:sp>
        </mc:Choice>
        <mc:Fallback xmlns="">
          <p:sp>
            <p:nvSpPr>
              <p:cNvPr id="13" name="مربع نص 2"/>
              <p:cNvSpPr txBox="1">
                <a:spLocks noRot="1" noChangeAspect="1" noMove="1" noResize="1" noEditPoints="1" noAdjustHandles="1" noChangeArrowheads="1" noChangeShapeType="1" noTextEdit="1"/>
              </p:cNvSpPr>
              <p:nvPr/>
            </p:nvSpPr>
            <p:spPr>
              <a:xfrm>
                <a:off x="2222440" y="3677453"/>
                <a:ext cx="4096639" cy="497637"/>
              </a:xfrm>
              <a:prstGeom prst="rect">
                <a:avLst/>
              </a:prstGeom>
              <a:blipFill>
                <a:blip r:embed="rId4"/>
                <a:stretch>
                  <a:fillRect t="-2439" b="-26829"/>
                </a:stretch>
              </a:blipFill>
            </p:spPr>
            <p:txBody>
              <a:bodyPr/>
              <a:lstStyle/>
              <a:p>
                <a:r>
                  <a:rPr lang="en-US">
                    <a:noFill/>
                  </a:rPr>
                  <a:t> </a:t>
                </a:r>
              </a:p>
            </p:txBody>
          </p:sp>
        </mc:Fallback>
      </mc:AlternateContent>
      <p:sp>
        <p:nvSpPr>
          <p:cNvPr id="14" name="مربع نص 2"/>
          <p:cNvSpPr txBox="1"/>
          <p:nvPr/>
        </p:nvSpPr>
        <p:spPr>
          <a:xfrm>
            <a:off x="4572001" y="4287241"/>
            <a:ext cx="3837146"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Arial" pitchFamily="34" charset="0"/>
              </a:rPr>
              <a:t>تقع البؤرتان على محور </a:t>
            </a:r>
            <a:r>
              <a:rPr lang="ar-KW" sz="2400" b="1" dirty="0" err="1">
                <a:latin typeface="Lucida Calligraphy" pitchFamily="66" charset="0"/>
                <a:cs typeface="Arial" pitchFamily="34" charset="0"/>
              </a:rPr>
              <a:t>السينات</a:t>
            </a:r>
            <a:r>
              <a:rPr lang="ar-KW" sz="2400" b="1" dirty="0">
                <a:latin typeface="Lucida Calligraphy" pitchFamily="66" charset="0"/>
                <a:cs typeface="Arial" pitchFamily="34" charset="0"/>
              </a:rPr>
              <a:t> :</a:t>
            </a:r>
          </a:p>
        </p:txBody>
      </p:sp>
      <mc:AlternateContent xmlns:mc="http://schemas.openxmlformats.org/markup-compatibility/2006" xmlns:a14="http://schemas.microsoft.com/office/drawing/2010/main">
        <mc:Choice Requires="a14">
          <p:sp>
            <p:nvSpPr>
              <p:cNvPr id="16" name="مربع نص 2"/>
              <p:cNvSpPr txBox="1"/>
              <p:nvPr/>
            </p:nvSpPr>
            <p:spPr>
              <a:xfrm>
                <a:off x="958684" y="4221287"/>
                <a:ext cx="3837146" cy="526106"/>
              </a:xfrm>
              <a:prstGeom prst="rect">
                <a:avLst/>
              </a:prstGeom>
              <a:noFill/>
            </p:spPr>
            <p:txBody>
              <a:bodyPr wrap="square" rtlCol="1">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F</a:t>
                </a:r>
                <a:r>
                  <a:rPr lang="en-US" sz="2400" b="1" baseline="-25000" dirty="0">
                    <a:solidFill>
                      <a:schemeClr val="tx1"/>
                    </a:solidFill>
                    <a:latin typeface="Lucida Calligraphy" pitchFamily="66" charset="0"/>
                    <a:cs typeface="Arial" pitchFamily="34" charset="0"/>
                  </a:rPr>
                  <a:t>1</a:t>
                </a:r>
                <a14:m>
                  <m:oMath xmlns:m="http://schemas.openxmlformats.org/officeDocument/2006/math">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𝟐</m:t>
                        </m:r>
                        <m:rad>
                          <m:radPr>
                            <m:degHide m:val="on"/>
                            <m:ctrlPr>
                              <a:rPr lang="en-US" sz="2400" b="1" i="1" smtClean="0">
                                <a:solidFill>
                                  <a:schemeClr val="tx1"/>
                                </a:solidFill>
                                <a:latin typeface="Cambria Math" panose="02040503050406030204" pitchFamily="18" charset="0"/>
                                <a:cs typeface="Arial" pitchFamily="34" charset="0"/>
                              </a:rPr>
                            </m:ctrlPr>
                          </m:radPr>
                          <m:deg/>
                          <m:e>
                            <m:r>
                              <a:rPr lang="en-US" sz="2400" b="1" i="1" smtClean="0">
                                <a:solidFill>
                                  <a:schemeClr val="tx1"/>
                                </a:solidFill>
                                <a:latin typeface="Cambria Math"/>
                                <a:cs typeface="Arial" pitchFamily="34" charset="0"/>
                              </a:rPr>
                              <m:t>𝟑</m:t>
                            </m:r>
                          </m:e>
                        </m:rad>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𝟎</m:t>
                        </m:r>
                      </m:e>
                    </m:d>
                    <m:r>
                      <a:rPr lang="en-US" sz="2400" b="1" i="1" smtClean="0">
                        <a:solidFill>
                          <a:schemeClr val="tx1"/>
                        </a:solidFill>
                        <a:latin typeface="Cambria Math"/>
                        <a:cs typeface="Arial" pitchFamily="34" charset="0"/>
                      </a:rPr>
                      <m:t> ,</m:t>
                    </m:r>
                    <m:r>
                      <m:rPr>
                        <m:nor/>
                      </m:rPr>
                      <a:rPr lang="en-US" sz="2400" b="1" i="1" dirty="0">
                        <a:latin typeface="Times New Roman" panose="02020603050405020304" pitchFamily="18" charset="0"/>
                        <a:cs typeface="Times New Roman" panose="02020603050405020304" pitchFamily="18" charset="0"/>
                      </a:rPr>
                      <m:t>F</m:t>
                    </m:r>
                    <m:r>
                      <a:rPr lang="en-US" sz="2400" b="1" i="1" baseline="-25000" smtClean="0">
                        <a:solidFill>
                          <a:schemeClr val="tx1"/>
                        </a:solidFill>
                        <a:latin typeface="Cambria Math"/>
                        <a:cs typeface="Arial" pitchFamily="34" charset="0"/>
                      </a:rPr>
                      <m:t>𝟐</m:t>
                    </m:r>
                    <m:r>
                      <a:rPr lang="en-US" sz="2400" b="1" i="1" baseline="-25000" smtClean="0">
                        <a:solidFill>
                          <a:schemeClr val="tx1"/>
                        </a:solidFill>
                        <a:latin typeface="Cambria Math"/>
                        <a:cs typeface="Arial" pitchFamily="34" charset="0"/>
                      </a:rPr>
                      <m:t> </m:t>
                    </m:r>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𝟐</m:t>
                        </m:r>
                        <m:rad>
                          <m:radPr>
                            <m:degHide m:val="on"/>
                            <m:ctrlPr>
                              <a:rPr lang="en-US" sz="2400" b="1" i="1" smtClean="0">
                                <a:solidFill>
                                  <a:schemeClr val="tx1"/>
                                </a:solidFill>
                                <a:latin typeface="Cambria Math" panose="02040503050406030204" pitchFamily="18" charset="0"/>
                                <a:cs typeface="Arial" pitchFamily="34" charset="0"/>
                              </a:rPr>
                            </m:ctrlPr>
                          </m:radPr>
                          <m:deg/>
                          <m:e>
                            <m:r>
                              <a:rPr lang="en-US" sz="2400" b="1" i="1" smtClean="0">
                                <a:solidFill>
                                  <a:schemeClr val="tx1"/>
                                </a:solidFill>
                                <a:latin typeface="Cambria Math"/>
                                <a:cs typeface="Arial" pitchFamily="34" charset="0"/>
                              </a:rPr>
                              <m:t>𝟑</m:t>
                            </m:r>
                          </m:e>
                        </m:rad>
                        <m:r>
                          <a:rPr lang="en-US" sz="2400" b="1" i="1" smtClean="0">
                            <a:solidFill>
                              <a:schemeClr val="tx1"/>
                            </a:solidFill>
                            <a:latin typeface="Cambria Math"/>
                            <a:cs typeface="Arial" pitchFamily="34" charset="0"/>
                          </a:rPr>
                          <m:t>, </m:t>
                        </m:r>
                        <m:r>
                          <a:rPr lang="en-US" sz="2400" b="1" i="1" smtClean="0">
                            <a:solidFill>
                              <a:schemeClr val="tx1"/>
                            </a:solidFill>
                            <a:latin typeface="Cambria Math"/>
                            <a:cs typeface="Arial" pitchFamily="34" charset="0"/>
                          </a:rPr>
                          <m:t>𝟎</m:t>
                        </m:r>
                      </m:e>
                    </m:d>
                  </m:oMath>
                </a14:m>
                <a:endParaRPr lang="ar-KW" sz="2400" b="1" dirty="0">
                  <a:solidFill>
                    <a:schemeClr val="tx1"/>
                  </a:solidFill>
                  <a:latin typeface="Lucida Calligraphy" pitchFamily="66" charset="0"/>
                  <a:cs typeface="Arial" pitchFamily="34" charset="0"/>
                </a:endParaRPr>
              </a:p>
            </p:txBody>
          </p:sp>
        </mc:Choice>
        <mc:Fallback xmlns="">
          <p:sp>
            <p:nvSpPr>
              <p:cNvPr id="16" name="مربع نص 2"/>
              <p:cNvSpPr txBox="1">
                <a:spLocks noRot="1" noChangeAspect="1" noMove="1" noResize="1" noEditPoints="1" noAdjustHandles="1" noChangeArrowheads="1" noChangeShapeType="1" noTextEdit="1"/>
              </p:cNvSpPr>
              <p:nvPr/>
            </p:nvSpPr>
            <p:spPr>
              <a:xfrm>
                <a:off x="958684" y="4221287"/>
                <a:ext cx="3837146" cy="526106"/>
              </a:xfrm>
              <a:prstGeom prst="rect">
                <a:avLst/>
              </a:prstGeom>
              <a:blipFill>
                <a:blip r:embed="rId5"/>
                <a:stretch>
                  <a:fillRect l="-2381" t="-1149"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مربع نص 2"/>
              <p:cNvSpPr txBox="1"/>
              <p:nvPr/>
            </p:nvSpPr>
            <p:spPr>
              <a:xfrm>
                <a:off x="430639" y="3019775"/>
                <a:ext cx="2160161"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430639" y="3019775"/>
                <a:ext cx="2160161" cy="4700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مربع نص 2"/>
              <p:cNvSpPr txBox="1"/>
              <p:nvPr/>
            </p:nvSpPr>
            <p:spPr>
              <a:xfrm>
                <a:off x="407417" y="2232821"/>
                <a:ext cx="270909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𝒂</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𝟏𝟔</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𝒂</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𝟒</m:t>
                      </m:r>
                    </m:oMath>
                  </m:oMathPara>
                </a14:m>
                <a:endParaRPr lang="ar-KW" sz="2400" b="1" dirty="0">
                  <a:solidFill>
                    <a:schemeClr val="tx1"/>
                  </a:solidFill>
                  <a:latin typeface="Lucida Calligraphy" pitchFamily="66" charset="0"/>
                  <a:cs typeface="Arial" pitchFamily="34" charset="0"/>
                </a:endParaRPr>
              </a:p>
            </p:txBody>
          </p:sp>
        </mc:Choice>
        <mc:Fallback>
          <p:sp>
            <p:nvSpPr>
              <p:cNvPr id="23" name="مربع نص 2"/>
              <p:cNvSpPr txBox="1">
                <a:spLocks noRot="1" noChangeAspect="1" noMove="1" noResize="1" noEditPoints="1" noAdjustHandles="1" noChangeArrowheads="1" noChangeShapeType="1" noTextEdit="1"/>
              </p:cNvSpPr>
              <p:nvPr/>
            </p:nvSpPr>
            <p:spPr>
              <a:xfrm>
                <a:off x="407417" y="2232821"/>
                <a:ext cx="2709098" cy="470000"/>
              </a:xfrm>
              <a:prstGeom prst="rect">
                <a:avLst/>
              </a:prstGeom>
              <a:blipFill>
                <a:blip r:embed="rId7"/>
                <a:stretch>
                  <a:fillRect t="-37662"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مربع نص 7"/>
              <p:cNvSpPr txBox="1"/>
              <p:nvPr/>
            </p:nvSpPr>
            <p:spPr>
              <a:xfrm>
                <a:off x="510734" y="1662856"/>
                <a:ext cx="2405082" cy="470000"/>
              </a:xfrm>
              <a:prstGeom prst="rect">
                <a:avLst/>
              </a:prstGeom>
              <a:noFill/>
            </p:spPr>
            <p:txBody>
              <a:bodyPr wrap="square" rtlCol="1">
                <a:spAutoFit/>
              </a:bodyPr>
              <a:lstStyle/>
              <a:p>
                <a:pPr algn="l"/>
                <a14:m>
                  <m:oMath xmlns:m="http://schemas.openxmlformats.org/officeDocument/2006/math">
                    <m:sSup>
                      <m:sSupPr>
                        <m:ctrlPr>
                          <a:rPr lang="en-US" sz="2400" b="1" i="1" smtClean="0">
                            <a:solidFill>
                              <a:schemeClr val="tx1"/>
                            </a:solidFill>
                            <a:latin typeface="Cambria Math" panose="02040503050406030204" pitchFamily="18" charset="0"/>
                          </a:rPr>
                        </m:ctrlPr>
                      </m:sSupPr>
                      <m:e>
                        <m:r>
                          <a:rPr lang="en-US" sz="2400" b="1" i="1">
                            <a:solidFill>
                              <a:schemeClr val="tx1"/>
                            </a:solidFill>
                            <a:latin typeface="Cambria Math"/>
                          </a:rPr>
                          <m:t>𝒙</m:t>
                        </m:r>
                      </m:e>
                      <m:sup>
                        <m:r>
                          <a:rPr lang="en-US" sz="2400" b="1" i="1">
                            <a:solidFill>
                              <a:schemeClr val="tx1"/>
                            </a:solidFill>
                            <a:latin typeface="Cambria Math"/>
                          </a:rPr>
                          <m:t>𝟐</m:t>
                        </m:r>
                      </m:sup>
                    </m:sSup>
                  </m:oMath>
                </a14:m>
                <a:r>
                  <a:rPr lang="en-US" sz="2400" b="1" dirty="0">
                    <a:solidFill>
                      <a:schemeClr val="tx1"/>
                    </a:solidFill>
                  </a:rPr>
                  <a:t> + 4</a:t>
                </a:r>
                <a14:m>
                  <m:oMath xmlns:m="http://schemas.openxmlformats.org/officeDocument/2006/math">
                    <m:sSup>
                      <m:sSupPr>
                        <m:ctrlPr>
                          <a:rPr lang="en-US" sz="2400" b="1" i="1">
                            <a:solidFill>
                              <a:schemeClr val="tx1"/>
                            </a:solidFill>
                            <a:latin typeface="Cambria Math" panose="02040503050406030204" pitchFamily="18" charset="0"/>
                          </a:rPr>
                        </m:ctrlPr>
                      </m:sSupPr>
                      <m:e>
                        <m:r>
                          <a:rPr lang="en-US" sz="2400" b="1" i="1">
                            <a:solidFill>
                              <a:schemeClr val="tx1"/>
                            </a:solidFill>
                            <a:latin typeface="Cambria Math"/>
                          </a:rPr>
                          <m:t>𝒚</m:t>
                        </m:r>
                      </m:e>
                      <m:sup>
                        <m:r>
                          <a:rPr lang="en-US" sz="2400" b="1" i="1">
                            <a:solidFill>
                              <a:schemeClr val="tx1"/>
                            </a:solidFill>
                            <a:latin typeface="Cambria Math"/>
                          </a:rPr>
                          <m:t>𝟐</m:t>
                        </m:r>
                      </m:sup>
                    </m:sSup>
                  </m:oMath>
                </a14:m>
                <a:r>
                  <a:rPr lang="en-US" sz="2400" b="1" dirty="0">
                    <a:solidFill>
                      <a:schemeClr val="tx1"/>
                    </a:solidFill>
                  </a:rPr>
                  <a:t> = 16</a:t>
                </a:r>
              </a:p>
            </p:txBody>
          </p:sp>
        </mc:Choice>
        <mc:Fallback xmlns="">
          <p:sp>
            <p:nvSpPr>
              <p:cNvPr id="8" name="مربع نص 7"/>
              <p:cNvSpPr txBox="1">
                <a:spLocks noRot="1" noChangeAspect="1" noMove="1" noResize="1" noEditPoints="1" noAdjustHandles="1" noChangeArrowheads="1" noChangeShapeType="1" noTextEdit="1"/>
              </p:cNvSpPr>
              <p:nvPr/>
            </p:nvSpPr>
            <p:spPr>
              <a:xfrm>
                <a:off x="510734" y="1662856"/>
                <a:ext cx="2405082" cy="470000"/>
              </a:xfrm>
              <a:prstGeom prst="rect">
                <a:avLst/>
              </a:prstGeom>
              <a:blipFill>
                <a:blip r:embed="rId8"/>
                <a:stretch>
                  <a:fillRect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5"/>
              <p:cNvSpPr txBox="1"/>
              <p:nvPr/>
            </p:nvSpPr>
            <p:spPr>
              <a:xfrm>
                <a:off x="2620673" y="1441242"/>
                <a:ext cx="2736304"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r>
                            <a:rPr lang="en-US" sz="2400" b="1" i="1" smtClean="0">
                              <a:solidFill>
                                <a:schemeClr val="tx1"/>
                              </a:solidFill>
                              <a:latin typeface="Cambria Math"/>
                            </a:rPr>
                            <m:t>𝟏𝟔</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r>
                            <a:rPr lang="en-US" sz="2400" b="1" i="1" smtClean="0">
                              <a:solidFill>
                                <a:schemeClr val="tx1"/>
                              </a:solidFill>
                              <a:latin typeface="Cambria Math"/>
                              <a:ea typeface="Cambria Math"/>
                            </a:rPr>
                            <m:t>𝟒</m:t>
                          </m:r>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r>
                            <a:rPr lang="en-US" sz="2400" b="1" i="1" smtClean="0">
                              <a:solidFill>
                                <a:schemeClr val="tx1"/>
                              </a:solidFill>
                              <a:latin typeface="Cambria Math"/>
                              <a:ea typeface="Cambria Math"/>
                            </a:rPr>
                            <m:t>𝟏𝟔</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r>
                            <a:rPr lang="en-US" sz="2400" b="1" i="1" smtClean="0">
                              <a:solidFill>
                                <a:schemeClr val="tx1"/>
                              </a:solidFill>
                              <a:latin typeface="Cambria Math"/>
                              <a:ea typeface="Cambria Math"/>
                            </a:rPr>
                            <m:t>𝟏𝟔</m:t>
                          </m:r>
                        </m:num>
                        <m:den>
                          <m:r>
                            <a:rPr lang="en-US" sz="2400" b="1" i="1" smtClean="0">
                              <a:solidFill>
                                <a:schemeClr val="tx1"/>
                              </a:solidFill>
                              <a:latin typeface="Cambria Math"/>
                              <a:ea typeface="Cambria Math"/>
                            </a:rPr>
                            <m:t>𝟏𝟔</m:t>
                          </m:r>
                        </m:den>
                      </m:f>
                    </m:oMath>
                  </m:oMathPara>
                </a14:m>
                <a:endParaRPr lang="en-US" sz="2400" b="1" dirty="0">
                  <a:solidFill>
                    <a:schemeClr val="tx1"/>
                  </a:solidFill>
                </a:endParaRPr>
              </a:p>
            </p:txBody>
          </p:sp>
        </mc:Choice>
        <mc:Fallback xmlns="">
          <p:sp>
            <p:nvSpPr>
              <p:cNvPr id="27" name="TextBox 5"/>
              <p:cNvSpPr txBox="1">
                <a:spLocks noRot="1" noChangeAspect="1" noMove="1" noResize="1" noEditPoints="1" noAdjustHandles="1" noChangeArrowheads="1" noChangeShapeType="1" noTextEdit="1"/>
              </p:cNvSpPr>
              <p:nvPr/>
            </p:nvSpPr>
            <p:spPr>
              <a:xfrm>
                <a:off x="2620673" y="1441242"/>
                <a:ext cx="2736304" cy="84285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5"/>
              <p:cNvSpPr txBox="1"/>
              <p:nvPr/>
            </p:nvSpPr>
            <p:spPr>
              <a:xfrm>
                <a:off x="5145396" y="1382828"/>
                <a:ext cx="2736304"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r>
                            <a:rPr lang="en-US" sz="2400" b="1" i="1" smtClean="0">
                              <a:solidFill>
                                <a:schemeClr val="tx1"/>
                              </a:solidFill>
                              <a:latin typeface="Cambria Math"/>
                            </a:rPr>
                            <m:t>𝟏𝟔</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r>
                            <a:rPr lang="en-US" sz="2400" b="1" i="1" smtClean="0">
                              <a:solidFill>
                                <a:schemeClr val="tx1"/>
                              </a:solidFill>
                              <a:latin typeface="Cambria Math"/>
                              <a:ea typeface="Cambria Math"/>
                            </a:rPr>
                            <m:t>𝟒</m:t>
                          </m:r>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28" name="TextBox 5"/>
              <p:cNvSpPr txBox="1">
                <a:spLocks noRot="1" noChangeAspect="1" noMove="1" noResize="1" noEditPoints="1" noAdjustHandles="1" noChangeArrowheads="1" noChangeShapeType="1" noTextEdit="1"/>
              </p:cNvSpPr>
              <p:nvPr/>
            </p:nvSpPr>
            <p:spPr>
              <a:xfrm>
                <a:off x="5145396" y="1382828"/>
                <a:ext cx="2736304" cy="84285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مربع نص 2"/>
              <p:cNvSpPr txBox="1"/>
              <p:nvPr/>
            </p:nvSpPr>
            <p:spPr>
              <a:xfrm>
                <a:off x="3061906" y="2214471"/>
                <a:ext cx="270909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𝒃</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𝟒</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𝒃</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𝟐</m:t>
                      </m:r>
                    </m:oMath>
                  </m:oMathPara>
                </a14:m>
                <a:endParaRPr lang="ar-KW" sz="2400" b="1" dirty="0">
                  <a:solidFill>
                    <a:schemeClr val="tx1"/>
                  </a:solidFill>
                  <a:latin typeface="Lucida Calligraphy" pitchFamily="66" charset="0"/>
                  <a:cs typeface="Arial" pitchFamily="34" charset="0"/>
                </a:endParaRPr>
              </a:p>
            </p:txBody>
          </p:sp>
        </mc:Choice>
        <mc:Fallback>
          <p:sp>
            <p:nvSpPr>
              <p:cNvPr id="29" name="مربع نص 2"/>
              <p:cNvSpPr txBox="1">
                <a:spLocks noRot="1" noChangeAspect="1" noMove="1" noResize="1" noEditPoints="1" noAdjustHandles="1" noChangeArrowheads="1" noChangeShapeType="1" noTextEdit="1"/>
              </p:cNvSpPr>
              <p:nvPr/>
            </p:nvSpPr>
            <p:spPr>
              <a:xfrm>
                <a:off x="3061906" y="2214471"/>
                <a:ext cx="2709098" cy="470000"/>
              </a:xfrm>
              <a:prstGeom prst="rect">
                <a:avLst/>
              </a:prstGeom>
              <a:blipFill>
                <a:blip r:embed="rId11"/>
                <a:stretch>
                  <a:fillRect t="-37662"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مربع نص 2"/>
              <p:cNvSpPr txBox="1"/>
              <p:nvPr/>
            </p:nvSpPr>
            <p:spPr>
              <a:xfrm>
                <a:off x="3002347" y="3001323"/>
                <a:ext cx="1836800"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𝟏𝟔</m:t>
                      </m:r>
                      <m:r>
                        <a:rPr lang="ar-KW" sz="2400" b="1" i="1">
                          <a:solidFill>
                            <a:schemeClr val="tx1"/>
                          </a:solidFill>
                          <a:latin typeface="Cambria Math"/>
                          <a:ea typeface="Cambria Math"/>
                          <a:cs typeface="Arial" pitchFamily="34" charset="0"/>
                        </a:rPr>
                        <m:t>−</m:t>
                      </m:r>
                      <m:r>
                        <a:rPr lang="ar-KW" sz="2400" b="1" i="1" smtClean="0">
                          <a:solidFill>
                            <a:schemeClr val="tx1"/>
                          </a:solidFill>
                          <a:latin typeface="Cambria Math"/>
                          <a:ea typeface="Cambria Math"/>
                          <a:cs typeface="Arial" pitchFamily="34" charset="0"/>
                        </a:rPr>
                        <m:t>𝟒</m:t>
                      </m:r>
                    </m:oMath>
                  </m:oMathPara>
                </a14:m>
                <a:endParaRPr lang="ar-KW" sz="2400" b="1" dirty="0">
                  <a:solidFill>
                    <a:schemeClr val="tx1"/>
                  </a:solidFill>
                  <a:latin typeface="Lucida Calligraphy" pitchFamily="66" charset="0"/>
                  <a:cs typeface="Arial" pitchFamily="34" charset="0"/>
                </a:endParaRPr>
              </a:p>
            </p:txBody>
          </p:sp>
        </mc:Choice>
        <mc:Fallback xmlns="">
          <p:sp>
            <p:nvSpPr>
              <p:cNvPr id="30" name="مربع نص 2"/>
              <p:cNvSpPr txBox="1">
                <a:spLocks noRot="1" noChangeAspect="1" noMove="1" noResize="1" noEditPoints="1" noAdjustHandles="1" noChangeArrowheads="1" noChangeShapeType="1" noTextEdit="1"/>
              </p:cNvSpPr>
              <p:nvPr/>
            </p:nvSpPr>
            <p:spPr>
              <a:xfrm>
                <a:off x="3002347" y="3001323"/>
                <a:ext cx="1836800" cy="470000"/>
              </a:xfrm>
              <a:prstGeom prst="rect">
                <a:avLst/>
              </a:prstGeom>
              <a:blipFill>
                <a:blip r:embed="rId12"/>
                <a:stretch>
                  <a:fillRect l="-664" r="-3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مربع نص 2"/>
              <p:cNvSpPr txBox="1"/>
              <p:nvPr/>
            </p:nvSpPr>
            <p:spPr>
              <a:xfrm>
                <a:off x="1030851" y="4887573"/>
                <a:ext cx="3062218" cy="461665"/>
              </a:xfrm>
              <a:prstGeom prst="rect">
                <a:avLst/>
              </a:prstGeom>
              <a:noFill/>
            </p:spPr>
            <p:txBody>
              <a:bodyPr wrap="square" rtlCol="1">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A</a:t>
                </a:r>
                <a:r>
                  <a:rPr lang="en-US" sz="2400" b="1" i="1" baseline="-25000" dirty="0">
                    <a:solidFill>
                      <a:schemeClr val="tx1"/>
                    </a:solidFill>
                    <a:latin typeface="Times New Roman" panose="02020603050405020304" pitchFamily="18" charset="0"/>
                    <a:cs typeface="Times New Roman" panose="02020603050405020304" pitchFamily="18" charset="0"/>
                  </a:rPr>
                  <a:t>1</a:t>
                </a:r>
                <a14:m>
                  <m:oMath xmlns:m="http://schemas.openxmlformats.org/officeDocument/2006/math">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𝟒</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𝟎</m:t>
                        </m:r>
                      </m:e>
                    </m:d>
                    <m:r>
                      <a:rPr lang="en-US" sz="2400" b="1" i="1" smtClean="0">
                        <a:solidFill>
                          <a:schemeClr val="tx1"/>
                        </a:solidFill>
                        <a:latin typeface="Cambria Math"/>
                        <a:cs typeface="Arial" pitchFamily="34" charset="0"/>
                      </a:rPr>
                      <m:t> ,</m:t>
                    </m:r>
                    <m:r>
                      <m:rPr>
                        <m:nor/>
                      </m:rPr>
                      <a:rPr lang="en-US" sz="2400" b="1" i="1" dirty="0">
                        <a:latin typeface="Times New Roman" panose="02020603050405020304" pitchFamily="18" charset="0"/>
                        <a:cs typeface="Times New Roman" panose="02020603050405020304" pitchFamily="18" charset="0"/>
                      </a:rPr>
                      <m:t>A</m:t>
                    </m:r>
                    <m:r>
                      <a:rPr lang="en-US" sz="2400" b="1" i="1" baseline="-25000" smtClean="0">
                        <a:solidFill>
                          <a:schemeClr val="tx1"/>
                        </a:solidFill>
                        <a:latin typeface="Cambria Math"/>
                        <a:cs typeface="Arial" pitchFamily="34" charset="0"/>
                      </a:rPr>
                      <m:t>𝟐</m:t>
                    </m:r>
                    <m:r>
                      <a:rPr lang="en-US" sz="2400" b="1" i="1" baseline="-25000" smtClean="0">
                        <a:solidFill>
                          <a:schemeClr val="tx1"/>
                        </a:solidFill>
                        <a:latin typeface="Cambria Math"/>
                        <a:cs typeface="Arial" pitchFamily="34" charset="0"/>
                      </a:rPr>
                      <m:t> </m:t>
                    </m:r>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𝟒</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𝟎</m:t>
                        </m:r>
                      </m:e>
                    </m:d>
                  </m:oMath>
                </a14:m>
                <a:endParaRPr lang="ar-KW" sz="2400" b="1" dirty="0">
                  <a:solidFill>
                    <a:schemeClr val="tx1"/>
                  </a:solidFill>
                  <a:latin typeface="Lucida Calligraphy" pitchFamily="66" charset="0"/>
                  <a:cs typeface="Arial" pitchFamily="34" charset="0"/>
                </a:endParaRPr>
              </a:p>
            </p:txBody>
          </p:sp>
        </mc:Choice>
        <mc:Fallback xmlns="">
          <p:sp>
            <p:nvSpPr>
              <p:cNvPr id="31" name="مربع نص 2"/>
              <p:cNvSpPr txBox="1">
                <a:spLocks noRot="1" noChangeAspect="1" noMove="1" noResize="1" noEditPoints="1" noAdjustHandles="1" noChangeArrowheads="1" noChangeShapeType="1" noTextEdit="1"/>
              </p:cNvSpPr>
              <p:nvPr/>
            </p:nvSpPr>
            <p:spPr>
              <a:xfrm>
                <a:off x="1030851" y="4887573"/>
                <a:ext cx="3062218" cy="461665"/>
              </a:xfrm>
              <a:prstGeom prst="rect">
                <a:avLst/>
              </a:prstGeom>
              <a:blipFill>
                <a:blip r:embed="rId13"/>
                <a:stretch>
                  <a:fillRect l="-2988" t="-10667" b="-30667"/>
                </a:stretch>
              </a:blipFill>
            </p:spPr>
            <p:txBody>
              <a:bodyPr/>
              <a:lstStyle/>
              <a:p>
                <a:r>
                  <a:rPr lang="en-US">
                    <a:noFill/>
                  </a:rPr>
                  <a:t> </a:t>
                </a:r>
              </a:p>
            </p:txBody>
          </p:sp>
        </mc:Fallback>
      </mc:AlternateContent>
      <p:sp>
        <p:nvSpPr>
          <p:cNvPr id="32" name="مربع نص 2"/>
          <p:cNvSpPr txBox="1"/>
          <p:nvPr/>
        </p:nvSpPr>
        <p:spPr>
          <a:xfrm>
            <a:off x="4832227" y="4964311"/>
            <a:ext cx="3628205" cy="461665"/>
          </a:xfrm>
          <a:prstGeom prst="rect">
            <a:avLst/>
          </a:prstGeom>
          <a:noFill/>
        </p:spPr>
        <p:txBody>
          <a:bodyPr wrap="square" rtlCol="1">
            <a:spAutoFit/>
          </a:bodyPr>
          <a:lstStyle/>
          <a:p>
            <a:pPr fontAlgn="base">
              <a:spcBef>
                <a:spcPct val="0"/>
              </a:spcBef>
              <a:spcAft>
                <a:spcPct val="0"/>
              </a:spcAft>
            </a:pPr>
            <a:r>
              <a:rPr lang="ar-KW" sz="2400" b="1" dirty="0">
                <a:latin typeface="Lucida Calligraphy" pitchFamily="66" charset="0"/>
              </a:rPr>
              <a:t>تقع الرأسان </a:t>
            </a:r>
            <a:r>
              <a:rPr lang="ar-KW" sz="2400" b="1" dirty="0">
                <a:latin typeface="Lucida Calligraphy" pitchFamily="66" charset="0"/>
                <a:cs typeface="Arial" pitchFamily="34" charset="0"/>
              </a:rPr>
              <a:t>على محور السينات :</a:t>
            </a:r>
          </a:p>
        </p:txBody>
      </p:sp>
      <p:sp>
        <p:nvSpPr>
          <p:cNvPr id="33" name="مربع نص 2"/>
          <p:cNvSpPr txBox="1"/>
          <p:nvPr/>
        </p:nvSpPr>
        <p:spPr>
          <a:xfrm>
            <a:off x="5601982" y="5592100"/>
            <a:ext cx="2858450"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Arial" pitchFamily="34" charset="0"/>
              </a:rPr>
              <a:t>طول المحور الاكبر:</a:t>
            </a:r>
          </a:p>
        </p:txBody>
      </p:sp>
      <p:sp>
        <p:nvSpPr>
          <p:cNvPr id="26" name="مربع نص 25"/>
          <p:cNvSpPr txBox="1"/>
          <p:nvPr/>
        </p:nvSpPr>
        <p:spPr>
          <a:xfrm>
            <a:off x="6372200" y="87015"/>
            <a:ext cx="2602042" cy="954107"/>
          </a:xfrm>
          <a:prstGeom prst="rect">
            <a:avLst/>
          </a:prstGeom>
          <a:noFill/>
        </p:spPr>
        <p:txBody>
          <a:bodyPr wrap="square" rtlCol="1">
            <a:spAutoFit/>
          </a:bodyPr>
          <a:lstStyle/>
          <a:p>
            <a:r>
              <a:rPr lang="ar-KW" sz="2800" b="1" dirty="0">
                <a:solidFill>
                  <a:srgbClr val="FF0000"/>
                </a:solidFill>
              </a:rPr>
              <a:t>حاول ان تحل</a:t>
            </a:r>
            <a:r>
              <a:rPr lang="en-US" sz="2800" b="1" dirty="0">
                <a:solidFill>
                  <a:srgbClr val="FF0000"/>
                </a:solidFill>
              </a:rPr>
              <a:t>3</a:t>
            </a:r>
            <a:r>
              <a:rPr lang="ar-KW" sz="2800" b="1" dirty="0">
                <a:solidFill>
                  <a:srgbClr val="FF0000"/>
                </a:solidFill>
              </a:rPr>
              <a:t> صـ</a:t>
            </a:r>
            <a:r>
              <a:rPr lang="en-US" sz="2800" b="1" dirty="0">
                <a:solidFill>
                  <a:srgbClr val="FF0000"/>
                </a:solidFill>
              </a:rPr>
              <a:t>113 </a:t>
            </a:r>
            <a:endParaRPr lang="ar-KW" sz="2800" b="1" dirty="0">
              <a:solidFill>
                <a:srgbClr val="FF0000"/>
              </a:solidFill>
            </a:endParaRPr>
          </a:p>
        </p:txBody>
      </p:sp>
      <p:sp>
        <p:nvSpPr>
          <p:cNvPr id="2" name="عنصر نائب لرقم الشريحة 1"/>
          <p:cNvSpPr>
            <a:spLocks noGrp="1"/>
          </p:cNvSpPr>
          <p:nvPr>
            <p:ph type="sldNum" sz="quarter" idx="12"/>
          </p:nvPr>
        </p:nvSpPr>
        <p:spPr/>
        <p:txBody>
          <a:bodyPr/>
          <a:lstStyle/>
          <a:p>
            <a:fld id="{EF6D0C88-FD47-4942-AB86-EF92671F3350}" type="slidenum">
              <a:rPr lang="ar-KW" sz="1400" smtClean="0">
                <a:solidFill>
                  <a:schemeClr val="tx1"/>
                </a:solidFill>
              </a:rPr>
              <a:t>10</a:t>
            </a:fld>
            <a:endParaRPr lang="ar-KW" sz="1400">
              <a:solidFill>
                <a:schemeClr val="tx1"/>
              </a:solidFill>
            </a:endParaRPr>
          </a:p>
        </p:txBody>
      </p:sp>
      <p:sp>
        <p:nvSpPr>
          <p:cNvPr id="25" name="مربع نص 24">
            <a:extLst>
              <a:ext uri="{FF2B5EF4-FFF2-40B4-BE49-F238E27FC236}">
                <a16:creationId xmlns:a16="http://schemas.microsoft.com/office/drawing/2014/main" id="{06A65D8C-A18B-49F6-850F-D4FAB5668B19}"/>
              </a:ext>
            </a:extLst>
          </p:cNvPr>
          <p:cNvSpPr txBox="1"/>
          <p:nvPr/>
        </p:nvSpPr>
        <p:spPr>
          <a:xfrm>
            <a:off x="2307378" y="1662856"/>
            <a:ext cx="509165" cy="470000"/>
          </a:xfrm>
          <a:prstGeom prst="rect">
            <a:avLst/>
          </a:prstGeom>
          <a:noFill/>
        </p:spPr>
        <p:txBody>
          <a:bodyPr wrap="square" rtlCol="1">
            <a:spAutoFit/>
          </a:bodyPr>
          <a:lstStyle/>
          <a:p>
            <a:r>
              <a:rPr lang="en-US" sz="2400" b="1" dirty="0">
                <a:solidFill>
                  <a:schemeClr val="tx1"/>
                </a:solidFill>
                <a:latin typeface="Cambria Math" panose="02040503050406030204" pitchFamily="18" charset="0"/>
                <a:ea typeface="Cambria Math" panose="02040503050406030204" pitchFamily="18" charset="0"/>
              </a:rPr>
              <a:t>⇒</a:t>
            </a:r>
            <a:endParaRPr lang="en-US" sz="2400" b="1" dirty="0">
              <a:solidFill>
                <a:schemeClr val="tx1"/>
              </a:solidFill>
            </a:endParaRPr>
          </a:p>
        </p:txBody>
      </p:sp>
      <p:sp>
        <p:nvSpPr>
          <p:cNvPr id="35" name="مربع نص 34">
            <a:extLst>
              <a:ext uri="{FF2B5EF4-FFF2-40B4-BE49-F238E27FC236}">
                <a16:creationId xmlns:a16="http://schemas.microsoft.com/office/drawing/2014/main" id="{AA67A912-A405-4664-99CD-C7C0768EAAD6}"/>
              </a:ext>
            </a:extLst>
          </p:cNvPr>
          <p:cNvSpPr txBox="1"/>
          <p:nvPr/>
        </p:nvSpPr>
        <p:spPr>
          <a:xfrm>
            <a:off x="5041531" y="1662856"/>
            <a:ext cx="509165" cy="470000"/>
          </a:xfrm>
          <a:prstGeom prst="rect">
            <a:avLst/>
          </a:prstGeom>
          <a:noFill/>
        </p:spPr>
        <p:txBody>
          <a:bodyPr wrap="square" rtlCol="1">
            <a:spAutoFit/>
          </a:bodyPr>
          <a:lstStyle/>
          <a:p>
            <a:r>
              <a:rPr lang="en-US" sz="2400" b="1" dirty="0">
                <a:solidFill>
                  <a:schemeClr val="tx1"/>
                </a:solidFill>
                <a:latin typeface="Cambria Math" panose="02040503050406030204" pitchFamily="18" charset="0"/>
                <a:ea typeface="Cambria Math" panose="02040503050406030204" pitchFamily="18" charset="0"/>
              </a:rPr>
              <a:t>⇒</a:t>
            </a:r>
            <a:endParaRPr lang="en-US" sz="2400" b="1" dirty="0">
              <a:solidFill>
                <a:schemeClr val="tx1"/>
              </a:solidFill>
            </a:endParaRPr>
          </a:p>
        </p:txBody>
      </p:sp>
      <p:sp>
        <p:nvSpPr>
          <p:cNvPr id="36" name="مربع نص 35">
            <a:extLst>
              <a:ext uri="{FF2B5EF4-FFF2-40B4-BE49-F238E27FC236}">
                <a16:creationId xmlns:a16="http://schemas.microsoft.com/office/drawing/2014/main" id="{90D96AA2-37FA-4074-8004-29C6FFDF48E7}"/>
              </a:ext>
            </a:extLst>
          </p:cNvPr>
          <p:cNvSpPr txBox="1"/>
          <p:nvPr/>
        </p:nvSpPr>
        <p:spPr>
          <a:xfrm>
            <a:off x="2877257" y="2333963"/>
            <a:ext cx="326591" cy="470000"/>
          </a:xfrm>
          <a:prstGeom prst="rect">
            <a:avLst/>
          </a:prstGeom>
          <a:noFill/>
        </p:spPr>
        <p:txBody>
          <a:bodyPr wrap="square" rtlCol="1">
            <a:spAutoFit/>
          </a:bodyPr>
          <a:lstStyle/>
          <a:p>
            <a:r>
              <a:rPr lang="en-US" sz="2400" b="1" dirty="0">
                <a:latin typeface="Cambria Math" panose="02040503050406030204" pitchFamily="18" charset="0"/>
                <a:ea typeface="Cambria Math" panose="02040503050406030204" pitchFamily="18" charset="0"/>
              </a:rPr>
              <a:t>,</a:t>
            </a:r>
            <a:endParaRPr lang="en-US" sz="2400" b="1" dirty="0">
              <a:solidFill>
                <a:schemeClr val="tx1"/>
              </a:solidFill>
            </a:endParaRPr>
          </a:p>
        </p:txBody>
      </p:sp>
      <p:sp>
        <p:nvSpPr>
          <p:cNvPr id="37" name="مربع نص 36">
            <a:extLst>
              <a:ext uri="{FF2B5EF4-FFF2-40B4-BE49-F238E27FC236}">
                <a16:creationId xmlns:a16="http://schemas.microsoft.com/office/drawing/2014/main" id="{E4B2C4E6-D28D-4877-B58C-0984389F4387}"/>
              </a:ext>
            </a:extLst>
          </p:cNvPr>
          <p:cNvSpPr txBox="1"/>
          <p:nvPr/>
        </p:nvSpPr>
        <p:spPr>
          <a:xfrm>
            <a:off x="2476978" y="3027918"/>
            <a:ext cx="509165" cy="470000"/>
          </a:xfrm>
          <a:prstGeom prst="rect">
            <a:avLst/>
          </a:prstGeom>
          <a:noFill/>
        </p:spPr>
        <p:txBody>
          <a:bodyPr wrap="square" rtlCol="1">
            <a:spAutoFit/>
          </a:bodyPr>
          <a:lstStyle/>
          <a:p>
            <a:r>
              <a:rPr lang="en-US" sz="2400" b="1" dirty="0">
                <a:solidFill>
                  <a:schemeClr val="tx1"/>
                </a:solidFill>
                <a:latin typeface="Cambria Math" panose="02040503050406030204" pitchFamily="18" charset="0"/>
                <a:ea typeface="Cambria Math" panose="02040503050406030204" pitchFamily="18" charset="0"/>
              </a:rPr>
              <a:t>⇒</a:t>
            </a:r>
            <a:endParaRPr lang="en-US" sz="2400" b="1" dirty="0">
              <a:solidFill>
                <a:schemeClr val="tx1"/>
              </a:solidFill>
            </a:endParaRPr>
          </a:p>
        </p:txBody>
      </p:sp>
      <mc:AlternateContent xmlns:mc="http://schemas.openxmlformats.org/markup-compatibility/2006" xmlns:a14="http://schemas.microsoft.com/office/drawing/2010/main">
        <mc:Choice Requires="a14">
          <p:sp>
            <p:nvSpPr>
              <p:cNvPr id="38" name="مربع نص 37">
                <a:extLst>
                  <a:ext uri="{FF2B5EF4-FFF2-40B4-BE49-F238E27FC236}">
                    <a16:creationId xmlns:a16="http://schemas.microsoft.com/office/drawing/2014/main" id="{DD12BC2D-E34C-4212-B267-4FFB5632CA33}"/>
                  </a:ext>
                </a:extLst>
              </p:cNvPr>
              <p:cNvSpPr txBox="1"/>
              <p:nvPr/>
            </p:nvSpPr>
            <p:spPr>
              <a:xfrm>
                <a:off x="430639" y="3705746"/>
                <a:ext cx="1550411"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𝟏𝟐</m:t>
                      </m:r>
                      <m:r>
                        <a:rPr lang="en-US" sz="2400" b="1" i="1" smtClean="0">
                          <a:solidFill>
                            <a:schemeClr val="tx1"/>
                          </a:solidFill>
                          <a:latin typeface="Cambria Math"/>
                          <a:ea typeface="Cambria Math"/>
                          <a:cs typeface="Arial" pitchFamily="34" charset="0"/>
                        </a:rPr>
                        <m:t> </m:t>
                      </m:r>
                    </m:oMath>
                  </m:oMathPara>
                </a14:m>
                <a:endParaRPr lang="en-US" dirty="0"/>
              </a:p>
            </p:txBody>
          </p:sp>
        </mc:Choice>
        <mc:Fallback xmlns="">
          <p:sp>
            <p:nvSpPr>
              <p:cNvPr id="38" name="مربع نص 37">
                <a:extLst>
                  <a:ext uri="{FF2B5EF4-FFF2-40B4-BE49-F238E27FC236}">
                    <a16:creationId xmlns:a16="http://schemas.microsoft.com/office/drawing/2014/main" id="{DD12BC2D-E34C-4212-B267-4FFB5632CA33}"/>
                  </a:ext>
                </a:extLst>
              </p:cNvPr>
              <p:cNvSpPr txBox="1">
                <a:spLocks noRot="1" noChangeAspect="1" noMove="1" noResize="1" noEditPoints="1" noAdjustHandles="1" noChangeArrowheads="1" noChangeShapeType="1" noTextEdit="1"/>
              </p:cNvSpPr>
              <p:nvPr/>
            </p:nvSpPr>
            <p:spPr>
              <a:xfrm>
                <a:off x="430639" y="3705746"/>
                <a:ext cx="1550411" cy="470000"/>
              </a:xfrm>
              <a:prstGeom prst="rect">
                <a:avLst/>
              </a:prstGeom>
              <a:blipFill>
                <a:blip r:embed="rId14"/>
                <a:stretch>
                  <a:fillRect/>
                </a:stretch>
              </a:blipFill>
            </p:spPr>
            <p:txBody>
              <a:bodyPr/>
              <a:lstStyle/>
              <a:p>
                <a:r>
                  <a:rPr lang="en-US">
                    <a:noFill/>
                  </a:rPr>
                  <a:t> </a:t>
                </a:r>
              </a:p>
            </p:txBody>
          </p:sp>
        </mc:Fallback>
      </mc:AlternateContent>
      <p:sp>
        <p:nvSpPr>
          <p:cNvPr id="39" name="مربع نص 38">
            <a:extLst>
              <a:ext uri="{FF2B5EF4-FFF2-40B4-BE49-F238E27FC236}">
                <a16:creationId xmlns:a16="http://schemas.microsoft.com/office/drawing/2014/main" id="{8D56A257-3BEB-4C44-841E-A7E871C9884F}"/>
              </a:ext>
            </a:extLst>
          </p:cNvPr>
          <p:cNvSpPr txBox="1"/>
          <p:nvPr/>
        </p:nvSpPr>
        <p:spPr>
          <a:xfrm>
            <a:off x="1713275" y="3696336"/>
            <a:ext cx="509165" cy="470000"/>
          </a:xfrm>
          <a:prstGeom prst="rect">
            <a:avLst/>
          </a:prstGeom>
          <a:noFill/>
        </p:spPr>
        <p:txBody>
          <a:bodyPr wrap="square" rtlCol="1">
            <a:spAutoFit/>
          </a:bodyPr>
          <a:lstStyle/>
          <a:p>
            <a:r>
              <a:rPr lang="en-US" sz="2400" b="1" dirty="0">
                <a:solidFill>
                  <a:schemeClr val="tx1"/>
                </a:solidFill>
                <a:latin typeface="Cambria Math" panose="02040503050406030204" pitchFamily="18" charset="0"/>
                <a:ea typeface="Cambria Math" panose="02040503050406030204" pitchFamily="18" charset="0"/>
              </a:rPr>
              <a:t>⇒</a:t>
            </a:r>
            <a:endParaRPr lang="en-US" sz="2400" b="1" dirty="0">
              <a:solidFill>
                <a:schemeClr val="tx1"/>
              </a:solidFill>
            </a:endParaRPr>
          </a:p>
        </p:txBody>
      </p:sp>
    </p:spTree>
    <p:extLst>
      <p:ext uri="{BB962C8B-B14F-4D97-AF65-F5344CB8AC3E}">
        <p14:creationId xmlns:p14="http://schemas.microsoft.com/office/powerpoint/2010/main" val="424778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randombar(horizontal)">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randombar(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randombar(horizont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randombar(horizontal)">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randombar(horizontal)">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randombar(horizontal)">
                                      <p:cBhvr>
                                        <p:cTn id="89" dur="5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randombar(horizontal)">
                                      <p:cBhvr>
                                        <p:cTn id="94" dur="5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randombar(horizontal)">
                                      <p:cBhvr>
                                        <p:cTn id="99" dur="500"/>
                                        <p:tgtEl>
                                          <p:spTgt spid="1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randombar(horizontal)">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randombar(horizontal)">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randombar(horizontal)">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randombar(horizontal)">
                                      <p:cBhvr>
                                        <p:cTn id="1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P spid="14" grpId="0"/>
      <p:bldP spid="16" grpId="0"/>
      <p:bldP spid="21" grpId="0"/>
      <p:bldP spid="23" grpId="0"/>
      <p:bldP spid="8" grpId="0"/>
      <p:bldP spid="27" grpId="0"/>
      <p:bldP spid="28" grpId="0"/>
      <p:bldP spid="29" grpId="0"/>
      <p:bldP spid="30" grpId="0"/>
      <p:bldP spid="31" grpId="0"/>
      <p:bldP spid="32" grpId="0"/>
      <p:bldP spid="33" grpId="0"/>
      <p:bldP spid="26" grpId="0"/>
      <p:bldP spid="25"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458858"/>
            <a:ext cx="8281934" cy="830997"/>
          </a:xfrm>
          <a:prstGeom prst="rect">
            <a:avLst/>
          </a:prstGeom>
          <a:noFill/>
        </p:spPr>
        <p:txBody>
          <a:bodyPr wrap="square" rtlCol="0">
            <a:spAutoFit/>
          </a:bodyPr>
          <a:lstStyle/>
          <a:p>
            <a:r>
              <a:rPr lang="ar-KW" sz="2400" b="1" dirty="0">
                <a:cs typeface="+mj-cs"/>
              </a:rPr>
              <a:t>أوجد معادلة قطع ناقص مركزه </a:t>
            </a:r>
            <a:r>
              <a:rPr lang="en-US" sz="2400" b="1" dirty="0">
                <a:cs typeface="+mj-cs"/>
              </a:rPr>
              <a:t>(0,0)</a:t>
            </a:r>
            <a:r>
              <a:rPr lang="ar-KW" sz="2400" b="1" dirty="0">
                <a:cs typeface="+mj-cs"/>
              </a:rPr>
              <a:t> إذا كان محوره الأكبر ينطبق علي المحور السيني و طوله</a:t>
            </a:r>
            <a:r>
              <a:rPr lang="en-US" sz="2400" b="1" dirty="0">
                <a:cs typeface="+mj-cs"/>
              </a:rPr>
              <a:t> </a:t>
            </a:r>
            <a:r>
              <a:rPr lang="ar-KW" sz="2400" b="1" dirty="0">
                <a:cs typeface="+mj-cs"/>
              </a:rPr>
              <a:t> </a:t>
            </a:r>
            <a:r>
              <a:rPr lang="en-US" sz="2400" b="1" dirty="0">
                <a:cs typeface="+mj-cs"/>
              </a:rPr>
              <a:t>12cm </a:t>
            </a:r>
            <a:r>
              <a:rPr lang="ar-KW" sz="2400" b="1" dirty="0">
                <a:cs typeface="+mj-cs"/>
              </a:rPr>
              <a:t> و المسافة بين البؤرتين </a:t>
            </a:r>
            <a:r>
              <a:rPr lang="en-US" sz="2400" b="1" dirty="0">
                <a:cs typeface="+mj-cs"/>
              </a:rPr>
              <a:t>.8 cm</a:t>
            </a:r>
          </a:p>
        </p:txBody>
      </p:sp>
      <p:sp>
        <p:nvSpPr>
          <p:cNvPr id="7" name="TextBox 2"/>
          <p:cNvSpPr txBox="1"/>
          <p:nvPr/>
        </p:nvSpPr>
        <p:spPr>
          <a:xfrm>
            <a:off x="7786801" y="1225946"/>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Arial" pitchFamily="34" charset="0"/>
              </a:rPr>
              <a:t>الحل</a:t>
            </a:r>
            <a:r>
              <a:rPr lang="ar-KW" sz="2400" b="1" u="sng" dirty="0">
                <a:solidFill>
                  <a:srgbClr val="FF0000"/>
                </a:solidFill>
                <a:latin typeface="Lucida Calligraphy" pitchFamily="66" charset="0"/>
                <a:cs typeface="Arial" pitchFamily="34" charset="0"/>
              </a:rPr>
              <a:t>:</a:t>
            </a:r>
            <a:endParaRPr lang="en-US" sz="2400" b="1" u="sng" dirty="0">
              <a:solidFill>
                <a:srgbClr val="FF0000"/>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683568" y="4417618"/>
                <a:ext cx="2736304" cy="842923"/>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𝒂</m:t>
                              </m:r>
                            </m:e>
                            <m:sup>
                              <m:r>
                                <a:rPr lang="en-US" sz="2400" b="1" i="1" smtClean="0">
                                  <a:solidFill>
                                    <a:schemeClr val="tx1"/>
                                  </a:solidFill>
                                  <a:latin typeface="Cambria Math"/>
                                </a:rPr>
                                <m:t>𝟐</m:t>
                              </m:r>
                            </m:sup>
                          </m:sSup>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𝒃</m:t>
                              </m:r>
                            </m:e>
                            <m:sup>
                              <m:r>
                                <a:rPr lang="en-US" sz="2400" b="1" i="1" smtClean="0">
                                  <a:solidFill>
                                    <a:schemeClr val="tx1"/>
                                  </a:solidFill>
                                  <a:latin typeface="Cambria Math"/>
                                  <a:ea typeface="Cambria Math"/>
                                </a:rPr>
                                <m:t>𝟐</m:t>
                              </m:r>
                            </m:sup>
                          </m:sSup>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83568" y="4417618"/>
                <a:ext cx="2736304" cy="842923"/>
              </a:xfrm>
              <a:prstGeom prst="rect">
                <a:avLst/>
              </a:prstGeom>
              <a:blipFill>
                <a:blip r:embed="rId2"/>
                <a:stretch>
                  <a:fillRect/>
                </a:stretch>
              </a:blipFill>
            </p:spPr>
            <p:txBody>
              <a:bodyPr/>
              <a:lstStyle/>
              <a:p>
                <a:r>
                  <a:rPr lang="en-US">
                    <a:noFill/>
                  </a:rPr>
                  <a:t> </a:t>
                </a:r>
              </a:p>
            </p:txBody>
          </p:sp>
        </mc:Fallback>
      </mc:AlternateContent>
      <p:sp>
        <p:nvSpPr>
          <p:cNvPr id="11" name="مربع نص 2"/>
          <p:cNvSpPr txBox="1"/>
          <p:nvPr/>
        </p:nvSpPr>
        <p:spPr>
          <a:xfrm>
            <a:off x="7527655" y="2848494"/>
            <a:ext cx="1186513"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Arial" pitchFamily="34" charset="0"/>
              </a:rPr>
              <a:t>ولكن :</a:t>
            </a:r>
          </a:p>
        </p:txBody>
      </p:sp>
      <mc:AlternateContent xmlns:mc="http://schemas.openxmlformats.org/markup-compatibility/2006">
        <mc:Choice xmlns:a14="http://schemas.microsoft.com/office/drawing/2010/main" Requires="a14">
          <p:sp>
            <p:nvSpPr>
              <p:cNvPr id="12" name="مربع نص 2"/>
              <p:cNvSpPr txBox="1"/>
              <p:nvPr/>
            </p:nvSpPr>
            <p:spPr>
              <a:xfrm>
                <a:off x="697171" y="1473106"/>
                <a:ext cx="2709098" cy="461665"/>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𝒂</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𝟏𝟐</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𝒂</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𝟔</m:t>
                      </m:r>
                    </m:oMath>
                  </m:oMathPara>
                </a14:m>
                <a:endParaRPr lang="ar-KW" sz="2400" b="1" dirty="0">
                  <a:solidFill>
                    <a:schemeClr val="tx1"/>
                  </a:solidFill>
                  <a:latin typeface="Lucida Calligraphy" pitchFamily="66" charset="0"/>
                  <a:cs typeface="Arial" pitchFamily="34" charset="0"/>
                </a:endParaRPr>
              </a:p>
            </p:txBody>
          </p:sp>
        </mc:Choice>
        <mc:Fallback>
          <p:sp>
            <p:nvSpPr>
              <p:cNvPr id="12" name="مربع نص 2"/>
              <p:cNvSpPr txBox="1">
                <a:spLocks noRot="1" noChangeAspect="1" noMove="1" noResize="1" noEditPoints="1" noAdjustHandles="1" noChangeArrowheads="1" noChangeShapeType="1" noTextEdit="1"/>
              </p:cNvSpPr>
              <p:nvPr/>
            </p:nvSpPr>
            <p:spPr>
              <a:xfrm>
                <a:off x="697171" y="1473106"/>
                <a:ext cx="2709098" cy="461665"/>
              </a:xfrm>
              <a:prstGeom prst="rect">
                <a:avLst/>
              </a:prstGeom>
              <a:blipFill>
                <a:blip r:embed="rId3"/>
                <a:stretch>
                  <a:fillRect t="-40000" b="-85333"/>
                </a:stretch>
              </a:blipFill>
            </p:spPr>
            <p:txBody>
              <a:bodyPr/>
              <a:lstStyle/>
              <a:p>
                <a:r>
                  <a:rPr lang="en-US">
                    <a:noFill/>
                  </a:rPr>
                  <a:t> </a:t>
                </a:r>
              </a:p>
            </p:txBody>
          </p:sp>
        </mc:Fallback>
      </mc:AlternateContent>
      <p:sp>
        <p:nvSpPr>
          <p:cNvPr id="19" name="TextBox 2"/>
          <p:cNvSpPr txBox="1"/>
          <p:nvPr/>
        </p:nvSpPr>
        <p:spPr>
          <a:xfrm>
            <a:off x="5292080" y="87015"/>
            <a:ext cx="3724181" cy="461665"/>
          </a:xfrm>
          <a:prstGeom prst="rect">
            <a:avLst/>
          </a:prstGeom>
          <a:noFill/>
        </p:spPr>
        <p:txBody>
          <a:bodyPr wrap="square" rtlCol="0">
            <a:spAutoFit/>
          </a:bodyPr>
          <a:lstStyle/>
          <a:p>
            <a:pPr rtl="0" fontAlgn="base">
              <a:spcBef>
                <a:spcPct val="0"/>
              </a:spcBef>
              <a:spcAft>
                <a:spcPct val="0"/>
              </a:spcAft>
            </a:pPr>
            <a:endParaRPr lang="en-US" sz="2400" b="1" dirty="0">
              <a:latin typeface="Lucida Calligraphy" pitchFamily="66" charset="0"/>
              <a:cs typeface="Arial" pitchFamily="34" charset="0"/>
            </a:endParaRPr>
          </a:p>
        </p:txBody>
      </p:sp>
      <p:sp>
        <p:nvSpPr>
          <p:cNvPr id="9" name="مربع نص 8"/>
          <p:cNvSpPr txBox="1"/>
          <p:nvPr/>
        </p:nvSpPr>
        <p:spPr>
          <a:xfrm>
            <a:off x="4706810" y="5778178"/>
            <a:ext cx="4007359" cy="461665"/>
          </a:xfrm>
          <a:prstGeom prst="rect">
            <a:avLst/>
          </a:prstGeom>
          <a:noFill/>
        </p:spPr>
        <p:txBody>
          <a:bodyPr wrap="square" rtlCol="1">
            <a:spAutoFit/>
          </a:bodyPr>
          <a:lstStyle/>
          <a:p>
            <a:r>
              <a:rPr lang="ar-KW" sz="2400" b="1" dirty="0">
                <a:latin typeface="Lucida Calligraphy" pitchFamily="66" charset="0"/>
                <a:cs typeface="+mj-cs"/>
              </a:rPr>
              <a:t>بالتعويض نحصل على المعادلة :</a:t>
            </a:r>
            <a:endParaRPr lang="ar-KW" sz="2400" dirty="0">
              <a:cs typeface="+mj-cs"/>
            </a:endParaRPr>
          </a:p>
        </p:txBody>
      </p:sp>
      <p:sp>
        <p:nvSpPr>
          <p:cNvPr id="20" name="مربع نص 2"/>
          <p:cNvSpPr txBox="1"/>
          <p:nvPr/>
        </p:nvSpPr>
        <p:spPr>
          <a:xfrm>
            <a:off x="5580112" y="1691516"/>
            <a:ext cx="3252626" cy="461665"/>
          </a:xfrm>
          <a:prstGeom prst="rect">
            <a:avLst/>
          </a:prstGeom>
          <a:noFill/>
        </p:spPr>
        <p:txBody>
          <a:bodyPr wrap="square" rtlCol="1">
            <a:spAutoFit/>
          </a:bodyPr>
          <a:lstStyle/>
          <a:p>
            <a:pPr fontAlgn="base">
              <a:spcBef>
                <a:spcPct val="0"/>
              </a:spcBef>
              <a:spcAft>
                <a:spcPct val="0"/>
              </a:spcAft>
            </a:pPr>
            <a:r>
              <a:rPr lang="ar-EG" sz="2400" b="1" dirty="0">
                <a:latin typeface="Lucida Calligraphy" pitchFamily="66" charset="0"/>
                <a:cs typeface="Arial" pitchFamily="34" charset="0"/>
              </a:rPr>
              <a:t>ط</a:t>
            </a:r>
            <a:r>
              <a:rPr lang="ar-KW" sz="2400" b="1" dirty="0">
                <a:latin typeface="Lucida Calligraphy" pitchFamily="66" charset="0"/>
                <a:cs typeface="Arial" pitchFamily="34" charset="0"/>
              </a:rPr>
              <a:t>ول </a:t>
            </a:r>
            <a:r>
              <a:rPr lang="ar-EG" sz="2400" b="1" dirty="0">
                <a:latin typeface="Lucida Calligraphy" pitchFamily="66" charset="0"/>
                <a:cs typeface="Arial" pitchFamily="34" charset="0"/>
              </a:rPr>
              <a:t>المحور الا</a:t>
            </a:r>
            <a:r>
              <a:rPr lang="ar-KW" sz="2400" b="1" dirty="0">
                <a:latin typeface="Lucida Calligraphy" pitchFamily="66" charset="0"/>
                <a:cs typeface="Arial" pitchFamily="34" charset="0"/>
              </a:rPr>
              <a:t>كب</a:t>
            </a:r>
            <a:r>
              <a:rPr lang="ar-EG" sz="2400" b="1" dirty="0">
                <a:latin typeface="Lucida Calligraphy" pitchFamily="66" charset="0"/>
                <a:cs typeface="Arial" pitchFamily="34" charset="0"/>
              </a:rPr>
              <a:t>ر </a:t>
            </a:r>
            <a:r>
              <a:rPr lang="ar-KW" sz="2400" b="1" dirty="0">
                <a:latin typeface="Lucida Calligraphy" pitchFamily="66" charset="0"/>
                <a:cs typeface="Arial" pitchFamily="34" charset="0"/>
              </a:rPr>
              <a:t>=</a:t>
            </a:r>
            <a:r>
              <a:rPr lang="en-US" sz="2400" b="1" dirty="0">
                <a:latin typeface="Lucida Calligraphy" pitchFamily="66" charset="0"/>
                <a:cs typeface="Arial" pitchFamily="34" charset="0"/>
              </a:rPr>
              <a:t> </a:t>
            </a:r>
            <a:r>
              <a:rPr lang="en-US" sz="2400" b="1" dirty="0">
                <a:latin typeface="Times New Roman" panose="02020603050405020304" pitchFamily="18" charset="0"/>
                <a:cs typeface="Times New Roman" panose="02020603050405020304" pitchFamily="18" charset="0"/>
              </a:rPr>
              <a:t>12 </a:t>
            </a:r>
            <a:r>
              <a:rPr lang="en-US" sz="2400" b="1" i="1" dirty="0">
                <a:latin typeface="Times New Roman" panose="02020603050405020304" pitchFamily="18" charset="0"/>
                <a:cs typeface="Times New Roman" panose="02020603050405020304" pitchFamily="18" charset="0"/>
              </a:rPr>
              <a:t>cm </a:t>
            </a:r>
            <a:endParaRPr lang="ar-KW" sz="2400"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21" name="مربع نص 2"/>
              <p:cNvSpPr txBox="1"/>
              <p:nvPr/>
            </p:nvSpPr>
            <p:spPr>
              <a:xfrm>
                <a:off x="643252" y="2886992"/>
                <a:ext cx="406355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643252" y="2886992"/>
                <a:ext cx="4063558" cy="470000"/>
              </a:xfrm>
              <a:prstGeom prst="rect">
                <a:avLst/>
              </a:prstGeom>
              <a:blipFill>
                <a:blip r:embed="rId4"/>
                <a:stretch>
                  <a:fillRect l="-4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
              <p:cNvSpPr txBox="1"/>
              <p:nvPr/>
            </p:nvSpPr>
            <p:spPr>
              <a:xfrm>
                <a:off x="591569" y="3356992"/>
                <a:ext cx="406355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ar-KW" sz="2400" b="1" i="1" smtClean="0">
                          <a:solidFill>
                            <a:schemeClr val="tx1"/>
                          </a:solidFill>
                          <a:latin typeface="Cambria Math"/>
                          <a:ea typeface="Cambria Math"/>
                          <a:cs typeface="Arial" pitchFamily="34" charset="0"/>
                        </a:rPr>
                        <m:t>𝟏𝟔</m:t>
                      </m:r>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𝟑𝟔</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22" name="مربع نص 2"/>
              <p:cNvSpPr txBox="1">
                <a:spLocks noRot="1" noChangeAspect="1" noMove="1" noResize="1" noEditPoints="1" noAdjustHandles="1" noChangeArrowheads="1" noChangeShapeType="1" noTextEdit="1"/>
              </p:cNvSpPr>
              <p:nvPr/>
            </p:nvSpPr>
            <p:spPr>
              <a:xfrm>
                <a:off x="591569" y="3356992"/>
                <a:ext cx="4063558" cy="470000"/>
              </a:xfrm>
              <a:prstGeom prst="rect">
                <a:avLst/>
              </a:prstGeom>
              <a:blipFill>
                <a:blip r:embed="rId5"/>
                <a:stretch>
                  <a:fillRect l="-3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مربع نص 2"/>
              <p:cNvSpPr txBox="1"/>
              <p:nvPr/>
            </p:nvSpPr>
            <p:spPr>
              <a:xfrm>
                <a:off x="697171" y="3869285"/>
                <a:ext cx="2866717"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𝒃</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ar-KW" sz="2400" b="1" i="1" smtClean="0">
                          <a:solidFill>
                            <a:schemeClr val="tx1"/>
                          </a:solidFill>
                          <a:latin typeface="Cambria Math"/>
                          <a:ea typeface="Cambria Math"/>
                          <a:cs typeface="Arial" pitchFamily="34" charset="0"/>
                        </a:rPr>
                        <m:t>𝟑𝟔</m:t>
                      </m:r>
                      <m:r>
                        <a:rPr lang="ar-KW" sz="2400" b="1" i="1" smtClean="0">
                          <a:solidFill>
                            <a:schemeClr val="tx1"/>
                          </a:solidFill>
                          <a:latin typeface="Cambria Math"/>
                          <a:ea typeface="Cambria Math"/>
                          <a:cs typeface="Arial" pitchFamily="34" charset="0"/>
                        </a:rPr>
                        <m:t>−</m:t>
                      </m:r>
                      <m:r>
                        <a:rPr lang="ar-KW" sz="2400" b="1" i="1" smtClean="0">
                          <a:solidFill>
                            <a:schemeClr val="tx1"/>
                          </a:solidFill>
                          <a:latin typeface="Cambria Math"/>
                          <a:ea typeface="Cambria Math"/>
                          <a:cs typeface="Arial" pitchFamily="34" charset="0"/>
                        </a:rPr>
                        <m:t>𝟏𝟔</m:t>
                      </m:r>
                      <m:r>
                        <a:rPr lang="ar-KW" sz="2400" b="1" i="1" smtClean="0">
                          <a:solidFill>
                            <a:schemeClr val="tx1"/>
                          </a:solidFill>
                          <a:latin typeface="Cambria Math"/>
                          <a:ea typeface="Cambria Math"/>
                          <a:cs typeface="Arial" pitchFamily="34" charset="0"/>
                        </a:rPr>
                        <m:t>=</m:t>
                      </m:r>
                      <m:r>
                        <a:rPr lang="ar-KW" sz="2400" b="1" i="1" smtClean="0">
                          <a:solidFill>
                            <a:schemeClr val="tx1"/>
                          </a:solidFill>
                          <a:latin typeface="Cambria Math"/>
                          <a:ea typeface="Cambria Math"/>
                          <a:cs typeface="Arial" pitchFamily="34" charset="0"/>
                        </a:rPr>
                        <m:t>𝟐𝟎</m:t>
                      </m:r>
                    </m:oMath>
                  </m:oMathPara>
                </a14:m>
                <a:endParaRPr lang="ar-KW" sz="2400" b="1" dirty="0">
                  <a:solidFill>
                    <a:schemeClr val="tx1"/>
                  </a:solidFill>
                  <a:latin typeface="Lucida Calligraphy" pitchFamily="66" charset="0"/>
                  <a:cs typeface="Arial" pitchFamily="34" charset="0"/>
                </a:endParaRPr>
              </a:p>
            </p:txBody>
          </p:sp>
        </mc:Choice>
        <mc:Fallback xmlns="">
          <p:sp>
            <p:nvSpPr>
              <p:cNvPr id="23" name="مربع نص 2"/>
              <p:cNvSpPr txBox="1">
                <a:spLocks noRot="1" noChangeAspect="1" noMove="1" noResize="1" noEditPoints="1" noAdjustHandles="1" noChangeArrowheads="1" noChangeShapeType="1" noTextEdit="1"/>
              </p:cNvSpPr>
              <p:nvPr/>
            </p:nvSpPr>
            <p:spPr>
              <a:xfrm>
                <a:off x="697171" y="3869285"/>
                <a:ext cx="2866717" cy="470000"/>
              </a:xfrm>
              <a:prstGeom prst="rect">
                <a:avLst/>
              </a:prstGeom>
              <a:blipFill>
                <a:blip r:embed="rId6"/>
                <a:stretch>
                  <a:fillRect l="-6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مربع نص 23"/>
              <p:cNvSpPr txBox="1"/>
              <p:nvPr/>
            </p:nvSpPr>
            <p:spPr>
              <a:xfrm>
                <a:off x="5533990" y="4771975"/>
                <a:ext cx="3240360" cy="461665"/>
              </a:xfrm>
              <a:prstGeom prst="rect">
                <a:avLst/>
              </a:prstGeom>
              <a:noFill/>
            </p:spPr>
            <p:txBody>
              <a:bodyPr wrap="square" rtlCol="1">
                <a:spAutoFit/>
              </a:bodyPr>
              <a:lstStyle/>
              <a:p>
                <a14:m>
                  <m:oMath xmlns:m="http://schemas.openxmlformats.org/officeDocument/2006/math">
                    <m:r>
                      <a:rPr lang="ar-KW" sz="2400" b="1" i="1" smtClean="0">
                        <a:solidFill>
                          <a:schemeClr val="tx1"/>
                        </a:solidFill>
                        <a:latin typeface="Cambria Math"/>
                        <a:ea typeface="Cambria Math"/>
                        <a:cs typeface="+mj-cs"/>
                      </a:rPr>
                      <m:t>∴</m:t>
                    </m:r>
                  </m:oMath>
                </a14:m>
                <a:r>
                  <a:rPr lang="ar-KW" sz="2400" b="1" dirty="0">
                    <a:solidFill>
                      <a:schemeClr val="tx1"/>
                    </a:solidFill>
                    <a:cs typeface="+mj-cs"/>
                  </a:rPr>
                  <a:t>معادلة القطع الناقص هي:</a:t>
                </a:r>
              </a:p>
            </p:txBody>
          </p:sp>
        </mc:Choice>
        <mc:Fallback xmlns="">
          <p:sp>
            <p:nvSpPr>
              <p:cNvPr id="24" name="مربع نص 23"/>
              <p:cNvSpPr txBox="1">
                <a:spLocks noRot="1" noChangeAspect="1" noMove="1" noResize="1" noEditPoints="1" noAdjustHandles="1" noChangeArrowheads="1" noChangeShapeType="1" noTextEdit="1"/>
              </p:cNvSpPr>
              <p:nvPr/>
            </p:nvSpPr>
            <p:spPr>
              <a:xfrm>
                <a:off x="5533990" y="4771975"/>
                <a:ext cx="3240360" cy="461665"/>
              </a:xfrm>
              <a:prstGeom prst="rect">
                <a:avLst/>
              </a:prstGeom>
              <a:blipFill>
                <a:blip r:embed="rId7"/>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5"/>
              <p:cNvSpPr txBox="1"/>
              <p:nvPr/>
            </p:nvSpPr>
            <p:spPr>
              <a:xfrm>
                <a:off x="643252" y="5295724"/>
                <a:ext cx="2736304" cy="842859"/>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r>
                            <a:rPr lang="en-US" sz="2400" b="1" i="1" smtClean="0">
                              <a:solidFill>
                                <a:schemeClr val="tx1"/>
                              </a:solidFill>
                              <a:latin typeface="Cambria Math"/>
                            </a:rPr>
                            <m:t>𝟑𝟔</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r>
                            <a:rPr lang="en-US" sz="2400" b="1" i="1" smtClean="0">
                              <a:solidFill>
                                <a:schemeClr val="tx1"/>
                              </a:solidFill>
                              <a:latin typeface="Cambria Math"/>
                              <a:ea typeface="Cambria Math"/>
                            </a:rPr>
                            <m:t>𝟐𝟎</m:t>
                          </m:r>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25" name="TextBox 5"/>
              <p:cNvSpPr txBox="1">
                <a:spLocks noRot="1" noChangeAspect="1" noMove="1" noResize="1" noEditPoints="1" noAdjustHandles="1" noChangeArrowheads="1" noChangeShapeType="1" noTextEdit="1"/>
              </p:cNvSpPr>
              <p:nvPr/>
            </p:nvSpPr>
            <p:spPr>
              <a:xfrm>
                <a:off x="643252" y="5295724"/>
                <a:ext cx="2736304" cy="842859"/>
              </a:xfrm>
              <a:prstGeom prst="rect">
                <a:avLst/>
              </a:prstGeom>
              <a:blipFill>
                <a:blip r:embed="rId8"/>
                <a:stretch>
                  <a:fillRect/>
                </a:stretch>
              </a:blipFill>
            </p:spPr>
            <p:txBody>
              <a:bodyPr/>
              <a:lstStyle/>
              <a:p>
                <a:r>
                  <a:rPr lang="en-US">
                    <a:noFill/>
                  </a:rPr>
                  <a:t> </a:t>
                </a:r>
              </a:p>
            </p:txBody>
          </p:sp>
        </mc:Fallback>
      </mc:AlternateContent>
      <p:sp>
        <p:nvSpPr>
          <p:cNvPr id="17" name="مربع نص 2"/>
          <p:cNvSpPr txBox="1"/>
          <p:nvPr/>
        </p:nvSpPr>
        <p:spPr>
          <a:xfrm>
            <a:off x="5161824" y="2303956"/>
            <a:ext cx="3658648" cy="461665"/>
          </a:xfrm>
          <a:prstGeom prst="rect">
            <a:avLst/>
          </a:prstGeom>
          <a:noFill/>
        </p:spPr>
        <p:txBody>
          <a:bodyPr wrap="square" rtlCol="1">
            <a:spAutoFit/>
          </a:bodyPr>
          <a:lstStyle/>
          <a:p>
            <a:pPr fontAlgn="base">
              <a:spcBef>
                <a:spcPct val="0"/>
              </a:spcBef>
              <a:spcAft>
                <a:spcPct val="0"/>
              </a:spcAft>
            </a:pPr>
            <a:r>
              <a:rPr lang="ar-KW" sz="2400" b="1" dirty="0">
                <a:latin typeface="Lucida Calligraphy" pitchFamily="66" charset="0"/>
                <a:cs typeface="+mj-cs"/>
              </a:rPr>
              <a:t>المسافة بين البؤرتين = </a:t>
            </a:r>
            <a:r>
              <a:rPr lang="en-US" sz="2400" b="1" dirty="0">
                <a:latin typeface="Lucida Calligraphy" pitchFamily="66" charset="0"/>
                <a:cs typeface="+mj-cs"/>
              </a:rPr>
              <a:t>8 </a:t>
            </a:r>
            <a:r>
              <a:rPr lang="en-US" sz="2400" b="1" i="1" dirty="0">
                <a:latin typeface="Lucida Calligraphy" pitchFamily="66" charset="0"/>
                <a:cs typeface="+mj-cs"/>
              </a:rPr>
              <a:t>cm</a:t>
            </a:r>
            <a:r>
              <a:rPr lang="ar-KW" sz="2400" b="1" dirty="0">
                <a:latin typeface="Lucida Calligraphy" pitchFamily="66" charset="0"/>
                <a:cs typeface="+mj-cs"/>
              </a:rPr>
              <a:t> </a:t>
            </a:r>
          </a:p>
        </p:txBody>
      </p:sp>
      <mc:AlternateContent xmlns:mc="http://schemas.openxmlformats.org/markup-compatibility/2006">
        <mc:Choice xmlns:a14="http://schemas.microsoft.com/office/drawing/2010/main" Requires="a14">
          <p:sp>
            <p:nvSpPr>
              <p:cNvPr id="26" name="مربع نص 2"/>
              <p:cNvSpPr txBox="1"/>
              <p:nvPr/>
            </p:nvSpPr>
            <p:spPr>
              <a:xfrm>
                <a:off x="469210" y="2145362"/>
                <a:ext cx="2709098" cy="461665"/>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𝒄</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𝟖</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𝒄</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𝟒</m:t>
                      </m:r>
                    </m:oMath>
                  </m:oMathPara>
                </a14:m>
                <a:endParaRPr lang="ar-KW" sz="2400" b="1" dirty="0">
                  <a:solidFill>
                    <a:schemeClr val="tx1"/>
                  </a:solidFill>
                  <a:latin typeface="Lucida Calligraphy" pitchFamily="66" charset="0"/>
                  <a:cs typeface="Arial" pitchFamily="34" charset="0"/>
                </a:endParaRPr>
              </a:p>
            </p:txBody>
          </p:sp>
        </mc:Choice>
        <mc:Fallback>
          <p:sp>
            <p:nvSpPr>
              <p:cNvPr id="26" name="مربع نص 2"/>
              <p:cNvSpPr txBox="1">
                <a:spLocks noRot="1" noChangeAspect="1" noMove="1" noResize="1" noEditPoints="1" noAdjustHandles="1" noChangeArrowheads="1" noChangeShapeType="1" noTextEdit="1"/>
              </p:cNvSpPr>
              <p:nvPr/>
            </p:nvSpPr>
            <p:spPr>
              <a:xfrm>
                <a:off x="469210" y="2145362"/>
                <a:ext cx="2709098" cy="461665"/>
              </a:xfrm>
              <a:prstGeom prst="rect">
                <a:avLst/>
              </a:prstGeom>
              <a:blipFill>
                <a:blip r:embed="rId9"/>
                <a:stretch>
                  <a:fillRect t="-39474" b="-82895"/>
                </a:stretch>
              </a:blipFill>
            </p:spPr>
            <p:txBody>
              <a:bodyPr/>
              <a:lstStyle/>
              <a:p>
                <a:r>
                  <a:rPr lang="en-US">
                    <a:noFill/>
                  </a:rPr>
                  <a:t> </a:t>
                </a:r>
              </a:p>
            </p:txBody>
          </p:sp>
        </mc:Fallback>
      </mc:AlternateContent>
      <p:sp>
        <p:nvSpPr>
          <p:cNvPr id="28" name="مربع نص 27"/>
          <p:cNvSpPr txBox="1"/>
          <p:nvPr/>
        </p:nvSpPr>
        <p:spPr>
          <a:xfrm>
            <a:off x="5461838" y="87015"/>
            <a:ext cx="3512404" cy="461665"/>
          </a:xfrm>
          <a:prstGeom prst="rect">
            <a:avLst/>
          </a:prstGeom>
          <a:noFill/>
        </p:spPr>
        <p:txBody>
          <a:bodyPr wrap="square" rtlCol="1">
            <a:spAutoFit/>
          </a:bodyPr>
          <a:lstStyle/>
          <a:p>
            <a:r>
              <a:rPr lang="ar-KW" sz="2400" b="1" dirty="0">
                <a:solidFill>
                  <a:srgbClr val="FF0000"/>
                </a:solidFill>
              </a:rPr>
              <a:t>مثال </a:t>
            </a:r>
            <a:r>
              <a:rPr lang="en-US" sz="2400" b="1" dirty="0">
                <a:solidFill>
                  <a:srgbClr val="FF0000"/>
                </a:solidFill>
              </a:rPr>
              <a:t>4</a:t>
            </a:r>
            <a:r>
              <a:rPr lang="ar-KW" sz="2400" b="1" dirty="0">
                <a:solidFill>
                  <a:srgbClr val="FF0000"/>
                </a:solidFill>
              </a:rPr>
              <a:t> صـ</a:t>
            </a:r>
            <a:r>
              <a:rPr lang="en-US" sz="2400" b="1" dirty="0">
                <a:solidFill>
                  <a:srgbClr val="FF0000"/>
                </a:solidFill>
              </a:rPr>
              <a:t>114 </a:t>
            </a:r>
            <a:r>
              <a:rPr lang="ar-KW" sz="2400" b="1" dirty="0">
                <a:solidFill>
                  <a:srgbClr val="FF0000"/>
                </a:solidFill>
              </a:rPr>
              <a:t>:</a:t>
            </a:r>
          </a:p>
        </p:txBody>
      </p:sp>
      <p:sp>
        <p:nvSpPr>
          <p:cNvPr id="2" name="عنصر نائب لرقم الشريحة 1"/>
          <p:cNvSpPr>
            <a:spLocks noGrp="1"/>
          </p:cNvSpPr>
          <p:nvPr>
            <p:ph type="sldNum" sz="quarter" idx="12"/>
          </p:nvPr>
        </p:nvSpPr>
        <p:spPr/>
        <p:txBody>
          <a:bodyPr/>
          <a:lstStyle/>
          <a:p>
            <a:fld id="{EF6D0C88-FD47-4942-AB86-EF92671F3350}" type="slidenum">
              <a:rPr lang="ar-KW" sz="2400" smtClean="0">
                <a:solidFill>
                  <a:schemeClr val="tx1"/>
                </a:solidFill>
              </a:rPr>
              <a:t>11</a:t>
            </a:fld>
            <a:endParaRPr lang="ar-KW" sz="2400">
              <a:solidFill>
                <a:schemeClr val="tx1"/>
              </a:solidFill>
            </a:endParaRPr>
          </a:p>
        </p:txBody>
      </p:sp>
    </p:spTree>
    <p:extLst>
      <p:ext uri="{BB962C8B-B14F-4D97-AF65-F5344CB8AC3E}">
        <p14:creationId xmlns:p14="http://schemas.microsoft.com/office/powerpoint/2010/main" val="49292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randombar(horizont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randombar(horizontal)">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randombar(horizontal)">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randombar(horizont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randombar(horizontal)">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1" grpId="0"/>
      <p:bldP spid="12" grpId="0"/>
      <p:bldP spid="19" grpId="0"/>
      <p:bldP spid="9" grpId="0"/>
      <p:bldP spid="20" grpId="0"/>
      <p:bldP spid="21" grpId="0"/>
      <p:bldP spid="22" grpId="0"/>
      <p:bldP spid="23" grpId="0"/>
      <p:bldP spid="24" grpId="0"/>
      <p:bldP spid="25" grpId="0"/>
      <p:bldP spid="17"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7CA1B7B3-951A-4B60-A98A-42BE8FDD8298}"/>
              </a:ext>
            </a:extLst>
          </p:cNvPr>
          <p:cNvSpPr>
            <a:spLocks noGrp="1"/>
          </p:cNvSpPr>
          <p:nvPr>
            <p:ph type="sldNum" sz="quarter" idx="12"/>
          </p:nvPr>
        </p:nvSpPr>
        <p:spPr/>
        <p:txBody>
          <a:bodyPr/>
          <a:lstStyle/>
          <a:p>
            <a:fld id="{EF6D0C88-FD47-4942-AB86-EF92671F3350}" type="slidenum">
              <a:rPr lang="ar-KW" smtClean="0"/>
              <a:t>12</a:t>
            </a:fld>
            <a:endParaRPr lang="ar-KW"/>
          </a:p>
        </p:txBody>
      </p:sp>
      <p:sp>
        <p:nvSpPr>
          <p:cNvPr id="5" name="TextBox 4">
            <a:extLst>
              <a:ext uri="{FF2B5EF4-FFF2-40B4-BE49-F238E27FC236}">
                <a16:creationId xmlns:a16="http://schemas.microsoft.com/office/drawing/2014/main" id="{9574E28A-F5EF-40A8-A293-84C511EC21F8}"/>
              </a:ext>
            </a:extLst>
          </p:cNvPr>
          <p:cNvSpPr txBox="1"/>
          <p:nvPr/>
        </p:nvSpPr>
        <p:spPr>
          <a:xfrm>
            <a:off x="323528" y="458858"/>
            <a:ext cx="8281934" cy="830997"/>
          </a:xfrm>
          <a:prstGeom prst="rect">
            <a:avLst/>
          </a:prstGeom>
          <a:noFill/>
        </p:spPr>
        <p:txBody>
          <a:bodyPr wrap="square" rtlCol="0">
            <a:spAutoFit/>
          </a:bodyPr>
          <a:lstStyle/>
          <a:p>
            <a:r>
              <a:rPr lang="ar-KW" sz="2400" b="1" dirty="0">
                <a:cs typeface="+mj-cs"/>
              </a:rPr>
              <a:t>أوجد معادلة قطع ناقص مركزه </a:t>
            </a:r>
            <a:r>
              <a:rPr lang="en-US" sz="2400" b="1" dirty="0">
                <a:cs typeface="+mj-cs"/>
              </a:rPr>
              <a:t>(0,0)</a:t>
            </a:r>
            <a:r>
              <a:rPr lang="ar-KW" sz="2400" b="1" dirty="0">
                <a:cs typeface="+mj-cs"/>
              </a:rPr>
              <a:t> إذا كان محوره الأكبر ينطبق علي المحور الصادي و طوله</a:t>
            </a:r>
            <a:r>
              <a:rPr lang="en-US" sz="2400" b="1" dirty="0">
                <a:cs typeface="+mj-cs"/>
              </a:rPr>
              <a:t> </a:t>
            </a:r>
            <a:r>
              <a:rPr lang="ar-KW" sz="2400" b="1" dirty="0">
                <a:cs typeface="+mj-cs"/>
              </a:rPr>
              <a:t> </a:t>
            </a:r>
            <a:r>
              <a:rPr lang="en-US" sz="2400" b="1" dirty="0">
                <a:cs typeface="+mj-cs"/>
              </a:rPr>
              <a:t>16 </a:t>
            </a:r>
            <a:r>
              <a:rPr lang="en-US" sz="2400" b="1" i="1" dirty="0">
                <a:latin typeface="Times New Roman" panose="02020603050405020304" pitchFamily="18" charset="0"/>
                <a:cs typeface="Times New Roman" panose="02020603050405020304" pitchFamily="18" charset="0"/>
              </a:rPr>
              <a:t>cm</a:t>
            </a:r>
            <a:r>
              <a:rPr lang="en-US" sz="2400" b="1" dirty="0">
                <a:cs typeface="+mj-cs"/>
              </a:rPr>
              <a:t> </a:t>
            </a:r>
            <a:r>
              <a:rPr lang="ar-KW" sz="2400" b="1" dirty="0">
                <a:cs typeface="+mj-cs"/>
              </a:rPr>
              <a:t> و المسافة بين البؤرتين </a:t>
            </a:r>
            <a:r>
              <a:rPr lang="en-US" sz="2400" b="1" dirty="0">
                <a:cs typeface="+mj-cs"/>
              </a:rPr>
              <a:t>.10 </a:t>
            </a:r>
            <a:r>
              <a:rPr lang="en-US" sz="2400" b="1" i="1" dirty="0">
                <a:latin typeface="Times New Roman" panose="02020603050405020304" pitchFamily="18" charset="0"/>
                <a:cs typeface="Times New Roman" panose="02020603050405020304" pitchFamily="18" charset="0"/>
              </a:rPr>
              <a:t>cm</a:t>
            </a:r>
          </a:p>
        </p:txBody>
      </p:sp>
      <p:sp>
        <p:nvSpPr>
          <p:cNvPr id="6" name="TextBox 2">
            <a:extLst>
              <a:ext uri="{FF2B5EF4-FFF2-40B4-BE49-F238E27FC236}">
                <a16:creationId xmlns:a16="http://schemas.microsoft.com/office/drawing/2014/main" id="{480928ED-0482-49E8-9308-58D77CAF1A40}"/>
              </a:ext>
            </a:extLst>
          </p:cNvPr>
          <p:cNvSpPr txBox="1"/>
          <p:nvPr/>
        </p:nvSpPr>
        <p:spPr>
          <a:xfrm>
            <a:off x="7786801" y="1225946"/>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Arial" pitchFamily="34" charset="0"/>
              </a:rPr>
              <a:t>الحل</a:t>
            </a:r>
            <a:r>
              <a:rPr lang="ar-KW" sz="2400" b="1" u="sng" dirty="0">
                <a:solidFill>
                  <a:srgbClr val="FF0000"/>
                </a:solidFill>
                <a:latin typeface="Lucida Calligraphy" pitchFamily="66" charset="0"/>
                <a:cs typeface="Arial" pitchFamily="34" charset="0"/>
              </a:rPr>
              <a:t>:</a:t>
            </a:r>
            <a:endParaRPr lang="en-US" sz="2400" b="1" u="sng" dirty="0">
              <a:solidFill>
                <a:srgbClr val="FF0000"/>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7" name="TextBox 5">
                <a:extLst>
                  <a:ext uri="{FF2B5EF4-FFF2-40B4-BE49-F238E27FC236}">
                    <a16:creationId xmlns:a16="http://schemas.microsoft.com/office/drawing/2014/main" id="{AB4569D1-E4B9-4D8F-B0BD-E92A5E91BFF5}"/>
                  </a:ext>
                </a:extLst>
              </p:cNvPr>
              <p:cNvSpPr txBox="1"/>
              <p:nvPr/>
            </p:nvSpPr>
            <p:spPr>
              <a:xfrm>
                <a:off x="683568" y="4417618"/>
                <a:ext cx="2736304" cy="842923"/>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panose="02040503050406030204" pitchFamily="18" charset="0"/>
                                </a:rPr>
                                <m:t>𝒃</m:t>
                              </m:r>
                            </m:e>
                            <m:sup>
                              <m:r>
                                <a:rPr lang="en-US" sz="2400" b="1" i="1" smtClean="0">
                                  <a:solidFill>
                                    <a:schemeClr val="tx1"/>
                                  </a:solidFill>
                                  <a:latin typeface="Cambria Math"/>
                                </a:rPr>
                                <m:t>𝟐</m:t>
                              </m:r>
                            </m:sup>
                          </m:sSup>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panose="02040503050406030204" pitchFamily="18" charset="0"/>
                                  <a:ea typeface="Cambria Math"/>
                                </a:rPr>
                                <m:t>𝒂</m:t>
                              </m:r>
                            </m:e>
                            <m:sup>
                              <m:r>
                                <a:rPr lang="en-US" sz="2400" b="1" i="1" smtClean="0">
                                  <a:solidFill>
                                    <a:schemeClr val="tx1"/>
                                  </a:solidFill>
                                  <a:latin typeface="Cambria Math"/>
                                  <a:ea typeface="Cambria Math"/>
                                </a:rPr>
                                <m:t>𝟐</m:t>
                              </m:r>
                            </m:sup>
                          </m:sSup>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7" name="TextBox 5">
                <a:extLst>
                  <a:ext uri="{FF2B5EF4-FFF2-40B4-BE49-F238E27FC236}">
                    <a16:creationId xmlns:a16="http://schemas.microsoft.com/office/drawing/2014/main" id="{AB4569D1-E4B9-4D8F-B0BD-E92A5E91BFF5}"/>
                  </a:ext>
                </a:extLst>
              </p:cNvPr>
              <p:cNvSpPr txBox="1">
                <a:spLocks noRot="1" noChangeAspect="1" noMove="1" noResize="1" noEditPoints="1" noAdjustHandles="1" noChangeArrowheads="1" noChangeShapeType="1" noTextEdit="1"/>
              </p:cNvSpPr>
              <p:nvPr/>
            </p:nvSpPr>
            <p:spPr>
              <a:xfrm>
                <a:off x="683568" y="4417618"/>
                <a:ext cx="2736304" cy="842923"/>
              </a:xfrm>
              <a:prstGeom prst="rect">
                <a:avLst/>
              </a:prstGeom>
              <a:blipFill>
                <a:blip r:embed="rId2"/>
                <a:stretch>
                  <a:fillRect/>
                </a:stretch>
              </a:blipFill>
            </p:spPr>
            <p:txBody>
              <a:bodyPr/>
              <a:lstStyle/>
              <a:p>
                <a:r>
                  <a:rPr lang="en-US">
                    <a:noFill/>
                  </a:rPr>
                  <a:t> </a:t>
                </a:r>
              </a:p>
            </p:txBody>
          </p:sp>
        </mc:Fallback>
      </mc:AlternateContent>
      <p:sp>
        <p:nvSpPr>
          <p:cNvPr id="8" name="مربع نص 2">
            <a:extLst>
              <a:ext uri="{FF2B5EF4-FFF2-40B4-BE49-F238E27FC236}">
                <a16:creationId xmlns:a16="http://schemas.microsoft.com/office/drawing/2014/main" id="{77FDF2F4-3BDF-4DAF-BA1E-2D32475DFBBA}"/>
              </a:ext>
            </a:extLst>
          </p:cNvPr>
          <p:cNvSpPr txBox="1"/>
          <p:nvPr/>
        </p:nvSpPr>
        <p:spPr>
          <a:xfrm>
            <a:off x="7527655" y="2848494"/>
            <a:ext cx="1186513"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Arial" pitchFamily="34" charset="0"/>
              </a:rPr>
              <a:t>ولكن :</a:t>
            </a:r>
          </a:p>
        </p:txBody>
      </p:sp>
      <mc:AlternateContent xmlns:mc="http://schemas.openxmlformats.org/markup-compatibility/2006">
        <mc:Choice xmlns:a14="http://schemas.microsoft.com/office/drawing/2010/main" Requires="a14">
          <p:sp>
            <p:nvSpPr>
              <p:cNvPr id="9" name="مربع نص 2">
                <a:extLst>
                  <a:ext uri="{FF2B5EF4-FFF2-40B4-BE49-F238E27FC236}">
                    <a16:creationId xmlns:a16="http://schemas.microsoft.com/office/drawing/2014/main" id="{163FB88E-E186-4EBB-8CAF-F83158CE37C4}"/>
                  </a:ext>
                </a:extLst>
              </p:cNvPr>
              <p:cNvSpPr txBox="1"/>
              <p:nvPr/>
            </p:nvSpPr>
            <p:spPr>
              <a:xfrm>
                <a:off x="697171" y="1473106"/>
                <a:ext cx="2709098" cy="461665"/>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𝒂</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𝟏</m:t>
                      </m:r>
                      <m:r>
                        <a:rPr lang="en-US" sz="2400" b="1" i="1" smtClean="0">
                          <a:solidFill>
                            <a:schemeClr val="tx1"/>
                          </a:solidFill>
                          <a:latin typeface="Cambria Math" panose="02040503050406030204" pitchFamily="18" charset="0"/>
                          <a:ea typeface="Cambria Math"/>
                          <a:cs typeface="Arial" pitchFamily="34" charset="0"/>
                        </a:rPr>
                        <m:t>𝟔</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𝒂</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panose="02040503050406030204" pitchFamily="18" charset="0"/>
                          <a:ea typeface="Cambria Math"/>
                          <a:cs typeface="Arial" pitchFamily="34" charset="0"/>
                        </a:rPr>
                        <m:t>𝟖</m:t>
                      </m:r>
                    </m:oMath>
                  </m:oMathPara>
                </a14:m>
                <a:endParaRPr lang="ar-KW" sz="2400" b="1" dirty="0">
                  <a:solidFill>
                    <a:schemeClr val="tx1"/>
                  </a:solidFill>
                  <a:latin typeface="Lucida Calligraphy" pitchFamily="66" charset="0"/>
                  <a:cs typeface="Arial" pitchFamily="34" charset="0"/>
                </a:endParaRPr>
              </a:p>
            </p:txBody>
          </p:sp>
        </mc:Choice>
        <mc:Fallback>
          <p:sp>
            <p:nvSpPr>
              <p:cNvPr id="9" name="مربع نص 2">
                <a:extLst>
                  <a:ext uri="{FF2B5EF4-FFF2-40B4-BE49-F238E27FC236}">
                    <a16:creationId xmlns:a16="http://schemas.microsoft.com/office/drawing/2014/main" id="{163FB88E-E186-4EBB-8CAF-F83158CE37C4}"/>
                  </a:ext>
                </a:extLst>
              </p:cNvPr>
              <p:cNvSpPr txBox="1">
                <a:spLocks noRot="1" noChangeAspect="1" noMove="1" noResize="1" noEditPoints="1" noAdjustHandles="1" noChangeArrowheads="1" noChangeShapeType="1" noTextEdit="1"/>
              </p:cNvSpPr>
              <p:nvPr/>
            </p:nvSpPr>
            <p:spPr>
              <a:xfrm>
                <a:off x="697171" y="1473106"/>
                <a:ext cx="2709098" cy="461665"/>
              </a:xfrm>
              <a:prstGeom prst="rect">
                <a:avLst/>
              </a:prstGeom>
              <a:blipFill>
                <a:blip r:embed="rId3"/>
                <a:stretch>
                  <a:fillRect t="-40000" b="-85333"/>
                </a:stretch>
              </a:blipFill>
            </p:spPr>
            <p:txBody>
              <a:bodyPr/>
              <a:lstStyle/>
              <a:p>
                <a:r>
                  <a:rPr lang="en-US">
                    <a:noFill/>
                  </a:rPr>
                  <a:t> </a:t>
                </a:r>
              </a:p>
            </p:txBody>
          </p:sp>
        </mc:Fallback>
      </mc:AlternateContent>
      <p:sp>
        <p:nvSpPr>
          <p:cNvPr id="10" name="TextBox 2">
            <a:extLst>
              <a:ext uri="{FF2B5EF4-FFF2-40B4-BE49-F238E27FC236}">
                <a16:creationId xmlns:a16="http://schemas.microsoft.com/office/drawing/2014/main" id="{CE987DA8-685D-486A-8ABB-FC738D221E53}"/>
              </a:ext>
            </a:extLst>
          </p:cNvPr>
          <p:cNvSpPr txBox="1"/>
          <p:nvPr/>
        </p:nvSpPr>
        <p:spPr>
          <a:xfrm>
            <a:off x="5292080" y="87015"/>
            <a:ext cx="3724181" cy="461665"/>
          </a:xfrm>
          <a:prstGeom prst="rect">
            <a:avLst/>
          </a:prstGeom>
          <a:noFill/>
        </p:spPr>
        <p:txBody>
          <a:bodyPr wrap="square" rtlCol="0">
            <a:spAutoFit/>
          </a:bodyPr>
          <a:lstStyle/>
          <a:p>
            <a:pPr rtl="0" fontAlgn="base">
              <a:spcBef>
                <a:spcPct val="0"/>
              </a:spcBef>
              <a:spcAft>
                <a:spcPct val="0"/>
              </a:spcAft>
            </a:pPr>
            <a:endParaRPr lang="en-US" sz="2400" b="1" dirty="0">
              <a:latin typeface="Lucida Calligraphy" pitchFamily="66" charset="0"/>
              <a:cs typeface="Arial" pitchFamily="34" charset="0"/>
            </a:endParaRPr>
          </a:p>
        </p:txBody>
      </p:sp>
      <p:sp>
        <p:nvSpPr>
          <p:cNvPr id="11" name="مربع نص 10">
            <a:extLst>
              <a:ext uri="{FF2B5EF4-FFF2-40B4-BE49-F238E27FC236}">
                <a16:creationId xmlns:a16="http://schemas.microsoft.com/office/drawing/2014/main" id="{DEB63068-B2B7-4C5E-8ADD-35084E77E7AA}"/>
              </a:ext>
            </a:extLst>
          </p:cNvPr>
          <p:cNvSpPr txBox="1"/>
          <p:nvPr/>
        </p:nvSpPr>
        <p:spPr>
          <a:xfrm>
            <a:off x="4706810" y="5778178"/>
            <a:ext cx="4007359" cy="461665"/>
          </a:xfrm>
          <a:prstGeom prst="rect">
            <a:avLst/>
          </a:prstGeom>
          <a:noFill/>
        </p:spPr>
        <p:txBody>
          <a:bodyPr wrap="square" rtlCol="1">
            <a:spAutoFit/>
          </a:bodyPr>
          <a:lstStyle/>
          <a:p>
            <a:r>
              <a:rPr lang="ar-KW" sz="2400" b="1" dirty="0">
                <a:latin typeface="Lucida Calligraphy" pitchFamily="66" charset="0"/>
                <a:cs typeface="+mj-cs"/>
              </a:rPr>
              <a:t>بالتعويض نحصل على المعادلة :</a:t>
            </a:r>
            <a:endParaRPr lang="ar-KW" sz="2400" dirty="0">
              <a:cs typeface="+mj-cs"/>
            </a:endParaRPr>
          </a:p>
        </p:txBody>
      </p:sp>
      <p:sp>
        <p:nvSpPr>
          <p:cNvPr id="12" name="مربع نص 2">
            <a:extLst>
              <a:ext uri="{FF2B5EF4-FFF2-40B4-BE49-F238E27FC236}">
                <a16:creationId xmlns:a16="http://schemas.microsoft.com/office/drawing/2014/main" id="{19B0ED55-000B-41E1-ACB9-82215D105D44}"/>
              </a:ext>
            </a:extLst>
          </p:cNvPr>
          <p:cNvSpPr txBox="1"/>
          <p:nvPr/>
        </p:nvSpPr>
        <p:spPr>
          <a:xfrm>
            <a:off x="5580112" y="1691516"/>
            <a:ext cx="3252626" cy="461665"/>
          </a:xfrm>
          <a:prstGeom prst="rect">
            <a:avLst/>
          </a:prstGeom>
          <a:noFill/>
        </p:spPr>
        <p:txBody>
          <a:bodyPr wrap="square" rtlCol="1">
            <a:spAutoFit/>
          </a:bodyPr>
          <a:lstStyle/>
          <a:p>
            <a:pPr fontAlgn="base">
              <a:spcBef>
                <a:spcPct val="0"/>
              </a:spcBef>
              <a:spcAft>
                <a:spcPct val="0"/>
              </a:spcAft>
            </a:pPr>
            <a:r>
              <a:rPr lang="ar-EG" sz="2400" b="1" dirty="0">
                <a:latin typeface="Lucida Calligraphy" pitchFamily="66" charset="0"/>
                <a:cs typeface="Arial" pitchFamily="34" charset="0"/>
              </a:rPr>
              <a:t>ط</a:t>
            </a:r>
            <a:r>
              <a:rPr lang="ar-KW" sz="2400" b="1" dirty="0">
                <a:latin typeface="Lucida Calligraphy" pitchFamily="66" charset="0"/>
                <a:cs typeface="Arial" pitchFamily="34" charset="0"/>
              </a:rPr>
              <a:t>ول </a:t>
            </a:r>
            <a:r>
              <a:rPr lang="ar-EG" sz="2400" b="1" dirty="0">
                <a:latin typeface="Lucida Calligraphy" pitchFamily="66" charset="0"/>
                <a:cs typeface="Arial" pitchFamily="34" charset="0"/>
              </a:rPr>
              <a:t>المحور الا</a:t>
            </a:r>
            <a:r>
              <a:rPr lang="ar-KW" sz="2400" b="1" dirty="0">
                <a:latin typeface="Lucida Calligraphy" pitchFamily="66" charset="0"/>
                <a:cs typeface="Arial" pitchFamily="34" charset="0"/>
              </a:rPr>
              <a:t>كب</a:t>
            </a:r>
            <a:r>
              <a:rPr lang="ar-EG" sz="2400" b="1" dirty="0">
                <a:latin typeface="Lucida Calligraphy" pitchFamily="66" charset="0"/>
                <a:cs typeface="Arial" pitchFamily="34" charset="0"/>
              </a:rPr>
              <a:t>ر </a:t>
            </a:r>
            <a:r>
              <a:rPr lang="ar-KW" sz="2400" b="1" dirty="0">
                <a:latin typeface="Lucida Calligraphy" pitchFamily="66" charset="0"/>
                <a:cs typeface="Arial" pitchFamily="34" charset="0"/>
              </a:rPr>
              <a:t>=</a:t>
            </a:r>
            <a:r>
              <a:rPr lang="en-US" sz="2400" b="1" dirty="0">
                <a:latin typeface="Lucida Calligraphy" pitchFamily="66" charset="0"/>
                <a:cs typeface="Arial" pitchFamily="34" charset="0"/>
              </a:rPr>
              <a:t> </a:t>
            </a:r>
            <a:r>
              <a:rPr lang="en-US" sz="2400" b="1" dirty="0">
                <a:latin typeface="Times New Roman" panose="02020603050405020304" pitchFamily="18" charset="0"/>
                <a:cs typeface="Times New Roman" panose="02020603050405020304" pitchFamily="18" charset="0"/>
              </a:rPr>
              <a:t>12 </a:t>
            </a:r>
            <a:r>
              <a:rPr lang="en-US" sz="2400" b="1" i="1" dirty="0">
                <a:latin typeface="Times New Roman" panose="02020603050405020304" pitchFamily="18" charset="0"/>
                <a:cs typeface="Times New Roman" panose="02020603050405020304" pitchFamily="18" charset="0"/>
              </a:rPr>
              <a:t>cm </a:t>
            </a:r>
            <a:endParaRPr lang="ar-KW" sz="2400"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13" name="مربع نص 2">
                <a:extLst>
                  <a:ext uri="{FF2B5EF4-FFF2-40B4-BE49-F238E27FC236}">
                    <a16:creationId xmlns:a16="http://schemas.microsoft.com/office/drawing/2014/main" id="{1B951513-7A3A-430C-AC3B-4BBA159B98AC}"/>
                  </a:ext>
                </a:extLst>
              </p:cNvPr>
              <p:cNvSpPr txBox="1"/>
              <p:nvPr/>
            </p:nvSpPr>
            <p:spPr>
              <a:xfrm>
                <a:off x="643252" y="2886992"/>
                <a:ext cx="406355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13" name="مربع نص 2">
                <a:extLst>
                  <a:ext uri="{FF2B5EF4-FFF2-40B4-BE49-F238E27FC236}">
                    <a16:creationId xmlns:a16="http://schemas.microsoft.com/office/drawing/2014/main" id="{1B951513-7A3A-430C-AC3B-4BBA159B98AC}"/>
                  </a:ext>
                </a:extLst>
              </p:cNvPr>
              <p:cNvSpPr txBox="1">
                <a:spLocks noRot="1" noChangeAspect="1" noMove="1" noResize="1" noEditPoints="1" noAdjustHandles="1" noChangeArrowheads="1" noChangeShapeType="1" noTextEdit="1"/>
              </p:cNvSpPr>
              <p:nvPr/>
            </p:nvSpPr>
            <p:spPr>
              <a:xfrm>
                <a:off x="643252" y="2886992"/>
                <a:ext cx="4063558" cy="470000"/>
              </a:xfrm>
              <a:prstGeom prst="rect">
                <a:avLst/>
              </a:prstGeom>
              <a:blipFill>
                <a:blip r:embed="rId4"/>
                <a:stretch>
                  <a:fillRect l="-4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مربع نص 2">
                <a:extLst>
                  <a:ext uri="{FF2B5EF4-FFF2-40B4-BE49-F238E27FC236}">
                    <a16:creationId xmlns:a16="http://schemas.microsoft.com/office/drawing/2014/main" id="{8660FDCB-9776-403E-A5D0-C35DBABA8679}"/>
                  </a:ext>
                </a:extLst>
              </p:cNvPr>
              <p:cNvSpPr txBox="1"/>
              <p:nvPr/>
            </p:nvSpPr>
            <p:spPr>
              <a:xfrm>
                <a:off x="591569" y="3356992"/>
                <a:ext cx="406355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a:rPr lang="en-US" sz="2400" b="1" i="1" smtClean="0">
                          <a:solidFill>
                            <a:schemeClr val="tx1"/>
                          </a:solidFill>
                          <a:latin typeface="Cambria Math" panose="02040503050406030204" pitchFamily="18" charset="0"/>
                          <a:ea typeface="Cambria Math"/>
                          <a:cs typeface="Arial" pitchFamily="34" charset="0"/>
                        </a:rPr>
                        <m:t>𝟐𝟓</m:t>
                      </m:r>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panose="02040503050406030204" pitchFamily="18" charset="0"/>
                              <a:ea typeface="Cambria Math"/>
                              <a:cs typeface="Arial" pitchFamily="34" charset="0"/>
                            </a:rPr>
                            <m:t>𝟔𝟒</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14" name="مربع نص 2">
                <a:extLst>
                  <a:ext uri="{FF2B5EF4-FFF2-40B4-BE49-F238E27FC236}">
                    <a16:creationId xmlns:a16="http://schemas.microsoft.com/office/drawing/2014/main" id="{8660FDCB-9776-403E-A5D0-C35DBABA8679}"/>
                  </a:ext>
                </a:extLst>
              </p:cNvPr>
              <p:cNvSpPr txBox="1">
                <a:spLocks noRot="1" noChangeAspect="1" noMove="1" noResize="1" noEditPoints="1" noAdjustHandles="1" noChangeArrowheads="1" noChangeShapeType="1" noTextEdit="1"/>
              </p:cNvSpPr>
              <p:nvPr/>
            </p:nvSpPr>
            <p:spPr>
              <a:xfrm>
                <a:off x="591569" y="3356992"/>
                <a:ext cx="4063558" cy="470000"/>
              </a:xfrm>
              <a:prstGeom prst="rect">
                <a:avLst/>
              </a:prstGeom>
              <a:blipFill>
                <a:blip r:embed="rId5"/>
                <a:stretch>
                  <a:fillRect l="-4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مربع نص 2">
                <a:extLst>
                  <a:ext uri="{FF2B5EF4-FFF2-40B4-BE49-F238E27FC236}">
                    <a16:creationId xmlns:a16="http://schemas.microsoft.com/office/drawing/2014/main" id="{4F017336-3383-4D08-B05C-25D9C51E75D5}"/>
                  </a:ext>
                </a:extLst>
              </p:cNvPr>
              <p:cNvSpPr txBox="1"/>
              <p:nvPr/>
            </p:nvSpPr>
            <p:spPr>
              <a:xfrm>
                <a:off x="697171" y="3869285"/>
                <a:ext cx="2866717"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𝒃</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panose="02040503050406030204" pitchFamily="18" charset="0"/>
                          <a:ea typeface="Cambria Math"/>
                          <a:cs typeface="Arial" pitchFamily="34" charset="0"/>
                        </a:rPr>
                        <m:t>𝟔𝟒</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panose="02040503050406030204" pitchFamily="18" charset="0"/>
                          <a:ea typeface="Cambria Math"/>
                          <a:cs typeface="Arial" pitchFamily="34" charset="0"/>
                        </a:rPr>
                        <m:t>𝟐𝟓</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panose="02040503050406030204" pitchFamily="18" charset="0"/>
                          <a:ea typeface="Cambria Math"/>
                          <a:cs typeface="Arial" pitchFamily="34" charset="0"/>
                        </a:rPr>
                        <m:t>𝟑𝟗</m:t>
                      </m:r>
                    </m:oMath>
                  </m:oMathPara>
                </a14:m>
                <a:endParaRPr lang="ar-KW" sz="2400" b="1" dirty="0">
                  <a:solidFill>
                    <a:schemeClr val="tx1"/>
                  </a:solidFill>
                  <a:latin typeface="Lucida Calligraphy" pitchFamily="66" charset="0"/>
                  <a:cs typeface="Arial" pitchFamily="34" charset="0"/>
                </a:endParaRPr>
              </a:p>
            </p:txBody>
          </p:sp>
        </mc:Choice>
        <mc:Fallback xmlns="">
          <p:sp>
            <p:nvSpPr>
              <p:cNvPr id="15" name="مربع نص 2">
                <a:extLst>
                  <a:ext uri="{FF2B5EF4-FFF2-40B4-BE49-F238E27FC236}">
                    <a16:creationId xmlns:a16="http://schemas.microsoft.com/office/drawing/2014/main" id="{4F017336-3383-4D08-B05C-25D9C51E75D5}"/>
                  </a:ext>
                </a:extLst>
              </p:cNvPr>
              <p:cNvSpPr txBox="1">
                <a:spLocks noRot="1" noChangeAspect="1" noMove="1" noResize="1" noEditPoints="1" noAdjustHandles="1" noChangeArrowheads="1" noChangeShapeType="1" noTextEdit="1"/>
              </p:cNvSpPr>
              <p:nvPr/>
            </p:nvSpPr>
            <p:spPr>
              <a:xfrm>
                <a:off x="697171" y="3869285"/>
                <a:ext cx="2866717" cy="470000"/>
              </a:xfrm>
              <a:prstGeom prst="rect">
                <a:avLst/>
              </a:prstGeom>
              <a:blipFill>
                <a:blip r:embed="rId6"/>
                <a:stretch>
                  <a:fillRect l="-6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مربع نص 15">
                <a:extLst>
                  <a:ext uri="{FF2B5EF4-FFF2-40B4-BE49-F238E27FC236}">
                    <a16:creationId xmlns:a16="http://schemas.microsoft.com/office/drawing/2014/main" id="{0FADA1B9-3202-47A0-BD7B-A15FF20B9B88}"/>
                  </a:ext>
                </a:extLst>
              </p:cNvPr>
              <p:cNvSpPr txBox="1"/>
              <p:nvPr/>
            </p:nvSpPr>
            <p:spPr>
              <a:xfrm>
                <a:off x="5533990" y="4771975"/>
                <a:ext cx="3240360" cy="461665"/>
              </a:xfrm>
              <a:prstGeom prst="rect">
                <a:avLst/>
              </a:prstGeom>
              <a:noFill/>
            </p:spPr>
            <p:txBody>
              <a:bodyPr wrap="square" rtlCol="1">
                <a:spAutoFit/>
              </a:bodyPr>
              <a:lstStyle/>
              <a:p>
                <a14:m>
                  <m:oMath xmlns:m="http://schemas.openxmlformats.org/officeDocument/2006/math">
                    <m:r>
                      <a:rPr lang="ar-KW" sz="2400" b="1" i="1" smtClean="0">
                        <a:solidFill>
                          <a:schemeClr val="tx1"/>
                        </a:solidFill>
                        <a:latin typeface="Cambria Math"/>
                        <a:ea typeface="Cambria Math"/>
                        <a:cs typeface="+mj-cs"/>
                      </a:rPr>
                      <m:t>∴</m:t>
                    </m:r>
                  </m:oMath>
                </a14:m>
                <a:r>
                  <a:rPr lang="ar-KW" sz="2400" b="1" dirty="0">
                    <a:solidFill>
                      <a:schemeClr val="tx1"/>
                    </a:solidFill>
                    <a:cs typeface="+mj-cs"/>
                  </a:rPr>
                  <a:t>معادلة القطع الناقص هي:</a:t>
                </a:r>
              </a:p>
            </p:txBody>
          </p:sp>
        </mc:Choice>
        <mc:Fallback xmlns="">
          <p:sp>
            <p:nvSpPr>
              <p:cNvPr id="16" name="مربع نص 15">
                <a:extLst>
                  <a:ext uri="{FF2B5EF4-FFF2-40B4-BE49-F238E27FC236}">
                    <a16:creationId xmlns:a16="http://schemas.microsoft.com/office/drawing/2014/main" id="{0FADA1B9-3202-47A0-BD7B-A15FF20B9B88}"/>
                  </a:ext>
                </a:extLst>
              </p:cNvPr>
              <p:cNvSpPr txBox="1">
                <a:spLocks noRot="1" noChangeAspect="1" noMove="1" noResize="1" noEditPoints="1" noAdjustHandles="1" noChangeArrowheads="1" noChangeShapeType="1" noTextEdit="1"/>
              </p:cNvSpPr>
              <p:nvPr/>
            </p:nvSpPr>
            <p:spPr>
              <a:xfrm>
                <a:off x="5533990" y="4771975"/>
                <a:ext cx="3240360" cy="461665"/>
              </a:xfrm>
              <a:prstGeom prst="rect">
                <a:avLst/>
              </a:prstGeom>
              <a:blipFill>
                <a:blip r:embed="rId7"/>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5">
                <a:extLst>
                  <a:ext uri="{FF2B5EF4-FFF2-40B4-BE49-F238E27FC236}">
                    <a16:creationId xmlns:a16="http://schemas.microsoft.com/office/drawing/2014/main" id="{54986735-64CD-4526-88FE-215791108349}"/>
                  </a:ext>
                </a:extLst>
              </p:cNvPr>
              <p:cNvSpPr txBox="1"/>
              <p:nvPr/>
            </p:nvSpPr>
            <p:spPr>
              <a:xfrm>
                <a:off x="643252" y="5295724"/>
                <a:ext cx="2736304" cy="842859"/>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r>
                            <a:rPr lang="en-US" sz="2400" b="1" i="1" smtClean="0">
                              <a:solidFill>
                                <a:schemeClr val="tx1"/>
                              </a:solidFill>
                              <a:latin typeface="Cambria Math" panose="02040503050406030204" pitchFamily="18" charset="0"/>
                            </a:rPr>
                            <m:t>𝟑𝟗</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r>
                            <a:rPr lang="en-US" sz="2400" b="1" i="1" smtClean="0">
                              <a:solidFill>
                                <a:schemeClr val="tx1"/>
                              </a:solidFill>
                              <a:latin typeface="Cambria Math" panose="02040503050406030204" pitchFamily="18" charset="0"/>
                              <a:ea typeface="Cambria Math"/>
                            </a:rPr>
                            <m:t>𝟔𝟒</m:t>
                          </m:r>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17" name="TextBox 5">
                <a:extLst>
                  <a:ext uri="{FF2B5EF4-FFF2-40B4-BE49-F238E27FC236}">
                    <a16:creationId xmlns:a16="http://schemas.microsoft.com/office/drawing/2014/main" id="{54986735-64CD-4526-88FE-215791108349}"/>
                  </a:ext>
                </a:extLst>
              </p:cNvPr>
              <p:cNvSpPr txBox="1">
                <a:spLocks noRot="1" noChangeAspect="1" noMove="1" noResize="1" noEditPoints="1" noAdjustHandles="1" noChangeArrowheads="1" noChangeShapeType="1" noTextEdit="1"/>
              </p:cNvSpPr>
              <p:nvPr/>
            </p:nvSpPr>
            <p:spPr>
              <a:xfrm>
                <a:off x="643252" y="5295724"/>
                <a:ext cx="2736304" cy="842859"/>
              </a:xfrm>
              <a:prstGeom prst="rect">
                <a:avLst/>
              </a:prstGeom>
              <a:blipFill>
                <a:blip r:embed="rId8"/>
                <a:stretch>
                  <a:fillRect/>
                </a:stretch>
              </a:blipFill>
            </p:spPr>
            <p:txBody>
              <a:bodyPr/>
              <a:lstStyle/>
              <a:p>
                <a:r>
                  <a:rPr lang="en-US">
                    <a:noFill/>
                  </a:rPr>
                  <a:t> </a:t>
                </a:r>
              </a:p>
            </p:txBody>
          </p:sp>
        </mc:Fallback>
      </mc:AlternateContent>
      <p:sp>
        <p:nvSpPr>
          <p:cNvPr id="18" name="مربع نص 2">
            <a:extLst>
              <a:ext uri="{FF2B5EF4-FFF2-40B4-BE49-F238E27FC236}">
                <a16:creationId xmlns:a16="http://schemas.microsoft.com/office/drawing/2014/main" id="{2F892449-058D-48CD-91B2-EACF371D0D61}"/>
              </a:ext>
            </a:extLst>
          </p:cNvPr>
          <p:cNvSpPr txBox="1"/>
          <p:nvPr/>
        </p:nvSpPr>
        <p:spPr>
          <a:xfrm>
            <a:off x="5161824" y="2303956"/>
            <a:ext cx="3658648" cy="461665"/>
          </a:xfrm>
          <a:prstGeom prst="rect">
            <a:avLst/>
          </a:prstGeom>
          <a:noFill/>
        </p:spPr>
        <p:txBody>
          <a:bodyPr wrap="square" rtlCol="1">
            <a:spAutoFit/>
          </a:bodyPr>
          <a:lstStyle/>
          <a:p>
            <a:pPr fontAlgn="base">
              <a:spcBef>
                <a:spcPct val="0"/>
              </a:spcBef>
              <a:spcAft>
                <a:spcPct val="0"/>
              </a:spcAft>
            </a:pPr>
            <a:r>
              <a:rPr lang="ar-KW" sz="2400" b="1" dirty="0">
                <a:latin typeface="Lucida Calligraphy" pitchFamily="66" charset="0"/>
                <a:cs typeface="+mj-cs"/>
              </a:rPr>
              <a:t>المسافة بين البؤرتين = </a:t>
            </a:r>
            <a:r>
              <a:rPr lang="en-US" sz="2400" b="1" dirty="0">
                <a:latin typeface="Lucida Calligraphy" pitchFamily="66" charset="0"/>
                <a:cs typeface="+mj-cs"/>
              </a:rPr>
              <a:t>8 </a:t>
            </a:r>
            <a:r>
              <a:rPr lang="en-US" sz="2400" b="1" i="1" dirty="0">
                <a:latin typeface="Lucida Calligraphy" pitchFamily="66" charset="0"/>
                <a:cs typeface="+mj-cs"/>
              </a:rPr>
              <a:t>cm</a:t>
            </a:r>
            <a:r>
              <a:rPr lang="ar-KW" sz="2400" b="1" dirty="0">
                <a:latin typeface="Lucida Calligraphy" pitchFamily="66" charset="0"/>
                <a:cs typeface="+mj-cs"/>
              </a:rPr>
              <a:t> </a:t>
            </a:r>
          </a:p>
        </p:txBody>
      </p:sp>
      <mc:AlternateContent xmlns:mc="http://schemas.openxmlformats.org/markup-compatibility/2006">
        <mc:Choice xmlns:a14="http://schemas.microsoft.com/office/drawing/2010/main" Requires="a14">
          <p:sp>
            <p:nvSpPr>
              <p:cNvPr id="19" name="مربع نص 2">
                <a:extLst>
                  <a:ext uri="{FF2B5EF4-FFF2-40B4-BE49-F238E27FC236}">
                    <a16:creationId xmlns:a16="http://schemas.microsoft.com/office/drawing/2014/main" id="{99658638-A20B-4210-B2DE-2D800F7B26B7}"/>
                  </a:ext>
                </a:extLst>
              </p:cNvPr>
              <p:cNvSpPr txBox="1"/>
              <p:nvPr/>
            </p:nvSpPr>
            <p:spPr>
              <a:xfrm>
                <a:off x="469210" y="2145362"/>
                <a:ext cx="2709098" cy="461665"/>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𝒄</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panose="02040503050406030204" pitchFamily="18" charset="0"/>
                          <a:ea typeface="Cambria Math"/>
                          <a:cs typeface="Arial" pitchFamily="34" charset="0"/>
                        </a:rPr>
                        <m:t>𝟏𝟎</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𝒄</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panose="02040503050406030204" pitchFamily="18" charset="0"/>
                          <a:ea typeface="Cambria Math"/>
                          <a:cs typeface="Arial" pitchFamily="34" charset="0"/>
                        </a:rPr>
                        <m:t>𝟓</m:t>
                      </m:r>
                    </m:oMath>
                  </m:oMathPara>
                </a14:m>
                <a:endParaRPr lang="ar-KW" sz="2400" b="1" dirty="0">
                  <a:solidFill>
                    <a:schemeClr val="tx1"/>
                  </a:solidFill>
                  <a:latin typeface="Lucida Calligraphy" pitchFamily="66" charset="0"/>
                  <a:cs typeface="Arial" pitchFamily="34" charset="0"/>
                </a:endParaRPr>
              </a:p>
            </p:txBody>
          </p:sp>
        </mc:Choice>
        <mc:Fallback>
          <p:sp>
            <p:nvSpPr>
              <p:cNvPr id="19" name="مربع نص 2">
                <a:extLst>
                  <a:ext uri="{FF2B5EF4-FFF2-40B4-BE49-F238E27FC236}">
                    <a16:creationId xmlns:a16="http://schemas.microsoft.com/office/drawing/2014/main" id="{99658638-A20B-4210-B2DE-2D800F7B26B7}"/>
                  </a:ext>
                </a:extLst>
              </p:cNvPr>
              <p:cNvSpPr txBox="1">
                <a:spLocks noRot="1" noChangeAspect="1" noMove="1" noResize="1" noEditPoints="1" noAdjustHandles="1" noChangeArrowheads="1" noChangeShapeType="1" noTextEdit="1"/>
              </p:cNvSpPr>
              <p:nvPr/>
            </p:nvSpPr>
            <p:spPr>
              <a:xfrm>
                <a:off x="469210" y="2145362"/>
                <a:ext cx="2709098" cy="461665"/>
              </a:xfrm>
              <a:prstGeom prst="rect">
                <a:avLst/>
              </a:prstGeom>
              <a:blipFill>
                <a:blip r:embed="rId9"/>
                <a:stretch>
                  <a:fillRect t="-39474" b="-82895"/>
                </a:stretch>
              </a:blipFill>
            </p:spPr>
            <p:txBody>
              <a:bodyPr/>
              <a:lstStyle/>
              <a:p>
                <a:r>
                  <a:rPr lang="en-US">
                    <a:noFill/>
                  </a:rPr>
                  <a:t> </a:t>
                </a:r>
              </a:p>
            </p:txBody>
          </p:sp>
        </mc:Fallback>
      </mc:AlternateContent>
      <p:sp>
        <p:nvSpPr>
          <p:cNvPr id="20" name="مربع نص 19">
            <a:extLst>
              <a:ext uri="{FF2B5EF4-FFF2-40B4-BE49-F238E27FC236}">
                <a16:creationId xmlns:a16="http://schemas.microsoft.com/office/drawing/2014/main" id="{506DFC34-6E84-4D26-A8AB-D4B7DBF4327D}"/>
              </a:ext>
            </a:extLst>
          </p:cNvPr>
          <p:cNvSpPr txBox="1"/>
          <p:nvPr/>
        </p:nvSpPr>
        <p:spPr>
          <a:xfrm>
            <a:off x="5461838" y="87015"/>
            <a:ext cx="3512404" cy="461665"/>
          </a:xfrm>
          <a:prstGeom prst="rect">
            <a:avLst/>
          </a:prstGeom>
          <a:noFill/>
        </p:spPr>
        <p:txBody>
          <a:bodyPr wrap="square" rtlCol="1">
            <a:spAutoFit/>
          </a:bodyPr>
          <a:lstStyle/>
          <a:p>
            <a:r>
              <a:rPr lang="ar-KW" sz="2400" b="1" dirty="0">
                <a:solidFill>
                  <a:srgbClr val="FF0000"/>
                </a:solidFill>
              </a:rPr>
              <a:t>حاول أن تحل </a:t>
            </a:r>
            <a:r>
              <a:rPr lang="en-US" sz="2400" b="1" dirty="0">
                <a:solidFill>
                  <a:srgbClr val="FF0000"/>
                </a:solidFill>
              </a:rPr>
              <a:t>4</a:t>
            </a:r>
            <a:r>
              <a:rPr lang="ar-KW" sz="2400" b="1" dirty="0">
                <a:solidFill>
                  <a:srgbClr val="FF0000"/>
                </a:solidFill>
              </a:rPr>
              <a:t> صـ</a:t>
            </a:r>
            <a:r>
              <a:rPr lang="en-US" sz="2400" b="1" dirty="0">
                <a:solidFill>
                  <a:srgbClr val="FF0000"/>
                </a:solidFill>
              </a:rPr>
              <a:t>114 </a:t>
            </a:r>
            <a:r>
              <a:rPr lang="ar-KW" sz="2400" b="1" dirty="0">
                <a:solidFill>
                  <a:srgbClr val="FF0000"/>
                </a:solidFill>
              </a:rPr>
              <a:t>:</a:t>
            </a:r>
          </a:p>
        </p:txBody>
      </p:sp>
    </p:spTree>
    <p:extLst>
      <p:ext uri="{BB962C8B-B14F-4D97-AF65-F5344CB8AC3E}">
        <p14:creationId xmlns:p14="http://schemas.microsoft.com/office/powerpoint/2010/main" val="13040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randombar(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randombar(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randombar(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randombar(horizont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randombar(horizontal)">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randombar(horizontal)">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randombar(horizontal)">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797" y="438532"/>
            <a:ext cx="7992888" cy="1200329"/>
          </a:xfrm>
          <a:prstGeom prst="rect">
            <a:avLst/>
          </a:prstGeom>
          <a:noFill/>
        </p:spPr>
        <p:txBody>
          <a:bodyPr wrap="square" rtlCol="0">
            <a:spAutoFit/>
          </a:bodyPr>
          <a:lstStyle/>
          <a:p>
            <a:r>
              <a:rPr lang="ar-KW" sz="2400" b="1" dirty="0">
                <a:cs typeface="+mj-cs"/>
              </a:rPr>
              <a:t>للقطع الناقص الذي يولد السطح الناقص لجهاز تفتيت الحصوات , محور أكبر نقطتاه الطرفيتان</a:t>
            </a:r>
            <a:r>
              <a:rPr lang="en-US" sz="2400" b="1" dirty="0">
                <a:cs typeface="+mj-cs"/>
              </a:rPr>
              <a:t>A</a:t>
            </a:r>
            <a:r>
              <a:rPr lang="en-US" sz="2400" b="1" baseline="-25000" dirty="0">
                <a:cs typeface="+mj-cs"/>
              </a:rPr>
              <a:t>1</a:t>
            </a:r>
            <a:r>
              <a:rPr lang="en-US" sz="2400" b="1" dirty="0">
                <a:cs typeface="+mj-cs"/>
              </a:rPr>
              <a:t>(6,0) </a:t>
            </a:r>
            <a:r>
              <a:rPr lang="ar-KW" sz="2400" b="1" dirty="0">
                <a:cs typeface="+mj-cs"/>
              </a:rPr>
              <a:t> ,</a:t>
            </a:r>
            <a:r>
              <a:rPr lang="en-US" sz="2400" b="1" dirty="0">
                <a:cs typeface="+mj-cs"/>
              </a:rPr>
              <a:t>A</a:t>
            </a:r>
            <a:r>
              <a:rPr lang="en-US" sz="2400" b="1" baseline="-25000" dirty="0">
                <a:cs typeface="+mj-cs"/>
              </a:rPr>
              <a:t>2</a:t>
            </a:r>
            <a:r>
              <a:rPr lang="en-US" sz="2400" b="1" dirty="0">
                <a:cs typeface="+mj-cs"/>
              </a:rPr>
              <a:t>(-6,0)</a:t>
            </a:r>
            <a:r>
              <a:rPr lang="ar-KW" sz="2400" b="1" dirty="0">
                <a:cs typeface="+mj-cs"/>
              </a:rPr>
              <a:t> ومحور الاصغر إحدى نقطتيه الطرفيتين </a:t>
            </a:r>
            <a:r>
              <a:rPr lang="en-US" sz="2400" b="1" dirty="0">
                <a:cs typeface="+mj-cs"/>
              </a:rPr>
              <a:t>B</a:t>
            </a:r>
            <a:r>
              <a:rPr lang="en-US" sz="2400" b="1" baseline="-25000" dirty="0">
                <a:cs typeface="+mj-cs"/>
              </a:rPr>
              <a:t>1</a:t>
            </a:r>
            <a:r>
              <a:rPr lang="en-US" sz="2400" b="1" dirty="0">
                <a:cs typeface="+mj-cs"/>
              </a:rPr>
              <a:t>(0,-2.5)</a:t>
            </a:r>
            <a:r>
              <a:rPr lang="ar-KW" sz="2400" b="1" dirty="0">
                <a:cs typeface="+mj-cs"/>
              </a:rPr>
              <a:t> , اوجد إحداثيات البؤرتين.</a:t>
            </a:r>
            <a:endParaRPr lang="en-US" sz="2400" b="1" dirty="0">
              <a:cs typeface="+mj-cs"/>
            </a:endParaRPr>
          </a:p>
        </p:txBody>
      </p:sp>
      <p:sp>
        <p:nvSpPr>
          <p:cNvPr id="7" name="TextBox 2"/>
          <p:cNvSpPr txBox="1"/>
          <p:nvPr/>
        </p:nvSpPr>
        <p:spPr>
          <a:xfrm>
            <a:off x="7842279" y="1537871"/>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mj-cs"/>
              </a:rPr>
              <a:t>الحل</a:t>
            </a:r>
            <a:r>
              <a:rPr lang="ar-KW" sz="2400" b="1" u="sng" dirty="0">
                <a:solidFill>
                  <a:srgbClr val="FF0000"/>
                </a:solidFill>
                <a:latin typeface="Lucida Calligraphy" pitchFamily="66" charset="0"/>
                <a:cs typeface="+mj-cs"/>
              </a:rPr>
              <a:t>:</a:t>
            </a:r>
            <a:endParaRPr lang="en-US" sz="2400" b="1" u="sng" dirty="0">
              <a:solidFill>
                <a:srgbClr val="FF0000"/>
              </a:solidFill>
              <a:latin typeface="Lucida Calligraphy" pitchFamily="66" charset="0"/>
              <a:cs typeface="+mj-cs"/>
            </a:endParaRPr>
          </a:p>
        </p:txBody>
      </p:sp>
      <p:sp>
        <p:nvSpPr>
          <p:cNvPr id="14" name="مربع نص 2"/>
          <p:cNvSpPr txBox="1"/>
          <p:nvPr/>
        </p:nvSpPr>
        <p:spPr>
          <a:xfrm>
            <a:off x="4232660" y="2590127"/>
            <a:ext cx="4485788" cy="461665"/>
          </a:xfrm>
          <a:prstGeom prst="rect">
            <a:avLst/>
          </a:prstGeom>
          <a:noFill/>
        </p:spPr>
        <p:txBody>
          <a:bodyPr wrap="square" rtlCol="1">
            <a:spAutoFit/>
          </a:bodyPr>
          <a:lstStyle/>
          <a:p>
            <a:pPr rtl="0" fontAlgn="base">
              <a:spcBef>
                <a:spcPct val="0"/>
              </a:spcBef>
              <a:spcAft>
                <a:spcPct val="0"/>
              </a:spcAft>
            </a:pPr>
            <a:r>
              <a:rPr lang="en-US" sz="2400" b="1" i="1" dirty="0">
                <a:latin typeface="Times New Roman" panose="02020603050405020304" pitchFamily="18" charset="0"/>
                <a:cs typeface="Times New Roman" panose="02020603050405020304" pitchFamily="18" charset="0"/>
              </a:rPr>
              <a:t>a</a:t>
            </a:r>
            <a:r>
              <a:rPr lang="en-US" sz="2400" b="1" dirty="0">
                <a:latin typeface="Lucida Calligraphy" pitchFamily="66" charset="0"/>
                <a:cs typeface="+mj-cs"/>
              </a:rPr>
              <a:t>= </a:t>
            </a:r>
            <a:r>
              <a:rPr lang="en-US" sz="2400" b="1" dirty="0">
                <a:latin typeface="Times New Roman" panose="02020603050405020304" pitchFamily="18" charset="0"/>
                <a:cs typeface="Times New Roman" panose="02020603050405020304" pitchFamily="18" charset="0"/>
              </a:rPr>
              <a:t>6</a:t>
            </a:r>
            <a:r>
              <a:rPr lang="en-US" sz="2400" b="1" dirty="0">
                <a:latin typeface="Lucida Calligraphy" pitchFamily="66" charset="0"/>
                <a:cs typeface="+mj-cs"/>
              </a:rPr>
              <a:t>  ,  </a:t>
            </a:r>
            <a:r>
              <a:rPr lang="en-US" sz="2400" b="1" i="1" dirty="0">
                <a:latin typeface="Times New Roman" panose="02020603050405020304" pitchFamily="18" charset="0"/>
                <a:cs typeface="Times New Roman" panose="02020603050405020304" pitchFamily="18" charset="0"/>
              </a:rPr>
              <a:t>b</a:t>
            </a:r>
            <a:r>
              <a:rPr lang="en-US" sz="2400" b="1" dirty="0">
                <a:latin typeface="Lucida Calligraphy" pitchFamily="66" charset="0"/>
                <a:cs typeface="+mj-cs"/>
              </a:rPr>
              <a:t>=</a:t>
            </a:r>
            <a:r>
              <a:rPr lang="en-US" sz="2400" b="1" dirty="0">
                <a:latin typeface="Times New Roman" panose="02020603050405020304" pitchFamily="18" charset="0"/>
                <a:cs typeface="Times New Roman" panose="02020603050405020304" pitchFamily="18" charset="0"/>
              </a:rPr>
              <a:t>2.5</a:t>
            </a:r>
            <a:r>
              <a:rPr lang="en-US" sz="2400" b="1" dirty="0">
                <a:latin typeface="Lucida Calligraphy" pitchFamily="66" charset="0"/>
                <a:cs typeface="+mj-cs"/>
              </a:rPr>
              <a:t> </a:t>
            </a:r>
            <a:r>
              <a:rPr lang="ar-KW" sz="2400" b="1" dirty="0">
                <a:latin typeface="Lucida Calligraphy" pitchFamily="66" charset="0"/>
                <a:cs typeface="+mj-cs"/>
              </a:rPr>
              <a:t>و </a:t>
            </a:r>
            <a:r>
              <a:rPr lang="en-US" sz="2400" b="1" dirty="0">
                <a:latin typeface="Lucida Calligraphy" pitchFamily="66" charset="0"/>
                <a:cs typeface="+mj-cs"/>
              </a:rPr>
              <a:t>  </a:t>
            </a:r>
            <a:r>
              <a:rPr lang="en-US" sz="2400" b="1" dirty="0">
                <a:latin typeface="Times New Roman" panose="02020603050405020304" pitchFamily="18" charset="0"/>
                <a:cs typeface="Times New Roman" panose="02020603050405020304" pitchFamily="18" charset="0"/>
              </a:rPr>
              <a:t>(0,0)</a:t>
            </a:r>
            <a:r>
              <a:rPr lang="ar-KW" sz="2400" b="1" dirty="0">
                <a:latin typeface="Times New Roman" panose="02020603050405020304" pitchFamily="18" charset="0"/>
                <a:cs typeface="Times New Roman" panose="02020603050405020304" pitchFamily="18" charset="0"/>
              </a:rPr>
              <a:t> </a:t>
            </a:r>
            <a:r>
              <a:rPr lang="ar-KW" sz="2400" b="1" dirty="0">
                <a:cs typeface="+mj-cs"/>
              </a:rPr>
              <a:t>المركز </a:t>
            </a:r>
            <a:endParaRPr lang="ar-KW" sz="2400" b="1" dirty="0">
              <a:latin typeface="Lucida Calligraphy" pitchFamily="66" charset="0"/>
              <a:cs typeface="+mj-cs"/>
            </a:endParaRPr>
          </a:p>
        </p:txBody>
      </p:sp>
      <p:sp>
        <p:nvSpPr>
          <p:cNvPr id="20" name="مربع نص 2"/>
          <p:cNvSpPr txBox="1"/>
          <p:nvPr/>
        </p:nvSpPr>
        <p:spPr>
          <a:xfrm>
            <a:off x="4797998" y="2021304"/>
            <a:ext cx="4004581"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mj-cs"/>
              </a:rPr>
              <a:t> من المعلومات المعطاة  نجد أن : </a:t>
            </a:r>
          </a:p>
        </p:txBody>
      </p:sp>
      <mc:AlternateContent xmlns:mc="http://schemas.openxmlformats.org/markup-compatibility/2006" xmlns:a14="http://schemas.microsoft.com/office/drawing/2010/main">
        <mc:Choice Requires="a14">
          <p:sp>
            <p:nvSpPr>
              <p:cNvPr id="21" name="مربع نص 2"/>
              <p:cNvSpPr txBox="1"/>
              <p:nvPr/>
            </p:nvSpPr>
            <p:spPr>
              <a:xfrm>
                <a:off x="3347864" y="3252062"/>
                <a:ext cx="2155854"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𝑪</m:t>
                          </m:r>
                        </m:e>
                        <m:sup>
                          <m:r>
                            <a:rPr lang="en-US" sz="2400" b="1" i="1" smtClean="0">
                              <a:solidFill>
                                <a:schemeClr val="tx1"/>
                              </a:solidFill>
                              <a:latin typeface="Cambria Math"/>
                              <a:cs typeface="+mj-cs"/>
                            </a:rPr>
                            <m:t>𝟐</m:t>
                          </m:r>
                        </m:sup>
                      </m:sSup>
                      <m:r>
                        <a:rPr lang="ar-KW" sz="2400" b="1" i="1" smtClean="0">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𝒂</m:t>
                          </m:r>
                        </m:e>
                        <m:sup>
                          <m:r>
                            <a:rPr lang="en-US" sz="2400" b="1" i="1" smtClean="0">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𝒃</m:t>
                          </m:r>
                        </m:e>
                        <m:sup>
                          <m:r>
                            <a:rPr lang="en-US" sz="2400" b="1" i="1" smtClean="0">
                              <a:solidFill>
                                <a:schemeClr val="tx1"/>
                              </a:solidFill>
                              <a:latin typeface="Cambria Math"/>
                              <a:ea typeface="Cambria Math"/>
                              <a:cs typeface="+mj-cs"/>
                            </a:rPr>
                            <m:t>𝟐</m:t>
                          </m:r>
                        </m:sup>
                      </m:sSup>
                    </m:oMath>
                  </m:oMathPara>
                </a14:m>
                <a:endParaRPr lang="ar-KW" sz="2400" b="1" dirty="0">
                  <a:solidFill>
                    <a:schemeClr val="tx1"/>
                  </a:solidFill>
                  <a:latin typeface="Lucida Calligraphy" pitchFamily="66" charset="0"/>
                  <a:cs typeface="+mj-cs"/>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3347864" y="3252062"/>
                <a:ext cx="2155854" cy="470000"/>
              </a:xfrm>
              <a:prstGeom prst="rect">
                <a:avLst/>
              </a:prstGeom>
              <a:blipFill>
                <a:blip r:embed="rId2"/>
                <a:stretch>
                  <a:fillRect/>
                </a:stretch>
              </a:blipFill>
            </p:spPr>
            <p:txBody>
              <a:bodyPr/>
              <a:lstStyle/>
              <a:p>
                <a:r>
                  <a:rPr lang="en-US">
                    <a:noFill/>
                  </a:rPr>
                  <a:t> </a:t>
                </a:r>
              </a:p>
            </p:txBody>
          </p:sp>
        </mc:Fallback>
      </mc:AlternateContent>
      <p:sp>
        <p:nvSpPr>
          <p:cNvPr id="24" name="مربع نص 23"/>
          <p:cNvSpPr txBox="1"/>
          <p:nvPr/>
        </p:nvSpPr>
        <p:spPr>
          <a:xfrm>
            <a:off x="1682172" y="5467508"/>
            <a:ext cx="7063330" cy="461665"/>
          </a:xfrm>
          <a:prstGeom prst="rect">
            <a:avLst/>
          </a:prstGeom>
          <a:noFill/>
        </p:spPr>
        <p:txBody>
          <a:bodyPr wrap="square" rtlCol="1">
            <a:spAutoFit/>
          </a:bodyPr>
          <a:lstStyle/>
          <a:p>
            <a:r>
              <a:rPr lang="ar-KW" sz="2400" b="1" dirty="0">
                <a:cs typeface="+mj-cs"/>
              </a:rPr>
              <a:t>البؤرتان هما بالتقريب النقطتان </a:t>
            </a:r>
            <a:r>
              <a:rPr lang="en-US" sz="2400" b="1" i="1" dirty="0">
                <a:latin typeface="Times New Roman" panose="02020603050405020304" pitchFamily="18" charset="0"/>
                <a:cs typeface="Times New Roman" panose="02020603050405020304" pitchFamily="18" charset="0"/>
              </a:rPr>
              <a:t>F</a:t>
            </a:r>
            <a:r>
              <a:rPr lang="en-US" sz="2400" b="1" baseline="-25000" dirty="0">
                <a:cs typeface="+mj-cs"/>
              </a:rPr>
              <a:t>1</a:t>
            </a:r>
            <a:r>
              <a:rPr lang="en-US" sz="2400" b="1" dirty="0">
                <a:cs typeface="+mj-cs"/>
              </a:rPr>
              <a:t>(</a:t>
            </a:r>
            <a:r>
              <a:rPr lang="en-US" sz="2400" b="1" dirty="0">
                <a:latin typeface="Times New Roman" panose="02020603050405020304" pitchFamily="18" charset="0"/>
                <a:cs typeface="Times New Roman" panose="02020603050405020304" pitchFamily="18" charset="0"/>
              </a:rPr>
              <a:t>5.45,0</a:t>
            </a:r>
            <a:r>
              <a:rPr lang="en-US" sz="2400" b="1" dirty="0">
                <a:cs typeface="+mj-cs"/>
              </a:rPr>
              <a:t>)</a:t>
            </a:r>
            <a:r>
              <a:rPr lang="ar-KW" sz="2400" b="1" dirty="0">
                <a:cs typeface="+mj-cs"/>
              </a:rPr>
              <a:t>,</a:t>
            </a:r>
            <a:r>
              <a:rPr lang="en-US" sz="2400" b="1" dirty="0">
                <a:cs typeface="+mj-cs"/>
              </a:rPr>
              <a:t> </a:t>
            </a:r>
            <a:r>
              <a:rPr lang="en-US" sz="2400" b="1" i="1" dirty="0">
                <a:latin typeface="Times New Roman" panose="02020603050405020304" pitchFamily="18" charset="0"/>
                <a:cs typeface="Times New Roman" panose="02020603050405020304" pitchFamily="18" charset="0"/>
              </a:rPr>
              <a:t>F</a:t>
            </a:r>
            <a:r>
              <a:rPr lang="en-US" sz="2400" b="1" baseline="-25000" dirty="0">
                <a:cs typeface="+mj-cs"/>
              </a:rPr>
              <a:t>2</a:t>
            </a:r>
            <a:r>
              <a:rPr lang="en-US" sz="2400" b="1" dirty="0">
                <a:cs typeface="+mj-cs"/>
              </a:rPr>
              <a:t> </a:t>
            </a:r>
            <a:r>
              <a:rPr lang="en-US" sz="2400" b="1" dirty="0">
                <a:latin typeface="Times New Roman" panose="02020603050405020304" pitchFamily="18" charset="0"/>
                <a:cs typeface="Times New Roman" panose="02020603050405020304" pitchFamily="18" charset="0"/>
              </a:rPr>
              <a:t>(-5.45,0</a:t>
            </a:r>
            <a:r>
              <a:rPr lang="en-US" sz="2400" b="1" dirty="0">
                <a:cs typeface="+mj-cs"/>
              </a:rPr>
              <a:t>)</a:t>
            </a:r>
            <a:r>
              <a:rPr lang="ar-KW" sz="2400" b="1" dirty="0">
                <a:cs typeface="+mj-cs"/>
              </a:rPr>
              <a:t> </a:t>
            </a:r>
          </a:p>
        </p:txBody>
      </p:sp>
      <mc:AlternateContent xmlns:mc="http://schemas.openxmlformats.org/markup-compatibility/2006" xmlns:a14="http://schemas.microsoft.com/office/drawing/2010/main">
        <mc:Choice Requires="a14">
          <p:sp>
            <p:nvSpPr>
              <p:cNvPr id="26" name="مربع نص 2"/>
              <p:cNvSpPr txBox="1"/>
              <p:nvPr/>
            </p:nvSpPr>
            <p:spPr>
              <a:xfrm>
                <a:off x="3203848" y="3742555"/>
                <a:ext cx="2719892" cy="557589"/>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mj-cs"/>
                            </a:rPr>
                          </m:ctrlPr>
                        </m:sSupPr>
                        <m:e>
                          <m:r>
                            <a:rPr lang="en-US" sz="2400" b="1" i="1">
                              <a:latin typeface="Cambria Math"/>
                            </a:rPr>
                            <m:t>𝑪</m:t>
                          </m:r>
                        </m:e>
                        <m:sup>
                          <m:r>
                            <a:rPr lang="en-US" sz="2400" b="1" i="1" smtClean="0">
                              <a:solidFill>
                                <a:schemeClr val="tx1"/>
                              </a:solidFill>
                              <a:latin typeface="Cambria Math"/>
                              <a:cs typeface="+mj-cs"/>
                            </a:rPr>
                            <m:t>𝟐</m:t>
                          </m:r>
                        </m:sup>
                      </m:sSup>
                      <m:r>
                        <a:rPr lang="ar-KW" sz="2400" b="1" i="1" smtClean="0">
                          <a:solidFill>
                            <a:schemeClr val="tx1"/>
                          </a:solidFill>
                          <a:latin typeface="Cambria Math"/>
                          <a:ea typeface="Cambria Math"/>
                          <a:cs typeface="+mj-cs"/>
                        </a:rPr>
                        <m:t>=</m:t>
                      </m:r>
                      <m:rad>
                        <m:radPr>
                          <m:degHide m:val="on"/>
                          <m:ctrlPr>
                            <a:rPr lang="ar-KW" sz="2400" b="1" i="1" smtClean="0">
                              <a:solidFill>
                                <a:schemeClr val="tx1"/>
                              </a:solidFill>
                              <a:latin typeface="Cambria Math" panose="02040503050406030204" pitchFamily="18" charset="0"/>
                              <a:ea typeface="Cambria Math"/>
                              <a:cs typeface="+mj-cs"/>
                            </a:rPr>
                          </m:ctrlPr>
                        </m:radPr>
                        <m:deg/>
                        <m:e>
                          <m:sSup>
                            <m:sSupPr>
                              <m:ctrlPr>
                                <a:rPr lang="ar-KW" sz="2400" b="1" i="1">
                                  <a:solidFill>
                                    <a:schemeClr val="tx1"/>
                                  </a:solidFill>
                                  <a:latin typeface="Cambria Math" panose="02040503050406030204" pitchFamily="18" charset="0"/>
                                  <a:ea typeface="Cambria Math"/>
                                  <a:cs typeface="+mj-cs"/>
                                </a:rPr>
                              </m:ctrlPr>
                            </m:sSupPr>
                            <m:e>
                              <m:r>
                                <a:rPr lang="en-US" sz="2400" b="1" i="1">
                                  <a:solidFill>
                                    <a:schemeClr val="tx1"/>
                                  </a:solidFill>
                                  <a:latin typeface="Cambria Math"/>
                                  <a:ea typeface="Cambria Math"/>
                                  <a:cs typeface="+mj-cs"/>
                                </a:rPr>
                                <m:t>𝒂</m:t>
                              </m:r>
                            </m:e>
                            <m:sup>
                              <m:r>
                                <a:rPr lang="en-US" sz="2400" b="1" i="1">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a:solidFill>
                                    <a:schemeClr val="tx1"/>
                                  </a:solidFill>
                                  <a:latin typeface="Cambria Math" panose="02040503050406030204" pitchFamily="18" charset="0"/>
                                  <a:ea typeface="Cambria Math"/>
                                  <a:cs typeface="+mj-cs"/>
                                </a:rPr>
                              </m:ctrlPr>
                            </m:sSupPr>
                            <m:e>
                              <m:r>
                                <a:rPr lang="en-US" sz="2400" b="1" i="1">
                                  <a:solidFill>
                                    <a:schemeClr val="tx1"/>
                                  </a:solidFill>
                                  <a:latin typeface="Cambria Math"/>
                                  <a:ea typeface="Cambria Math"/>
                                  <a:cs typeface="+mj-cs"/>
                                </a:rPr>
                                <m:t>𝒃</m:t>
                              </m:r>
                            </m:e>
                            <m:sup>
                              <m:r>
                                <a:rPr lang="en-US" sz="2400" b="1" i="1">
                                  <a:solidFill>
                                    <a:schemeClr val="tx1"/>
                                  </a:solidFill>
                                  <a:latin typeface="Cambria Math"/>
                                  <a:ea typeface="Cambria Math"/>
                                  <a:cs typeface="+mj-cs"/>
                                </a:rPr>
                                <m:t>𝟐</m:t>
                              </m:r>
                            </m:sup>
                          </m:sSup>
                        </m:e>
                      </m:rad>
                    </m:oMath>
                  </m:oMathPara>
                </a14:m>
                <a:endParaRPr lang="ar-KW" sz="2400" b="1" dirty="0">
                  <a:solidFill>
                    <a:schemeClr val="tx1"/>
                  </a:solidFill>
                  <a:latin typeface="Lucida Calligraphy" pitchFamily="66" charset="0"/>
                  <a:cs typeface="+mj-cs"/>
                </a:endParaRPr>
              </a:p>
            </p:txBody>
          </p:sp>
        </mc:Choice>
        <mc:Fallback xmlns="">
          <p:sp>
            <p:nvSpPr>
              <p:cNvPr id="26" name="مربع نص 2"/>
              <p:cNvSpPr txBox="1">
                <a:spLocks noRot="1" noChangeAspect="1" noMove="1" noResize="1" noEditPoints="1" noAdjustHandles="1" noChangeArrowheads="1" noChangeShapeType="1" noTextEdit="1"/>
              </p:cNvSpPr>
              <p:nvPr/>
            </p:nvSpPr>
            <p:spPr>
              <a:xfrm>
                <a:off x="3203848" y="3742555"/>
                <a:ext cx="2719892" cy="5575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مربع نص 2"/>
              <p:cNvSpPr txBox="1"/>
              <p:nvPr/>
            </p:nvSpPr>
            <p:spPr>
              <a:xfrm>
                <a:off x="3351295" y="4320637"/>
                <a:ext cx="2719892" cy="557589"/>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mj-cs"/>
                            </a:rPr>
                          </m:ctrlPr>
                        </m:sSupPr>
                        <m:e>
                          <m:r>
                            <a:rPr lang="en-US" sz="2400" b="1" i="1">
                              <a:latin typeface="Cambria Math"/>
                            </a:rPr>
                            <m:t>𝑪</m:t>
                          </m:r>
                        </m:e>
                        <m:sup>
                          <m:r>
                            <a:rPr lang="en-US" sz="2400" b="1" i="1" smtClean="0">
                              <a:solidFill>
                                <a:schemeClr val="tx1"/>
                              </a:solidFill>
                              <a:latin typeface="Cambria Math"/>
                              <a:cs typeface="+mj-cs"/>
                            </a:rPr>
                            <m:t>𝟐</m:t>
                          </m:r>
                        </m:sup>
                      </m:sSup>
                      <m:r>
                        <a:rPr lang="ar-KW" sz="2400" b="1" i="1" smtClean="0">
                          <a:solidFill>
                            <a:schemeClr val="tx1"/>
                          </a:solidFill>
                          <a:latin typeface="Cambria Math"/>
                          <a:ea typeface="Cambria Math"/>
                          <a:cs typeface="+mj-cs"/>
                        </a:rPr>
                        <m:t>=</m:t>
                      </m:r>
                      <m:rad>
                        <m:radPr>
                          <m:degHide m:val="on"/>
                          <m:ctrlPr>
                            <a:rPr lang="ar-KW" sz="2400" b="1" i="1" smtClean="0">
                              <a:solidFill>
                                <a:schemeClr val="tx1"/>
                              </a:solidFill>
                              <a:latin typeface="Cambria Math" panose="02040503050406030204" pitchFamily="18" charset="0"/>
                              <a:ea typeface="Cambria Math"/>
                              <a:cs typeface="+mj-cs"/>
                            </a:rPr>
                          </m:ctrlPr>
                        </m:radPr>
                        <m:deg/>
                        <m:e>
                          <m:sSup>
                            <m:sSupPr>
                              <m:ctrlPr>
                                <a:rPr lang="ar-KW" sz="2400" b="1" i="1">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𝟔</m:t>
                              </m:r>
                            </m:e>
                            <m:sup>
                              <m:r>
                                <a:rPr lang="en-US" sz="2400" b="1" i="1">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𝟐</m:t>
                              </m:r>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𝟓</m:t>
                              </m:r>
                            </m:e>
                            <m:sup>
                              <m:r>
                                <a:rPr lang="en-US" sz="2400" b="1" i="1">
                                  <a:solidFill>
                                    <a:schemeClr val="tx1"/>
                                  </a:solidFill>
                                  <a:latin typeface="Cambria Math"/>
                                  <a:ea typeface="Cambria Math"/>
                                  <a:cs typeface="+mj-cs"/>
                                </a:rPr>
                                <m:t>𝟐</m:t>
                              </m:r>
                            </m:sup>
                          </m:sSup>
                        </m:e>
                      </m:rad>
                    </m:oMath>
                  </m:oMathPara>
                </a14:m>
                <a:endParaRPr lang="ar-KW" sz="2400" b="1" dirty="0">
                  <a:solidFill>
                    <a:schemeClr val="tx1"/>
                  </a:solidFill>
                  <a:latin typeface="Lucida Calligraphy" pitchFamily="66" charset="0"/>
                  <a:cs typeface="+mj-cs"/>
                </a:endParaRPr>
              </a:p>
            </p:txBody>
          </p:sp>
        </mc:Choice>
        <mc:Fallback xmlns="">
          <p:sp>
            <p:nvSpPr>
              <p:cNvPr id="32" name="مربع نص 2"/>
              <p:cNvSpPr txBox="1">
                <a:spLocks noRot="1" noChangeAspect="1" noMove="1" noResize="1" noEditPoints="1" noAdjustHandles="1" noChangeArrowheads="1" noChangeShapeType="1" noTextEdit="1"/>
              </p:cNvSpPr>
              <p:nvPr/>
            </p:nvSpPr>
            <p:spPr>
              <a:xfrm>
                <a:off x="3351295" y="4320637"/>
                <a:ext cx="2719892" cy="5575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مربع نص 2"/>
              <p:cNvSpPr txBox="1"/>
              <p:nvPr/>
            </p:nvSpPr>
            <p:spPr>
              <a:xfrm>
                <a:off x="3496994" y="4927253"/>
                <a:ext cx="2133600" cy="461665"/>
              </a:xfrm>
              <a:prstGeom prst="rect">
                <a:avLst/>
              </a:prstGeom>
              <a:noFill/>
            </p:spPr>
            <p:txBody>
              <a:bodyPr wrap="square" rtlCol="1">
                <a:spAutoFit/>
              </a:bodyPr>
              <a:lstStyle/>
              <a:p>
                <a:pPr algn="l" rtl="0" fontAlgn="base">
                  <a:spcBef>
                    <a:spcPct val="0"/>
                  </a:spcBef>
                  <a:spcAft>
                    <a:spcPct val="0"/>
                  </a:spcAft>
                </a:pPr>
                <a:r>
                  <a:rPr lang="en-US" sz="2400" b="1" dirty="0">
                    <a:solidFill>
                      <a:schemeClr val="tx1"/>
                    </a:solidFill>
                    <a:latin typeface="Lucida Calligraphy" pitchFamily="66" charset="0"/>
                    <a:cs typeface="+mj-cs"/>
                  </a:rPr>
                  <a:t>C </a:t>
                </a:r>
                <a14:m>
                  <m:oMath xmlns:m="http://schemas.openxmlformats.org/officeDocument/2006/math">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𝟓</m:t>
                    </m:r>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𝟒𝟓𝟒</m:t>
                    </m:r>
                  </m:oMath>
                </a14:m>
                <a:endParaRPr lang="ar-KW" sz="2400" b="1" dirty="0">
                  <a:solidFill>
                    <a:schemeClr val="tx1"/>
                  </a:solidFill>
                  <a:latin typeface="Lucida Calligraphy" pitchFamily="66" charset="0"/>
                  <a:cs typeface="+mj-cs"/>
                </a:endParaRPr>
              </a:p>
            </p:txBody>
          </p:sp>
        </mc:Choice>
        <mc:Fallback xmlns="">
          <p:sp>
            <p:nvSpPr>
              <p:cNvPr id="33" name="مربع نص 2"/>
              <p:cNvSpPr txBox="1">
                <a:spLocks noRot="1" noChangeAspect="1" noMove="1" noResize="1" noEditPoints="1" noAdjustHandles="1" noChangeArrowheads="1" noChangeShapeType="1" noTextEdit="1"/>
              </p:cNvSpPr>
              <p:nvPr/>
            </p:nvSpPr>
            <p:spPr>
              <a:xfrm>
                <a:off x="3496994" y="4927253"/>
                <a:ext cx="2133600" cy="461665"/>
              </a:xfrm>
              <a:prstGeom prst="rect">
                <a:avLst/>
              </a:prstGeom>
              <a:blipFill>
                <a:blip r:embed="rId5"/>
                <a:stretch>
                  <a:fillRect l="-4571" t="-10526" b="-28947"/>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315" y="1311151"/>
            <a:ext cx="2767533" cy="1804295"/>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7216060" y="23950"/>
            <a:ext cx="1835759" cy="461665"/>
          </a:xfrm>
          <a:prstGeom prst="rect">
            <a:avLst/>
          </a:prstGeom>
        </p:spPr>
        <p:txBody>
          <a:bodyPr wrap="none">
            <a:spAutoFit/>
          </a:bodyPr>
          <a:lstStyle/>
          <a:p>
            <a:r>
              <a:rPr lang="ar-KW" sz="2400" b="1" dirty="0">
                <a:solidFill>
                  <a:srgbClr val="FF0000"/>
                </a:solidFill>
                <a:cs typeface="+mj-cs"/>
              </a:rPr>
              <a:t>مثال </a:t>
            </a:r>
            <a:r>
              <a:rPr lang="en-US" sz="2400" b="1" dirty="0">
                <a:solidFill>
                  <a:srgbClr val="FF0000"/>
                </a:solidFill>
                <a:cs typeface="+mj-cs"/>
              </a:rPr>
              <a:t>6 </a:t>
            </a:r>
            <a:r>
              <a:rPr lang="ar-KW" sz="2400" b="1" dirty="0">
                <a:solidFill>
                  <a:srgbClr val="FF0000"/>
                </a:solidFill>
                <a:cs typeface="+mj-cs"/>
              </a:rPr>
              <a:t> صـ</a:t>
            </a:r>
            <a:r>
              <a:rPr lang="en-US" sz="2400" b="1" dirty="0">
                <a:solidFill>
                  <a:srgbClr val="FF0000"/>
                </a:solidFill>
                <a:cs typeface="+mj-cs"/>
              </a:rPr>
              <a:t>115 </a:t>
            </a:r>
            <a:endParaRPr lang="ar-KW" sz="2400" b="1" dirty="0">
              <a:solidFill>
                <a:srgbClr val="FF0000"/>
              </a:solidFill>
              <a:cs typeface="+mj-cs"/>
            </a:endParaRPr>
          </a:p>
        </p:txBody>
      </p:sp>
      <p:sp>
        <p:nvSpPr>
          <p:cNvPr id="2" name="عنصر نائب لرقم الشريحة 1"/>
          <p:cNvSpPr>
            <a:spLocks noGrp="1"/>
          </p:cNvSpPr>
          <p:nvPr>
            <p:ph type="sldNum" sz="quarter" idx="12"/>
          </p:nvPr>
        </p:nvSpPr>
        <p:spPr/>
        <p:txBody>
          <a:bodyPr/>
          <a:lstStyle/>
          <a:p>
            <a:fld id="{EF6D0C88-FD47-4942-AB86-EF92671F3350}" type="slidenum">
              <a:rPr lang="ar-KW" sz="2400" smtClean="0">
                <a:solidFill>
                  <a:schemeClr val="tx1"/>
                </a:solidFill>
                <a:cs typeface="+mj-cs"/>
              </a:rPr>
              <a:t>13</a:t>
            </a:fld>
            <a:endParaRPr lang="ar-KW" sz="2400">
              <a:solidFill>
                <a:schemeClr val="tx1"/>
              </a:solidFill>
              <a:cs typeface="+mj-cs"/>
            </a:endParaRPr>
          </a:p>
        </p:txBody>
      </p:sp>
    </p:spTree>
    <p:extLst>
      <p:ext uri="{BB962C8B-B14F-4D97-AF65-F5344CB8AC3E}">
        <p14:creationId xmlns:p14="http://schemas.microsoft.com/office/powerpoint/2010/main" val="23493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randombar(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randombar(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20" grpId="0"/>
      <p:bldP spid="21" grpId="0"/>
      <p:bldP spid="24" grpId="0"/>
      <p:bldP spid="26" grpId="0"/>
      <p:bldP spid="32" grpId="0"/>
      <p:bldP spid="3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500479"/>
            <a:ext cx="7992888" cy="1200329"/>
          </a:xfrm>
          <a:prstGeom prst="rect">
            <a:avLst/>
          </a:prstGeom>
          <a:noFill/>
        </p:spPr>
        <p:txBody>
          <a:bodyPr wrap="square" rtlCol="0">
            <a:spAutoFit/>
          </a:bodyPr>
          <a:lstStyle/>
          <a:p>
            <a:r>
              <a:rPr lang="ar-KW" sz="2400" b="1" dirty="0"/>
              <a:t>يتولد المجسم الناقص لأحد أجهزت تفتيت الحصوات , من دوران قطع ناقص نقطتا طرفي محوره الأكبر</a:t>
            </a:r>
            <a:r>
              <a:rPr lang="en-US" sz="2400" b="1" dirty="0"/>
              <a:t>A</a:t>
            </a:r>
            <a:r>
              <a:rPr lang="en-US" sz="2400" b="1" baseline="-25000" dirty="0"/>
              <a:t>1</a:t>
            </a:r>
            <a:r>
              <a:rPr lang="en-US" sz="2400" b="1" dirty="0"/>
              <a:t>(-8,0) </a:t>
            </a:r>
            <a:r>
              <a:rPr lang="ar-KW" sz="2400" b="1" dirty="0"/>
              <a:t> ,</a:t>
            </a:r>
            <a:r>
              <a:rPr lang="en-US" sz="2400" b="1" dirty="0"/>
              <a:t>A</a:t>
            </a:r>
            <a:r>
              <a:rPr lang="en-US" sz="2400" b="1" baseline="-25000" dirty="0"/>
              <a:t>2</a:t>
            </a:r>
            <a:r>
              <a:rPr lang="en-US" sz="2400" b="1" dirty="0"/>
              <a:t>(8,0)</a:t>
            </a:r>
            <a:r>
              <a:rPr lang="ar-KW" sz="2400" b="1" dirty="0"/>
              <a:t> . إذا كانت إحدى نقطتي طرفي محوره الاصغر </a:t>
            </a:r>
            <a:r>
              <a:rPr lang="en-US" sz="2400" b="1" dirty="0"/>
              <a:t>B</a:t>
            </a:r>
            <a:r>
              <a:rPr lang="en-US" sz="2400" b="1" baseline="-25000" dirty="0"/>
              <a:t>1</a:t>
            </a:r>
            <a:r>
              <a:rPr lang="en-US" sz="2400" b="1" dirty="0"/>
              <a:t>(0,3.5)</a:t>
            </a:r>
            <a:r>
              <a:rPr lang="ar-KW" sz="2400" b="1" dirty="0"/>
              <a:t> , فأوجد إحداثيات البؤرتين.</a:t>
            </a:r>
            <a:endParaRPr lang="en-US" sz="2400" b="1" dirty="0"/>
          </a:p>
        </p:txBody>
      </p:sp>
      <p:sp>
        <p:nvSpPr>
          <p:cNvPr id="7" name="TextBox 2"/>
          <p:cNvSpPr txBox="1"/>
          <p:nvPr/>
        </p:nvSpPr>
        <p:spPr>
          <a:xfrm>
            <a:off x="7848762" y="1613991"/>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Arial" pitchFamily="34" charset="0"/>
              </a:rPr>
              <a:t>الحل</a:t>
            </a:r>
            <a:r>
              <a:rPr lang="en-US" sz="2400" b="1" u="sng" dirty="0">
                <a:solidFill>
                  <a:srgbClr val="FF0000"/>
                </a:solidFill>
                <a:latin typeface="Lucida Calligraphy" pitchFamily="66" charset="0"/>
                <a:cs typeface="Arial" pitchFamily="34" charset="0"/>
              </a:rPr>
              <a:t>:</a:t>
            </a:r>
          </a:p>
        </p:txBody>
      </p:sp>
      <p:sp>
        <p:nvSpPr>
          <p:cNvPr id="14" name="مربع نص 2"/>
          <p:cNvSpPr txBox="1"/>
          <p:nvPr/>
        </p:nvSpPr>
        <p:spPr>
          <a:xfrm>
            <a:off x="4021787" y="2284129"/>
            <a:ext cx="4320480" cy="461665"/>
          </a:xfrm>
          <a:prstGeom prst="rect">
            <a:avLst/>
          </a:prstGeom>
          <a:noFill/>
        </p:spPr>
        <p:txBody>
          <a:bodyPr wrap="square" rtlCol="1">
            <a:spAutoFit/>
          </a:bodyPr>
          <a:lstStyle/>
          <a:p>
            <a:pPr rtl="0" fontAlgn="base">
              <a:spcBef>
                <a:spcPct val="0"/>
              </a:spcBef>
              <a:spcAft>
                <a:spcPct val="0"/>
              </a:spcAft>
            </a:pPr>
            <a:r>
              <a:rPr lang="en-US" sz="2400" b="1" i="1" dirty="0">
                <a:latin typeface="Times New Roman" panose="02020603050405020304" pitchFamily="18" charset="0"/>
                <a:cs typeface="Times New Roman" panose="02020603050405020304" pitchFamily="18" charset="0"/>
              </a:rPr>
              <a:t>a</a:t>
            </a:r>
            <a:r>
              <a:rPr lang="en-US" sz="2400" b="1" dirty="0">
                <a:latin typeface="Lucida Calligraphy" pitchFamily="66" charset="0"/>
                <a:cs typeface="Arial" pitchFamily="34" charset="0"/>
              </a:rPr>
              <a:t>= 8  ,  </a:t>
            </a:r>
            <a:r>
              <a:rPr lang="en-US" sz="2400" b="1" i="1" dirty="0">
                <a:latin typeface="Times New Roman" panose="02020603050405020304" pitchFamily="18" charset="0"/>
                <a:cs typeface="Times New Roman" panose="02020603050405020304" pitchFamily="18" charset="0"/>
              </a:rPr>
              <a:t>b</a:t>
            </a:r>
            <a:r>
              <a:rPr lang="en-US" sz="2400" b="1" dirty="0">
                <a:latin typeface="Lucida Calligraphy" pitchFamily="66" charset="0"/>
                <a:cs typeface="Arial" pitchFamily="34" charset="0"/>
              </a:rPr>
              <a:t>=3.5 </a:t>
            </a:r>
            <a:r>
              <a:rPr lang="ar-KW" sz="2400" b="1" dirty="0">
                <a:latin typeface="Lucida Calligraphy" pitchFamily="66" charset="0"/>
                <a:cs typeface="Arial" pitchFamily="34" charset="0"/>
              </a:rPr>
              <a:t>و </a:t>
            </a:r>
            <a:r>
              <a:rPr lang="en-US" sz="2400" b="1" dirty="0">
                <a:latin typeface="Lucida Calligraphy" pitchFamily="66" charset="0"/>
                <a:cs typeface="Arial" pitchFamily="34" charset="0"/>
              </a:rPr>
              <a:t>  </a:t>
            </a:r>
            <a:r>
              <a:rPr lang="en-US" sz="2400" b="1" dirty="0"/>
              <a:t>(0,0)</a:t>
            </a:r>
            <a:r>
              <a:rPr lang="ar-KW" sz="2400" b="1" dirty="0"/>
              <a:t> المركز </a:t>
            </a:r>
            <a:endParaRPr lang="ar-KW" sz="2400" b="1" dirty="0">
              <a:latin typeface="Lucida Calligraphy" pitchFamily="66" charset="0"/>
              <a:cs typeface="Arial" pitchFamily="34" charset="0"/>
            </a:endParaRPr>
          </a:p>
        </p:txBody>
      </p:sp>
      <p:sp>
        <p:nvSpPr>
          <p:cNvPr id="20" name="مربع نص 2"/>
          <p:cNvSpPr txBox="1"/>
          <p:nvPr/>
        </p:nvSpPr>
        <p:spPr>
          <a:xfrm>
            <a:off x="4299173" y="1724615"/>
            <a:ext cx="3765708"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Arial" pitchFamily="34" charset="0"/>
              </a:rPr>
              <a:t> من المعلومات المعطاة  نجد أن : </a:t>
            </a:r>
          </a:p>
        </p:txBody>
      </p:sp>
      <mc:AlternateContent xmlns:mc="http://schemas.openxmlformats.org/markup-compatibility/2006" xmlns:a14="http://schemas.microsoft.com/office/drawing/2010/main">
        <mc:Choice Requires="a14">
          <p:sp>
            <p:nvSpPr>
              <p:cNvPr id="21" name="مربع نص 2"/>
              <p:cNvSpPr txBox="1"/>
              <p:nvPr/>
            </p:nvSpPr>
            <p:spPr>
              <a:xfrm>
                <a:off x="3275856" y="2776510"/>
                <a:ext cx="406355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3275856" y="2776510"/>
                <a:ext cx="4063558" cy="470000"/>
              </a:xfrm>
              <a:prstGeom prst="rect">
                <a:avLst/>
              </a:prstGeom>
              <a:blipFill>
                <a:blip r:embed="rId2"/>
                <a:stretch>
                  <a:fillRect/>
                </a:stretch>
              </a:blipFill>
            </p:spPr>
            <p:txBody>
              <a:bodyPr/>
              <a:lstStyle/>
              <a:p>
                <a:r>
                  <a:rPr lang="en-US">
                    <a:noFill/>
                  </a:rPr>
                  <a:t> </a:t>
                </a:r>
              </a:p>
            </p:txBody>
          </p:sp>
        </mc:Fallback>
      </mc:AlternateContent>
      <p:sp>
        <p:nvSpPr>
          <p:cNvPr id="24" name="مربع نص 23"/>
          <p:cNvSpPr txBox="1"/>
          <p:nvPr/>
        </p:nvSpPr>
        <p:spPr>
          <a:xfrm>
            <a:off x="2195736" y="5157192"/>
            <a:ext cx="6518432" cy="461665"/>
          </a:xfrm>
          <a:prstGeom prst="rect">
            <a:avLst/>
          </a:prstGeom>
          <a:noFill/>
        </p:spPr>
        <p:txBody>
          <a:bodyPr wrap="square" rtlCol="1">
            <a:spAutoFit/>
          </a:bodyPr>
          <a:lstStyle/>
          <a:p>
            <a:r>
              <a:rPr lang="ar-KW" sz="2400" b="1" dirty="0"/>
              <a:t>البؤرتان هما بالتقريب النقطتان </a:t>
            </a:r>
            <a:r>
              <a:rPr lang="en-US" sz="2400" b="1" dirty="0"/>
              <a:t>  </a:t>
            </a:r>
            <a:r>
              <a:rPr lang="en-US" sz="2400" b="1" i="1" dirty="0">
                <a:latin typeface="Times New Roman" panose="02020603050405020304" pitchFamily="18" charset="0"/>
                <a:cs typeface="Times New Roman" panose="02020603050405020304" pitchFamily="18" charset="0"/>
              </a:rPr>
              <a:t>F</a:t>
            </a:r>
            <a:r>
              <a:rPr lang="en-US" sz="2400" b="1" i="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(7.19,0 )</a:t>
            </a:r>
            <a:r>
              <a:rPr lang="ar-KW" sz="2400" b="1" dirty="0"/>
              <a:t>,</a:t>
            </a:r>
            <a:r>
              <a:rPr lang="en-US" sz="2400" b="1" dirty="0"/>
              <a:t> </a:t>
            </a:r>
            <a:r>
              <a:rPr lang="en-US" sz="2400" b="1" i="1" dirty="0">
                <a:latin typeface="Times New Roman" panose="02020603050405020304" pitchFamily="18" charset="0"/>
                <a:cs typeface="Times New Roman" panose="02020603050405020304" pitchFamily="18" charset="0"/>
              </a:rPr>
              <a:t>F</a:t>
            </a:r>
            <a:r>
              <a:rPr lang="en-US" sz="2400" b="1" i="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(-7.19,0</a:t>
            </a:r>
            <a:r>
              <a:rPr lang="en-US" sz="2400" dirty="0">
                <a:latin typeface="Times New Roman" panose="02020603050405020304" pitchFamily="18" charset="0"/>
                <a:cs typeface="Times New Roman" panose="02020603050405020304" pitchFamily="18" charset="0"/>
              </a:rPr>
              <a:t>)</a:t>
            </a:r>
            <a:r>
              <a:rPr lang="en-US" sz="2400" dirty="0"/>
              <a:t>  </a:t>
            </a:r>
            <a:r>
              <a:rPr lang="ar-KW" sz="2400" b="1" dirty="0"/>
              <a:t> </a:t>
            </a:r>
          </a:p>
        </p:txBody>
      </p:sp>
      <mc:AlternateContent xmlns:mc="http://schemas.openxmlformats.org/markup-compatibility/2006" xmlns:a14="http://schemas.microsoft.com/office/drawing/2010/main">
        <mc:Choice Requires="a14">
          <p:sp>
            <p:nvSpPr>
              <p:cNvPr id="26" name="مربع نص 2"/>
              <p:cNvSpPr txBox="1"/>
              <p:nvPr/>
            </p:nvSpPr>
            <p:spPr>
              <a:xfrm>
                <a:off x="4299173" y="3277226"/>
                <a:ext cx="2232248" cy="514628"/>
              </a:xfrm>
              <a:prstGeom prst="rect">
                <a:avLst/>
              </a:prstGeom>
              <a:noFill/>
            </p:spPr>
            <p:txBody>
              <a:bodyPr wrap="square" rtlCol="1">
                <a:spAutoFit/>
              </a:bodyPr>
              <a:lstStyle/>
              <a:p>
                <a:pPr algn="l" rtl="0" fontAlgn="base">
                  <a:spcBef>
                    <a:spcPct val="0"/>
                  </a:spcBef>
                  <a:spcAft>
                    <a:spcPct val="0"/>
                  </a:spcAft>
                </a:pPr>
                <a14:m>
                  <m:oMath xmlns:m="http://schemas.openxmlformats.org/officeDocument/2006/math">
                    <m:r>
                      <a:rPr lang="en-US" sz="2400" b="1" i="1">
                        <a:latin typeface="Cambria Math"/>
                        <a:cs typeface="Arial" pitchFamily="34" charset="0"/>
                      </a:rPr>
                      <m:t>𝑪</m:t>
                    </m:r>
                  </m:oMath>
                </a14:m>
                <a:r>
                  <a:rPr lang="ar-KW" sz="2400" b="1" dirty="0">
                    <a:solidFill>
                      <a:schemeClr val="tx1"/>
                    </a:solidFill>
                    <a:ea typeface="Cambria Math"/>
                    <a:cs typeface="Arial" pitchFamily="34" charset="0"/>
                  </a:rPr>
                  <a:t> </a:t>
                </a:r>
                <a14:m>
                  <m:oMath xmlns:m="http://schemas.openxmlformats.org/officeDocument/2006/math">
                    <m:r>
                      <a:rPr lang="ar-KW" sz="2400" b="1" i="1" smtClean="0">
                        <a:solidFill>
                          <a:schemeClr val="tx1"/>
                        </a:solidFill>
                        <a:latin typeface="Cambria Math"/>
                        <a:ea typeface="Cambria Math"/>
                        <a:cs typeface="Arial" pitchFamily="34" charset="0"/>
                      </a:rPr>
                      <m:t>=</m:t>
                    </m:r>
                    <m:rad>
                      <m:radPr>
                        <m:degHide m:val="on"/>
                        <m:ctrlPr>
                          <a:rPr lang="ar-KW" sz="2400" b="1" i="1" smtClean="0">
                            <a:solidFill>
                              <a:schemeClr val="tx1"/>
                            </a:solidFill>
                            <a:latin typeface="Cambria Math" panose="02040503050406030204" pitchFamily="18" charset="0"/>
                            <a:ea typeface="Cambria Math"/>
                            <a:cs typeface="Arial" pitchFamily="34" charset="0"/>
                          </a:rPr>
                        </m:ctrlPr>
                      </m:radPr>
                      <m:deg/>
                      <m:e>
                        <m:sSup>
                          <m:sSupPr>
                            <m:ctrlPr>
                              <a:rPr lang="ar-KW" sz="2400" b="1" i="1">
                                <a:solidFill>
                                  <a:schemeClr val="tx1"/>
                                </a:solidFill>
                                <a:latin typeface="Cambria Math" panose="02040503050406030204" pitchFamily="18" charset="0"/>
                                <a:ea typeface="Cambria Math"/>
                                <a:cs typeface="Arial" pitchFamily="34" charset="0"/>
                              </a:rPr>
                            </m:ctrlPr>
                          </m:sSupPr>
                          <m:e>
                            <m:r>
                              <a:rPr lang="en-US" sz="2400" b="1" i="1">
                                <a:solidFill>
                                  <a:schemeClr val="tx1"/>
                                </a:solidFill>
                                <a:latin typeface="Cambria Math"/>
                                <a:ea typeface="Cambria Math"/>
                                <a:cs typeface="Arial" pitchFamily="34" charset="0"/>
                              </a:rPr>
                              <m:t>𝒂</m:t>
                            </m:r>
                          </m:e>
                          <m:sup>
                            <m:r>
                              <a:rPr lang="en-US" sz="2400" b="1" i="1">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a:solidFill>
                                  <a:schemeClr val="tx1"/>
                                </a:solidFill>
                                <a:latin typeface="Cambria Math" panose="02040503050406030204" pitchFamily="18" charset="0"/>
                                <a:ea typeface="Cambria Math"/>
                                <a:cs typeface="Arial" pitchFamily="34" charset="0"/>
                              </a:rPr>
                            </m:ctrlPr>
                          </m:sSupPr>
                          <m:e>
                            <m:r>
                              <a:rPr lang="en-US" sz="2400" b="1" i="1">
                                <a:solidFill>
                                  <a:schemeClr val="tx1"/>
                                </a:solidFill>
                                <a:latin typeface="Cambria Math"/>
                                <a:ea typeface="Cambria Math"/>
                                <a:cs typeface="Arial" pitchFamily="34" charset="0"/>
                              </a:rPr>
                              <m:t>𝒃</m:t>
                            </m:r>
                          </m:e>
                          <m:sup>
                            <m:r>
                              <a:rPr lang="en-US" sz="2400" b="1" i="1">
                                <a:solidFill>
                                  <a:schemeClr val="tx1"/>
                                </a:solidFill>
                                <a:latin typeface="Cambria Math"/>
                                <a:ea typeface="Cambria Math"/>
                                <a:cs typeface="Arial" pitchFamily="34" charset="0"/>
                              </a:rPr>
                              <m:t>𝟐</m:t>
                            </m:r>
                          </m:sup>
                        </m:sSup>
                      </m:e>
                    </m:rad>
                  </m:oMath>
                </a14:m>
                <a:endParaRPr lang="ar-KW" sz="2400" b="1" dirty="0">
                  <a:solidFill>
                    <a:schemeClr val="tx1"/>
                  </a:solidFill>
                  <a:latin typeface="Lucida Calligraphy" pitchFamily="66" charset="0"/>
                  <a:cs typeface="Arial" pitchFamily="34" charset="0"/>
                </a:endParaRPr>
              </a:p>
            </p:txBody>
          </p:sp>
        </mc:Choice>
        <mc:Fallback xmlns="">
          <p:sp>
            <p:nvSpPr>
              <p:cNvPr id="26" name="مربع نص 2"/>
              <p:cNvSpPr txBox="1">
                <a:spLocks noRot="1" noChangeAspect="1" noMove="1" noResize="1" noEditPoints="1" noAdjustHandles="1" noChangeArrowheads="1" noChangeShapeType="1" noTextEdit="1"/>
              </p:cNvSpPr>
              <p:nvPr/>
            </p:nvSpPr>
            <p:spPr>
              <a:xfrm>
                <a:off x="4299173" y="3277226"/>
                <a:ext cx="2232248" cy="514628"/>
              </a:xfrm>
              <a:prstGeom prst="rect">
                <a:avLst/>
              </a:prstGeom>
              <a:blipFill>
                <a:blip r:embed="rId3"/>
                <a:stretch>
                  <a:fillRect b="-27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مربع نص 2"/>
              <p:cNvSpPr txBox="1"/>
              <p:nvPr/>
            </p:nvSpPr>
            <p:spPr>
              <a:xfrm>
                <a:off x="4229416" y="3821496"/>
                <a:ext cx="2371761" cy="514628"/>
              </a:xfrm>
              <a:prstGeom prst="rect">
                <a:avLst/>
              </a:prstGeom>
              <a:noFill/>
            </p:spPr>
            <p:txBody>
              <a:bodyPr wrap="square" rtlCol="1">
                <a:spAutoFit/>
              </a:bodyPr>
              <a:lstStyle/>
              <a:p>
                <a:pPr algn="l" rtl="0" fontAlgn="base">
                  <a:spcBef>
                    <a:spcPct val="0"/>
                  </a:spcBef>
                  <a:spcAft>
                    <a:spcPct val="0"/>
                  </a:spcAft>
                </a:pPr>
                <a:r>
                  <a:rPr lang="ar-KW" sz="2400" b="1" dirty="0">
                    <a:solidFill>
                      <a:schemeClr val="tx1"/>
                    </a:solidFill>
                    <a:ea typeface="Cambria Math"/>
                    <a:cs typeface="Arial" pitchFamily="34" charset="0"/>
                  </a:rPr>
                  <a:t> </a:t>
                </a:r>
                <a14:m>
                  <m:oMath xmlns:m="http://schemas.openxmlformats.org/officeDocument/2006/math">
                    <m:r>
                      <a:rPr lang="en-US" sz="2400" b="1" i="1">
                        <a:latin typeface="Cambria Math"/>
                        <a:cs typeface="Arial" pitchFamily="34" charset="0"/>
                      </a:rPr>
                      <m:t>𝑪</m:t>
                    </m:r>
                  </m:oMath>
                </a14:m>
                <a:r>
                  <a:rPr lang="en-US" sz="2400" b="1" dirty="0">
                    <a:solidFill>
                      <a:schemeClr val="tx1"/>
                    </a:solidFill>
                    <a:ea typeface="Cambria Math"/>
                    <a:cs typeface="Arial" pitchFamily="34" charset="0"/>
                  </a:rPr>
                  <a:t> </a:t>
                </a:r>
                <a14:m>
                  <m:oMath xmlns:m="http://schemas.openxmlformats.org/officeDocument/2006/math">
                    <m:r>
                      <a:rPr lang="ar-KW" sz="2400" b="1" i="1" smtClean="0">
                        <a:solidFill>
                          <a:schemeClr val="tx1"/>
                        </a:solidFill>
                        <a:latin typeface="Cambria Math"/>
                        <a:ea typeface="Cambria Math"/>
                        <a:cs typeface="Arial" pitchFamily="34" charset="0"/>
                      </a:rPr>
                      <m:t>=</m:t>
                    </m:r>
                    <m:rad>
                      <m:radPr>
                        <m:degHide m:val="on"/>
                        <m:ctrlPr>
                          <a:rPr lang="ar-KW" sz="2400" b="1" i="1" smtClean="0">
                            <a:solidFill>
                              <a:schemeClr val="tx1"/>
                            </a:solidFill>
                            <a:latin typeface="Cambria Math" panose="02040503050406030204" pitchFamily="18" charset="0"/>
                            <a:ea typeface="Cambria Math"/>
                            <a:cs typeface="Arial" pitchFamily="34" charset="0"/>
                          </a:rPr>
                        </m:ctrlPr>
                      </m:radPr>
                      <m:deg/>
                      <m:e>
                        <m:sSup>
                          <m:sSupPr>
                            <m:ctrlPr>
                              <a:rPr lang="ar-KW" sz="2400" b="1" i="1">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𝟖</m:t>
                            </m:r>
                          </m:e>
                          <m:sup>
                            <m:r>
                              <a:rPr lang="en-US" sz="2400" b="1" i="1">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𝟑</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𝟓</m:t>
                            </m:r>
                          </m:e>
                          <m:sup>
                            <m:r>
                              <a:rPr lang="en-US" sz="2400" b="1" i="1">
                                <a:solidFill>
                                  <a:schemeClr val="tx1"/>
                                </a:solidFill>
                                <a:latin typeface="Cambria Math"/>
                                <a:ea typeface="Cambria Math"/>
                                <a:cs typeface="Arial" pitchFamily="34" charset="0"/>
                              </a:rPr>
                              <m:t>𝟐</m:t>
                            </m:r>
                          </m:sup>
                        </m:sSup>
                      </m:e>
                    </m:rad>
                  </m:oMath>
                </a14:m>
                <a:endParaRPr lang="ar-KW" sz="2400" b="1" dirty="0">
                  <a:solidFill>
                    <a:schemeClr val="tx1"/>
                  </a:solidFill>
                  <a:latin typeface="Lucida Calligraphy" pitchFamily="66" charset="0"/>
                  <a:cs typeface="Arial" pitchFamily="34" charset="0"/>
                </a:endParaRPr>
              </a:p>
            </p:txBody>
          </p:sp>
        </mc:Choice>
        <mc:Fallback xmlns="">
          <p:sp>
            <p:nvSpPr>
              <p:cNvPr id="32" name="مربع نص 2"/>
              <p:cNvSpPr txBox="1">
                <a:spLocks noRot="1" noChangeAspect="1" noMove="1" noResize="1" noEditPoints="1" noAdjustHandles="1" noChangeArrowheads="1" noChangeShapeType="1" noTextEdit="1"/>
              </p:cNvSpPr>
              <p:nvPr/>
            </p:nvSpPr>
            <p:spPr>
              <a:xfrm>
                <a:off x="4229416" y="3821496"/>
                <a:ext cx="2371761" cy="514628"/>
              </a:xfrm>
              <a:prstGeom prst="rect">
                <a:avLst/>
              </a:prstGeom>
              <a:blipFill>
                <a:blip r:embed="rId4"/>
                <a:stretch>
                  <a:fillRect l="-4370"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مربع نص 2"/>
              <p:cNvSpPr txBox="1"/>
              <p:nvPr/>
            </p:nvSpPr>
            <p:spPr>
              <a:xfrm>
                <a:off x="4222279" y="4365766"/>
                <a:ext cx="2051248" cy="461665"/>
              </a:xfrm>
              <a:prstGeom prst="rect">
                <a:avLst/>
              </a:prstGeom>
              <a:noFill/>
            </p:spPr>
            <p:txBody>
              <a:bodyPr wrap="square" rtlCol="1">
                <a:spAutoFit/>
              </a:bodyPr>
              <a:lstStyle/>
              <a:p>
                <a:pPr algn="l" rtl="0" fontAlgn="base">
                  <a:spcBef>
                    <a:spcPct val="0"/>
                  </a:spcBef>
                  <a:spcAft>
                    <a:spcPct val="0"/>
                  </a:spcAft>
                </a:pPr>
                <a14:m>
                  <m:oMath xmlns:m="http://schemas.openxmlformats.org/officeDocument/2006/math">
                    <m:r>
                      <a:rPr lang="en-US" sz="2400" b="1" i="1">
                        <a:latin typeface="Cambria Math"/>
                        <a:cs typeface="Arial" pitchFamily="34" charset="0"/>
                      </a:rPr>
                      <m:t>𝑪</m:t>
                    </m:r>
                  </m:oMath>
                </a14:m>
                <a:r>
                  <a:rPr lang="en-US" sz="2400" b="1" dirty="0">
                    <a:solidFill>
                      <a:schemeClr val="tx1"/>
                    </a:solidFill>
                    <a:latin typeface="Lucida Calligraphy" pitchFamily="66" charset="0"/>
                    <a:cs typeface="Arial" pitchFamily="34" charset="0"/>
                  </a:rPr>
                  <a:t> </a:t>
                </a:r>
                <a14:m>
                  <m:oMath xmlns:m="http://schemas.openxmlformats.org/officeDocument/2006/math">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𝟕</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𝟏𝟗</m:t>
                    </m:r>
                  </m:oMath>
                </a14:m>
                <a:endParaRPr lang="ar-KW" sz="2400" b="1" dirty="0">
                  <a:solidFill>
                    <a:schemeClr val="tx1"/>
                  </a:solidFill>
                  <a:latin typeface="Lucida Calligraphy" pitchFamily="66" charset="0"/>
                  <a:cs typeface="Arial" pitchFamily="34" charset="0"/>
                </a:endParaRPr>
              </a:p>
            </p:txBody>
          </p:sp>
        </mc:Choice>
        <mc:Fallback xmlns="">
          <p:sp>
            <p:nvSpPr>
              <p:cNvPr id="33" name="مربع نص 2"/>
              <p:cNvSpPr txBox="1">
                <a:spLocks noRot="1" noChangeAspect="1" noMove="1" noResize="1" noEditPoints="1" noAdjustHandles="1" noChangeArrowheads="1" noChangeShapeType="1" noTextEdit="1"/>
              </p:cNvSpPr>
              <p:nvPr/>
            </p:nvSpPr>
            <p:spPr>
              <a:xfrm>
                <a:off x="4222279" y="4365766"/>
                <a:ext cx="2051248" cy="461665"/>
              </a:xfrm>
              <a:prstGeom prst="rect">
                <a:avLst/>
              </a:prstGeom>
              <a:blipFill>
                <a:blip r:embed="rId5"/>
                <a:stretch>
                  <a:fillRect l="-893"/>
                </a:stretch>
              </a:blipFill>
            </p:spPr>
            <p:txBody>
              <a:bodyPr/>
              <a:lstStyle/>
              <a:p>
                <a:r>
                  <a:rPr lang="en-US">
                    <a:noFill/>
                  </a:rPr>
                  <a:t> </a:t>
                </a:r>
              </a:p>
            </p:txBody>
          </p:sp>
        </mc:Fallback>
      </mc:AlternateContent>
      <p:sp>
        <p:nvSpPr>
          <p:cNvPr id="16" name="مستطيل 15"/>
          <p:cNvSpPr/>
          <p:nvPr/>
        </p:nvSpPr>
        <p:spPr>
          <a:xfrm>
            <a:off x="6182027" y="107340"/>
            <a:ext cx="2797562" cy="461665"/>
          </a:xfrm>
          <a:prstGeom prst="rect">
            <a:avLst/>
          </a:prstGeom>
        </p:spPr>
        <p:txBody>
          <a:bodyPr wrap="none">
            <a:spAutoFit/>
          </a:bodyPr>
          <a:lstStyle/>
          <a:p>
            <a:r>
              <a:rPr lang="ar-KW" sz="2400" b="1" dirty="0">
                <a:solidFill>
                  <a:srgbClr val="FF0000"/>
                </a:solidFill>
              </a:rPr>
              <a:t>تحاول ان تحل  </a:t>
            </a:r>
            <a:r>
              <a:rPr lang="en-US" sz="2400" b="1" dirty="0">
                <a:solidFill>
                  <a:srgbClr val="FF0000"/>
                </a:solidFill>
              </a:rPr>
              <a:t> 6</a:t>
            </a:r>
            <a:r>
              <a:rPr lang="ar-KW" sz="2400" b="1" dirty="0">
                <a:solidFill>
                  <a:srgbClr val="FF0000"/>
                </a:solidFill>
              </a:rPr>
              <a:t>صـ</a:t>
            </a:r>
            <a:r>
              <a:rPr lang="en-US" sz="2400" b="1" dirty="0">
                <a:solidFill>
                  <a:srgbClr val="FF0000"/>
                </a:solidFill>
              </a:rPr>
              <a:t>115 </a:t>
            </a:r>
            <a:endParaRPr lang="ar-KW" sz="2400" b="1" dirty="0">
              <a:solidFill>
                <a:srgbClr val="FF0000"/>
              </a:solidFill>
            </a:endParaRPr>
          </a:p>
        </p:txBody>
      </p:sp>
      <p:sp>
        <p:nvSpPr>
          <p:cNvPr id="2" name="عنصر نائب لرقم الشريحة 1"/>
          <p:cNvSpPr>
            <a:spLocks noGrp="1"/>
          </p:cNvSpPr>
          <p:nvPr>
            <p:ph type="sldNum" sz="quarter" idx="12"/>
          </p:nvPr>
        </p:nvSpPr>
        <p:spPr/>
        <p:txBody>
          <a:bodyPr/>
          <a:lstStyle/>
          <a:p>
            <a:fld id="{EF6D0C88-FD47-4942-AB86-EF92671F3350}" type="slidenum">
              <a:rPr lang="ar-KW" sz="2400" smtClean="0">
                <a:solidFill>
                  <a:schemeClr val="tx1"/>
                </a:solidFill>
              </a:rPr>
              <a:t>14</a:t>
            </a:fld>
            <a:endParaRPr lang="ar-KW" sz="2400">
              <a:solidFill>
                <a:schemeClr val="tx1"/>
              </a:solidFill>
            </a:endParaRPr>
          </a:p>
        </p:txBody>
      </p:sp>
    </p:spTree>
    <p:extLst>
      <p:ext uri="{BB962C8B-B14F-4D97-AF65-F5344CB8AC3E}">
        <p14:creationId xmlns:p14="http://schemas.microsoft.com/office/powerpoint/2010/main" val="270772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randombar(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20" grpId="0"/>
      <p:bldP spid="21" grpId="0"/>
      <p:bldP spid="24" grpId="0"/>
      <p:bldP spid="26" grpId="0"/>
      <p:bldP spid="32" grpId="0"/>
      <p:bldP spid="3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30275"/>
            <a:ext cx="7992888" cy="1938992"/>
          </a:xfrm>
          <a:prstGeom prst="rect">
            <a:avLst/>
          </a:prstGeom>
          <a:noFill/>
        </p:spPr>
        <p:txBody>
          <a:bodyPr wrap="square" rtlCol="0">
            <a:spAutoFit/>
          </a:bodyPr>
          <a:lstStyle/>
          <a:p>
            <a:r>
              <a:rPr lang="ar-KW" sz="2400" b="1" dirty="0">
                <a:cs typeface="+mj-cs"/>
              </a:rPr>
              <a:t>لمتابعة الهمس في الصالات البيضاوية الشكل فإن الصوت الذي ينطلق من بؤرة يمكن الاستماع إليه بشكل تام في البؤرة الثانية. على افتراض أن إحدى الصالات الكبرى مبنية على شكل بيضاوي طولي محوريها </a:t>
            </a:r>
            <a:r>
              <a:rPr lang="en-US" sz="2400" b="1" dirty="0">
                <a:cs typeface="+mj-cs"/>
              </a:rPr>
              <a:t>98 cm ,46 cm </a:t>
            </a:r>
            <a:r>
              <a:rPr lang="ar-KW" sz="2400" b="1" dirty="0">
                <a:cs typeface="+mj-cs"/>
              </a:rPr>
              <a:t> على أي مسافة من مصدر الصوت يجب أن يكون موقع شخص ليتمكن من سماعه بشكل واضح ؟</a:t>
            </a:r>
            <a:endParaRPr lang="en-US" sz="2400" b="1" dirty="0">
              <a:cs typeface="+mj-cs"/>
            </a:endParaRPr>
          </a:p>
        </p:txBody>
      </p:sp>
      <p:sp>
        <p:nvSpPr>
          <p:cNvPr id="7" name="TextBox 2"/>
          <p:cNvSpPr txBox="1"/>
          <p:nvPr/>
        </p:nvSpPr>
        <p:spPr>
          <a:xfrm>
            <a:off x="7955721" y="2274524"/>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mj-cs"/>
              </a:rPr>
              <a:t>الحل</a:t>
            </a:r>
            <a:r>
              <a:rPr lang="en-US" sz="2400" b="1" u="sng" dirty="0">
                <a:solidFill>
                  <a:srgbClr val="FF0000"/>
                </a:solidFill>
                <a:latin typeface="Lucida Calligraphy" pitchFamily="66" charset="0"/>
                <a:cs typeface="+mj-cs"/>
              </a:rPr>
              <a:t>:</a:t>
            </a:r>
          </a:p>
        </p:txBody>
      </p:sp>
      <p:sp>
        <p:nvSpPr>
          <p:cNvPr id="14" name="مربع نص 2"/>
          <p:cNvSpPr txBox="1"/>
          <p:nvPr/>
        </p:nvSpPr>
        <p:spPr>
          <a:xfrm>
            <a:off x="1237037" y="4054332"/>
            <a:ext cx="1332650" cy="461665"/>
          </a:xfrm>
          <a:prstGeom prst="rect">
            <a:avLst/>
          </a:prstGeom>
          <a:noFill/>
        </p:spPr>
        <p:txBody>
          <a:bodyPr wrap="square" rtlCol="1">
            <a:spAutoFit/>
          </a:bodyPr>
          <a:lstStyle/>
          <a:p>
            <a:pPr algn="l" rtl="0" fontAlgn="base">
              <a:spcBef>
                <a:spcPct val="0"/>
              </a:spcBef>
              <a:spcAft>
                <a:spcPct val="0"/>
              </a:spcAft>
            </a:pPr>
            <a:r>
              <a:rPr lang="en-US" sz="2400" b="1" dirty="0">
                <a:latin typeface="Times New Roman" panose="02020603050405020304" pitchFamily="18" charset="0"/>
                <a:cs typeface="Times New Roman" panose="02020603050405020304" pitchFamily="18" charset="0"/>
              </a:rPr>
              <a:t>2</a:t>
            </a:r>
            <a:r>
              <a:rPr lang="en-US" sz="2400" b="1" i="1"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 98</a:t>
            </a:r>
          </a:p>
        </p:txBody>
      </p:sp>
      <p:sp>
        <p:nvSpPr>
          <p:cNvPr id="20" name="مربع نص 2"/>
          <p:cNvSpPr txBox="1"/>
          <p:nvPr/>
        </p:nvSpPr>
        <p:spPr>
          <a:xfrm>
            <a:off x="4088341" y="2556983"/>
            <a:ext cx="4032952" cy="461665"/>
          </a:xfrm>
          <a:prstGeom prst="rect">
            <a:avLst/>
          </a:prstGeom>
          <a:noFill/>
        </p:spPr>
        <p:txBody>
          <a:bodyPr wrap="square" rtlCol="1">
            <a:spAutoFit/>
          </a:bodyPr>
          <a:lstStyle/>
          <a:p>
            <a:pPr fontAlgn="base">
              <a:spcBef>
                <a:spcPct val="0"/>
              </a:spcBef>
              <a:spcAft>
                <a:spcPct val="0"/>
              </a:spcAft>
            </a:pPr>
            <a:r>
              <a:rPr lang="ar-KW" sz="2400" b="1" dirty="0">
                <a:latin typeface="Cambria Math" panose="02040503050406030204" pitchFamily="18" charset="0"/>
                <a:ea typeface="Cambria Math" panose="02040503050406030204" pitchFamily="18" charset="0"/>
                <a:cs typeface="+mj-cs"/>
              </a:rPr>
              <a:t>∵ </a:t>
            </a:r>
            <a:r>
              <a:rPr lang="ar-KW" sz="2400" b="1" dirty="0">
                <a:latin typeface="Lucida Calligraphy" pitchFamily="66" charset="0"/>
                <a:cs typeface="+mj-cs"/>
              </a:rPr>
              <a:t>مصدر الصوت عند إحدى البؤرتين: </a:t>
            </a:r>
          </a:p>
        </p:txBody>
      </p:sp>
      <mc:AlternateContent xmlns:mc="http://schemas.openxmlformats.org/markup-compatibility/2006" xmlns:a14="http://schemas.microsoft.com/office/drawing/2010/main">
        <mc:Choice Requires="a14">
          <p:sp>
            <p:nvSpPr>
              <p:cNvPr id="21" name="مربع نص 2"/>
              <p:cNvSpPr txBox="1"/>
              <p:nvPr/>
            </p:nvSpPr>
            <p:spPr>
              <a:xfrm>
                <a:off x="990740" y="4559248"/>
                <a:ext cx="2587902"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𝑪</m:t>
                          </m:r>
                        </m:e>
                        <m:sup>
                          <m:r>
                            <a:rPr lang="en-US" sz="2400" b="1" i="1" smtClean="0">
                              <a:solidFill>
                                <a:schemeClr val="tx1"/>
                              </a:solidFill>
                              <a:latin typeface="Cambria Math"/>
                              <a:cs typeface="+mj-cs"/>
                            </a:rPr>
                            <m:t>𝟐</m:t>
                          </m:r>
                        </m:sup>
                      </m:sSup>
                      <m:r>
                        <a:rPr lang="ar-KW" sz="2400" b="1" i="1" smtClean="0">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𝒂</m:t>
                          </m:r>
                        </m:e>
                        <m:sup>
                          <m:r>
                            <a:rPr lang="en-US" sz="2400" b="1" i="1" smtClean="0">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𝒃</m:t>
                          </m:r>
                        </m:e>
                        <m:sup>
                          <m:r>
                            <a:rPr lang="en-US" sz="2400" b="1" i="1" smtClean="0">
                              <a:solidFill>
                                <a:schemeClr val="tx1"/>
                              </a:solidFill>
                              <a:latin typeface="Cambria Math"/>
                              <a:ea typeface="Cambria Math"/>
                              <a:cs typeface="+mj-cs"/>
                            </a:rPr>
                            <m:t>𝟐</m:t>
                          </m:r>
                        </m:sup>
                      </m:sSup>
                    </m:oMath>
                  </m:oMathPara>
                </a14:m>
                <a:endParaRPr lang="ar-KW" sz="2400" b="1" dirty="0">
                  <a:solidFill>
                    <a:schemeClr val="tx1"/>
                  </a:solidFill>
                  <a:latin typeface="Lucida Calligraphy" pitchFamily="66" charset="0"/>
                  <a:cs typeface="+mj-cs"/>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990740" y="4559248"/>
                <a:ext cx="2587902" cy="470000"/>
              </a:xfrm>
              <a:prstGeom prst="rect">
                <a:avLst/>
              </a:prstGeom>
              <a:blipFill>
                <a:blip r:embed="rId2"/>
                <a:stretch>
                  <a:fillRect/>
                </a:stretch>
              </a:blipFill>
            </p:spPr>
            <p:txBody>
              <a:bodyPr/>
              <a:lstStyle/>
              <a:p>
                <a:r>
                  <a:rPr lang="en-US">
                    <a:noFill/>
                  </a:rPr>
                  <a:t> </a:t>
                </a:r>
              </a:p>
            </p:txBody>
          </p:sp>
        </mc:Fallback>
      </mc:AlternateContent>
      <p:sp>
        <p:nvSpPr>
          <p:cNvPr id="24" name="مربع نص 23"/>
          <p:cNvSpPr txBox="1"/>
          <p:nvPr/>
        </p:nvSpPr>
        <p:spPr>
          <a:xfrm>
            <a:off x="3631636" y="5546530"/>
            <a:ext cx="5220072" cy="461665"/>
          </a:xfrm>
          <a:prstGeom prst="rect">
            <a:avLst/>
          </a:prstGeom>
          <a:noFill/>
        </p:spPr>
        <p:txBody>
          <a:bodyPr wrap="square" rtlCol="1">
            <a:spAutoFit/>
          </a:bodyPr>
          <a:lstStyle/>
          <a:p>
            <a:r>
              <a:rPr lang="ar-KW" sz="2400" b="1" dirty="0">
                <a:cs typeface="+mj-cs"/>
              </a:rPr>
              <a:t>والمسافة بين البؤرتين هي : </a:t>
            </a:r>
          </a:p>
        </p:txBody>
      </p:sp>
      <mc:AlternateContent xmlns:mc="http://schemas.openxmlformats.org/markup-compatibility/2006" xmlns:a14="http://schemas.microsoft.com/office/drawing/2010/main">
        <mc:Choice Requires="a14">
          <p:sp>
            <p:nvSpPr>
              <p:cNvPr id="26" name="مربع نص 2"/>
              <p:cNvSpPr txBox="1"/>
              <p:nvPr/>
            </p:nvSpPr>
            <p:spPr>
              <a:xfrm>
                <a:off x="3872930" y="4487785"/>
                <a:ext cx="2179480" cy="557589"/>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a:latin typeface="Cambria Math"/>
                        </a:rPr>
                        <m:t>𝑪</m:t>
                      </m:r>
                      <m:r>
                        <a:rPr lang="ar-KW" sz="2400" b="1" i="1" smtClean="0">
                          <a:solidFill>
                            <a:schemeClr val="tx1"/>
                          </a:solidFill>
                          <a:latin typeface="Cambria Math"/>
                          <a:ea typeface="Cambria Math"/>
                          <a:cs typeface="+mj-cs"/>
                        </a:rPr>
                        <m:t>=</m:t>
                      </m:r>
                      <m:rad>
                        <m:radPr>
                          <m:degHide m:val="on"/>
                          <m:ctrlPr>
                            <a:rPr lang="ar-KW" sz="2400" b="1" i="1" smtClean="0">
                              <a:solidFill>
                                <a:schemeClr val="tx1"/>
                              </a:solidFill>
                              <a:latin typeface="Cambria Math" panose="02040503050406030204" pitchFamily="18" charset="0"/>
                              <a:ea typeface="Cambria Math"/>
                              <a:cs typeface="+mj-cs"/>
                            </a:rPr>
                          </m:ctrlPr>
                        </m:radPr>
                        <m:deg/>
                        <m:e>
                          <m:sSup>
                            <m:sSupPr>
                              <m:ctrlPr>
                                <a:rPr lang="ar-KW" sz="2400" b="1" i="1">
                                  <a:solidFill>
                                    <a:schemeClr val="tx1"/>
                                  </a:solidFill>
                                  <a:latin typeface="Cambria Math" panose="02040503050406030204" pitchFamily="18" charset="0"/>
                                  <a:ea typeface="Cambria Math"/>
                                  <a:cs typeface="+mj-cs"/>
                                </a:rPr>
                              </m:ctrlPr>
                            </m:sSupPr>
                            <m:e>
                              <m:r>
                                <a:rPr lang="en-US" sz="2400" b="1" i="1">
                                  <a:solidFill>
                                    <a:schemeClr val="tx1"/>
                                  </a:solidFill>
                                  <a:latin typeface="Cambria Math"/>
                                  <a:ea typeface="Cambria Math"/>
                                  <a:cs typeface="+mj-cs"/>
                                </a:rPr>
                                <m:t>𝒂</m:t>
                              </m:r>
                            </m:e>
                            <m:sup>
                              <m:r>
                                <a:rPr lang="en-US" sz="2400" b="1" i="1">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a:solidFill>
                                    <a:schemeClr val="tx1"/>
                                  </a:solidFill>
                                  <a:latin typeface="Cambria Math" panose="02040503050406030204" pitchFamily="18" charset="0"/>
                                  <a:ea typeface="Cambria Math"/>
                                  <a:cs typeface="+mj-cs"/>
                                </a:rPr>
                              </m:ctrlPr>
                            </m:sSupPr>
                            <m:e>
                              <m:r>
                                <a:rPr lang="en-US" sz="2400" b="1" i="1">
                                  <a:solidFill>
                                    <a:schemeClr val="tx1"/>
                                  </a:solidFill>
                                  <a:latin typeface="Cambria Math"/>
                                  <a:ea typeface="Cambria Math"/>
                                  <a:cs typeface="+mj-cs"/>
                                </a:rPr>
                                <m:t>𝒃</m:t>
                              </m:r>
                            </m:e>
                            <m:sup>
                              <m:r>
                                <a:rPr lang="en-US" sz="2400" b="1" i="1">
                                  <a:solidFill>
                                    <a:schemeClr val="tx1"/>
                                  </a:solidFill>
                                  <a:latin typeface="Cambria Math"/>
                                  <a:ea typeface="Cambria Math"/>
                                  <a:cs typeface="+mj-cs"/>
                                </a:rPr>
                                <m:t>𝟐</m:t>
                              </m:r>
                            </m:sup>
                          </m:sSup>
                        </m:e>
                      </m:rad>
                    </m:oMath>
                  </m:oMathPara>
                </a14:m>
                <a:endParaRPr lang="ar-KW" sz="2400" b="1" dirty="0">
                  <a:solidFill>
                    <a:schemeClr val="tx1"/>
                  </a:solidFill>
                  <a:latin typeface="Lucida Calligraphy" pitchFamily="66" charset="0"/>
                  <a:cs typeface="+mj-cs"/>
                </a:endParaRPr>
              </a:p>
            </p:txBody>
          </p:sp>
        </mc:Choice>
        <mc:Fallback xmlns="">
          <p:sp>
            <p:nvSpPr>
              <p:cNvPr id="26" name="مربع نص 2"/>
              <p:cNvSpPr txBox="1">
                <a:spLocks noRot="1" noChangeAspect="1" noMove="1" noResize="1" noEditPoints="1" noAdjustHandles="1" noChangeArrowheads="1" noChangeShapeType="1" noTextEdit="1"/>
              </p:cNvSpPr>
              <p:nvPr/>
            </p:nvSpPr>
            <p:spPr>
              <a:xfrm>
                <a:off x="3872930" y="4487785"/>
                <a:ext cx="2179480" cy="5575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مربع نص 2"/>
              <p:cNvSpPr txBox="1"/>
              <p:nvPr/>
            </p:nvSpPr>
            <p:spPr>
              <a:xfrm>
                <a:off x="1123366" y="5016577"/>
                <a:ext cx="2703838" cy="557589"/>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a:latin typeface="Cambria Math"/>
                        </a:rPr>
                        <m:t>𝑪</m:t>
                      </m:r>
                      <m:r>
                        <a:rPr lang="en-US" sz="2400" b="1" i="1">
                          <a:latin typeface="Cambria Math"/>
                        </a:rPr>
                        <m:t> =</m:t>
                      </m:r>
                      <m:rad>
                        <m:radPr>
                          <m:degHide m:val="on"/>
                          <m:ctrlPr>
                            <a:rPr lang="ar-KW" sz="2400" b="1" i="1" smtClean="0">
                              <a:solidFill>
                                <a:schemeClr val="tx1"/>
                              </a:solidFill>
                              <a:latin typeface="Cambria Math" panose="02040503050406030204" pitchFamily="18" charset="0"/>
                              <a:ea typeface="Cambria Math"/>
                              <a:cs typeface="+mj-cs"/>
                            </a:rPr>
                          </m:ctrlPr>
                        </m:radPr>
                        <m:deg/>
                        <m:e>
                          <m:sSup>
                            <m:sSupPr>
                              <m:ctrlPr>
                                <a:rPr lang="ar-KW" sz="2400" b="1" i="1">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𝟒𝟗</m:t>
                              </m:r>
                            </m:e>
                            <m:sup>
                              <m:r>
                                <a:rPr lang="en-US" sz="2400" b="1" i="1">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𝟐𝟑</m:t>
                              </m:r>
                            </m:e>
                            <m:sup>
                              <m:r>
                                <a:rPr lang="en-US" sz="2400" b="1" i="1">
                                  <a:solidFill>
                                    <a:schemeClr val="tx1"/>
                                  </a:solidFill>
                                  <a:latin typeface="Cambria Math"/>
                                  <a:ea typeface="Cambria Math"/>
                                  <a:cs typeface="+mj-cs"/>
                                </a:rPr>
                                <m:t>𝟐</m:t>
                              </m:r>
                            </m:sup>
                          </m:sSup>
                        </m:e>
                      </m:rad>
                    </m:oMath>
                  </m:oMathPara>
                </a14:m>
                <a:endParaRPr lang="ar-KW" sz="2400" b="1" dirty="0">
                  <a:solidFill>
                    <a:schemeClr val="tx1"/>
                  </a:solidFill>
                  <a:latin typeface="Lucida Calligraphy" pitchFamily="66" charset="0"/>
                  <a:cs typeface="+mj-cs"/>
                </a:endParaRPr>
              </a:p>
            </p:txBody>
          </p:sp>
        </mc:Choice>
        <mc:Fallback xmlns="">
          <p:sp>
            <p:nvSpPr>
              <p:cNvPr id="32" name="مربع نص 2"/>
              <p:cNvSpPr txBox="1">
                <a:spLocks noRot="1" noChangeAspect="1" noMove="1" noResize="1" noEditPoints="1" noAdjustHandles="1" noChangeArrowheads="1" noChangeShapeType="1" noTextEdit="1"/>
              </p:cNvSpPr>
              <p:nvPr/>
            </p:nvSpPr>
            <p:spPr>
              <a:xfrm>
                <a:off x="1123366" y="5016577"/>
                <a:ext cx="2703838" cy="5575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مربع نص 2"/>
              <p:cNvSpPr txBox="1"/>
              <p:nvPr/>
            </p:nvSpPr>
            <p:spPr>
              <a:xfrm>
                <a:off x="3943277" y="5167790"/>
                <a:ext cx="2504847" cy="461665"/>
              </a:xfrm>
              <a:prstGeom prst="rect">
                <a:avLst/>
              </a:prstGeom>
              <a:noFill/>
            </p:spPr>
            <p:txBody>
              <a:bodyPr wrap="square" rtlCol="1">
                <a:spAutoFit/>
              </a:bodyPr>
              <a:lstStyle/>
              <a:p>
                <a:pPr algn="l" rtl="0" fontAlgn="base">
                  <a:spcBef>
                    <a:spcPct val="0"/>
                  </a:spcBef>
                  <a:spcAft>
                    <a:spcPct val="0"/>
                  </a:spcAft>
                </a:pPr>
                <a:r>
                  <a:rPr lang="en-US" sz="2400" b="1" dirty="0">
                    <a:latin typeface="Cambria Math"/>
                  </a:rPr>
                  <a:t>𝑪 </a:t>
                </a:r>
                <a14:m>
                  <m:oMath xmlns:m="http://schemas.openxmlformats.org/officeDocument/2006/math">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𝟒𝟑</m:t>
                    </m:r>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𝟐𝟔𝟕</m:t>
                    </m:r>
                  </m:oMath>
                </a14:m>
                <a:endParaRPr lang="ar-KW" sz="2400" b="1" dirty="0">
                  <a:solidFill>
                    <a:schemeClr val="tx1"/>
                  </a:solidFill>
                  <a:latin typeface="Lucida Calligraphy" pitchFamily="66" charset="0"/>
                  <a:cs typeface="+mj-cs"/>
                </a:endParaRPr>
              </a:p>
            </p:txBody>
          </p:sp>
        </mc:Choice>
        <mc:Fallback xmlns="">
          <p:sp>
            <p:nvSpPr>
              <p:cNvPr id="33" name="مربع نص 2"/>
              <p:cNvSpPr txBox="1">
                <a:spLocks noRot="1" noChangeAspect="1" noMove="1" noResize="1" noEditPoints="1" noAdjustHandles="1" noChangeArrowheads="1" noChangeShapeType="1" noTextEdit="1"/>
              </p:cNvSpPr>
              <p:nvPr/>
            </p:nvSpPr>
            <p:spPr>
              <a:xfrm>
                <a:off x="3943277" y="5167790"/>
                <a:ext cx="2504847" cy="461665"/>
              </a:xfrm>
              <a:prstGeom prst="rect">
                <a:avLst/>
              </a:prstGeom>
              <a:blipFill>
                <a:blip r:embed="rId5"/>
                <a:stretch>
                  <a:fillRect l="-3893" t="-12000" b="-29333"/>
                </a:stretch>
              </a:blipFill>
            </p:spPr>
            <p:txBody>
              <a:bodyPr/>
              <a:lstStyle/>
              <a:p>
                <a:r>
                  <a:rPr lang="en-US">
                    <a:noFill/>
                  </a:rPr>
                  <a:t> </a:t>
                </a:r>
              </a:p>
            </p:txBody>
          </p:sp>
        </mc:Fallback>
      </mc:AlternateContent>
      <p:sp>
        <p:nvSpPr>
          <p:cNvPr id="15" name="مربع نص 2"/>
          <p:cNvSpPr txBox="1"/>
          <p:nvPr/>
        </p:nvSpPr>
        <p:spPr>
          <a:xfrm>
            <a:off x="1140294" y="2987747"/>
            <a:ext cx="7488832" cy="461665"/>
          </a:xfrm>
          <a:prstGeom prst="rect">
            <a:avLst/>
          </a:prstGeom>
          <a:noFill/>
        </p:spPr>
        <p:txBody>
          <a:bodyPr wrap="square" rtlCol="1">
            <a:spAutoFit/>
          </a:bodyPr>
          <a:lstStyle/>
          <a:p>
            <a:pPr fontAlgn="base">
              <a:spcBef>
                <a:spcPct val="0"/>
              </a:spcBef>
              <a:spcAft>
                <a:spcPct val="0"/>
              </a:spcAft>
            </a:pPr>
            <a:r>
              <a:rPr lang="ar-KW" sz="2400" b="1" dirty="0">
                <a:latin typeface="Cambria Math" panose="02040503050406030204" pitchFamily="18" charset="0"/>
                <a:ea typeface="Cambria Math" panose="02040503050406030204" pitchFamily="18" charset="0"/>
                <a:cs typeface="+mj-cs"/>
              </a:rPr>
              <a:t>∴ </a:t>
            </a:r>
            <a:r>
              <a:rPr lang="ar-KW" sz="2400" b="1" dirty="0">
                <a:latin typeface="Lucida Calligraphy" pitchFamily="66" charset="0"/>
                <a:cs typeface="+mj-cs"/>
              </a:rPr>
              <a:t>يجب أن يقف الشخص عند البؤرة الأخرى حتي يسمع الصوت بوضوح</a:t>
            </a:r>
          </a:p>
        </p:txBody>
      </p:sp>
      <p:sp>
        <p:nvSpPr>
          <p:cNvPr id="16" name="مربع نص 2"/>
          <p:cNvSpPr txBox="1"/>
          <p:nvPr/>
        </p:nvSpPr>
        <p:spPr>
          <a:xfrm>
            <a:off x="1028507" y="3552665"/>
            <a:ext cx="7712407" cy="461665"/>
          </a:xfrm>
          <a:prstGeom prst="rect">
            <a:avLst/>
          </a:prstGeom>
          <a:noFill/>
        </p:spPr>
        <p:txBody>
          <a:bodyPr wrap="square" rtlCol="1">
            <a:spAutoFit/>
          </a:bodyPr>
          <a:lstStyle/>
          <a:p>
            <a:pPr fontAlgn="base">
              <a:spcBef>
                <a:spcPct val="0"/>
              </a:spcBef>
              <a:spcAft>
                <a:spcPct val="0"/>
              </a:spcAft>
            </a:pPr>
            <a:r>
              <a:rPr lang="ar-KW" sz="2400" b="1" dirty="0">
                <a:latin typeface="Lucida Calligraphy" pitchFamily="66" charset="0"/>
                <a:cs typeface="+mj-cs"/>
              </a:rPr>
              <a:t>الشكل البيضاوي للصالة يمثل قطعا ناقصا له محور أكبر طوله</a:t>
            </a:r>
            <a:r>
              <a:rPr lang="en-US" sz="2400" b="1" dirty="0">
                <a:latin typeface="Times New Roman" panose="02020603050405020304" pitchFamily="18" charset="0"/>
                <a:cs typeface="Times New Roman" panose="02020603050405020304" pitchFamily="18" charset="0"/>
              </a:rPr>
              <a:t>98 </a:t>
            </a:r>
            <a:r>
              <a:rPr lang="en-US" sz="2400" b="1" i="1" dirty="0">
                <a:latin typeface="Times New Roman" panose="02020603050405020304" pitchFamily="18" charset="0"/>
                <a:cs typeface="Times New Roman" panose="02020603050405020304" pitchFamily="18" charset="0"/>
              </a:rPr>
              <a:t>m</a:t>
            </a:r>
            <a:r>
              <a:rPr lang="en-US" sz="2400" b="1" dirty="0">
                <a:latin typeface="Times New Roman" panose="02020603050405020304" pitchFamily="18" charset="0"/>
                <a:cs typeface="Times New Roman" panose="02020603050405020304" pitchFamily="18" charset="0"/>
              </a:rPr>
              <a:t> </a:t>
            </a:r>
            <a:r>
              <a:rPr lang="ar-KW" sz="2400" b="1" dirty="0">
                <a:latin typeface="Lucida Calligraphy" pitchFamily="66" charset="0"/>
                <a:cs typeface="+mj-cs"/>
              </a:rPr>
              <a:t> </a:t>
            </a:r>
          </a:p>
        </p:txBody>
      </p:sp>
      <p:sp>
        <p:nvSpPr>
          <p:cNvPr id="18" name="مربع نص 2"/>
          <p:cNvSpPr txBox="1"/>
          <p:nvPr/>
        </p:nvSpPr>
        <p:spPr>
          <a:xfrm>
            <a:off x="4548874" y="4055890"/>
            <a:ext cx="1485673" cy="461665"/>
          </a:xfrm>
          <a:prstGeom prst="rect">
            <a:avLst/>
          </a:prstGeom>
          <a:noFill/>
        </p:spPr>
        <p:txBody>
          <a:bodyPr wrap="square" rtlCol="1">
            <a:spAutoFit/>
          </a:bodyPr>
          <a:lstStyle/>
          <a:p>
            <a:pPr algn="l" rtl="0" fontAlgn="base">
              <a:spcBef>
                <a:spcPct val="0"/>
              </a:spcBef>
              <a:spcAft>
                <a:spcPct val="0"/>
              </a:spcAft>
            </a:pPr>
            <a:r>
              <a:rPr lang="en-US" sz="2400" b="1" dirty="0">
                <a:latin typeface="Times New Roman" panose="02020603050405020304" pitchFamily="18" charset="0"/>
                <a:cs typeface="Times New Roman" panose="02020603050405020304" pitchFamily="18" charset="0"/>
              </a:rPr>
              <a:t>2</a:t>
            </a:r>
            <a:r>
              <a:rPr lang="en-US" sz="2400" b="1" i="1" dirty="0">
                <a:latin typeface="Times New Roman" panose="02020603050405020304" pitchFamily="18" charset="0"/>
                <a:cs typeface="Times New Roman" panose="02020603050405020304" pitchFamily="18" charset="0"/>
              </a:rPr>
              <a:t>b </a:t>
            </a:r>
            <a:r>
              <a:rPr lang="en-US" sz="2400" b="1" dirty="0">
                <a:latin typeface="Times New Roman" panose="02020603050405020304" pitchFamily="18" charset="0"/>
                <a:cs typeface="Times New Roman" panose="02020603050405020304" pitchFamily="18" charset="0"/>
              </a:rPr>
              <a:t>= 46</a:t>
            </a:r>
          </a:p>
        </p:txBody>
      </p:sp>
      <mc:AlternateContent xmlns:mc="http://schemas.openxmlformats.org/markup-compatibility/2006" xmlns:a14="http://schemas.microsoft.com/office/drawing/2010/main">
        <mc:Choice Requires="a14">
          <p:sp>
            <p:nvSpPr>
              <p:cNvPr id="22" name="مربع نص 2"/>
              <p:cNvSpPr txBox="1"/>
              <p:nvPr/>
            </p:nvSpPr>
            <p:spPr>
              <a:xfrm>
                <a:off x="1257779" y="5523199"/>
                <a:ext cx="1728192" cy="461665"/>
              </a:xfrm>
              <a:prstGeom prst="rect">
                <a:avLst/>
              </a:prstGeom>
              <a:noFill/>
            </p:spPr>
            <p:txBody>
              <a:bodyPr wrap="square" rtlCol="1">
                <a:spAutoFit/>
              </a:bodyPr>
              <a:lstStyle/>
              <a:p>
                <a:pPr algn="l" rtl="0" fontAlgn="base">
                  <a:spcBef>
                    <a:spcPct val="0"/>
                  </a:spcBef>
                  <a:spcAft>
                    <a:spcPct val="0"/>
                  </a:spcAft>
                </a:pPr>
                <a:r>
                  <a:rPr lang="en-US" sz="2400" b="1" dirty="0">
                    <a:solidFill>
                      <a:schemeClr val="tx1"/>
                    </a:solidFill>
                    <a:latin typeface="Lucida Calligraphy" pitchFamily="66" charset="0"/>
                    <a:cs typeface="+mj-cs"/>
                  </a:rPr>
                  <a:t>2</a:t>
                </a:r>
                <a:r>
                  <a:rPr lang="en-US" sz="2400" b="1" dirty="0"/>
                  <a:t> </a:t>
                </a:r>
                <a14:m>
                  <m:oMath xmlns:m="http://schemas.openxmlformats.org/officeDocument/2006/math">
                    <m:r>
                      <a:rPr lang="en-US" sz="2400" b="1" i="1">
                        <a:latin typeface="Cambria Math"/>
                      </a:rPr>
                      <m:t>𝑪</m:t>
                    </m:r>
                  </m:oMath>
                </a14:m>
                <a:r>
                  <a:rPr lang="en-US" sz="2400" b="1" dirty="0">
                    <a:solidFill>
                      <a:schemeClr val="tx1"/>
                    </a:solidFill>
                    <a:latin typeface="Lucida Calligraphy" pitchFamily="66" charset="0"/>
                    <a:cs typeface="+mj-cs"/>
                  </a:rPr>
                  <a:t> </a:t>
                </a:r>
                <a14:m>
                  <m:oMath xmlns:m="http://schemas.openxmlformats.org/officeDocument/2006/math">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𝟖𝟔</m:t>
                    </m:r>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𝟓</m:t>
                    </m:r>
                  </m:oMath>
                </a14:m>
                <a:endParaRPr lang="ar-KW" sz="2400" b="1" dirty="0">
                  <a:solidFill>
                    <a:schemeClr val="tx1"/>
                  </a:solidFill>
                  <a:latin typeface="Lucida Calligraphy" pitchFamily="66" charset="0"/>
                  <a:cs typeface="+mj-cs"/>
                </a:endParaRPr>
              </a:p>
            </p:txBody>
          </p:sp>
        </mc:Choice>
        <mc:Fallback xmlns="">
          <p:sp>
            <p:nvSpPr>
              <p:cNvPr id="22" name="مربع نص 2"/>
              <p:cNvSpPr txBox="1">
                <a:spLocks noRot="1" noChangeAspect="1" noMove="1" noResize="1" noEditPoints="1" noAdjustHandles="1" noChangeArrowheads="1" noChangeShapeType="1" noTextEdit="1"/>
              </p:cNvSpPr>
              <p:nvPr/>
            </p:nvSpPr>
            <p:spPr>
              <a:xfrm>
                <a:off x="1257779" y="5523199"/>
                <a:ext cx="1728192" cy="461665"/>
              </a:xfrm>
              <a:prstGeom prst="rect">
                <a:avLst/>
              </a:prstGeom>
              <a:blipFill>
                <a:blip r:embed="rId6"/>
                <a:stretch>
                  <a:fillRect l="-5282" t="-10526" b="-28947"/>
                </a:stretch>
              </a:blipFill>
            </p:spPr>
            <p:txBody>
              <a:bodyPr/>
              <a:lstStyle/>
              <a:p>
                <a:r>
                  <a:rPr lang="en-US">
                    <a:noFill/>
                  </a:rPr>
                  <a:t> </a:t>
                </a:r>
              </a:p>
            </p:txBody>
          </p:sp>
        </mc:Fallback>
      </mc:AlternateContent>
      <p:sp>
        <p:nvSpPr>
          <p:cNvPr id="23" name="مربع نص 22"/>
          <p:cNvSpPr txBox="1"/>
          <p:nvPr/>
        </p:nvSpPr>
        <p:spPr>
          <a:xfrm>
            <a:off x="-73024" y="6049824"/>
            <a:ext cx="9217024" cy="461665"/>
          </a:xfrm>
          <a:prstGeom prst="rect">
            <a:avLst/>
          </a:prstGeom>
          <a:noFill/>
        </p:spPr>
        <p:txBody>
          <a:bodyPr wrap="square" rtlCol="1">
            <a:spAutoFit/>
          </a:bodyPr>
          <a:lstStyle/>
          <a:p>
            <a:r>
              <a:rPr lang="ar-KW" sz="2400" b="1" dirty="0">
                <a:cs typeface="+mj-cs"/>
              </a:rPr>
              <a:t>أي حوالي </a:t>
            </a:r>
            <a:r>
              <a:rPr lang="en-US" sz="2400" b="1" dirty="0">
                <a:cs typeface="+mj-cs"/>
              </a:rPr>
              <a:t>86.5 </a:t>
            </a:r>
            <a:r>
              <a:rPr lang="en-US" sz="2400" b="1" i="1" dirty="0">
                <a:latin typeface="Times New Roman" panose="02020603050405020304" pitchFamily="18" charset="0"/>
                <a:cs typeface="Times New Roman" panose="02020603050405020304" pitchFamily="18" charset="0"/>
              </a:rPr>
              <a:t>m</a:t>
            </a:r>
            <a:r>
              <a:rPr lang="en-US" sz="2400" b="1" dirty="0">
                <a:cs typeface="+mj-cs"/>
              </a:rPr>
              <a:t> </a:t>
            </a:r>
            <a:r>
              <a:rPr lang="ar-KW" sz="2400" b="1" dirty="0">
                <a:cs typeface="+mj-cs"/>
              </a:rPr>
              <a:t> تقريبا لذا يجب ان يقف الشخص علي بعد </a:t>
            </a:r>
            <a:r>
              <a:rPr lang="en-US" sz="2400" b="1" dirty="0"/>
              <a:t>86.5  </a:t>
            </a:r>
            <a:r>
              <a:rPr lang="en-US" sz="2400" b="1" i="1" dirty="0">
                <a:latin typeface="Times New Roman" panose="02020603050405020304" pitchFamily="18" charset="0"/>
                <a:cs typeface="Times New Roman" panose="02020603050405020304" pitchFamily="18" charset="0"/>
              </a:rPr>
              <a:t>m</a:t>
            </a:r>
            <a:r>
              <a:rPr lang="ar-KW" sz="2400" b="1" i="1" dirty="0">
                <a:latin typeface="Times New Roman" panose="02020603050405020304" pitchFamily="18" charset="0"/>
                <a:cs typeface="Times New Roman" panose="02020603050405020304" pitchFamily="18" charset="0"/>
              </a:rPr>
              <a:t> </a:t>
            </a:r>
            <a:r>
              <a:rPr lang="ar-KW" sz="2400" b="1" dirty="0">
                <a:cs typeface="+mj-cs"/>
              </a:rPr>
              <a:t>من مصدر الصوت </a:t>
            </a:r>
          </a:p>
        </p:txBody>
      </p:sp>
      <p:sp>
        <p:nvSpPr>
          <p:cNvPr id="25" name="مستطيل 24"/>
          <p:cNvSpPr/>
          <p:nvPr/>
        </p:nvSpPr>
        <p:spPr>
          <a:xfrm>
            <a:off x="7212759" y="107340"/>
            <a:ext cx="1766830" cy="461665"/>
          </a:xfrm>
          <a:prstGeom prst="rect">
            <a:avLst/>
          </a:prstGeom>
        </p:spPr>
        <p:txBody>
          <a:bodyPr wrap="none">
            <a:spAutoFit/>
          </a:bodyPr>
          <a:lstStyle/>
          <a:p>
            <a:r>
              <a:rPr lang="ar-KW" sz="2400" b="1" dirty="0">
                <a:solidFill>
                  <a:srgbClr val="FF0000"/>
                </a:solidFill>
                <a:cs typeface="+mj-cs"/>
              </a:rPr>
              <a:t>مثال </a:t>
            </a:r>
            <a:r>
              <a:rPr lang="en-US" sz="2400" b="1" dirty="0">
                <a:solidFill>
                  <a:srgbClr val="FF0000"/>
                </a:solidFill>
                <a:cs typeface="+mj-cs"/>
              </a:rPr>
              <a:t>7</a:t>
            </a:r>
            <a:r>
              <a:rPr lang="ar-KW" sz="2400" b="1" dirty="0">
                <a:solidFill>
                  <a:srgbClr val="FF0000"/>
                </a:solidFill>
                <a:cs typeface="+mj-cs"/>
              </a:rPr>
              <a:t> صـ</a:t>
            </a:r>
            <a:r>
              <a:rPr lang="en-US" sz="2400" b="1" dirty="0">
                <a:solidFill>
                  <a:srgbClr val="FF0000"/>
                </a:solidFill>
                <a:cs typeface="+mj-cs"/>
              </a:rPr>
              <a:t>116 </a:t>
            </a:r>
            <a:endParaRPr lang="ar-KW" sz="2400" b="1" dirty="0">
              <a:solidFill>
                <a:srgbClr val="FF0000"/>
              </a:solidFill>
              <a:cs typeface="+mj-cs"/>
            </a:endParaRPr>
          </a:p>
        </p:txBody>
      </p:sp>
      <p:sp>
        <p:nvSpPr>
          <p:cNvPr id="8" name="عنصر نائب لرقم الشريحة 7"/>
          <p:cNvSpPr>
            <a:spLocks noGrp="1"/>
          </p:cNvSpPr>
          <p:nvPr>
            <p:ph type="sldNum" sz="quarter" idx="12"/>
          </p:nvPr>
        </p:nvSpPr>
        <p:spPr>
          <a:xfrm>
            <a:off x="514107" y="6592267"/>
            <a:ext cx="2133600" cy="365125"/>
          </a:xfrm>
        </p:spPr>
        <p:txBody>
          <a:bodyPr/>
          <a:lstStyle/>
          <a:p>
            <a:fld id="{EF6D0C88-FD47-4942-AB86-EF92671F3350}" type="slidenum">
              <a:rPr lang="ar-KW" sz="2400" b="1" smtClean="0">
                <a:solidFill>
                  <a:schemeClr val="tx1"/>
                </a:solidFill>
                <a:cs typeface="+mj-cs"/>
              </a:rPr>
              <a:t>15</a:t>
            </a:fld>
            <a:endParaRPr lang="ar-KW" sz="2400" b="1">
              <a:solidFill>
                <a:schemeClr val="tx1"/>
              </a:solidFill>
              <a:cs typeface="+mj-cs"/>
            </a:endParaRPr>
          </a:p>
        </p:txBody>
      </p:sp>
      <p:sp>
        <p:nvSpPr>
          <p:cNvPr id="27" name="مربع نص 26">
            <a:extLst>
              <a:ext uri="{FF2B5EF4-FFF2-40B4-BE49-F238E27FC236}">
                <a16:creationId xmlns:a16="http://schemas.microsoft.com/office/drawing/2014/main" id="{4052F134-99EA-4B46-812C-99AD915097D7}"/>
              </a:ext>
            </a:extLst>
          </p:cNvPr>
          <p:cNvSpPr txBox="1"/>
          <p:nvPr/>
        </p:nvSpPr>
        <p:spPr>
          <a:xfrm>
            <a:off x="2775701" y="3999223"/>
            <a:ext cx="1312640" cy="461665"/>
          </a:xfrm>
          <a:prstGeom prst="rect">
            <a:avLst/>
          </a:prstGeom>
          <a:noFill/>
        </p:spPr>
        <p:txBody>
          <a:bodyPr wrap="square">
            <a:spAutoFit/>
          </a:bodyPr>
          <a:lstStyle/>
          <a:p>
            <a:pPr algn="l" rtl="0" fontAlgn="base">
              <a:spcBef>
                <a:spcPct val="0"/>
              </a:spcBef>
              <a:spcAft>
                <a:spcPct val="0"/>
              </a:spcAft>
            </a:pPr>
            <a:r>
              <a:rPr lang="en-US" sz="2400" b="1" i="1"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  49</a:t>
            </a:r>
            <a:endParaRPr lang="ar-KW" sz="2400" b="1" dirty="0">
              <a:latin typeface="Times New Roman" panose="02020603050405020304" pitchFamily="18" charset="0"/>
              <a:cs typeface="Times New Roman" panose="02020603050405020304" pitchFamily="18" charset="0"/>
            </a:endParaRPr>
          </a:p>
        </p:txBody>
      </p:sp>
      <p:sp>
        <p:nvSpPr>
          <p:cNvPr id="28" name="مربع نص 27">
            <a:extLst>
              <a:ext uri="{FF2B5EF4-FFF2-40B4-BE49-F238E27FC236}">
                <a16:creationId xmlns:a16="http://schemas.microsoft.com/office/drawing/2014/main" id="{044486A7-1548-4547-8C4D-A7333797A09A}"/>
              </a:ext>
            </a:extLst>
          </p:cNvPr>
          <p:cNvSpPr txBox="1"/>
          <p:nvPr/>
        </p:nvSpPr>
        <p:spPr>
          <a:xfrm>
            <a:off x="6241672" y="4064593"/>
            <a:ext cx="1485673" cy="461665"/>
          </a:xfrm>
          <a:prstGeom prst="rect">
            <a:avLst/>
          </a:prstGeom>
          <a:noFill/>
        </p:spPr>
        <p:txBody>
          <a:bodyPr wrap="square">
            <a:spAutoFit/>
          </a:bodyPr>
          <a:lstStyle/>
          <a:p>
            <a:pPr algn="l" rtl="0" fontAlgn="base">
              <a:spcBef>
                <a:spcPct val="0"/>
              </a:spcBef>
              <a:spcAft>
                <a:spcPct val="0"/>
              </a:spcAft>
            </a:pPr>
            <a:r>
              <a:rPr lang="en-US" sz="2400" b="1" i="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  23</a:t>
            </a:r>
            <a:endParaRPr lang="ar-KW"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مربع نص 28">
                <a:extLst>
                  <a:ext uri="{FF2B5EF4-FFF2-40B4-BE49-F238E27FC236}">
                    <a16:creationId xmlns:a16="http://schemas.microsoft.com/office/drawing/2014/main" id="{A6150973-C802-4020-A911-1C0EF3F7BD4C}"/>
                  </a:ext>
                </a:extLst>
              </p:cNvPr>
              <p:cNvSpPr txBox="1"/>
              <p:nvPr/>
            </p:nvSpPr>
            <p:spPr>
              <a:xfrm>
                <a:off x="2038067" y="4034238"/>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29" name="مربع نص 28">
                <a:extLst>
                  <a:ext uri="{FF2B5EF4-FFF2-40B4-BE49-F238E27FC236}">
                    <a16:creationId xmlns:a16="http://schemas.microsoft.com/office/drawing/2014/main" id="{A6150973-C802-4020-A911-1C0EF3F7BD4C}"/>
                  </a:ext>
                </a:extLst>
              </p:cNvPr>
              <p:cNvSpPr txBox="1">
                <a:spLocks noRot="1" noChangeAspect="1" noMove="1" noResize="1" noEditPoints="1" noAdjustHandles="1" noChangeArrowheads="1" noChangeShapeType="1" noTextEdit="1"/>
              </p:cNvSpPr>
              <p:nvPr/>
            </p:nvSpPr>
            <p:spPr>
              <a:xfrm>
                <a:off x="2038067" y="4034238"/>
                <a:ext cx="1063239"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مربع نص 29">
                <a:extLst>
                  <a:ext uri="{FF2B5EF4-FFF2-40B4-BE49-F238E27FC236}">
                    <a16:creationId xmlns:a16="http://schemas.microsoft.com/office/drawing/2014/main" id="{9F52DC1F-B33F-4959-B1D4-949F88BB529D}"/>
                  </a:ext>
                </a:extLst>
              </p:cNvPr>
              <p:cNvSpPr txBox="1"/>
              <p:nvPr/>
            </p:nvSpPr>
            <p:spPr>
              <a:xfrm>
                <a:off x="3785261" y="3994236"/>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30" name="مربع نص 29">
                <a:extLst>
                  <a:ext uri="{FF2B5EF4-FFF2-40B4-BE49-F238E27FC236}">
                    <a16:creationId xmlns:a16="http://schemas.microsoft.com/office/drawing/2014/main" id="{9F52DC1F-B33F-4959-B1D4-949F88BB529D}"/>
                  </a:ext>
                </a:extLst>
              </p:cNvPr>
              <p:cNvSpPr txBox="1">
                <a:spLocks noRot="1" noChangeAspect="1" noMove="1" noResize="1" noEditPoints="1" noAdjustHandles="1" noChangeArrowheads="1" noChangeShapeType="1" noTextEdit="1"/>
              </p:cNvSpPr>
              <p:nvPr/>
            </p:nvSpPr>
            <p:spPr>
              <a:xfrm>
                <a:off x="3785261" y="3994236"/>
                <a:ext cx="1063239"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مربع نص 30">
                <a:extLst>
                  <a:ext uri="{FF2B5EF4-FFF2-40B4-BE49-F238E27FC236}">
                    <a16:creationId xmlns:a16="http://schemas.microsoft.com/office/drawing/2014/main" id="{72010A28-B41E-44CD-B04F-B7BC8435E6DE}"/>
                  </a:ext>
                </a:extLst>
              </p:cNvPr>
              <p:cNvSpPr txBox="1"/>
              <p:nvPr/>
            </p:nvSpPr>
            <p:spPr>
              <a:xfrm>
                <a:off x="5384885" y="4091490"/>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31" name="مربع نص 30">
                <a:extLst>
                  <a:ext uri="{FF2B5EF4-FFF2-40B4-BE49-F238E27FC236}">
                    <a16:creationId xmlns:a16="http://schemas.microsoft.com/office/drawing/2014/main" id="{72010A28-B41E-44CD-B04F-B7BC8435E6DE}"/>
                  </a:ext>
                </a:extLst>
              </p:cNvPr>
              <p:cNvSpPr txBox="1">
                <a:spLocks noRot="1" noChangeAspect="1" noMove="1" noResize="1" noEditPoints="1" noAdjustHandles="1" noChangeArrowheads="1" noChangeShapeType="1" noTextEdit="1"/>
              </p:cNvSpPr>
              <p:nvPr/>
            </p:nvSpPr>
            <p:spPr>
              <a:xfrm>
                <a:off x="5384885" y="4091490"/>
                <a:ext cx="1063239"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مربع نص 33">
                <a:extLst>
                  <a:ext uri="{FF2B5EF4-FFF2-40B4-BE49-F238E27FC236}">
                    <a16:creationId xmlns:a16="http://schemas.microsoft.com/office/drawing/2014/main" id="{3EB4CE16-52B4-4BF1-857A-44E486C6EB78}"/>
                  </a:ext>
                </a:extLst>
              </p:cNvPr>
              <p:cNvSpPr txBox="1"/>
              <p:nvPr/>
            </p:nvSpPr>
            <p:spPr>
              <a:xfrm>
                <a:off x="3280227" y="5143499"/>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34" name="مربع نص 33">
                <a:extLst>
                  <a:ext uri="{FF2B5EF4-FFF2-40B4-BE49-F238E27FC236}">
                    <a16:creationId xmlns:a16="http://schemas.microsoft.com/office/drawing/2014/main" id="{3EB4CE16-52B4-4BF1-857A-44E486C6EB78}"/>
                  </a:ext>
                </a:extLst>
              </p:cNvPr>
              <p:cNvSpPr txBox="1">
                <a:spLocks noRot="1" noChangeAspect="1" noMove="1" noResize="1" noEditPoints="1" noAdjustHandles="1" noChangeArrowheads="1" noChangeShapeType="1" noTextEdit="1"/>
              </p:cNvSpPr>
              <p:nvPr/>
            </p:nvSpPr>
            <p:spPr>
              <a:xfrm>
                <a:off x="3280227" y="5143499"/>
                <a:ext cx="1063239"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مربع نص 36">
                <a:extLst>
                  <a:ext uri="{FF2B5EF4-FFF2-40B4-BE49-F238E27FC236}">
                    <a16:creationId xmlns:a16="http://schemas.microsoft.com/office/drawing/2014/main" id="{30A4BF24-109C-41C5-B22A-212001F7BF2B}"/>
                  </a:ext>
                </a:extLst>
              </p:cNvPr>
              <p:cNvSpPr txBox="1"/>
              <p:nvPr/>
            </p:nvSpPr>
            <p:spPr>
              <a:xfrm>
                <a:off x="3055492" y="4499396"/>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37" name="مربع نص 36">
                <a:extLst>
                  <a:ext uri="{FF2B5EF4-FFF2-40B4-BE49-F238E27FC236}">
                    <a16:creationId xmlns:a16="http://schemas.microsoft.com/office/drawing/2014/main" id="{30A4BF24-109C-41C5-B22A-212001F7BF2B}"/>
                  </a:ext>
                </a:extLst>
              </p:cNvPr>
              <p:cNvSpPr txBox="1">
                <a:spLocks noRot="1" noChangeAspect="1" noMove="1" noResize="1" noEditPoints="1" noAdjustHandles="1" noChangeArrowheads="1" noChangeShapeType="1" noTextEdit="1"/>
              </p:cNvSpPr>
              <p:nvPr/>
            </p:nvSpPr>
            <p:spPr>
              <a:xfrm>
                <a:off x="3055492" y="4499396"/>
                <a:ext cx="1063239" cy="46166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124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randombar(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randombar(horizont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down)">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randombar(horizont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randombar(horizontal)">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randombar(horizontal)">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randombar(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randombar(horizontal)">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20" grpId="0"/>
      <p:bldP spid="21" grpId="0"/>
      <p:bldP spid="24" grpId="0"/>
      <p:bldP spid="26" grpId="0"/>
      <p:bldP spid="32" grpId="0"/>
      <p:bldP spid="33" grpId="0"/>
      <p:bldP spid="15" grpId="0"/>
      <p:bldP spid="16" grpId="0"/>
      <p:bldP spid="18" grpId="0"/>
      <p:bldP spid="22" grpId="0"/>
      <p:bldP spid="23" grpId="0"/>
      <p:bldP spid="25" grpId="0"/>
      <p:bldP spid="27" grpId="0"/>
      <p:bldP spid="28" grpId="0"/>
      <p:bldP spid="29" grpId="0"/>
      <p:bldP spid="30" grpId="0"/>
      <p:bldP spid="31" grpId="0"/>
      <p:bldP spid="34"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16235"/>
            <a:ext cx="8327774" cy="1200329"/>
          </a:xfrm>
          <a:prstGeom prst="rect">
            <a:avLst/>
          </a:prstGeom>
          <a:noFill/>
        </p:spPr>
        <p:txBody>
          <a:bodyPr wrap="square" rtlCol="0">
            <a:spAutoFit/>
          </a:bodyPr>
          <a:lstStyle/>
          <a:p>
            <a:r>
              <a:rPr lang="ar-KW" sz="2400" b="1" dirty="0">
                <a:cs typeface="+mj-cs"/>
              </a:rPr>
              <a:t>على افتراض ان الصالة بيضاوية الشكل  طولي محوريها </a:t>
            </a:r>
            <a:r>
              <a:rPr lang="en-US" sz="2400" b="1" dirty="0">
                <a:cs typeface="+mj-cs"/>
              </a:rPr>
              <a:t>36 </a:t>
            </a:r>
            <a:r>
              <a:rPr lang="en-US" sz="2400" b="1" i="1" dirty="0">
                <a:latin typeface="Times New Roman" panose="02020603050405020304" pitchFamily="18" charset="0"/>
                <a:cs typeface="Times New Roman" panose="02020603050405020304" pitchFamily="18" charset="0"/>
              </a:rPr>
              <a:t>cm</a:t>
            </a:r>
            <a:r>
              <a:rPr lang="en-US" sz="2400" b="1" dirty="0">
                <a:cs typeface="+mj-cs"/>
              </a:rPr>
              <a:t> ,78 </a:t>
            </a:r>
            <a:r>
              <a:rPr lang="en-US" sz="2400" b="1" i="1" dirty="0">
                <a:latin typeface="Times New Roman" panose="02020603050405020304" pitchFamily="18" charset="0"/>
                <a:cs typeface="Times New Roman" panose="02020603050405020304" pitchFamily="18" charset="0"/>
              </a:rPr>
              <a:t>cm</a:t>
            </a:r>
            <a:r>
              <a:rPr lang="en-US" sz="2400" b="1" dirty="0">
                <a:cs typeface="+mj-cs"/>
              </a:rPr>
              <a:t> </a:t>
            </a:r>
            <a:r>
              <a:rPr lang="ar-KW" sz="2400" b="1" dirty="0">
                <a:cs typeface="+mj-cs"/>
              </a:rPr>
              <a:t> </a:t>
            </a:r>
          </a:p>
          <a:p>
            <a:r>
              <a:rPr lang="ar-KW" sz="2400" b="1" dirty="0">
                <a:cs typeface="+mj-cs"/>
              </a:rPr>
              <a:t>على أي مسافة من مصدر الصوت يجب أن يكون موقع شخص ليتمكن من سماع الصوت المنطلق بشكل واضح ؟</a:t>
            </a:r>
            <a:endParaRPr lang="en-US" sz="2400" b="1" dirty="0">
              <a:cs typeface="+mj-cs"/>
            </a:endParaRPr>
          </a:p>
        </p:txBody>
      </p:sp>
      <p:sp>
        <p:nvSpPr>
          <p:cNvPr id="19" name="TextBox 2"/>
          <p:cNvSpPr txBox="1"/>
          <p:nvPr/>
        </p:nvSpPr>
        <p:spPr>
          <a:xfrm>
            <a:off x="5364088" y="87015"/>
            <a:ext cx="3724181" cy="461665"/>
          </a:xfrm>
          <a:prstGeom prst="rect">
            <a:avLst/>
          </a:prstGeom>
          <a:noFill/>
        </p:spPr>
        <p:txBody>
          <a:bodyPr wrap="square" rtlCol="0">
            <a:spAutoFit/>
          </a:bodyPr>
          <a:lstStyle/>
          <a:p>
            <a:pPr rtl="0" fontAlgn="base">
              <a:spcBef>
                <a:spcPct val="0"/>
              </a:spcBef>
              <a:spcAft>
                <a:spcPct val="0"/>
              </a:spcAft>
            </a:pPr>
            <a:endParaRPr lang="en-US" sz="2400" b="1" dirty="0">
              <a:latin typeface="Lucida Calligraphy" pitchFamily="66" charset="0"/>
              <a:cs typeface="+mj-cs"/>
            </a:endParaRPr>
          </a:p>
        </p:txBody>
      </p:sp>
      <p:sp>
        <p:nvSpPr>
          <p:cNvPr id="25" name="مستطيل 24"/>
          <p:cNvSpPr/>
          <p:nvPr/>
        </p:nvSpPr>
        <p:spPr>
          <a:xfrm>
            <a:off x="6265383" y="107340"/>
            <a:ext cx="2714206" cy="461665"/>
          </a:xfrm>
          <a:prstGeom prst="rect">
            <a:avLst/>
          </a:prstGeom>
        </p:spPr>
        <p:txBody>
          <a:bodyPr wrap="none">
            <a:spAutoFit/>
          </a:bodyPr>
          <a:lstStyle/>
          <a:p>
            <a:r>
              <a:rPr lang="ar-KW" sz="2400" b="1" dirty="0">
                <a:solidFill>
                  <a:srgbClr val="FF0000"/>
                </a:solidFill>
                <a:cs typeface="+mj-cs"/>
              </a:rPr>
              <a:t>حاول ان تحل  </a:t>
            </a:r>
            <a:r>
              <a:rPr lang="en-US" sz="2400" b="1" dirty="0">
                <a:solidFill>
                  <a:srgbClr val="FF0000"/>
                </a:solidFill>
                <a:cs typeface="+mj-cs"/>
              </a:rPr>
              <a:t> 7</a:t>
            </a:r>
            <a:r>
              <a:rPr lang="ar-KW" sz="2400" b="1" dirty="0">
                <a:solidFill>
                  <a:srgbClr val="FF0000"/>
                </a:solidFill>
                <a:cs typeface="+mj-cs"/>
              </a:rPr>
              <a:t>صـ</a:t>
            </a:r>
            <a:r>
              <a:rPr lang="en-US" sz="2400" b="1" dirty="0">
                <a:solidFill>
                  <a:srgbClr val="FF0000"/>
                </a:solidFill>
                <a:cs typeface="+mj-cs"/>
              </a:rPr>
              <a:t>116 </a:t>
            </a:r>
            <a:endParaRPr lang="ar-KW" sz="2400" b="1" dirty="0">
              <a:solidFill>
                <a:srgbClr val="FF0000"/>
              </a:solidFill>
              <a:cs typeface="+mj-cs"/>
            </a:endParaRPr>
          </a:p>
        </p:txBody>
      </p:sp>
      <p:sp>
        <p:nvSpPr>
          <p:cNvPr id="28" name="TextBox 2">
            <a:extLst>
              <a:ext uri="{FF2B5EF4-FFF2-40B4-BE49-F238E27FC236}">
                <a16:creationId xmlns:a16="http://schemas.microsoft.com/office/drawing/2014/main" id="{FB99F9D7-3530-448D-B2E1-42DE5215E1FC}"/>
              </a:ext>
            </a:extLst>
          </p:cNvPr>
          <p:cNvSpPr txBox="1"/>
          <p:nvPr/>
        </p:nvSpPr>
        <p:spPr>
          <a:xfrm>
            <a:off x="8012952" y="1498926"/>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mj-cs"/>
              </a:rPr>
              <a:t>الحل</a:t>
            </a:r>
            <a:r>
              <a:rPr lang="en-US" sz="2400" b="1" u="sng" dirty="0">
                <a:solidFill>
                  <a:srgbClr val="FF0000"/>
                </a:solidFill>
                <a:latin typeface="Lucida Calligraphy" pitchFamily="66" charset="0"/>
                <a:cs typeface="+mj-cs"/>
              </a:rPr>
              <a:t>:</a:t>
            </a:r>
          </a:p>
        </p:txBody>
      </p:sp>
      <p:sp>
        <p:nvSpPr>
          <p:cNvPr id="29" name="مربع نص 2">
            <a:extLst>
              <a:ext uri="{FF2B5EF4-FFF2-40B4-BE49-F238E27FC236}">
                <a16:creationId xmlns:a16="http://schemas.microsoft.com/office/drawing/2014/main" id="{2F49F71C-F9F6-4654-A7D9-442C950A60BC}"/>
              </a:ext>
            </a:extLst>
          </p:cNvPr>
          <p:cNvSpPr txBox="1"/>
          <p:nvPr/>
        </p:nvSpPr>
        <p:spPr>
          <a:xfrm>
            <a:off x="1325538" y="3239328"/>
            <a:ext cx="1332650" cy="461665"/>
          </a:xfrm>
          <a:prstGeom prst="rect">
            <a:avLst/>
          </a:prstGeom>
          <a:noFill/>
        </p:spPr>
        <p:txBody>
          <a:bodyPr wrap="square" rtlCol="1">
            <a:spAutoFit/>
          </a:bodyPr>
          <a:lstStyle/>
          <a:p>
            <a:pPr algn="l" rtl="0" fontAlgn="base">
              <a:spcBef>
                <a:spcPct val="0"/>
              </a:spcBef>
              <a:spcAft>
                <a:spcPct val="0"/>
              </a:spcAft>
            </a:pPr>
            <a:r>
              <a:rPr lang="en-US" sz="2400" b="1" dirty="0">
                <a:latin typeface="Times New Roman" panose="02020603050405020304" pitchFamily="18" charset="0"/>
                <a:cs typeface="Times New Roman" panose="02020603050405020304" pitchFamily="18" charset="0"/>
              </a:rPr>
              <a:t>2</a:t>
            </a:r>
            <a:r>
              <a:rPr lang="en-US" sz="2400" b="1" i="1"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 78</a:t>
            </a:r>
          </a:p>
        </p:txBody>
      </p:sp>
      <p:sp>
        <p:nvSpPr>
          <p:cNvPr id="30" name="مربع نص 2">
            <a:extLst>
              <a:ext uri="{FF2B5EF4-FFF2-40B4-BE49-F238E27FC236}">
                <a16:creationId xmlns:a16="http://schemas.microsoft.com/office/drawing/2014/main" id="{81BC9886-F4A4-490C-936F-03E5C9ED4B43}"/>
              </a:ext>
            </a:extLst>
          </p:cNvPr>
          <p:cNvSpPr txBox="1"/>
          <p:nvPr/>
        </p:nvSpPr>
        <p:spPr>
          <a:xfrm>
            <a:off x="3944686" y="1714689"/>
            <a:ext cx="4032952" cy="461665"/>
          </a:xfrm>
          <a:prstGeom prst="rect">
            <a:avLst/>
          </a:prstGeom>
          <a:noFill/>
        </p:spPr>
        <p:txBody>
          <a:bodyPr wrap="square" rtlCol="1">
            <a:spAutoFit/>
          </a:bodyPr>
          <a:lstStyle/>
          <a:p>
            <a:pPr fontAlgn="base">
              <a:spcBef>
                <a:spcPct val="0"/>
              </a:spcBef>
              <a:spcAft>
                <a:spcPct val="0"/>
              </a:spcAft>
            </a:pPr>
            <a:r>
              <a:rPr lang="ar-KW" sz="2400" b="1" dirty="0">
                <a:latin typeface="Cambria Math" panose="02040503050406030204" pitchFamily="18" charset="0"/>
                <a:ea typeface="Cambria Math" panose="02040503050406030204" pitchFamily="18" charset="0"/>
                <a:cs typeface="+mj-cs"/>
              </a:rPr>
              <a:t>∵ </a:t>
            </a:r>
            <a:r>
              <a:rPr lang="ar-KW" sz="2400" b="1" dirty="0">
                <a:latin typeface="Lucida Calligraphy" pitchFamily="66" charset="0"/>
                <a:cs typeface="+mj-cs"/>
              </a:rPr>
              <a:t>مصدر الصوت عند إحدى البؤرتين: </a:t>
            </a:r>
          </a:p>
        </p:txBody>
      </p:sp>
      <mc:AlternateContent xmlns:mc="http://schemas.openxmlformats.org/markup-compatibility/2006" xmlns:a14="http://schemas.microsoft.com/office/drawing/2010/main">
        <mc:Choice Requires="a14">
          <p:sp>
            <p:nvSpPr>
              <p:cNvPr id="31" name="مربع نص 2">
                <a:extLst>
                  <a:ext uri="{FF2B5EF4-FFF2-40B4-BE49-F238E27FC236}">
                    <a16:creationId xmlns:a16="http://schemas.microsoft.com/office/drawing/2014/main" id="{550BCB1A-196D-417E-8711-9524C9ACADBB}"/>
                  </a:ext>
                </a:extLst>
              </p:cNvPr>
              <p:cNvSpPr txBox="1"/>
              <p:nvPr/>
            </p:nvSpPr>
            <p:spPr>
              <a:xfrm>
                <a:off x="1066116" y="3859487"/>
                <a:ext cx="2587902"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𝑪</m:t>
                          </m:r>
                        </m:e>
                        <m:sup>
                          <m:r>
                            <a:rPr lang="en-US" sz="2400" b="1" i="1" smtClean="0">
                              <a:solidFill>
                                <a:schemeClr val="tx1"/>
                              </a:solidFill>
                              <a:latin typeface="Cambria Math"/>
                              <a:cs typeface="+mj-cs"/>
                            </a:rPr>
                            <m:t>𝟐</m:t>
                          </m:r>
                        </m:sup>
                      </m:sSup>
                      <m:r>
                        <a:rPr lang="ar-KW" sz="2400" b="1" i="1" smtClean="0">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𝒂</m:t>
                          </m:r>
                        </m:e>
                        <m:sup>
                          <m:r>
                            <a:rPr lang="en-US" sz="2400" b="1" i="1" smtClean="0">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𝒃</m:t>
                          </m:r>
                        </m:e>
                        <m:sup>
                          <m:r>
                            <a:rPr lang="en-US" sz="2400" b="1" i="1" smtClean="0">
                              <a:solidFill>
                                <a:schemeClr val="tx1"/>
                              </a:solidFill>
                              <a:latin typeface="Cambria Math"/>
                              <a:ea typeface="Cambria Math"/>
                              <a:cs typeface="+mj-cs"/>
                            </a:rPr>
                            <m:t>𝟐</m:t>
                          </m:r>
                        </m:sup>
                      </m:sSup>
                    </m:oMath>
                  </m:oMathPara>
                </a14:m>
                <a:endParaRPr lang="ar-KW" sz="2400" b="1" dirty="0">
                  <a:solidFill>
                    <a:schemeClr val="tx1"/>
                  </a:solidFill>
                  <a:latin typeface="Lucida Calligraphy" pitchFamily="66" charset="0"/>
                  <a:cs typeface="+mj-cs"/>
                </a:endParaRPr>
              </a:p>
            </p:txBody>
          </p:sp>
        </mc:Choice>
        <mc:Fallback xmlns="">
          <p:sp>
            <p:nvSpPr>
              <p:cNvPr id="31" name="مربع نص 2">
                <a:extLst>
                  <a:ext uri="{FF2B5EF4-FFF2-40B4-BE49-F238E27FC236}">
                    <a16:creationId xmlns:a16="http://schemas.microsoft.com/office/drawing/2014/main" id="{550BCB1A-196D-417E-8711-9524C9ACADBB}"/>
                  </a:ext>
                </a:extLst>
              </p:cNvPr>
              <p:cNvSpPr txBox="1">
                <a:spLocks noRot="1" noChangeAspect="1" noMove="1" noResize="1" noEditPoints="1" noAdjustHandles="1" noChangeArrowheads="1" noChangeShapeType="1" noTextEdit="1"/>
              </p:cNvSpPr>
              <p:nvPr/>
            </p:nvSpPr>
            <p:spPr>
              <a:xfrm>
                <a:off x="1066116" y="3859487"/>
                <a:ext cx="2587902" cy="470000"/>
              </a:xfrm>
              <a:prstGeom prst="rect">
                <a:avLst/>
              </a:prstGeom>
              <a:blipFill>
                <a:blip r:embed="rId2"/>
                <a:stretch>
                  <a:fillRect/>
                </a:stretch>
              </a:blipFill>
            </p:spPr>
            <p:txBody>
              <a:bodyPr/>
              <a:lstStyle/>
              <a:p>
                <a:r>
                  <a:rPr lang="en-US">
                    <a:noFill/>
                  </a:rPr>
                  <a:t> </a:t>
                </a:r>
              </a:p>
            </p:txBody>
          </p:sp>
        </mc:Fallback>
      </mc:AlternateContent>
      <p:sp>
        <p:nvSpPr>
          <p:cNvPr id="34" name="مربع نص 33">
            <a:extLst>
              <a:ext uri="{FF2B5EF4-FFF2-40B4-BE49-F238E27FC236}">
                <a16:creationId xmlns:a16="http://schemas.microsoft.com/office/drawing/2014/main" id="{6BD57F3D-E453-45EF-8CEB-5C5A1205B963}"/>
              </a:ext>
            </a:extLst>
          </p:cNvPr>
          <p:cNvSpPr txBox="1"/>
          <p:nvPr/>
        </p:nvSpPr>
        <p:spPr>
          <a:xfrm>
            <a:off x="3209518" y="4964583"/>
            <a:ext cx="5220072" cy="461665"/>
          </a:xfrm>
          <a:prstGeom prst="rect">
            <a:avLst/>
          </a:prstGeom>
          <a:noFill/>
        </p:spPr>
        <p:txBody>
          <a:bodyPr wrap="square" rtlCol="1">
            <a:spAutoFit/>
          </a:bodyPr>
          <a:lstStyle/>
          <a:p>
            <a:r>
              <a:rPr lang="ar-KW" sz="2400" b="1" dirty="0">
                <a:cs typeface="+mj-cs"/>
              </a:rPr>
              <a:t>والمسافة بين البؤرتين هي : </a:t>
            </a:r>
          </a:p>
        </p:txBody>
      </p:sp>
      <mc:AlternateContent xmlns:mc="http://schemas.openxmlformats.org/markup-compatibility/2006" xmlns:a14="http://schemas.microsoft.com/office/drawing/2010/main">
        <mc:Choice Requires="a14">
          <p:sp>
            <p:nvSpPr>
              <p:cNvPr id="35" name="مربع نص 2">
                <a:extLst>
                  <a:ext uri="{FF2B5EF4-FFF2-40B4-BE49-F238E27FC236}">
                    <a16:creationId xmlns:a16="http://schemas.microsoft.com/office/drawing/2014/main" id="{32138518-B987-4F23-81C4-C7AA18714412}"/>
                  </a:ext>
                </a:extLst>
              </p:cNvPr>
              <p:cNvSpPr txBox="1"/>
              <p:nvPr/>
            </p:nvSpPr>
            <p:spPr>
              <a:xfrm>
                <a:off x="3948306" y="3788024"/>
                <a:ext cx="2179480" cy="557589"/>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a:latin typeface="Cambria Math"/>
                        </a:rPr>
                        <m:t>𝑪</m:t>
                      </m:r>
                      <m:r>
                        <a:rPr lang="ar-KW" sz="2400" b="1" i="1" smtClean="0">
                          <a:solidFill>
                            <a:schemeClr val="tx1"/>
                          </a:solidFill>
                          <a:latin typeface="Cambria Math"/>
                          <a:ea typeface="Cambria Math"/>
                          <a:cs typeface="+mj-cs"/>
                        </a:rPr>
                        <m:t>=</m:t>
                      </m:r>
                      <m:rad>
                        <m:radPr>
                          <m:degHide m:val="on"/>
                          <m:ctrlPr>
                            <a:rPr lang="ar-KW" sz="2400" b="1" i="1" smtClean="0">
                              <a:solidFill>
                                <a:schemeClr val="tx1"/>
                              </a:solidFill>
                              <a:latin typeface="Cambria Math" panose="02040503050406030204" pitchFamily="18" charset="0"/>
                              <a:ea typeface="Cambria Math"/>
                              <a:cs typeface="+mj-cs"/>
                            </a:rPr>
                          </m:ctrlPr>
                        </m:radPr>
                        <m:deg/>
                        <m:e>
                          <m:sSup>
                            <m:sSupPr>
                              <m:ctrlPr>
                                <a:rPr lang="ar-KW" sz="2400" b="1" i="1">
                                  <a:solidFill>
                                    <a:schemeClr val="tx1"/>
                                  </a:solidFill>
                                  <a:latin typeface="Cambria Math" panose="02040503050406030204" pitchFamily="18" charset="0"/>
                                  <a:ea typeface="Cambria Math"/>
                                  <a:cs typeface="+mj-cs"/>
                                </a:rPr>
                              </m:ctrlPr>
                            </m:sSupPr>
                            <m:e>
                              <m:r>
                                <a:rPr lang="en-US" sz="2400" b="1" i="1">
                                  <a:solidFill>
                                    <a:schemeClr val="tx1"/>
                                  </a:solidFill>
                                  <a:latin typeface="Cambria Math"/>
                                  <a:ea typeface="Cambria Math"/>
                                  <a:cs typeface="+mj-cs"/>
                                </a:rPr>
                                <m:t>𝒂</m:t>
                              </m:r>
                            </m:e>
                            <m:sup>
                              <m:r>
                                <a:rPr lang="en-US" sz="2400" b="1" i="1">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a:solidFill>
                                    <a:schemeClr val="tx1"/>
                                  </a:solidFill>
                                  <a:latin typeface="Cambria Math" panose="02040503050406030204" pitchFamily="18" charset="0"/>
                                  <a:ea typeface="Cambria Math"/>
                                  <a:cs typeface="+mj-cs"/>
                                </a:rPr>
                              </m:ctrlPr>
                            </m:sSupPr>
                            <m:e>
                              <m:r>
                                <a:rPr lang="en-US" sz="2400" b="1" i="1">
                                  <a:solidFill>
                                    <a:schemeClr val="tx1"/>
                                  </a:solidFill>
                                  <a:latin typeface="Cambria Math"/>
                                  <a:ea typeface="Cambria Math"/>
                                  <a:cs typeface="+mj-cs"/>
                                </a:rPr>
                                <m:t>𝒃</m:t>
                              </m:r>
                            </m:e>
                            <m:sup>
                              <m:r>
                                <a:rPr lang="en-US" sz="2400" b="1" i="1">
                                  <a:solidFill>
                                    <a:schemeClr val="tx1"/>
                                  </a:solidFill>
                                  <a:latin typeface="Cambria Math"/>
                                  <a:ea typeface="Cambria Math"/>
                                  <a:cs typeface="+mj-cs"/>
                                </a:rPr>
                                <m:t>𝟐</m:t>
                              </m:r>
                            </m:sup>
                          </m:sSup>
                        </m:e>
                      </m:rad>
                    </m:oMath>
                  </m:oMathPara>
                </a14:m>
                <a:endParaRPr lang="ar-KW" sz="2400" b="1" dirty="0">
                  <a:solidFill>
                    <a:schemeClr val="tx1"/>
                  </a:solidFill>
                  <a:latin typeface="Lucida Calligraphy" pitchFamily="66" charset="0"/>
                  <a:cs typeface="+mj-cs"/>
                </a:endParaRPr>
              </a:p>
            </p:txBody>
          </p:sp>
        </mc:Choice>
        <mc:Fallback xmlns="">
          <p:sp>
            <p:nvSpPr>
              <p:cNvPr id="35" name="مربع نص 2">
                <a:extLst>
                  <a:ext uri="{FF2B5EF4-FFF2-40B4-BE49-F238E27FC236}">
                    <a16:creationId xmlns:a16="http://schemas.microsoft.com/office/drawing/2014/main" id="{32138518-B987-4F23-81C4-C7AA18714412}"/>
                  </a:ext>
                </a:extLst>
              </p:cNvPr>
              <p:cNvSpPr txBox="1">
                <a:spLocks noRot="1" noChangeAspect="1" noMove="1" noResize="1" noEditPoints="1" noAdjustHandles="1" noChangeArrowheads="1" noChangeShapeType="1" noTextEdit="1"/>
              </p:cNvSpPr>
              <p:nvPr/>
            </p:nvSpPr>
            <p:spPr>
              <a:xfrm>
                <a:off x="3948306" y="3788024"/>
                <a:ext cx="2179480" cy="5575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مربع نص 2">
                <a:extLst>
                  <a:ext uri="{FF2B5EF4-FFF2-40B4-BE49-F238E27FC236}">
                    <a16:creationId xmlns:a16="http://schemas.microsoft.com/office/drawing/2014/main" id="{E94C0B27-C7FC-4911-AEE1-347A325226D6}"/>
                  </a:ext>
                </a:extLst>
              </p:cNvPr>
              <p:cNvSpPr txBox="1"/>
              <p:nvPr/>
            </p:nvSpPr>
            <p:spPr>
              <a:xfrm>
                <a:off x="1152666" y="4406994"/>
                <a:ext cx="2703838" cy="557589"/>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latin typeface="Cambria Math"/>
                        </a:rPr>
                        <m:t>𝑪</m:t>
                      </m:r>
                      <m:r>
                        <a:rPr lang="en-US" sz="2400" b="1" i="1" smtClean="0">
                          <a:latin typeface="Cambria Math"/>
                        </a:rPr>
                        <m:t> =</m:t>
                      </m:r>
                      <m:rad>
                        <m:radPr>
                          <m:degHide m:val="on"/>
                          <m:ctrlPr>
                            <a:rPr lang="ar-KW" sz="2400" b="1" i="1" smtClean="0">
                              <a:solidFill>
                                <a:schemeClr val="tx1"/>
                              </a:solidFill>
                              <a:latin typeface="Cambria Math" panose="02040503050406030204" pitchFamily="18" charset="0"/>
                              <a:ea typeface="Cambria Math"/>
                              <a:cs typeface="+mj-cs"/>
                            </a:rPr>
                          </m:ctrlPr>
                        </m:radPr>
                        <m:deg/>
                        <m:e>
                          <m:sSup>
                            <m:sSupPr>
                              <m:ctrlPr>
                                <a:rPr lang="ar-KW" sz="2400" b="1" i="1">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panose="02040503050406030204" pitchFamily="18" charset="0"/>
                                  <a:ea typeface="Cambria Math"/>
                                  <a:cs typeface="+mj-cs"/>
                                </a:rPr>
                                <m:t>𝟑</m:t>
                              </m:r>
                              <m:r>
                                <a:rPr lang="en-US" sz="2400" b="1" i="1" smtClean="0">
                                  <a:solidFill>
                                    <a:schemeClr val="tx1"/>
                                  </a:solidFill>
                                  <a:latin typeface="Cambria Math"/>
                                  <a:ea typeface="Cambria Math"/>
                                  <a:cs typeface="+mj-cs"/>
                                </a:rPr>
                                <m:t>𝟗</m:t>
                              </m:r>
                            </m:e>
                            <m:sup>
                              <m:r>
                                <a:rPr lang="en-US" sz="2400" b="1" i="1">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panose="02040503050406030204" pitchFamily="18" charset="0"/>
                                  <a:ea typeface="Cambria Math"/>
                                  <a:cs typeface="+mj-cs"/>
                                </a:rPr>
                                <m:t>𝟏𝟖</m:t>
                              </m:r>
                            </m:e>
                            <m:sup>
                              <m:r>
                                <a:rPr lang="en-US" sz="2400" b="1" i="1">
                                  <a:solidFill>
                                    <a:schemeClr val="tx1"/>
                                  </a:solidFill>
                                  <a:latin typeface="Cambria Math"/>
                                  <a:ea typeface="Cambria Math"/>
                                  <a:cs typeface="+mj-cs"/>
                                </a:rPr>
                                <m:t>𝟐</m:t>
                              </m:r>
                            </m:sup>
                          </m:sSup>
                        </m:e>
                      </m:rad>
                    </m:oMath>
                  </m:oMathPara>
                </a14:m>
                <a:endParaRPr lang="ar-KW" sz="2400" b="1" dirty="0">
                  <a:solidFill>
                    <a:schemeClr val="tx1"/>
                  </a:solidFill>
                  <a:latin typeface="Lucida Calligraphy" pitchFamily="66" charset="0"/>
                  <a:cs typeface="+mj-cs"/>
                </a:endParaRPr>
              </a:p>
            </p:txBody>
          </p:sp>
        </mc:Choice>
        <mc:Fallback xmlns="">
          <p:sp>
            <p:nvSpPr>
              <p:cNvPr id="36" name="مربع نص 2">
                <a:extLst>
                  <a:ext uri="{FF2B5EF4-FFF2-40B4-BE49-F238E27FC236}">
                    <a16:creationId xmlns:a16="http://schemas.microsoft.com/office/drawing/2014/main" id="{E94C0B27-C7FC-4911-AEE1-347A325226D6}"/>
                  </a:ext>
                </a:extLst>
              </p:cNvPr>
              <p:cNvSpPr txBox="1">
                <a:spLocks noRot="1" noChangeAspect="1" noMove="1" noResize="1" noEditPoints="1" noAdjustHandles="1" noChangeArrowheads="1" noChangeShapeType="1" noTextEdit="1"/>
              </p:cNvSpPr>
              <p:nvPr/>
            </p:nvSpPr>
            <p:spPr>
              <a:xfrm>
                <a:off x="1152666" y="4406994"/>
                <a:ext cx="2703838" cy="5575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مربع نص 2">
                <a:extLst>
                  <a:ext uri="{FF2B5EF4-FFF2-40B4-BE49-F238E27FC236}">
                    <a16:creationId xmlns:a16="http://schemas.microsoft.com/office/drawing/2014/main" id="{E3CEFF75-86F6-4889-B9F6-7ABFF5EE0886}"/>
                  </a:ext>
                </a:extLst>
              </p:cNvPr>
              <p:cNvSpPr txBox="1"/>
              <p:nvPr/>
            </p:nvSpPr>
            <p:spPr>
              <a:xfrm>
                <a:off x="4295517" y="4450215"/>
                <a:ext cx="2504847" cy="461665"/>
              </a:xfrm>
              <a:prstGeom prst="rect">
                <a:avLst/>
              </a:prstGeom>
              <a:noFill/>
            </p:spPr>
            <p:txBody>
              <a:bodyPr wrap="square" rtlCol="1">
                <a:spAutoFit/>
              </a:bodyPr>
              <a:lstStyle/>
              <a:p>
                <a:pPr algn="l" rtl="0" fontAlgn="base">
                  <a:spcBef>
                    <a:spcPct val="0"/>
                  </a:spcBef>
                  <a:spcAft>
                    <a:spcPct val="0"/>
                  </a:spcAft>
                </a:pPr>
                <a:r>
                  <a:rPr lang="en-US" sz="2400" b="1" dirty="0">
                    <a:latin typeface="Cambria Math"/>
                  </a:rPr>
                  <a:t>𝑪 </a:t>
                </a:r>
                <a14:m>
                  <m:oMath xmlns:m="http://schemas.openxmlformats.org/officeDocument/2006/math">
                    <m:r>
                      <a:rPr lang="en-US" sz="2400" b="1" i="1" smtClean="0">
                        <a:solidFill>
                          <a:schemeClr val="tx1"/>
                        </a:solidFill>
                        <a:latin typeface="Cambria Math"/>
                        <a:ea typeface="Cambria Math"/>
                        <a:cs typeface="+mj-cs"/>
                      </a:rPr>
                      <m:t>≈</m:t>
                    </m:r>
                    <m:r>
                      <a:rPr lang="en-US" sz="2400" b="1" i="1" smtClean="0">
                        <a:solidFill>
                          <a:schemeClr val="tx1"/>
                        </a:solidFill>
                        <a:latin typeface="Cambria Math" panose="02040503050406030204" pitchFamily="18" charset="0"/>
                        <a:ea typeface="Cambria Math"/>
                        <a:cs typeface="+mj-cs"/>
                      </a:rPr>
                      <m:t>𝟑𝟒</m:t>
                    </m:r>
                    <m:r>
                      <a:rPr lang="en-US" sz="2400" b="1" i="1" smtClean="0">
                        <a:solidFill>
                          <a:schemeClr val="tx1"/>
                        </a:solidFill>
                        <a:latin typeface="Cambria Math"/>
                        <a:ea typeface="Cambria Math"/>
                        <a:cs typeface="+mj-cs"/>
                      </a:rPr>
                      <m:t>.</m:t>
                    </m:r>
                    <m:r>
                      <a:rPr lang="en-US" sz="2400" b="1" i="1" smtClean="0">
                        <a:solidFill>
                          <a:schemeClr val="tx1"/>
                        </a:solidFill>
                        <a:latin typeface="Cambria Math" panose="02040503050406030204" pitchFamily="18" charset="0"/>
                        <a:ea typeface="Cambria Math"/>
                        <a:cs typeface="+mj-cs"/>
                      </a:rPr>
                      <m:t>𝟓𝟗𝟖</m:t>
                    </m:r>
                  </m:oMath>
                </a14:m>
                <a:endParaRPr lang="ar-KW" sz="2400" b="1" dirty="0">
                  <a:solidFill>
                    <a:schemeClr val="tx1"/>
                  </a:solidFill>
                  <a:latin typeface="Lucida Calligraphy" pitchFamily="66" charset="0"/>
                  <a:cs typeface="+mj-cs"/>
                </a:endParaRPr>
              </a:p>
            </p:txBody>
          </p:sp>
        </mc:Choice>
        <mc:Fallback xmlns="">
          <p:sp>
            <p:nvSpPr>
              <p:cNvPr id="37" name="مربع نص 2">
                <a:extLst>
                  <a:ext uri="{FF2B5EF4-FFF2-40B4-BE49-F238E27FC236}">
                    <a16:creationId xmlns:a16="http://schemas.microsoft.com/office/drawing/2014/main" id="{E3CEFF75-86F6-4889-B9F6-7ABFF5EE0886}"/>
                  </a:ext>
                </a:extLst>
              </p:cNvPr>
              <p:cNvSpPr txBox="1">
                <a:spLocks noRot="1" noChangeAspect="1" noMove="1" noResize="1" noEditPoints="1" noAdjustHandles="1" noChangeArrowheads="1" noChangeShapeType="1" noTextEdit="1"/>
              </p:cNvSpPr>
              <p:nvPr/>
            </p:nvSpPr>
            <p:spPr>
              <a:xfrm>
                <a:off x="4295517" y="4450215"/>
                <a:ext cx="2504847" cy="461665"/>
              </a:xfrm>
              <a:prstGeom prst="rect">
                <a:avLst/>
              </a:prstGeom>
              <a:blipFill>
                <a:blip r:embed="rId5"/>
                <a:stretch>
                  <a:fillRect l="-3893" t="-11842" b="-27632"/>
                </a:stretch>
              </a:blipFill>
            </p:spPr>
            <p:txBody>
              <a:bodyPr/>
              <a:lstStyle/>
              <a:p>
                <a:r>
                  <a:rPr lang="en-US">
                    <a:noFill/>
                  </a:rPr>
                  <a:t> </a:t>
                </a:r>
              </a:p>
            </p:txBody>
          </p:sp>
        </mc:Fallback>
      </mc:AlternateContent>
      <p:sp>
        <p:nvSpPr>
          <p:cNvPr id="38" name="مربع نص 2">
            <a:extLst>
              <a:ext uri="{FF2B5EF4-FFF2-40B4-BE49-F238E27FC236}">
                <a16:creationId xmlns:a16="http://schemas.microsoft.com/office/drawing/2014/main" id="{68ADAA20-A4B7-4441-8E93-078EAB6F74A4}"/>
              </a:ext>
            </a:extLst>
          </p:cNvPr>
          <p:cNvSpPr txBox="1"/>
          <p:nvPr/>
        </p:nvSpPr>
        <p:spPr>
          <a:xfrm>
            <a:off x="524326" y="2132789"/>
            <a:ext cx="7488832" cy="461665"/>
          </a:xfrm>
          <a:prstGeom prst="rect">
            <a:avLst/>
          </a:prstGeom>
          <a:noFill/>
        </p:spPr>
        <p:txBody>
          <a:bodyPr wrap="square" rtlCol="1">
            <a:spAutoFit/>
          </a:bodyPr>
          <a:lstStyle/>
          <a:p>
            <a:pPr fontAlgn="base">
              <a:spcBef>
                <a:spcPct val="0"/>
              </a:spcBef>
              <a:spcAft>
                <a:spcPct val="0"/>
              </a:spcAft>
            </a:pPr>
            <a:r>
              <a:rPr lang="ar-KW" sz="2400" b="1" dirty="0">
                <a:latin typeface="Cambria Math" panose="02040503050406030204" pitchFamily="18" charset="0"/>
                <a:ea typeface="Cambria Math" panose="02040503050406030204" pitchFamily="18" charset="0"/>
                <a:cs typeface="+mj-cs"/>
              </a:rPr>
              <a:t>∴ </a:t>
            </a:r>
            <a:r>
              <a:rPr lang="ar-KW" sz="2400" b="1" dirty="0">
                <a:latin typeface="Lucida Calligraphy" pitchFamily="66" charset="0"/>
                <a:cs typeface="+mj-cs"/>
              </a:rPr>
              <a:t>يجب أن يقف الشخص عند البؤرة الأخرى حتي يسمع الصوت بوضوح</a:t>
            </a:r>
          </a:p>
        </p:txBody>
      </p:sp>
      <p:sp>
        <p:nvSpPr>
          <p:cNvPr id="39" name="مربع نص 2">
            <a:extLst>
              <a:ext uri="{FF2B5EF4-FFF2-40B4-BE49-F238E27FC236}">
                <a16:creationId xmlns:a16="http://schemas.microsoft.com/office/drawing/2014/main" id="{84E67501-F313-43E5-9E50-D9437AA840EB}"/>
              </a:ext>
            </a:extLst>
          </p:cNvPr>
          <p:cNvSpPr txBox="1"/>
          <p:nvPr/>
        </p:nvSpPr>
        <p:spPr>
          <a:xfrm>
            <a:off x="439170" y="2693701"/>
            <a:ext cx="7712407" cy="461665"/>
          </a:xfrm>
          <a:prstGeom prst="rect">
            <a:avLst/>
          </a:prstGeom>
          <a:noFill/>
        </p:spPr>
        <p:txBody>
          <a:bodyPr wrap="square" rtlCol="1">
            <a:spAutoFit/>
          </a:bodyPr>
          <a:lstStyle/>
          <a:p>
            <a:pPr fontAlgn="base">
              <a:spcBef>
                <a:spcPct val="0"/>
              </a:spcBef>
              <a:spcAft>
                <a:spcPct val="0"/>
              </a:spcAft>
            </a:pPr>
            <a:r>
              <a:rPr lang="ar-KW" sz="2400" b="1" dirty="0">
                <a:latin typeface="Lucida Calligraphy" pitchFamily="66" charset="0"/>
                <a:cs typeface="+mj-cs"/>
              </a:rPr>
              <a:t>الشكل البيضاوي للصالة يمثل قطعا ناقصا له محور أكبر طوله</a:t>
            </a:r>
            <a:r>
              <a:rPr lang="en-US" sz="2400" b="1" dirty="0">
                <a:latin typeface="Times New Roman" panose="02020603050405020304" pitchFamily="18" charset="0"/>
                <a:cs typeface="Times New Roman" panose="02020603050405020304" pitchFamily="18" charset="0"/>
              </a:rPr>
              <a:t>78 </a:t>
            </a:r>
            <a:r>
              <a:rPr lang="en-US" sz="2400" b="1" i="1" dirty="0">
                <a:latin typeface="Times New Roman" panose="02020603050405020304" pitchFamily="18" charset="0"/>
                <a:cs typeface="Times New Roman" panose="02020603050405020304" pitchFamily="18" charset="0"/>
              </a:rPr>
              <a:t>m</a:t>
            </a:r>
            <a:r>
              <a:rPr lang="en-US" sz="2400" b="1" dirty="0">
                <a:latin typeface="Times New Roman" panose="02020603050405020304" pitchFamily="18" charset="0"/>
                <a:cs typeface="Times New Roman" panose="02020603050405020304" pitchFamily="18" charset="0"/>
              </a:rPr>
              <a:t> </a:t>
            </a:r>
            <a:r>
              <a:rPr lang="ar-KW" sz="2400" b="1" dirty="0">
                <a:latin typeface="Lucida Calligraphy" pitchFamily="66" charset="0"/>
                <a:cs typeface="+mj-cs"/>
              </a:rPr>
              <a:t> </a:t>
            </a:r>
          </a:p>
        </p:txBody>
      </p:sp>
      <p:sp>
        <p:nvSpPr>
          <p:cNvPr id="40" name="مربع نص 2">
            <a:extLst>
              <a:ext uri="{FF2B5EF4-FFF2-40B4-BE49-F238E27FC236}">
                <a16:creationId xmlns:a16="http://schemas.microsoft.com/office/drawing/2014/main" id="{0B194F1B-4BCA-4EE3-904C-C21E9A05FC91}"/>
              </a:ext>
            </a:extLst>
          </p:cNvPr>
          <p:cNvSpPr txBox="1"/>
          <p:nvPr/>
        </p:nvSpPr>
        <p:spPr>
          <a:xfrm>
            <a:off x="4637375" y="3240886"/>
            <a:ext cx="1485673" cy="461665"/>
          </a:xfrm>
          <a:prstGeom prst="rect">
            <a:avLst/>
          </a:prstGeom>
          <a:noFill/>
        </p:spPr>
        <p:txBody>
          <a:bodyPr wrap="square" rtlCol="1">
            <a:spAutoFit/>
          </a:bodyPr>
          <a:lstStyle/>
          <a:p>
            <a:pPr algn="l" rtl="0" fontAlgn="base">
              <a:spcBef>
                <a:spcPct val="0"/>
              </a:spcBef>
              <a:spcAft>
                <a:spcPct val="0"/>
              </a:spcAft>
            </a:pPr>
            <a:r>
              <a:rPr lang="en-US" sz="2400" b="1" dirty="0">
                <a:latin typeface="Times New Roman" panose="02020603050405020304" pitchFamily="18" charset="0"/>
                <a:cs typeface="Times New Roman" panose="02020603050405020304" pitchFamily="18" charset="0"/>
              </a:rPr>
              <a:t>2</a:t>
            </a:r>
            <a:r>
              <a:rPr lang="en-US" sz="2400" b="1" i="1" dirty="0">
                <a:latin typeface="Times New Roman" panose="02020603050405020304" pitchFamily="18" charset="0"/>
                <a:cs typeface="Times New Roman" panose="02020603050405020304" pitchFamily="18" charset="0"/>
              </a:rPr>
              <a:t>b </a:t>
            </a:r>
            <a:r>
              <a:rPr lang="en-US" sz="2400" b="1" dirty="0">
                <a:latin typeface="Times New Roman" panose="02020603050405020304" pitchFamily="18" charset="0"/>
                <a:cs typeface="Times New Roman" panose="02020603050405020304" pitchFamily="18" charset="0"/>
              </a:rPr>
              <a:t>= 36</a:t>
            </a:r>
          </a:p>
        </p:txBody>
      </p:sp>
      <mc:AlternateContent xmlns:mc="http://schemas.openxmlformats.org/markup-compatibility/2006" xmlns:a14="http://schemas.microsoft.com/office/drawing/2010/main">
        <mc:Choice Requires="a14">
          <p:sp>
            <p:nvSpPr>
              <p:cNvPr id="41" name="مربع نص 2">
                <a:extLst>
                  <a:ext uri="{FF2B5EF4-FFF2-40B4-BE49-F238E27FC236}">
                    <a16:creationId xmlns:a16="http://schemas.microsoft.com/office/drawing/2014/main" id="{0E7CAF67-DCBA-42D3-8A36-CC6F5ED86DEA}"/>
                  </a:ext>
                </a:extLst>
              </p:cNvPr>
              <p:cNvSpPr txBox="1"/>
              <p:nvPr/>
            </p:nvSpPr>
            <p:spPr>
              <a:xfrm>
                <a:off x="1289209" y="5033608"/>
                <a:ext cx="2271699" cy="461665"/>
              </a:xfrm>
              <a:prstGeom prst="rect">
                <a:avLst/>
              </a:prstGeom>
              <a:noFill/>
            </p:spPr>
            <p:txBody>
              <a:bodyPr wrap="square" rtlCol="1">
                <a:spAutoFit/>
              </a:bodyPr>
              <a:lstStyle/>
              <a:p>
                <a:pPr algn="l" rtl="0" fontAlgn="base">
                  <a:spcBef>
                    <a:spcPct val="0"/>
                  </a:spcBef>
                  <a:spcAft>
                    <a:spcPct val="0"/>
                  </a:spcAft>
                </a:pPr>
                <a:r>
                  <a:rPr lang="en-US" sz="2400" b="1" dirty="0">
                    <a:solidFill>
                      <a:schemeClr val="tx1"/>
                    </a:solidFill>
                    <a:latin typeface="Lucida Calligraphy" pitchFamily="66" charset="0"/>
                    <a:cs typeface="+mj-cs"/>
                  </a:rPr>
                  <a:t>2</a:t>
                </a:r>
                <a:r>
                  <a:rPr lang="en-US" sz="2400" b="1" dirty="0"/>
                  <a:t> </a:t>
                </a:r>
                <a14:m>
                  <m:oMath xmlns:m="http://schemas.openxmlformats.org/officeDocument/2006/math">
                    <m:r>
                      <a:rPr lang="en-US" sz="2400" b="1" i="1">
                        <a:latin typeface="Cambria Math"/>
                      </a:rPr>
                      <m:t>𝑪</m:t>
                    </m:r>
                  </m:oMath>
                </a14:m>
                <a:r>
                  <a:rPr lang="en-US" sz="2400" b="1" dirty="0">
                    <a:solidFill>
                      <a:schemeClr val="tx1"/>
                    </a:solidFill>
                    <a:latin typeface="Lucida Calligraphy" pitchFamily="66" charset="0"/>
                    <a:cs typeface="+mj-cs"/>
                  </a:rPr>
                  <a:t> </a:t>
                </a:r>
                <a14:m>
                  <m:oMath xmlns:m="http://schemas.openxmlformats.org/officeDocument/2006/math">
                    <m:r>
                      <a:rPr lang="en-US" sz="2400" b="1" i="1" smtClean="0">
                        <a:solidFill>
                          <a:schemeClr val="tx1"/>
                        </a:solidFill>
                        <a:latin typeface="Cambria Math"/>
                        <a:ea typeface="Cambria Math"/>
                        <a:cs typeface="+mj-cs"/>
                      </a:rPr>
                      <m:t>≈</m:t>
                    </m:r>
                    <m:r>
                      <a:rPr lang="en-US" sz="2400" b="1" i="1" smtClean="0">
                        <a:solidFill>
                          <a:schemeClr val="tx1"/>
                        </a:solidFill>
                        <a:latin typeface="Cambria Math" panose="02040503050406030204" pitchFamily="18" charset="0"/>
                        <a:ea typeface="Cambria Math"/>
                        <a:cs typeface="+mj-cs"/>
                      </a:rPr>
                      <m:t>𝟔𝟗</m:t>
                    </m:r>
                    <m:r>
                      <a:rPr lang="en-US" sz="2400" b="1" i="1" smtClean="0">
                        <a:solidFill>
                          <a:schemeClr val="tx1"/>
                        </a:solidFill>
                        <a:latin typeface="Cambria Math"/>
                        <a:ea typeface="Cambria Math"/>
                        <a:cs typeface="+mj-cs"/>
                      </a:rPr>
                      <m:t>.</m:t>
                    </m:r>
                    <m:r>
                      <a:rPr lang="en-US" sz="2400" b="1" i="1" smtClean="0">
                        <a:solidFill>
                          <a:schemeClr val="tx1"/>
                        </a:solidFill>
                        <a:latin typeface="Cambria Math" panose="02040503050406030204" pitchFamily="18" charset="0"/>
                        <a:ea typeface="Cambria Math"/>
                        <a:cs typeface="+mj-cs"/>
                      </a:rPr>
                      <m:t>𝟏𝟗𝟓</m:t>
                    </m:r>
                  </m:oMath>
                </a14:m>
                <a:endParaRPr lang="ar-KW" sz="2400" b="1" dirty="0">
                  <a:solidFill>
                    <a:schemeClr val="tx1"/>
                  </a:solidFill>
                  <a:latin typeface="Lucida Calligraphy" pitchFamily="66" charset="0"/>
                  <a:cs typeface="+mj-cs"/>
                </a:endParaRPr>
              </a:p>
            </p:txBody>
          </p:sp>
        </mc:Choice>
        <mc:Fallback xmlns="">
          <p:sp>
            <p:nvSpPr>
              <p:cNvPr id="41" name="مربع نص 2">
                <a:extLst>
                  <a:ext uri="{FF2B5EF4-FFF2-40B4-BE49-F238E27FC236}">
                    <a16:creationId xmlns:a16="http://schemas.microsoft.com/office/drawing/2014/main" id="{0E7CAF67-DCBA-42D3-8A36-CC6F5ED86DEA}"/>
                  </a:ext>
                </a:extLst>
              </p:cNvPr>
              <p:cNvSpPr txBox="1">
                <a:spLocks noRot="1" noChangeAspect="1" noMove="1" noResize="1" noEditPoints="1" noAdjustHandles="1" noChangeArrowheads="1" noChangeShapeType="1" noTextEdit="1"/>
              </p:cNvSpPr>
              <p:nvPr/>
            </p:nvSpPr>
            <p:spPr>
              <a:xfrm>
                <a:off x="1289209" y="5033608"/>
                <a:ext cx="2271699" cy="461665"/>
              </a:xfrm>
              <a:prstGeom prst="rect">
                <a:avLst/>
              </a:prstGeom>
              <a:blipFill>
                <a:blip r:embed="rId6"/>
                <a:stretch>
                  <a:fillRect l="-4021" t="-10667" b="-30667"/>
                </a:stretch>
              </a:blipFill>
            </p:spPr>
            <p:txBody>
              <a:bodyPr/>
              <a:lstStyle/>
              <a:p>
                <a:r>
                  <a:rPr lang="en-US">
                    <a:noFill/>
                  </a:rPr>
                  <a:t> </a:t>
                </a:r>
              </a:p>
            </p:txBody>
          </p:sp>
        </mc:Fallback>
      </mc:AlternateContent>
      <p:sp>
        <p:nvSpPr>
          <p:cNvPr id="42" name="مربع نص 41">
            <a:extLst>
              <a:ext uri="{FF2B5EF4-FFF2-40B4-BE49-F238E27FC236}">
                <a16:creationId xmlns:a16="http://schemas.microsoft.com/office/drawing/2014/main" id="{9CEB5E61-CBAC-48B5-A6BE-9334612A8D23}"/>
              </a:ext>
            </a:extLst>
          </p:cNvPr>
          <p:cNvSpPr txBox="1"/>
          <p:nvPr/>
        </p:nvSpPr>
        <p:spPr>
          <a:xfrm>
            <a:off x="147580" y="5598446"/>
            <a:ext cx="8979589" cy="461665"/>
          </a:xfrm>
          <a:prstGeom prst="rect">
            <a:avLst/>
          </a:prstGeom>
          <a:noFill/>
        </p:spPr>
        <p:txBody>
          <a:bodyPr wrap="square" rtlCol="1">
            <a:spAutoFit/>
          </a:bodyPr>
          <a:lstStyle/>
          <a:p>
            <a:r>
              <a:rPr lang="ar-KW" sz="2400" b="1" dirty="0">
                <a:cs typeface="+mj-cs"/>
              </a:rPr>
              <a:t>أي حوالي </a:t>
            </a:r>
            <a:r>
              <a:rPr lang="en-US" sz="2400" b="1" dirty="0">
                <a:cs typeface="+mj-cs"/>
              </a:rPr>
              <a:t>69.2 </a:t>
            </a:r>
            <a:r>
              <a:rPr lang="en-US" sz="2400" b="1" i="1" dirty="0">
                <a:latin typeface="Times New Roman" panose="02020603050405020304" pitchFamily="18" charset="0"/>
                <a:cs typeface="Times New Roman" panose="02020603050405020304" pitchFamily="18" charset="0"/>
              </a:rPr>
              <a:t>m</a:t>
            </a:r>
            <a:r>
              <a:rPr lang="en-US" sz="2400" b="1" dirty="0">
                <a:cs typeface="+mj-cs"/>
              </a:rPr>
              <a:t> </a:t>
            </a:r>
            <a:r>
              <a:rPr lang="ar-KW" sz="2400" b="1" dirty="0">
                <a:cs typeface="+mj-cs"/>
              </a:rPr>
              <a:t> تقريبا لذا يجب ان يقف الشخص علي بعد </a:t>
            </a:r>
            <a:r>
              <a:rPr lang="en-US" sz="2400" b="1" dirty="0"/>
              <a:t>69.2  </a:t>
            </a:r>
            <a:r>
              <a:rPr lang="en-US" sz="2400" b="1" i="1" dirty="0">
                <a:latin typeface="Times New Roman" panose="02020603050405020304" pitchFamily="18" charset="0"/>
                <a:cs typeface="Times New Roman" panose="02020603050405020304" pitchFamily="18" charset="0"/>
              </a:rPr>
              <a:t>m</a:t>
            </a:r>
            <a:r>
              <a:rPr lang="ar-KW" sz="2400" b="1" i="1" dirty="0">
                <a:latin typeface="Times New Roman" panose="02020603050405020304" pitchFamily="18" charset="0"/>
                <a:cs typeface="Times New Roman" panose="02020603050405020304" pitchFamily="18" charset="0"/>
              </a:rPr>
              <a:t> </a:t>
            </a:r>
            <a:r>
              <a:rPr lang="ar-KW" sz="2400" b="1" dirty="0">
                <a:cs typeface="+mj-cs"/>
              </a:rPr>
              <a:t>من مصدر الصوت </a:t>
            </a:r>
          </a:p>
        </p:txBody>
      </p:sp>
      <p:sp>
        <p:nvSpPr>
          <p:cNvPr id="43" name="مربع نص 42">
            <a:extLst>
              <a:ext uri="{FF2B5EF4-FFF2-40B4-BE49-F238E27FC236}">
                <a16:creationId xmlns:a16="http://schemas.microsoft.com/office/drawing/2014/main" id="{7F3CC584-58A0-420F-B7A1-143FDBB4FCD4}"/>
              </a:ext>
            </a:extLst>
          </p:cNvPr>
          <p:cNvSpPr txBox="1"/>
          <p:nvPr/>
        </p:nvSpPr>
        <p:spPr>
          <a:xfrm>
            <a:off x="2850749" y="3226737"/>
            <a:ext cx="1312640" cy="461665"/>
          </a:xfrm>
          <a:prstGeom prst="rect">
            <a:avLst/>
          </a:prstGeom>
          <a:noFill/>
        </p:spPr>
        <p:txBody>
          <a:bodyPr wrap="square">
            <a:spAutoFit/>
          </a:bodyPr>
          <a:lstStyle/>
          <a:p>
            <a:pPr algn="l" rtl="0" fontAlgn="base">
              <a:spcBef>
                <a:spcPct val="0"/>
              </a:spcBef>
              <a:spcAft>
                <a:spcPct val="0"/>
              </a:spcAft>
            </a:pPr>
            <a:r>
              <a:rPr lang="en-US" sz="2400" b="1" i="1"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  39</a:t>
            </a:r>
            <a:endParaRPr lang="ar-KW" sz="2400" b="1" dirty="0">
              <a:latin typeface="Times New Roman" panose="02020603050405020304" pitchFamily="18" charset="0"/>
              <a:cs typeface="Times New Roman" panose="02020603050405020304" pitchFamily="18" charset="0"/>
            </a:endParaRPr>
          </a:p>
        </p:txBody>
      </p:sp>
      <p:sp>
        <p:nvSpPr>
          <p:cNvPr id="44" name="مربع نص 43">
            <a:extLst>
              <a:ext uri="{FF2B5EF4-FFF2-40B4-BE49-F238E27FC236}">
                <a16:creationId xmlns:a16="http://schemas.microsoft.com/office/drawing/2014/main" id="{B1069F1F-F1BC-4735-8D3C-661563FCC448}"/>
              </a:ext>
            </a:extLst>
          </p:cNvPr>
          <p:cNvSpPr txBox="1"/>
          <p:nvPr/>
        </p:nvSpPr>
        <p:spPr>
          <a:xfrm>
            <a:off x="6332789" y="3247544"/>
            <a:ext cx="1485673" cy="461665"/>
          </a:xfrm>
          <a:prstGeom prst="rect">
            <a:avLst/>
          </a:prstGeom>
          <a:noFill/>
        </p:spPr>
        <p:txBody>
          <a:bodyPr wrap="square">
            <a:spAutoFit/>
          </a:bodyPr>
          <a:lstStyle/>
          <a:p>
            <a:pPr algn="l" rtl="0" fontAlgn="base">
              <a:spcBef>
                <a:spcPct val="0"/>
              </a:spcBef>
              <a:spcAft>
                <a:spcPct val="0"/>
              </a:spcAft>
            </a:pPr>
            <a:r>
              <a:rPr lang="en-US" sz="2400" b="1" i="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  18</a:t>
            </a:r>
            <a:endParaRPr lang="ar-KW"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مربع نص 44">
                <a:extLst>
                  <a:ext uri="{FF2B5EF4-FFF2-40B4-BE49-F238E27FC236}">
                    <a16:creationId xmlns:a16="http://schemas.microsoft.com/office/drawing/2014/main" id="{17B9D6D5-8AE7-47CD-BEA0-D6BA22624EC5}"/>
                  </a:ext>
                </a:extLst>
              </p:cNvPr>
              <p:cNvSpPr txBox="1"/>
              <p:nvPr/>
            </p:nvSpPr>
            <p:spPr>
              <a:xfrm>
                <a:off x="2126568" y="3219234"/>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45" name="مربع نص 44">
                <a:extLst>
                  <a:ext uri="{FF2B5EF4-FFF2-40B4-BE49-F238E27FC236}">
                    <a16:creationId xmlns:a16="http://schemas.microsoft.com/office/drawing/2014/main" id="{17B9D6D5-8AE7-47CD-BEA0-D6BA22624EC5}"/>
                  </a:ext>
                </a:extLst>
              </p:cNvPr>
              <p:cNvSpPr txBox="1">
                <a:spLocks noRot="1" noChangeAspect="1" noMove="1" noResize="1" noEditPoints="1" noAdjustHandles="1" noChangeArrowheads="1" noChangeShapeType="1" noTextEdit="1"/>
              </p:cNvSpPr>
              <p:nvPr/>
            </p:nvSpPr>
            <p:spPr>
              <a:xfrm>
                <a:off x="2126568" y="3219234"/>
                <a:ext cx="1063239"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مربع نص 45">
                <a:extLst>
                  <a:ext uri="{FF2B5EF4-FFF2-40B4-BE49-F238E27FC236}">
                    <a16:creationId xmlns:a16="http://schemas.microsoft.com/office/drawing/2014/main" id="{1242A2D6-5523-41F8-B004-85DDA9975406}"/>
                  </a:ext>
                </a:extLst>
              </p:cNvPr>
              <p:cNvSpPr txBox="1"/>
              <p:nvPr/>
            </p:nvSpPr>
            <p:spPr>
              <a:xfrm>
                <a:off x="3873762" y="3179232"/>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46" name="مربع نص 45">
                <a:extLst>
                  <a:ext uri="{FF2B5EF4-FFF2-40B4-BE49-F238E27FC236}">
                    <a16:creationId xmlns:a16="http://schemas.microsoft.com/office/drawing/2014/main" id="{1242A2D6-5523-41F8-B004-85DDA9975406}"/>
                  </a:ext>
                </a:extLst>
              </p:cNvPr>
              <p:cNvSpPr txBox="1">
                <a:spLocks noRot="1" noChangeAspect="1" noMove="1" noResize="1" noEditPoints="1" noAdjustHandles="1" noChangeArrowheads="1" noChangeShapeType="1" noTextEdit="1"/>
              </p:cNvSpPr>
              <p:nvPr/>
            </p:nvSpPr>
            <p:spPr>
              <a:xfrm>
                <a:off x="3873762" y="3179232"/>
                <a:ext cx="1063239"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مربع نص 46">
                <a:extLst>
                  <a:ext uri="{FF2B5EF4-FFF2-40B4-BE49-F238E27FC236}">
                    <a16:creationId xmlns:a16="http://schemas.microsoft.com/office/drawing/2014/main" id="{2542A5D2-9DEF-4C3C-8FA3-4BFCD52D249E}"/>
                  </a:ext>
                </a:extLst>
              </p:cNvPr>
              <p:cNvSpPr txBox="1"/>
              <p:nvPr/>
            </p:nvSpPr>
            <p:spPr>
              <a:xfrm>
                <a:off x="5473386" y="3276486"/>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47" name="مربع نص 46">
                <a:extLst>
                  <a:ext uri="{FF2B5EF4-FFF2-40B4-BE49-F238E27FC236}">
                    <a16:creationId xmlns:a16="http://schemas.microsoft.com/office/drawing/2014/main" id="{2542A5D2-9DEF-4C3C-8FA3-4BFCD52D249E}"/>
                  </a:ext>
                </a:extLst>
              </p:cNvPr>
              <p:cNvSpPr txBox="1">
                <a:spLocks noRot="1" noChangeAspect="1" noMove="1" noResize="1" noEditPoints="1" noAdjustHandles="1" noChangeArrowheads="1" noChangeShapeType="1" noTextEdit="1"/>
              </p:cNvSpPr>
              <p:nvPr/>
            </p:nvSpPr>
            <p:spPr>
              <a:xfrm>
                <a:off x="5473386" y="3276486"/>
                <a:ext cx="1063239"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مربع نص 47">
                <a:extLst>
                  <a:ext uri="{FF2B5EF4-FFF2-40B4-BE49-F238E27FC236}">
                    <a16:creationId xmlns:a16="http://schemas.microsoft.com/office/drawing/2014/main" id="{4C6DDCC5-783E-4A5A-9D5F-A99DB61BE11C}"/>
                  </a:ext>
                </a:extLst>
              </p:cNvPr>
              <p:cNvSpPr txBox="1"/>
              <p:nvPr/>
            </p:nvSpPr>
            <p:spPr>
              <a:xfrm>
                <a:off x="3574136" y="4471474"/>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48" name="مربع نص 47">
                <a:extLst>
                  <a:ext uri="{FF2B5EF4-FFF2-40B4-BE49-F238E27FC236}">
                    <a16:creationId xmlns:a16="http://schemas.microsoft.com/office/drawing/2014/main" id="{4C6DDCC5-783E-4A5A-9D5F-A99DB61BE11C}"/>
                  </a:ext>
                </a:extLst>
              </p:cNvPr>
              <p:cNvSpPr txBox="1">
                <a:spLocks noRot="1" noChangeAspect="1" noMove="1" noResize="1" noEditPoints="1" noAdjustHandles="1" noChangeArrowheads="1" noChangeShapeType="1" noTextEdit="1"/>
              </p:cNvSpPr>
              <p:nvPr/>
            </p:nvSpPr>
            <p:spPr>
              <a:xfrm>
                <a:off x="3574136" y="4471474"/>
                <a:ext cx="1063239"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مربع نص 48">
                <a:extLst>
                  <a:ext uri="{FF2B5EF4-FFF2-40B4-BE49-F238E27FC236}">
                    <a16:creationId xmlns:a16="http://schemas.microsoft.com/office/drawing/2014/main" id="{E5CCFE9F-EDE5-4525-91C2-EED736466FE9}"/>
                  </a:ext>
                </a:extLst>
              </p:cNvPr>
              <p:cNvSpPr txBox="1"/>
              <p:nvPr/>
            </p:nvSpPr>
            <p:spPr>
              <a:xfrm>
                <a:off x="3130868" y="3799635"/>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49" name="مربع نص 48">
                <a:extLst>
                  <a:ext uri="{FF2B5EF4-FFF2-40B4-BE49-F238E27FC236}">
                    <a16:creationId xmlns:a16="http://schemas.microsoft.com/office/drawing/2014/main" id="{E5CCFE9F-EDE5-4525-91C2-EED736466FE9}"/>
                  </a:ext>
                </a:extLst>
              </p:cNvPr>
              <p:cNvSpPr txBox="1">
                <a:spLocks noRot="1" noChangeAspect="1" noMove="1" noResize="1" noEditPoints="1" noAdjustHandles="1" noChangeArrowheads="1" noChangeShapeType="1" noTextEdit="1"/>
              </p:cNvSpPr>
              <p:nvPr/>
            </p:nvSpPr>
            <p:spPr>
              <a:xfrm>
                <a:off x="3130868" y="3799635"/>
                <a:ext cx="1063239" cy="46166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801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randombar(horizont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randombar(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down)">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randombar(horizontal)">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down)">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randombar(horizontal)">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down)">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randombar(horizontal)">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randombar(horizontal)">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down)">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randombar(horizontal)">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randombar(horizontal)">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down)">
                                      <p:cBhvr>
                                        <p:cTn id="97" dur="5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randombar(horizontal)">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randombar(horizontal)">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randombar(horizontal)">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randombar(horizontal)">
                                      <p:cBhvr>
                                        <p:cTn id="1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5" grpId="0"/>
      <p:bldP spid="28" grpId="0"/>
      <p:bldP spid="29" grpId="0"/>
      <p:bldP spid="30" grpId="0"/>
      <p:bldP spid="31"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556" y="443654"/>
            <a:ext cx="7992888" cy="1569660"/>
          </a:xfrm>
          <a:prstGeom prst="rect">
            <a:avLst/>
          </a:prstGeom>
          <a:noFill/>
        </p:spPr>
        <p:txBody>
          <a:bodyPr wrap="square" rtlCol="0">
            <a:spAutoFit/>
          </a:bodyPr>
          <a:lstStyle/>
          <a:p>
            <a:r>
              <a:rPr lang="ar-KW" sz="2400" b="1" dirty="0">
                <a:cs typeface="+mj-cs"/>
              </a:rPr>
              <a:t>تتحرك كواكب المجموعة الشمسية في مدارات على شكل قطع ناقص حيث إن الشمس هي إحدى بؤرتيه . على افتراض أن المحور الأكبر أفقي وطوله حوالي </a:t>
            </a:r>
            <a:r>
              <a:rPr lang="en-US" sz="2400" b="1" dirty="0">
                <a:cs typeface="+mj-cs"/>
              </a:rPr>
              <a:t>1.52 ×108 km </a:t>
            </a:r>
            <a:r>
              <a:rPr lang="ar-KW" sz="2400" b="1" dirty="0">
                <a:cs typeface="+mj-cs"/>
              </a:rPr>
              <a:t>والمحور الاصغر حوالي </a:t>
            </a:r>
            <a:r>
              <a:rPr lang="en-US" sz="2400" b="1" dirty="0">
                <a:cs typeface="+mj-cs"/>
              </a:rPr>
              <a:t>1.48×108 km </a:t>
            </a:r>
            <a:r>
              <a:rPr lang="ar-KW" sz="2400" b="1" dirty="0">
                <a:cs typeface="+mj-cs"/>
              </a:rPr>
              <a:t>, ما المسافة بين الشمس والبؤرة الثانية؟ </a:t>
            </a:r>
            <a:endParaRPr lang="en-US" sz="2400" b="1" dirty="0">
              <a:cs typeface="+mj-cs"/>
            </a:endParaRPr>
          </a:p>
        </p:txBody>
      </p:sp>
      <p:sp>
        <p:nvSpPr>
          <p:cNvPr id="7" name="TextBox 2"/>
          <p:cNvSpPr txBox="1"/>
          <p:nvPr/>
        </p:nvSpPr>
        <p:spPr>
          <a:xfrm>
            <a:off x="7731599" y="1832240"/>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Arial" pitchFamily="34" charset="0"/>
              </a:rPr>
              <a:t>الحل</a:t>
            </a:r>
            <a:r>
              <a:rPr lang="en-US" sz="2400" b="1" u="sng" dirty="0">
                <a:solidFill>
                  <a:srgbClr val="FF0000"/>
                </a:solidFill>
                <a:latin typeface="Lucida Calligraphy" pitchFamily="66" charset="0"/>
                <a:cs typeface="Arial" pitchFamily="34" charset="0"/>
              </a:rPr>
              <a:t>:</a:t>
            </a:r>
          </a:p>
        </p:txBody>
      </p:sp>
      <mc:AlternateContent xmlns:mc="http://schemas.openxmlformats.org/markup-compatibility/2006" xmlns:a14="http://schemas.microsoft.com/office/drawing/2010/main">
        <mc:Choice Requires="a14">
          <p:sp>
            <p:nvSpPr>
              <p:cNvPr id="14" name="مربع نص 2"/>
              <p:cNvSpPr txBox="1"/>
              <p:nvPr/>
            </p:nvSpPr>
            <p:spPr>
              <a:xfrm>
                <a:off x="3517587" y="3187547"/>
                <a:ext cx="5019839" cy="470000"/>
              </a:xfrm>
              <a:prstGeom prst="rect">
                <a:avLst/>
              </a:prstGeom>
              <a:noFill/>
            </p:spPr>
            <p:txBody>
              <a:bodyPr wrap="square" rtlCol="1">
                <a:spAutoFit/>
              </a:bodyPr>
              <a:lstStyle/>
              <a:p>
                <a:pPr algn="l" rtl="0" fontAlgn="base">
                  <a:spcBef>
                    <a:spcPct val="0"/>
                  </a:spcBef>
                  <a:spcAft>
                    <a:spcPct val="0"/>
                  </a:spcAft>
                </a:pPr>
                <a:r>
                  <a:rPr lang="en-US" sz="2400" b="1" dirty="0">
                    <a:solidFill>
                      <a:schemeClr val="tx1"/>
                    </a:solidFill>
                    <a:latin typeface="Lucida Calligraphy" pitchFamily="66" charset="0"/>
                    <a:cs typeface="+mj-cs"/>
                  </a:rPr>
                  <a:t>a =  </a:t>
                </a:r>
                <a14:m>
                  <m:oMath xmlns:m="http://schemas.openxmlformats.org/officeDocument/2006/math">
                    <m:r>
                      <a:rPr lang="en-US" sz="2400" b="1" i="1" smtClean="0">
                        <a:solidFill>
                          <a:schemeClr val="tx1"/>
                        </a:solidFill>
                        <a:latin typeface="Cambria Math"/>
                        <a:cs typeface="+mj-cs"/>
                      </a:rPr>
                      <m:t>𝟎</m:t>
                    </m:r>
                    <m:r>
                      <a:rPr lang="en-US" sz="2400" b="1" i="1" smtClean="0">
                        <a:solidFill>
                          <a:schemeClr val="tx1"/>
                        </a:solidFill>
                        <a:latin typeface="Cambria Math"/>
                        <a:cs typeface="+mj-cs"/>
                      </a:rPr>
                      <m:t>.</m:t>
                    </m:r>
                    <m:r>
                      <a:rPr lang="en-US" sz="2400" b="1" i="1" smtClean="0">
                        <a:solidFill>
                          <a:schemeClr val="tx1"/>
                        </a:solidFill>
                        <a:latin typeface="Cambria Math"/>
                        <a:cs typeface="+mj-cs"/>
                      </a:rPr>
                      <m:t>𝟕𝟔</m:t>
                    </m:r>
                    <m:r>
                      <a:rPr lang="en-US" sz="2400" b="1" i="1" smtClean="0">
                        <a:solidFill>
                          <a:schemeClr val="tx1"/>
                        </a:solidFill>
                        <a:latin typeface="Cambria Math"/>
                        <a:cs typeface="+mj-cs"/>
                      </a:rPr>
                      <m:t> × </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𝟖</m:t>
                        </m:r>
                      </m:sup>
                    </m:sSup>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𝟕𝟔</m:t>
                    </m:r>
                    <m:r>
                      <a:rPr lang="en-US" sz="2400" b="1" i="1" smtClean="0">
                        <a:solidFill>
                          <a:schemeClr val="tx1"/>
                        </a:solidFill>
                        <a:latin typeface="Cambria Math"/>
                        <a:ea typeface="Cambria Math"/>
                        <a:cs typeface="+mj-cs"/>
                      </a:rPr>
                      <m:t> ×</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𝟔</m:t>
                        </m:r>
                      </m:sup>
                    </m:sSup>
                  </m:oMath>
                </a14:m>
                <a:endParaRPr lang="ar-KW" sz="2400" b="1" dirty="0">
                  <a:solidFill>
                    <a:schemeClr val="tx1"/>
                  </a:solidFill>
                  <a:latin typeface="Lucida Calligraphy" pitchFamily="66" charset="0"/>
                  <a:cs typeface="+mj-cs"/>
                </a:endParaRPr>
              </a:p>
            </p:txBody>
          </p:sp>
        </mc:Choice>
        <mc:Fallback xmlns="">
          <p:sp>
            <p:nvSpPr>
              <p:cNvPr id="14" name="مربع نص 2"/>
              <p:cNvSpPr txBox="1">
                <a:spLocks noRot="1" noChangeAspect="1" noMove="1" noResize="1" noEditPoints="1" noAdjustHandles="1" noChangeArrowheads="1" noChangeShapeType="1" noTextEdit="1"/>
              </p:cNvSpPr>
              <p:nvPr/>
            </p:nvSpPr>
            <p:spPr>
              <a:xfrm>
                <a:off x="3517587" y="3187547"/>
                <a:ext cx="5019839" cy="470000"/>
              </a:xfrm>
              <a:prstGeom prst="rect">
                <a:avLst/>
              </a:prstGeom>
              <a:blipFill>
                <a:blip r:embed="rId2"/>
                <a:stretch>
                  <a:fillRect l="-1823" t="-7792" b="-29870"/>
                </a:stretch>
              </a:blipFill>
            </p:spPr>
            <p:txBody>
              <a:bodyPr/>
              <a:lstStyle/>
              <a:p>
                <a:r>
                  <a:rPr lang="en-US">
                    <a:noFill/>
                  </a:rPr>
                  <a:t> </a:t>
                </a:r>
              </a:p>
            </p:txBody>
          </p:sp>
        </mc:Fallback>
      </mc:AlternateContent>
      <p:sp>
        <p:nvSpPr>
          <p:cNvPr id="20" name="مربع نص 2"/>
          <p:cNvSpPr txBox="1"/>
          <p:nvPr/>
        </p:nvSpPr>
        <p:spPr>
          <a:xfrm>
            <a:off x="5474586" y="2254480"/>
            <a:ext cx="3132854"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mj-cs"/>
              </a:rPr>
              <a:t>المدار على شكل قطع ناقص </a:t>
            </a:r>
          </a:p>
        </p:txBody>
      </p:sp>
      <mc:AlternateContent xmlns:mc="http://schemas.openxmlformats.org/markup-compatibility/2006" xmlns:a14="http://schemas.microsoft.com/office/drawing/2010/main">
        <mc:Choice Requires="a14">
          <p:sp>
            <p:nvSpPr>
              <p:cNvPr id="21" name="مربع نص 2"/>
              <p:cNvSpPr txBox="1"/>
              <p:nvPr/>
            </p:nvSpPr>
            <p:spPr>
              <a:xfrm>
                <a:off x="-180528" y="4632537"/>
                <a:ext cx="406355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𝑪</m:t>
                          </m:r>
                        </m:e>
                        <m:sup>
                          <m:r>
                            <a:rPr lang="en-US" sz="2400" b="1" i="1" smtClean="0">
                              <a:solidFill>
                                <a:schemeClr val="tx1"/>
                              </a:solidFill>
                              <a:latin typeface="Cambria Math"/>
                              <a:cs typeface="+mj-cs"/>
                            </a:rPr>
                            <m:t>𝟐</m:t>
                          </m:r>
                        </m:sup>
                      </m:sSup>
                      <m:r>
                        <a:rPr lang="ar-KW" sz="2400" b="1" i="1" smtClean="0">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𝒂</m:t>
                          </m:r>
                        </m:e>
                        <m:sup>
                          <m:r>
                            <a:rPr lang="en-US" sz="2400" b="1" i="1" smtClean="0">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𝒃</m:t>
                          </m:r>
                        </m:e>
                        <m:sup>
                          <m:r>
                            <a:rPr lang="en-US" sz="2400" b="1" i="1" smtClean="0">
                              <a:solidFill>
                                <a:schemeClr val="tx1"/>
                              </a:solidFill>
                              <a:latin typeface="Cambria Math"/>
                              <a:ea typeface="Cambria Math"/>
                              <a:cs typeface="+mj-cs"/>
                            </a:rPr>
                            <m:t>𝟐</m:t>
                          </m:r>
                        </m:sup>
                      </m:sSup>
                    </m:oMath>
                  </m:oMathPara>
                </a14:m>
                <a:endParaRPr lang="ar-KW" sz="2400" b="1" dirty="0">
                  <a:solidFill>
                    <a:schemeClr val="tx1"/>
                  </a:solidFill>
                  <a:latin typeface="Lucida Calligraphy" pitchFamily="66" charset="0"/>
                  <a:cs typeface="+mj-cs"/>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180528" y="4632537"/>
                <a:ext cx="4063558" cy="4700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مربع نص 2"/>
              <p:cNvSpPr txBox="1"/>
              <p:nvPr/>
            </p:nvSpPr>
            <p:spPr>
              <a:xfrm>
                <a:off x="853388" y="5200011"/>
                <a:ext cx="2858738" cy="470000"/>
              </a:xfrm>
              <a:prstGeom prst="rect">
                <a:avLst/>
              </a:prstGeom>
              <a:noFill/>
            </p:spPr>
            <p:txBody>
              <a:bodyPr wrap="square" rtlCol="1">
                <a:spAutoFit/>
              </a:bodyPr>
              <a:lstStyle/>
              <a:p>
                <a:pPr algn="l" rtl="0" fontAlgn="base">
                  <a:spcBef>
                    <a:spcPct val="0"/>
                  </a:spcBef>
                  <a:spcAft>
                    <a:spcPct val="0"/>
                  </a:spcAft>
                </a:pPr>
                <a14:m>
                  <m:oMath xmlns:m="http://schemas.openxmlformats.org/officeDocument/2006/math">
                    <m:r>
                      <a:rPr lang="en-US" sz="2400" b="1" i="1">
                        <a:latin typeface="Cambria Math"/>
                      </a:rPr>
                      <m:t>𝑪</m:t>
                    </m:r>
                  </m:oMath>
                </a14:m>
                <a:r>
                  <a:rPr lang="en-US" sz="2400" b="1" dirty="0">
                    <a:solidFill>
                      <a:schemeClr val="tx1"/>
                    </a:solidFill>
                    <a:latin typeface="Lucida Calligraphy" pitchFamily="66" charset="0"/>
                    <a:cs typeface="+mj-cs"/>
                  </a:rPr>
                  <a:t> </a:t>
                </a:r>
                <a14:m>
                  <m:oMath xmlns:m="http://schemas.openxmlformats.org/officeDocument/2006/math">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𝟏𝟕</m:t>
                    </m:r>
                    <m:r>
                      <a:rPr lang="en-US" sz="2400" b="1" i="1" smtClean="0">
                        <a:solidFill>
                          <a:schemeClr val="tx1"/>
                        </a:solidFill>
                        <a:latin typeface="Cambria Math"/>
                        <a:ea typeface="Cambria Math"/>
                        <a:cs typeface="+mj-cs"/>
                      </a:rPr>
                      <m:t>.</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𝟔</m:t>
                        </m:r>
                      </m:sup>
                    </m:sSup>
                  </m:oMath>
                </a14:m>
                <a:endParaRPr lang="ar-KW" sz="2400" b="1" dirty="0">
                  <a:solidFill>
                    <a:schemeClr val="tx1"/>
                  </a:solidFill>
                  <a:latin typeface="Lucida Calligraphy" pitchFamily="66" charset="0"/>
                  <a:cs typeface="+mj-cs"/>
                </a:endParaRPr>
              </a:p>
            </p:txBody>
          </p:sp>
        </mc:Choice>
        <mc:Fallback xmlns="">
          <p:sp>
            <p:nvSpPr>
              <p:cNvPr id="33" name="مربع نص 2"/>
              <p:cNvSpPr txBox="1">
                <a:spLocks noRot="1" noChangeAspect="1" noMove="1" noResize="1" noEditPoints="1" noAdjustHandles="1" noChangeArrowheads="1" noChangeShapeType="1" noTextEdit="1"/>
              </p:cNvSpPr>
              <p:nvPr/>
            </p:nvSpPr>
            <p:spPr>
              <a:xfrm>
                <a:off x="853388" y="5200011"/>
                <a:ext cx="2858738" cy="470000"/>
              </a:xfrm>
              <a:prstGeom prst="rect">
                <a:avLst/>
              </a:prstGeom>
              <a:blipFill>
                <a:blip r:embed="rId4"/>
                <a:stretch>
                  <a:fillRect l="-640"/>
                </a:stretch>
              </a:blipFill>
            </p:spPr>
            <p:txBody>
              <a:bodyPr/>
              <a:lstStyle/>
              <a:p>
                <a:r>
                  <a:rPr lang="en-US">
                    <a:noFill/>
                  </a:rPr>
                  <a:t> </a:t>
                </a:r>
              </a:p>
            </p:txBody>
          </p:sp>
        </mc:Fallback>
      </mc:AlternateContent>
      <p:sp>
        <p:nvSpPr>
          <p:cNvPr id="15" name="مربع نص 2"/>
          <p:cNvSpPr txBox="1"/>
          <p:nvPr/>
        </p:nvSpPr>
        <p:spPr>
          <a:xfrm>
            <a:off x="6552420" y="2688257"/>
            <a:ext cx="2102944"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mj-cs"/>
              </a:rPr>
              <a:t>طول المحور الأكبر </a:t>
            </a:r>
          </a:p>
        </p:txBody>
      </p:sp>
      <mc:AlternateContent xmlns:mc="http://schemas.openxmlformats.org/markup-compatibility/2006" xmlns:a14="http://schemas.microsoft.com/office/drawing/2010/main">
        <mc:Choice Requires="a14">
          <p:sp>
            <p:nvSpPr>
              <p:cNvPr id="18" name="مربع نص 2"/>
              <p:cNvSpPr txBox="1"/>
              <p:nvPr/>
            </p:nvSpPr>
            <p:spPr>
              <a:xfrm>
                <a:off x="4026622" y="3716146"/>
                <a:ext cx="3765708" cy="470000"/>
              </a:xfrm>
              <a:prstGeom prst="rect">
                <a:avLst/>
              </a:prstGeom>
              <a:noFill/>
            </p:spPr>
            <p:txBody>
              <a:bodyPr wrap="square" rtlCol="1">
                <a:spAutoFit/>
              </a:bodyPr>
              <a:lstStyle/>
              <a:p>
                <a:pPr algn="l" rtl="0" fontAlgn="base">
                  <a:spcBef>
                    <a:spcPct val="0"/>
                  </a:spcBef>
                  <a:spcAft>
                    <a:spcPct val="0"/>
                  </a:spcAft>
                </a:pPr>
                <a:r>
                  <a:rPr lang="en-US" sz="2400" b="1" dirty="0">
                    <a:solidFill>
                      <a:schemeClr val="tx1"/>
                    </a:solidFill>
                    <a:latin typeface="Times New Roman" panose="02020603050405020304" pitchFamily="18" charset="0"/>
                    <a:cs typeface="Times New Roman" panose="02020603050405020304" pitchFamily="18" charset="0"/>
                  </a:rPr>
                  <a:t>2</a:t>
                </a:r>
                <a:r>
                  <a:rPr lang="en-US" sz="2400" b="1" i="1" dirty="0">
                    <a:solidFill>
                      <a:schemeClr val="tx1"/>
                    </a:solidFill>
                    <a:latin typeface="Times New Roman" panose="02020603050405020304" pitchFamily="18" charset="0"/>
                    <a:cs typeface="Times New Roman" panose="02020603050405020304" pitchFamily="18" charset="0"/>
                  </a:rPr>
                  <a:t>b </a:t>
                </a:r>
                <a:r>
                  <a:rPr lang="en-US"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solidFill>
                          <a:schemeClr val="tx1"/>
                        </a:solidFill>
                        <a:latin typeface="Cambria Math"/>
                        <a:cs typeface="+mj-cs"/>
                      </a:rPr>
                      <m:t>𝟏</m:t>
                    </m:r>
                    <m:r>
                      <a:rPr lang="en-US" sz="2400" b="1" i="1" smtClean="0">
                        <a:solidFill>
                          <a:schemeClr val="tx1"/>
                        </a:solidFill>
                        <a:latin typeface="Cambria Math"/>
                        <a:cs typeface="+mj-cs"/>
                      </a:rPr>
                      <m:t>.</m:t>
                    </m:r>
                    <m:r>
                      <a:rPr lang="en-US" sz="2400" b="1" i="1" smtClean="0">
                        <a:solidFill>
                          <a:schemeClr val="tx1"/>
                        </a:solidFill>
                        <a:latin typeface="Cambria Math"/>
                        <a:cs typeface="+mj-cs"/>
                      </a:rPr>
                      <m:t>𝟒𝟖</m:t>
                    </m:r>
                    <m:r>
                      <a:rPr lang="en-US" sz="2400" b="1" i="1" smtClean="0">
                        <a:solidFill>
                          <a:schemeClr val="tx1"/>
                        </a:solidFill>
                        <a:latin typeface="Cambria Math"/>
                        <a:ea typeface="Cambria Math"/>
                        <a:cs typeface="+mj-cs"/>
                      </a:rPr>
                      <m:t>×</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𝟖</m:t>
                        </m:r>
                      </m:sup>
                    </m:sSup>
                  </m:oMath>
                </a14:m>
                <a:endParaRPr lang="en-US"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8" name="مربع نص 2"/>
              <p:cNvSpPr txBox="1">
                <a:spLocks noRot="1" noChangeAspect="1" noMove="1" noResize="1" noEditPoints="1" noAdjustHandles="1" noChangeArrowheads="1" noChangeShapeType="1" noTextEdit="1"/>
              </p:cNvSpPr>
              <p:nvPr/>
            </p:nvSpPr>
            <p:spPr>
              <a:xfrm>
                <a:off x="4026622" y="3716146"/>
                <a:ext cx="3765708" cy="470000"/>
              </a:xfrm>
              <a:prstGeom prst="rect">
                <a:avLst/>
              </a:prstGeom>
              <a:blipFill>
                <a:blip r:embed="rId5"/>
                <a:stretch>
                  <a:fillRect l="-2593"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
              <p:cNvSpPr txBox="1"/>
              <p:nvPr/>
            </p:nvSpPr>
            <p:spPr>
              <a:xfrm>
                <a:off x="3707325" y="5146612"/>
                <a:ext cx="3307448" cy="470000"/>
              </a:xfrm>
              <a:prstGeom prst="rect">
                <a:avLst/>
              </a:prstGeom>
              <a:noFill/>
            </p:spPr>
            <p:txBody>
              <a:bodyPr wrap="square" rtlCol="1">
                <a:spAutoFit/>
              </a:bodyPr>
              <a:lstStyle/>
              <a:p>
                <a:pPr algn="l" rtl="0" fontAlgn="base">
                  <a:spcBef>
                    <a:spcPct val="0"/>
                  </a:spcBef>
                  <a:spcAft>
                    <a:spcPct val="0"/>
                  </a:spcAft>
                </a:pPr>
                <a:r>
                  <a:rPr lang="en-US" sz="2400" b="1" dirty="0">
                    <a:solidFill>
                      <a:schemeClr val="tx1"/>
                    </a:solidFill>
                    <a:latin typeface="Lucida Calligraphy" pitchFamily="66" charset="0"/>
                    <a:cs typeface="+mj-cs"/>
                  </a:rPr>
                  <a:t>2</a:t>
                </a:r>
                <a:r>
                  <a:rPr lang="en-US" sz="2400" b="1" dirty="0"/>
                  <a:t> </a:t>
                </a:r>
                <a14:m>
                  <m:oMath xmlns:m="http://schemas.openxmlformats.org/officeDocument/2006/math">
                    <m:r>
                      <a:rPr lang="en-US" sz="2400" b="1" i="1">
                        <a:latin typeface="Cambria Math"/>
                      </a:rPr>
                      <m:t>𝑪</m:t>
                    </m:r>
                  </m:oMath>
                </a14:m>
                <a:r>
                  <a:rPr lang="en-US" sz="2400" b="1" dirty="0">
                    <a:solidFill>
                      <a:schemeClr val="tx1"/>
                    </a:solidFill>
                    <a:latin typeface="Lucida Calligraphy" pitchFamily="66" charset="0"/>
                    <a:cs typeface="+mj-cs"/>
                  </a:rPr>
                  <a:t> </a:t>
                </a:r>
                <a14:m>
                  <m:oMath xmlns:m="http://schemas.openxmlformats.org/officeDocument/2006/math">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𝟑𝟒</m:t>
                    </m:r>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𝟔</m:t>
                    </m:r>
                    <m:r>
                      <a:rPr lang="en-US" sz="2400" b="1" i="1" smtClean="0">
                        <a:solidFill>
                          <a:schemeClr val="tx1"/>
                        </a:solidFill>
                        <a:latin typeface="Cambria Math"/>
                        <a:ea typeface="Cambria Math"/>
                        <a:cs typeface="+mj-cs"/>
                      </a:rPr>
                      <m:t>×</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𝟔</m:t>
                        </m:r>
                      </m:sup>
                    </m:sSup>
                  </m:oMath>
                </a14:m>
                <a:endParaRPr lang="ar-KW" sz="2400" b="1" dirty="0">
                  <a:solidFill>
                    <a:schemeClr val="tx1"/>
                  </a:solidFill>
                  <a:latin typeface="Lucida Calligraphy" pitchFamily="66" charset="0"/>
                  <a:cs typeface="+mj-cs"/>
                </a:endParaRPr>
              </a:p>
            </p:txBody>
          </p:sp>
        </mc:Choice>
        <mc:Fallback xmlns="">
          <p:sp>
            <p:nvSpPr>
              <p:cNvPr id="22" name="مربع نص 2"/>
              <p:cNvSpPr txBox="1">
                <a:spLocks noRot="1" noChangeAspect="1" noMove="1" noResize="1" noEditPoints="1" noAdjustHandles="1" noChangeArrowheads="1" noChangeShapeType="1" noTextEdit="1"/>
              </p:cNvSpPr>
              <p:nvPr/>
            </p:nvSpPr>
            <p:spPr>
              <a:xfrm>
                <a:off x="3707325" y="5146612"/>
                <a:ext cx="3307448" cy="470000"/>
              </a:xfrm>
              <a:prstGeom prst="rect">
                <a:avLst/>
              </a:prstGeom>
              <a:blipFill>
                <a:blip r:embed="rId6"/>
                <a:stretch>
                  <a:fillRect l="-2762"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مربع نص 22"/>
              <p:cNvSpPr txBox="1"/>
              <p:nvPr/>
            </p:nvSpPr>
            <p:spPr>
              <a:xfrm>
                <a:off x="703200" y="5630535"/>
                <a:ext cx="8244408" cy="470000"/>
              </a:xfrm>
              <a:prstGeom prst="rect">
                <a:avLst/>
              </a:prstGeom>
              <a:noFill/>
            </p:spPr>
            <p:txBody>
              <a:bodyPr wrap="square" rtlCol="1">
                <a:spAutoFit/>
              </a:bodyPr>
              <a:lstStyle/>
              <a:p>
                <a:r>
                  <a:rPr lang="ar-KW" sz="2400" b="1" dirty="0">
                    <a:solidFill>
                      <a:schemeClr val="tx1"/>
                    </a:solidFill>
                    <a:cs typeface="+mj-cs"/>
                  </a:rPr>
                  <a:t>أي أن المسافة بين الشمس والبؤرة الثانية </a:t>
                </a:r>
                <a:r>
                  <a:rPr lang="en-US" sz="2400" b="1" dirty="0">
                    <a:solidFill>
                      <a:schemeClr val="tx1"/>
                    </a:solidFill>
                    <a:cs typeface="+mj-cs"/>
                  </a:rPr>
                  <a:t>34.6 </a:t>
                </a:r>
                <a14:m>
                  <m:oMath xmlns:m="http://schemas.openxmlformats.org/officeDocument/2006/math">
                    <m:r>
                      <a:rPr lang="en-US" sz="2400" b="1" i="1" smtClean="0">
                        <a:solidFill>
                          <a:schemeClr val="tx1"/>
                        </a:solidFill>
                        <a:latin typeface="Cambria Math"/>
                        <a:ea typeface="Cambria Math"/>
                        <a:cs typeface="+mj-cs"/>
                      </a:rPr>
                      <m:t>×</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𝟔</m:t>
                        </m:r>
                      </m:sup>
                    </m:sSup>
                  </m:oMath>
                </a14:m>
                <a:r>
                  <a:rPr lang="en-US" sz="2400" b="1" dirty="0">
                    <a:solidFill>
                      <a:schemeClr val="tx1"/>
                    </a:solidFill>
                    <a:cs typeface="+mj-cs"/>
                  </a:rPr>
                  <a:t> km</a:t>
                </a:r>
                <a:r>
                  <a:rPr lang="ar-KW" sz="2400" b="1" dirty="0">
                    <a:solidFill>
                      <a:schemeClr val="tx1"/>
                    </a:solidFill>
                    <a:cs typeface="+mj-cs"/>
                  </a:rPr>
                  <a:t> .</a:t>
                </a:r>
              </a:p>
            </p:txBody>
          </p:sp>
        </mc:Choice>
        <mc:Fallback xmlns="">
          <p:sp>
            <p:nvSpPr>
              <p:cNvPr id="23" name="مربع نص 22"/>
              <p:cNvSpPr txBox="1">
                <a:spLocks noRot="1" noChangeAspect="1" noMove="1" noResize="1" noEditPoints="1" noAdjustHandles="1" noChangeArrowheads="1" noChangeShapeType="1" noTextEdit="1"/>
              </p:cNvSpPr>
              <p:nvPr/>
            </p:nvSpPr>
            <p:spPr>
              <a:xfrm>
                <a:off x="703200" y="5630535"/>
                <a:ext cx="8244408" cy="470000"/>
              </a:xfrm>
              <a:prstGeom prst="rect">
                <a:avLst/>
              </a:prstGeom>
              <a:blipFill>
                <a:blip r:embed="rId7"/>
                <a:stretch>
                  <a:fillRect t="-9091" r="-1109"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مربع نص 2"/>
              <p:cNvSpPr txBox="1"/>
              <p:nvPr/>
            </p:nvSpPr>
            <p:spPr>
              <a:xfrm>
                <a:off x="3189520" y="4571751"/>
                <a:ext cx="5758088" cy="59157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𝑪</m:t>
                          </m:r>
                        </m:e>
                        <m:sup>
                          <m:r>
                            <a:rPr lang="en-US" sz="2400" b="1" i="1" smtClean="0">
                              <a:solidFill>
                                <a:schemeClr val="tx1"/>
                              </a:solidFill>
                              <a:latin typeface="Cambria Math"/>
                              <a:cs typeface="+mj-cs"/>
                            </a:rPr>
                            <m:t>𝟐</m:t>
                          </m:r>
                        </m:sup>
                      </m:sSup>
                      <m:r>
                        <a:rPr lang="ar-KW" sz="2400" b="1" i="1" smtClean="0">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d>
                            <m:dPr>
                              <m:ctrlPr>
                                <a:rPr lang="ar-KW" sz="2400" b="1" i="1" smtClean="0">
                                  <a:solidFill>
                                    <a:schemeClr val="tx1"/>
                                  </a:solidFill>
                                  <a:latin typeface="Cambria Math" panose="02040503050406030204" pitchFamily="18" charset="0"/>
                                  <a:ea typeface="Cambria Math"/>
                                  <a:cs typeface="+mj-cs"/>
                                </a:rPr>
                              </m:ctrlPr>
                            </m:dPr>
                            <m:e>
                              <m:r>
                                <a:rPr lang="ar-KW" sz="2400" b="1" i="1" smtClean="0">
                                  <a:solidFill>
                                    <a:schemeClr val="tx1"/>
                                  </a:solidFill>
                                  <a:latin typeface="Cambria Math"/>
                                  <a:ea typeface="Cambria Math"/>
                                  <a:cs typeface="+mj-cs"/>
                                </a:rPr>
                                <m:t>𝟕𝟔</m:t>
                              </m:r>
                              <m:r>
                                <a:rPr lang="ar-KW" sz="2400" b="1" i="1" smtClean="0">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ar-KW" sz="2400" b="1" i="1" smtClean="0">
                                      <a:solidFill>
                                        <a:schemeClr val="tx1"/>
                                      </a:solidFill>
                                      <a:latin typeface="Cambria Math"/>
                                      <a:ea typeface="Cambria Math"/>
                                      <a:cs typeface="+mj-cs"/>
                                    </a:rPr>
                                    <m:t>𝟏𝟎</m:t>
                                  </m:r>
                                </m:e>
                                <m:sup>
                                  <m:r>
                                    <a:rPr lang="ar-KW" sz="2400" b="1" i="1" smtClean="0">
                                      <a:solidFill>
                                        <a:schemeClr val="tx1"/>
                                      </a:solidFill>
                                      <a:latin typeface="Cambria Math"/>
                                      <a:ea typeface="Cambria Math"/>
                                      <a:cs typeface="+mj-cs"/>
                                    </a:rPr>
                                    <m:t>𝟔</m:t>
                                  </m:r>
                                </m:sup>
                              </m:sSup>
                            </m:e>
                          </m:d>
                        </m:e>
                        <m:sup>
                          <m:r>
                            <a:rPr lang="en-US" sz="2400" b="1" i="1" smtClean="0">
                              <a:solidFill>
                                <a:schemeClr val="tx1"/>
                              </a:solidFill>
                              <a:latin typeface="Cambria Math"/>
                              <a:ea typeface="Cambria Math"/>
                              <a:cs typeface="+mj-cs"/>
                            </a:rPr>
                            <m:t>𝟐</m:t>
                          </m:r>
                        </m:sup>
                      </m:sSup>
                      <m:r>
                        <a:rPr lang="ar-KW" sz="2400" b="1" i="1">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d>
                            <m:dPr>
                              <m:ctrlPr>
                                <a:rPr lang="ar-KW" sz="2400" b="1" i="1" smtClean="0">
                                  <a:solidFill>
                                    <a:schemeClr val="tx1"/>
                                  </a:solidFill>
                                  <a:latin typeface="Cambria Math" panose="02040503050406030204" pitchFamily="18" charset="0"/>
                                  <a:ea typeface="Cambria Math"/>
                                  <a:cs typeface="+mj-cs"/>
                                </a:rPr>
                              </m:ctrlPr>
                            </m:dPr>
                            <m:e>
                              <m:r>
                                <a:rPr lang="ar-KW" sz="2400" b="1" i="1" smtClean="0">
                                  <a:solidFill>
                                    <a:schemeClr val="tx1"/>
                                  </a:solidFill>
                                  <a:latin typeface="Cambria Math"/>
                                  <a:ea typeface="Cambria Math"/>
                                  <a:cs typeface="+mj-cs"/>
                                </a:rPr>
                                <m:t>𝟕𝟒</m:t>
                              </m:r>
                              <m:r>
                                <a:rPr lang="ar-KW" sz="2400" b="1" i="1" smtClean="0">
                                  <a:solidFill>
                                    <a:schemeClr val="tx1"/>
                                  </a:solidFill>
                                  <a:latin typeface="Cambria Math"/>
                                  <a:ea typeface="Cambria Math"/>
                                  <a:cs typeface="+mj-cs"/>
                                </a:rPr>
                                <m:t>×</m:t>
                              </m:r>
                              <m:sSup>
                                <m:sSupPr>
                                  <m:ctrlPr>
                                    <a:rPr lang="ar-KW" sz="2400" b="1" i="1" smtClean="0">
                                      <a:solidFill>
                                        <a:schemeClr val="tx1"/>
                                      </a:solidFill>
                                      <a:latin typeface="Cambria Math" panose="02040503050406030204" pitchFamily="18" charset="0"/>
                                      <a:ea typeface="Cambria Math"/>
                                      <a:cs typeface="+mj-cs"/>
                                    </a:rPr>
                                  </m:ctrlPr>
                                </m:sSupPr>
                                <m:e>
                                  <m:r>
                                    <a:rPr lang="ar-KW" sz="2400" b="1" i="1" smtClean="0">
                                      <a:solidFill>
                                        <a:schemeClr val="tx1"/>
                                      </a:solidFill>
                                      <a:latin typeface="Cambria Math"/>
                                      <a:ea typeface="Cambria Math"/>
                                      <a:cs typeface="+mj-cs"/>
                                    </a:rPr>
                                    <m:t>𝟏𝟎</m:t>
                                  </m:r>
                                </m:e>
                                <m:sup>
                                  <m:r>
                                    <a:rPr lang="ar-KW" sz="2400" b="1" i="1" smtClean="0">
                                      <a:solidFill>
                                        <a:schemeClr val="tx1"/>
                                      </a:solidFill>
                                      <a:latin typeface="Cambria Math"/>
                                      <a:ea typeface="Cambria Math"/>
                                      <a:cs typeface="+mj-cs"/>
                                    </a:rPr>
                                    <m:t>𝟔</m:t>
                                  </m:r>
                                </m:sup>
                              </m:sSup>
                            </m:e>
                          </m:d>
                        </m:e>
                        <m:sup>
                          <m:r>
                            <a:rPr lang="en-US" sz="2400" b="1" i="1" smtClean="0">
                              <a:solidFill>
                                <a:schemeClr val="tx1"/>
                              </a:solidFill>
                              <a:latin typeface="Cambria Math"/>
                              <a:ea typeface="Cambria Math"/>
                              <a:cs typeface="+mj-cs"/>
                            </a:rPr>
                            <m:t>𝟐</m:t>
                          </m:r>
                        </m:sup>
                      </m:sSup>
                    </m:oMath>
                  </m:oMathPara>
                </a14:m>
                <a:endParaRPr lang="ar-KW" sz="2400" b="1" dirty="0">
                  <a:solidFill>
                    <a:schemeClr val="tx1"/>
                  </a:solidFill>
                  <a:latin typeface="Lucida Calligraphy" pitchFamily="66" charset="0"/>
                  <a:cs typeface="+mj-cs"/>
                </a:endParaRPr>
              </a:p>
            </p:txBody>
          </p:sp>
        </mc:Choice>
        <mc:Fallback xmlns="">
          <p:sp>
            <p:nvSpPr>
              <p:cNvPr id="25" name="مربع نص 2"/>
              <p:cNvSpPr txBox="1">
                <a:spLocks noRot="1" noChangeAspect="1" noMove="1" noResize="1" noEditPoints="1" noAdjustHandles="1" noChangeArrowheads="1" noChangeShapeType="1" noTextEdit="1"/>
              </p:cNvSpPr>
              <p:nvPr/>
            </p:nvSpPr>
            <p:spPr>
              <a:xfrm>
                <a:off x="3189520" y="4571751"/>
                <a:ext cx="5758088" cy="591572"/>
              </a:xfrm>
              <a:prstGeom prst="rect">
                <a:avLst/>
              </a:prstGeom>
              <a:blipFill>
                <a:blip r:embed="rId8"/>
                <a:stretch>
                  <a:fillRect/>
                </a:stretch>
              </a:blipFill>
            </p:spPr>
            <p:txBody>
              <a:bodyPr/>
              <a:lstStyle/>
              <a:p>
                <a:r>
                  <a:rPr lang="en-US">
                    <a:noFill/>
                  </a:rPr>
                  <a:t> </a:t>
                </a:r>
              </a:p>
            </p:txBody>
          </p:sp>
        </mc:Fallback>
      </mc:AlternateContent>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296" y="1577355"/>
            <a:ext cx="2443378" cy="15500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مستطيل 25"/>
          <p:cNvSpPr/>
          <p:nvPr/>
        </p:nvSpPr>
        <p:spPr>
          <a:xfrm>
            <a:off x="7603892" y="107340"/>
            <a:ext cx="1375697" cy="369332"/>
          </a:xfrm>
          <a:prstGeom prst="rect">
            <a:avLst/>
          </a:prstGeom>
        </p:spPr>
        <p:txBody>
          <a:bodyPr wrap="none">
            <a:spAutoFit/>
          </a:bodyPr>
          <a:lstStyle/>
          <a:p>
            <a:r>
              <a:rPr lang="ar-KW" b="1" dirty="0">
                <a:solidFill>
                  <a:srgbClr val="FF0000"/>
                </a:solidFill>
              </a:rPr>
              <a:t>مثال  </a:t>
            </a:r>
            <a:r>
              <a:rPr lang="en-US" b="1" dirty="0">
                <a:solidFill>
                  <a:srgbClr val="FF0000"/>
                </a:solidFill>
              </a:rPr>
              <a:t>8</a:t>
            </a:r>
            <a:r>
              <a:rPr lang="ar-KW" b="1" dirty="0">
                <a:solidFill>
                  <a:srgbClr val="FF0000"/>
                </a:solidFill>
              </a:rPr>
              <a:t>صـ</a:t>
            </a:r>
            <a:r>
              <a:rPr lang="en-US" b="1" dirty="0">
                <a:solidFill>
                  <a:srgbClr val="FF0000"/>
                </a:solidFill>
              </a:rPr>
              <a:t>117 </a:t>
            </a:r>
            <a:endParaRPr lang="ar-KW" b="1" dirty="0">
              <a:solidFill>
                <a:srgbClr val="FF0000"/>
              </a:solidFill>
            </a:endParaRPr>
          </a:p>
        </p:txBody>
      </p:sp>
      <p:sp>
        <p:nvSpPr>
          <p:cNvPr id="6" name="عنصر نائب لرقم الشريحة 5"/>
          <p:cNvSpPr>
            <a:spLocks noGrp="1"/>
          </p:cNvSpPr>
          <p:nvPr>
            <p:ph type="sldNum" sz="quarter" idx="12"/>
          </p:nvPr>
        </p:nvSpPr>
        <p:spPr>
          <a:xfrm>
            <a:off x="615928" y="6331545"/>
            <a:ext cx="2133600" cy="365125"/>
          </a:xfrm>
        </p:spPr>
        <p:txBody>
          <a:bodyPr/>
          <a:lstStyle/>
          <a:p>
            <a:fld id="{EF6D0C88-FD47-4942-AB86-EF92671F3350}" type="slidenum">
              <a:rPr lang="ar-KW" sz="2400" b="1" smtClean="0">
                <a:solidFill>
                  <a:schemeClr val="tx1"/>
                </a:solidFill>
                <a:cs typeface="+mj-cs"/>
              </a:rPr>
              <a:t>17</a:t>
            </a:fld>
            <a:endParaRPr lang="ar-KW" sz="2400" b="1">
              <a:solidFill>
                <a:schemeClr val="tx1"/>
              </a:solidFill>
              <a:cs typeface="+mj-cs"/>
            </a:endParaRPr>
          </a:p>
        </p:txBody>
      </p:sp>
      <mc:AlternateContent xmlns:mc="http://schemas.openxmlformats.org/markup-compatibility/2006" xmlns:a14="http://schemas.microsoft.com/office/drawing/2010/main">
        <mc:Choice Requires="a14">
          <p:sp>
            <p:nvSpPr>
              <p:cNvPr id="27" name="مربع نص 26">
                <a:extLst>
                  <a:ext uri="{FF2B5EF4-FFF2-40B4-BE49-F238E27FC236}">
                    <a16:creationId xmlns:a16="http://schemas.microsoft.com/office/drawing/2014/main" id="{72746B08-D23A-4B5E-B7AC-B47EB80E1597}"/>
                  </a:ext>
                </a:extLst>
              </p:cNvPr>
              <p:cNvSpPr txBox="1"/>
              <p:nvPr/>
            </p:nvSpPr>
            <p:spPr>
              <a:xfrm>
                <a:off x="3728624" y="2659813"/>
                <a:ext cx="2556162" cy="470000"/>
              </a:xfrm>
              <a:prstGeom prst="rect">
                <a:avLst/>
              </a:prstGeom>
              <a:noFill/>
            </p:spPr>
            <p:txBody>
              <a:bodyPr wrap="square">
                <a:spAutoFit/>
              </a:bodyPr>
              <a:lstStyle/>
              <a:p>
                <a:r>
                  <a:rPr lang="en-US" sz="2400" b="1" dirty="0">
                    <a:solidFill>
                      <a:schemeClr val="tx1"/>
                    </a:solidFill>
                    <a:latin typeface="Times New Roman" panose="02020603050405020304" pitchFamily="18" charset="0"/>
                    <a:cs typeface="Times New Roman" panose="02020603050405020304" pitchFamily="18" charset="0"/>
                  </a:rPr>
                  <a:t>2</a:t>
                </a:r>
                <a:r>
                  <a:rPr lang="en-US" sz="2400" b="1" i="1" dirty="0">
                    <a:solidFill>
                      <a:schemeClr val="tx1"/>
                    </a:solidFill>
                    <a:latin typeface="Times New Roman" panose="02020603050405020304" pitchFamily="18" charset="0"/>
                    <a:cs typeface="Times New Roman" panose="02020603050405020304" pitchFamily="18" charset="0"/>
                  </a:rPr>
                  <a:t>a </a:t>
                </a:r>
                <a:r>
                  <a:rPr lang="en-US" sz="2400" b="1" dirty="0">
                    <a:solidFill>
                      <a:schemeClr val="tx1"/>
                    </a:solidFill>
                    <a:latin typeface="Times New Roman" panose="02020603050405020304" pitchFamily="18" charset="0"/>
                    <a:cs typeface="Times New Roman" panose="02020603050405020304" pitchFamily="18" charset="0"/>
                  </a:rPr>
                  <a:t>= 1.52 </a:t>
                </a:r>
                <a14:m>
                  <m:oMath xmlns:m="http://schemas.openxmlformats.org/officeDocument/2006/math">
                    <m:r>
                      <a:rPr lang="en-US" sz="2400" b="1" i="1" smtClean="0">
                        <a:solidFill>
                          <a:schemeClr val="tx1"/>
                        </a:solidFill>
                        <a:latin typeface="Cambria Math"/>
                        <a:ea typeface="Cambria Math"/>
                        <a:cs typeface="+mj-cs"/>
                      </a:rPr>
                      <m:t>× </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𝟖</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7" name="مربع نص 26">
                <a:extLst>
                  <a:ext uri="{FF2B5EF4-FFF2-40B4-BE49-F238E27FC236}">
                    <a16:creationId xmlns:a16="http://schemas.microsoft.com/office/drawing/2014/main" id="{72746B08-D23A-4B5E-B7AC-B47EB80E1597}"/>
                  </a:ext>
                </a:extLst>
              </p:cNvPr>
              <p:cNvSpPr txBox="1">
                <a:spLocks noRot="1" noChangeAspect="1" noMove="1" noResize="1" noEditPoints="1" noAdjustHandles="1" noChangeArrowheads="1" noChangeShapeType="1" noTextEdit="1"/>
              </p:cNvSpPr>
              <p:nvPr/>
            </p:nvSpPr>
            <p:spPr>
              <a:xfrm>
                <a:off x="3728624" y="2659813"/>
                <a:ext cx="2556162" cy="470000"/>
              </a:xfrm>
              <a:prstGeom prst="rect">
                <a:avLst/>
              </a:prstGeom>
              <a:blipFill>
                <a:blip r:embed="rId10"/>
                <a:stretch>
                  <a:fillRect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مربع نص 27">
                <a:extLst>
                  <a:ext uri="{FF2B5EF4-FFF2-40B4-BE49-F238E27FC236}">
                    <a16:creationId xmlns:a16="http://schemas.microsoft.com/office/drawing/2014/main" id="{C85A6DD6-5BDC-4064-98C3-2041174D8863}"/>
                  </a:ext>
                </a:extLst>
              </p:cNvPr>
              <p:cNvSpPr txBox="1"/>
              <p:nvPr/>
            </p:nvSpPr>
            <p:spPr>
              <a:xfrm>
                <a:off x="4104653" y="4128949"/>
                <a:ext cx="2020241" cy="470000"/>
              </a:xfrm>
              <a:prstGeom prst="rect">
                <a:avLst/>
              </a:prstGeom>
              <a:noFill/>
            </p:spPr>
            <p:txBody>
              <a:bodyPr wrap="square">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b</a:t>
                </a:r>
                <a:r>
                  <a:rPr lang="en-US" sz="24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r>
                      <a:rPr lang="en-US" sz="2400" b="1" i="1" smtClean="0">
                        <a:solidFill>
                          <a:schemeClr val="tx1"/>
                        </a:solidFill>
                        <a:latin typeface="Cambria Math"/>
                        <a:cs typeface="+mj-cs"/>
                      </a:rPr>
                      <m:t>𝟕𝟒</m:t>
                    </m:r>
                    <m:r>
                      <a:rPr lang="en-US" sz="2400" b="1" i="1" smtClean="0">
                        <a:solidFill>
                          <a:schemeClr val="tx1"/>
                        </a:solidFill>
                        <a:latin typeface="Cambria Math"/>
                        <a:ea typeface="Cambria Math"/>
                        <a:cs typeface="+mj-cs"/>
                      </a:rPr>
                      <m:t>×</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𝟔</m:t>
                        </m:r>
                      </m:sup>
                    </m:sSup>
                  </m:oMath>
                </a14:m>
                <a:endParaRPr lang="ar-KW"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8" name="مربع نص 27">
                <a:extLst>
                  <a:ext uri="{FF2B5EF4-FFF2-40B4-BE49-F238E27FC236}">
                    <a16:creationId xmlns:a16="http://schemas.microsoft.com/office/drawing/2014/main" id="{C85A6DD6-5BDC-4064-98C3-2041174D8863}"/>
                  </a:ext>
                </a:extLst>
              </p:cNvPr>
              <p:cNvSpPr txBox="1">
                <a:spLocks noRot="1" noChangeAspect="1" noMove="1" noResize="1" noEditPoints="1" noAdjustHandles="1" noChangeArrowheads="1" noChangeShapeType="1" noTextEdit="1"/>
              </p:cNvSpPr>
              <p:nvPr/>
            </p:nvSpPr>
            <p:spPr>
              <a:xfrm>
                <a:off x="4104653" y="4128949"/>
                <a:ext cx="2020241" cy="470000"/>
              </a:xfrm>
              <a:prstGeom prst="rect">
                <a:avLst/>
              </a:prstGeom>
              <a:blipFill>
                <a:blip r:embed="rId11"/>
                <a:stretch>
                  <a:fillRect l="-4518" t="-7792" b="-29870"/>
                </a:stretch>
              </a:blipFill>
            </p:spPr>
            <p:txBody>
              <a:bodyPr/>
              <a:lstStyle/>
              <a:p>
                <a:r>
                  <a:rPr lang="en-US">
                    <a:noFill/>
                  </a:rPr>
                  <a:t> </a:t>
                </a:r>
              </a:p>
            </p:txBody>
          </p:sp>
        </mc:Fallback>
      </mc:AlternateContent>
      <p:sp>
        <p:nvSpPr>
          <p:cNvPr id="29" name="مربع نص 2">
            <a:extLst>
              <a:ext uri="{FF2B5EF4-FFF2-40B4-BE49-F238E27FC236}">
                <a16:creationId xmlns:a16="http://schemas.microsoft.com/office/drawing/2014/main" id="{3F6D5158-3A1C-47C8-A36E-745FC5A6A320}"/>
              </a:ext>
            </a:extLst>
          </p:cNvPr>
          <p:cNvSpPr txBox="1"/>
          <p:nvPr/>
        </p:nvSpPr>
        <p:spPr>
          <a:xfrm>
            <a:off x="6156176" y="3691014"/>
            <a:ext cx="2440829"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mj-cs"/>
              </a:rPr>
              <a:t>طول المحور الأصغر </a:t>
            </a:r>
          </a:p>
        </p:txBody>
      </p:sp>
      <mc:AlternateContent xmlns:mc="http://schemas.openxmlformats.org/markup-compatibility/2006" xmlns:a14="http://schemas.microsoft.com/office/drawing/2010/main">
        <mc:Choice Requires="a14">
          <p:sp>
            <p:nvSpPr>
              <p:cNvPr id="30" name="مربع نص 29">
                <a:extLst>
                  <a:ext uri="{FF2B5EF4-FFF2-40B4-BE49-F238E27FC236}">
                    <a16:creationId xmlns:a16="http://schemas.microsoft.com/office/drawing/2014/main" id="{A0153972-220E-4E30-8495-515E53DF7678}"/>
                  </a:ext>
                </a:extLst>
              </p:cNvPr>
              <p:cNvSpPr txBox="1"/>
              <p:nvPr/>
            </p:nvSpPr>
            <p:spPr>
              <a:xfrm>
                <a:off x="2749528" y="4647953"/>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30" name="مربع نص 29">
                <a:extLst>
                  <a:ext uri="{FF2B5EF4-FFF2-40B4-BE49-F238E27FC236}">
                    <a16:creationId xmlns:a16="http://schemas.microsoft.com/office/drawing/2014/main" id="{A0153972-220E-4E30-8495-515E53DF7678}"/>
                  </a:ext>
                </a:extLst>
              </p:cNvPr>
              <p:cNvSpPr txBox="1">
                <a:spLocks noRot="1" noChangeAspect="1" noMove="1" noResize="1" noEditPoints="1" noAdjustHandles="1" noChangeArrowheads="1" noChangeShapeType="1" noTextEdit="1"/>
              </p:cNvSpPr>
              <p:nvPr/>
            </p:nvSpPr>
            <p:spPr>
              <a:xfrm>
                <a:off x="2749528" y="4647953"/>
                <a:ext cx="1063239"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مربع نص 30">
                <a:extLst>
                  <a:ext uri="{FF2B5EF4-FFF2-40B4-BE49-F238E27FC236}">
                    <a16:creationId xmlns:a16="http://schemas.microsoft.com/office/drawing/2014/main" id="{A5DBE49E-360C-4F56-9FE3-CF087CF9A26B}"/>
                  </a:ext>
                </a:extLst>
              </p:cNvPr>
              <p:cNvSpPr txBox="1"/>
              <p:nvPr/>
            </p:nvSpPr>
            <p:spPr>
              <a:xfrm>
                <a:off x="2699792" y="5168870"/>
                <a:ext cx="10632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31" name="مربع نص 30">
                <a:extLst>
                  <a:ext uri="{FF2B5EF4-FFF2-40B4-BE49-F238E27FC236}">
                    <a16:creationId xmlns:a16="http://schemas.microsoft.com/office/drawing/2014/main" id="{A5DBE49E-360C-4F56-9FE3-CF087CF9A26B}"/>
                  </a:ext>
                </a:extLst>
              </p:cNvPr>
              <p:cNvSpPr txBox="1">
                <a:spLocks noRot="1" noChangeAspect="1" noMove="1" noResize="1" noEditPoints="1" noAdjustHandles="1" noChangeArrowheads="1" noChangeShapeType="1" noTextEdit="1"/>
              </p:cNvSpPr>
              <p:nvPr/>
            </p:nvSpPr>
            <p:spPr>
              <a:xfrm>
                <a:off x="2699792" y="5168870"/>
                <a:ext cx="1063239" cy="461665"/>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51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randombar(horizontal)">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randombar(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randombar(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randombar(horizont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randombar(horizontal)">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20" grpId="0"/>
      <p:bldP spid="21" grpId="0"/>
      <p:bldP spid="33" grpId="0"/>
      <p:bldP spid="15" grpId="0"/>
      <p:bldP spid="18" grpId="0"/>
      <p:bldP spid="22" grpId="0"/>
      <p:bldP spid="23" grpId="0"/>
      <p:bldP spid="25" grpId="0"/>
      <p:bldP spid="26"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556" y="613065"/>
            <a:ext cx="7992888" cy="830997"/>
          </a:xfrm>
          <a:prstGeom prst="rect">
            <a:avLst/>
          </a:prstGeom>
          <a:noFill/>
        </p:spPr>
        <p:txBody>
          <a:bodyPr wrap="square" rtlCol="0">
            <a:spAutoFit/>
          </a:bodyPr>
          <a:lstStyle/>
          <a:p>
            <a:r>
              <a:rPr lang="ar-KW" sz="2400" b="1" dirty="0">
                <a:cs typeface="+mj-cs"/>
              </a:rPr>
              <a:t>إذا كان الكوكب المقصود في المثال </a:t>
            </a:r>
            <a:r>
              <a:rPr lang="en-US" sz="2400" b="1" dirty="0">
                <a:cs typeface="+mj-cs"/>
              </a:rPr>
              <a:t>(8)</a:t>
            </a:r>
            <a:r>
              <a:rPr lang="ar-KW" sz="2400" b="1" dirty="0">
                <a:cs typeface="+mj-cs"/>
              </a:rPr>
              <a:t> هو كوكب الارض, اكتب معادلة تمثل حركة كوكب الأرض حول الشمس. </a:t>
            </a:r>
            <a:endParaRPr lang="en-US" sz="2400" b="1" dirty="0">
              <a:cs typeface="+mj-cs"/>
            </a:endParaRPr>
          </a:p>
        </p:txBody>
      </p:sp>
      <p:sp>
        <p:nvSpPr>
          <p:cNvPr id="7" name="TextBox 2"/>
          <p:cNvSpPr txBox="1"/>
          <p:nvPr/>
        </p:nvSpPr>
        <p:spPr>
          <a:xfrm>
            <a:off x="7703038" y="1395177"/>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mj-cs"/>
              </a:rPr>
              <a:t>الحل</a:t>
            </a:r>
            <a:r>
              <a:rPr lang="ar-KW" sz="2400" b="1" u="sng" dirty="0">
                <a:solidFill>
                  <a:srgbClr val="FF0000"/>
                </a:solidFill>
                <a:latin typeface="Lucida Calligraphy" pitchFamily="66" charset="0"/>
                <a:cs typeface="+mj-cs"/>
              </a:rPr>
              <a:t>:</a:t>
            </a:r>
            <a:endParaRPr lang="en-US" sz="2400" b="1" u="sng" dirty="0">
              <a:solidFill>
                <a:srgbClr val="FF0000"/>
              </a:solidFill>
              <a:latin typeface="Lucida Calligraphy" pitchFamily="66" charset="0"/>
              <a:cs typeface="+mj-cs"/>
            </a:endParaRPr>
          </a:p>
        </p:txBody>
      </p:sp>
      <p:sp>
        <p:nvSpPr>
          <p:cNvPr id="20" name="مربع نص 2"/>
          <p:cNvSpPr txBox="1"/>
          <p:nvPr/>
        </p:nvSpPr>
        <p:spPr>
          <a:xfrm>
            <a:off x="3148888" y="1471370"/>
            <a:ext cx="3346894" cy="461665"/>
          </a:xfrm>
          <a:prstGeom prst="rect">
            <a:avLst/>
          </a:prstGeom>
          <a:noFill/>
        </p:spPr>
        <p:txBody>
          <a:bodyPr wrap="square" rtlCol="1">
            <a:spAutoFit/>
          </a:bodyPr>
          <a:lstStyle/>
          <a:p>
            <a:pPr fontAlgn="base">
              <a:spcBef>
                <a:spcPct val="0"/>
              </a:spcBef>
              <a:spcAft>
                <a:spcPct val="0"/>
              </a:spcAft>
            </a:pPr>
            <a:r>
              <a:rPr lang="ar-KW" sz="2400" b="1" dirty="0">
                <a:latin typeface="Cambria Math" panose="02040503050406030204" pitchFamily="18" charset="0"/>
                <a:ea typeface="Cambria Math" panose="02040503050406030204" pitchFamily="18" charset="0"/>
                <a:cs typeface="+mj-cs"/>
              </a:rPr>
              <a:t>∵ </a:t>
            </a:r>
            <a:r>
              <a:rPr lang="en-US" sz="2400" b="1">
                <a:latin typeface="Cambria Math" panose="02040503050406030204" pitchFamily="18" charset="0"/>
                <a:ea typeface="Cambria Math" panose="02040503050406030204" pitchFamily="18" charset="0"/>
                <a:cs typeface="+mj-cs"/>
              </a:rPr>
              <a:t> </a:t>
            </a:r>
            <a:r>
              <a:rPr lang="ar-KW" sz="2400" b="1">
                <a:latin typeface="Cambria Math" panose="02040503050406030204" pitchFamily="18" charset="0"/>
                <a:ea typeface="Cambria Math" panose="02040503050406030204" pitchFamily="18" charset="0"/>
                <a:cs typeface="+mj-cs"/>
              </a:rPr>
              <a:t>المدار</a:t>
            </a:r>
            <a:r>
              <a:rPr lang="ar-KW" sz="2400" b="1">
                <a:latin typeface="Lucida Calligraphy" pitchFamily="66" charset="0"/>
                <a:cs typeface="+mj-cs"/>
              </a:rPr>
              <a:t>على</a:t>
            </a:r>
            <a:r>
              <a:rPr lang="ar-KW" sz="2400" b="1" dirty="0">
                <a:latin typeface="Lucida Calligraphy" pitchFamily="66" charset="0"/>
                <a:cs typeface="+mj-cs"/>
              </a:rPr>
              <a:t> شكل قطع ناقص </a:t>
            </a:r>
          </a:p>
        </p:txBody>
      </p:sp>
      <p:sp>
        <p:nvSpPr>
          <p:cNvPr id="24" name="مربع نص 23"/>
          <p:cNvSpPr txBox="1"/>
          <p:nvPr/>
        </p:nvSpPr>
        <p:spPr>
          <a:xfrm>
            <a:off x="6265383" y="2177379"/>
            <a:ext cx="1437655" cy="461665"/>
          </a:xfrm>
          <a:prstGeom prst="rect">
            <a:avLst/>
          </a:prstGeom>
          <a:noFill/>
        </p:spPr>
        <p:txBody>
          <a:bodyPr wrap="square" rtlCol="1">
            <a:spAutoFit/>
          </a:bodyPr>
          <a:lstStyle/>
          <a:p>
            <a:r>
              <a:rPr lang="ar-KW" sz="2400" b="1" dirty="0">
                <a:cs typeface="+mj-cs"/>
              </a:rPr>
              <a:t>من المعادلة </a:t>
            </a:r>
          </a:p>
        </p:txBody>
      </p:sp>
      <mc:AlternateContent xmlns:mc="http://schemas.openxmlformats.org/markup-compatibility/2006" xmlns:a14="http://schemas.microsoft.com/office/drawing/2010/main">
        <mc:Choice Requires="a14">
          <p:sp>
            <p:nvSpPr>
              <p:cNvPr id="26" name="TextBox 5"/>
              <p:cNvSpPr txBox="1"/>
              <p:nvPr/>
            </p:nvSpPr>
            <p:spPr>
              <a:xfrm>
                <a:off x="163991" y="2690808"/>
                <a:ext cx="4392488" cy="895117"/>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cs typeface="+mj-cs"/>
                            </a:rPr>
                          </m:ctrlPr>
                        </m:fPr>
                        <m:num>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𝒙</m:t>
                              </m:r>
                            </m:e>
                            <m:sup>
                              <m:r>
                                <a:rPr lang="en-US" sz="2400" b="1" i="1" smtClean="0">
                                  <a:solidFill>
                                    <a:schemeClr val="tx1"/>
                                  </a:solidFill>
                                  <a:latin typeface="Cambria Math"/>
                                  <a:cs typeface="+mj-cs"/>
                                </a:rPr>
                                <m:t>𝟐</m:t>
                              </m:r>
                            </m:sup>
                          </m:sSup>
                        </m:num>
                        <m:den>
                          <m:sSup>
                            <m:sSupPr>
                              <m:ctrlPr>
                                <a:rPr lang="en-US" sz="2400" b="1" i="1" smtClean="0">
                                  <a:solidFill>
                                    <a:schemeClr val="tx1"/>
                                  </a:solidFill>
                                  <a:latin typeface="Cambria Math" panose="02040503050406030204" pitchFamily="18" charset="0"/>
                                  <a:cs typeface="+mj-cs"/>
                                </a:rPr>
                              </m:ctrlPr>
                            </m:sSupPr>
                            <m:e>
                              <m:d>
                                <m:dPr>
                                  <m:ctrlPr>
                                    <a:rPr lang="en-US" sz="2400" b="1" i="1" smtClean="0">
                                      <a:solidFill>
                                        <a:schemeClr val="tx1"/>
                                      </a:solidFill>
                                      <a:latin typeface="Cambria Math" panose="02040503050406030204" pitchFamily="18" charset="0"/>
                                      <a:cs typeface="+mj-cs"/>
                                    </a:rPr>
                                  </m:ctrlPr>
                                </m:dPr>
                                <m:e>
                                  <m:r>
                                    <a:rPr lang="en-US" sz="2400" b="1" i="1" smtClean="0">
                                      <a:solidFill>
                                        <a:schemeClr val="tx1"/>
                                      </a:solidFill>
                                      <a:latin typeface="Cambria Math"/>
                                      <a:cs typeface="+mj-cs"/>
                                    </a:rPr>
                                    <m:t>𝟕𝟔</m:t>
                                  </m:r>
                                  <m:r>
                                    <a:rPr lang="en-US" sz="2400" b="1" i="1" smtClean="0">
                                      <a:solidFill>
                                        <a:schemeClr val="tx1"/>
                                      </a:solidFill>
                                      <a:latin typeface="Cambria Math"/>
                                      <a:ea typeface="Cambria Math"/>
                                      <a:cs typeface="+mj-cs"/>
                                    </a:rPr>
                                    <m:t>×</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𝟔</m:t>
                                      </m:r>
                                    </m:sup>
                                  </m:sSup>
                                </m:e>
                              </m:d>
                            </m:e>
                            <m:sup>
                              <m:r>
                                <a:rPr lang="en-US" sz="2400" b="1" i="1" smtClean="0">
                                  <a:solidFill>
                                    <a:schemeClr val="tx1"/>
                                  </a:solidFill>
                                  <a:latin typeface="Cambria Math"/>
                                  <a:cs typeface="+mj-cs"/>
                                </a:rPr>
                                <m:t>𝟐</m:t>
                              </m:r>
                            </m:sup>
                          </m:sSup>
                        </m:den>
                      </m:f>
                      <m:r>
                        <a:rPr lang="en-US" sz="2400" b="1" i="1" smtClean="0">
                          <a:solidFill>
                            <a:schemeClr val="tx1"/>
                          </a:solidFill>
                          <a:latin typeface="Cambria Math"/>
                          <a:ea typeface="Cambria Math"/>
                          <a:cs typeface="+mj-cs"/>
                        </a:rPr>
                        <m:t>+</m:t>
                      </m:r>
                      <m:f>
                        <m:fPr>
                          <m:ctrlPr>
                            <a:rPr lang="en-US" sz="2400" b="1" i="1" smtClean="0">
                              <a:solidFill>
                                <a:schemeClr val="tx1"/>
                              </a:solidFill>
                              <a:latin typeface="Cambria Math" panose="02040503050406030204" pitchFamily="18" charset="0"/>
                              <a:ea typeface="Cambria Math"/>
                              <a:cs typeface="+mj-cs"/>
                            </a:rPr>
                          </m:ctrlPr>
                        </m:fPr>
                        <m:num>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𝒚</m:t>
                              </m:r>
                            </m:e>
                            <m:sup>
                              <m:r>
                                <a:rPr lang="en-US" sz="2400" b="1" i="1" smtClean="0">
                                  <a:solidFill>
                                    <a:schemeClr val="tx1"/>
                                  </a:solidFill>
                                  <a:latin typeface="Cambria Math"/>
                                  <a:ea typeface="Cambria Math"/>
                                  <a:cs typeface="+mj-cs"/>
                                </a:rPr>
                                <m:t>𝟐</m:t>
                              </m:r>
                            </m:sup>
                          </m:sSup>
                        </m:num>
                        <m:den>
                          <m:sSup>
                            <m:sSupPr>
                              <m:ctrlPr>
                                <a:rPr lang="en-US" sz="2400" b="1" i="1" smtClean="0">
                                  <a:solidFill>
                                    <a:schemeClr val="tx1"/>
                                  </a:solidFill>
                                  <a:latin typeface="Cambria Math" panose="02040503050406030204" pitchFamily="18" charset="0"/>
                                  <a:ea typeface="Cambria Math"/>
                                  <a:cs typeface="+mj-cs"/>
                                </a:rPr>
                              </m:ctrlPr>
                            </m:sSupPr>
                            <m:e>
                              <m:d>
                                <m:dPr>
                                  <m:ctrlPr>
                                    <a:rPr lang="en-US" sz="2400" b="1" i="1" smtClean="0">
                                      <a:solidFill>
                                        <a:schemeClr val="tx1"/>
                                      </a:solidFill>
                                      <a:latin typeface="Cambria Math" panose="02040503050406030204" pitchFamily="18" charset="0"/>
                                      <a:ea typeface="Cambria Math"/>
                                      <a:cs typeface="+mj-cs"/>
                                    </a:rPr>
                                  </m:ctrlPr>
                                </m:dPr>
                                <m:e>
                                  <m:r>
                                    <a:rPr lang="en-US" sz="2400" b="1" i="1" smtClean="0">
                                      <a:solidFill>
                                        <a:schemeClr val="tx1"/>
                                      </a:solidFill>
                                      <a:latin typeface="Cambria Math"/>
                                      <a:ea typeface="Cambria Math"/>
                                      <a:cs typeface="+mj-cs"/>
                                    </a:rPr>
                                    <m:t>𝟕𝟒</m:t>
                                  </m:r>
                                  <m:r>
                                    <a:rPr lang="en-US" sz="2400" b="1" i="1" smtClean="0">
                                      <a:solidFill>
                                        <a:schemeClr val="tx1"/>
                                      </a:solidFill>
                                      <a:latin typeface="Cambria Math"/>
                                      <a:ea typeface="Cambria Math"/>
                                      <a:cs typeface="+mj-cs"/>
                                    </a:rPr>
                                    <m:t>×</m:t>
                                  </m:r>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𝟏𝟎</m:t>
                                      </m:r>
                                    </m:e>
                                    <m:sup>
                                      <m:r>
                                        <a:rPr lang="en-US" sz="2400" b="1" i="1" smtClean="0">
                                          <a:solidFill>
                                            <a:schemeClr val="tx1"/>
                                          </a:solidFill>
                                          <a:latin typeface="Cambria Math"/>
                                          <a:ea typeface="Cambria Math"/>
                                          <a:cs typeface="+mj-cs"/>
                                        </a:rPr>
                                        <m:t>𝟔</m:t>
                                      </m:r>
                                    </m:sup>
                                  </m:sSup>
                                </m:e>
                              </m:d>
                            </m:e>
                            <m:sup>
                              <m:r>
                                <a:rPr lang="en-US" sz="2400" b="1" i="1" smtClean="0">
                                  <a:solidFill>
                                    <a:schemeClr val="tx1"/>
                                  </a:solidFill>
                                  <a:latin typeface="Cambria Math"/>
                                  <a:ea typeface="Cambria Math"/>
                                  <a:cs typeface="+mj-cs"/>
                                </a:rPr>
                                <m:t>𝟐</m:t>
                              </m:r>
                            </m:sup>
                          </m:sSup>
                        </m:den>
                      </m:f>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𝟏</m:t>
                      </m:r>
                    </m:oMath>
                  </m:oMathPara>
                </a14:m>
                <a:endParaRPr lang="en-US" sz="2400" b="1" dirty="0">
                  <a:solidFill>
                    <a:schemeClr val="tx1"/>
                  </a:solidFill>
                  <a:cs typeface="+mj-cs"/>
                </a:endParaRPr>
              </a:p>
            </p:txBody>
          </p:sp>
        </mc:Choice>
        <mc:Fallback xmlns="">
          <p:sp>
            <p:nvSpPr>
              <p:cNvPr id="26" name="TextBox 5"/>
              <p:cNvSpPr txBox="1">
                <a:spLocks noRot="1" noChangeAspect="1" noMove="1" noResize="1" noEditPoints="1" noAdjustHandles="1" noChangeArrowheads="1" noChangeShapeType="1" noTextEdit="1"/>
              </p:cNvSpPr>
              <p:nvPr/>
            </p:nvSpPr>
            <p:spPr>
              <a:xfrm>
                <a:off x="163991" y="2690808"/>
                <a:ext cx="4392488" cy="89511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5"/>
              <p:cNvSpPr txBox="1"/>
              <p:nvPr/>
            </p:nvSpPr>
            <p:spPr>
              <a:xfrm>
                <a:off x="412584" y="1867177"/>
                <a:ext cx="2736304" cy="842923"/>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cs typeface="+mj-cs"/>
                            </a:rPr>
                          </m:ctrlPr>
                        </m:fPr>
                        <m:num>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𝒙</m:t>
                              </m:r>
                            </m:e>
                            <m:sup>
                              <m:r>
                                <a:rPr lang="en-US" sz="2400" b="1" i="1" smtClean="0">
                                  <a:solidFill>
                                    <a:schemeClr val="tx1"/>
                                  </a:solidFill>
                                  <a:latin typeface="Cambria Math"/>
                                  <a:cs typeface="+mj-cs"/>
                                </a:rPr>
                                <m:t>𝟐</m:t>
                              </m:r>
                            </m:sup>
                          </m:sSup>
                        </m:num>
                        <m:den>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𝒂</m:t>
                              </m:r>
                            </m:e>
                            <m:sup>
                              <m:r>
                                <a:rPr lang="en-US" sz="2400" b="1" i="1" smtClean="0">
                                  <a:solidFill>
                                    <a:schemeClr val="tx1"/>
                                  </a:solidFill>
                                  <a:latin typeface="Cambria Math"/>
                                  <a:cs typeface="+mj-cs"/>
                                </a:rPr>
                                <m:t>𝟐</m:t>
                              </m:r>
                            </m:sup>
                          </m:sSup>
                        </m:den>
                      </m:f>
                      <m:r>
                        <a:rPr lang="en-US" sz="2400" b="1" i="1" smtClean="0">
                          <a:solidFill>
                            <a:schemeClr val="tx1"/>
                          </a:solidFill>
                          <a:latin typeface="Cambria Math"/>
                          <a:ea typeface="Cambria Math"/>
                          <a:cs typeface="+mj-cs"/>
                        </a:rPr>
                        <m:t>+</m:t>
                      </m:r>
                      <m:f>
                        <m:fPr>
                          <m:ctrlPr>
                            <a:rPr lang="en-US" sz="2400" b="1" i="1" smtClean="0">
                              <a:solidFill>
                                <a:schemeClr val="tx1"/>
                              </a:solidFill>
                              <a:latin typeface="Cambria Math" panose="02040503050406030204" pitchFamily="18" charset="0"/>
                              <a:ea typeface="Cambria Math"/>
                              <a:cs typeface="+mj-cs"/>
                            </a:rPr>
                          </m:ctrlPr>
                        </m:fPr>
                        <m:num>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𝒚</m:t>
                              </m:r>
                            </m:e>
                            <m:sup>
                              <m:r>
                                <a:rPr lang="en-US" sz="2400" b="1" i="1" smtClean="0">
                                  <a:solidFill>
                                    <a:schemeClr val="tx1"/>
                                  </a:solidFill>
                                  <a:latin typeface="Cambria Math"/>
                                  <a:ea typeface="Cambria Math"/>
                                  <a:cs typeface="+mj-cs"/>
                                </a:rPr>
                                <m:t>𝟐</m:t>
                              </m:r>
                            </m:sup>
                          </m:sSup>
                        </m:num>
                        <m:den>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𝒃</m:t>
                              </m:r>
                            </m:e>
                            <m:sup>
                              <m:r>
                                <a:rPr lang="en-US" sz="2400" b="1" i="1" smtClean="0">
                                  <a:solidFill>
                                    <a:schemeClr val="tx1"/>
                                  </a:solidFill>
                                  <a:latin typeface="Cambria Math"/>
                                  <a:ea typeface="Cambria Math"/>
                                  <a:cs typeface="+mj-cs"/>
                                </a:rPr>
                                <m:t>𝟐</m:t>
                              </m:r>
                            </m:sup>
                          </m:sSup>
                        </m:den>
                      </m:f>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𝟏</m:t>
                      </m:r>
                    </m:oMath>
                  </m:oMathPara>
                </a14:m>
                <a:endParaRPr lang="en-US" sz="2400" b="1" dirty="0">
                  <a:solidFill>
                    <a:schemeClr val="tx1"/>
                  </a:solidFill>
                  <a:cs typeface="+mj-cs"/>
                </a:endParaRPr>
              </a:p>
            </p:txBody>
          </p:sp>
        </mc:Choice>
        <mc:Fallback xmlns="">
          <p:sp>
            <p:nvSpPr>
              <p:cNvPr id="27" name="TextBox 5"/>
              <p:cNvSpPr txBox="1">
                <a:spLocks noRot="1" noChangeAspect="1" noMove="1" noResize="1" noEditPoints="1" noAdjustHandles="1" noChangeArrowheads="1" noChangeShapeType="1" noTextEdit="1"/>
              </p:cNvSpPr>
              <p:nvPr/>
            </p:nvSpPr>
            <p:spPr>
              <a:xfrm>
                <a:off x="412584" y="1867177"/>
                <a:ext cx="2736304" cy="84292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5"/>
              <p:cNvSpPr txBox="1"/>
              <p:nvPr/>
            </p:nvSpPr>
            <p:spPr>
              <a:xfrm>
                <a:off x="163991" y="3420464"/>
                <a:ext cx="5688632" cy="842859"/>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cs typeface="+mj-cs"/>
                            </a:rPr>
                          </m:ctrlPr>
                        </m:fPr>
                        <m:num>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𝒙</m:t>
                              </m:r>
                            </m:e>
                            <m:sup>
                              <m:r>
                                <a:rPr lang="en-US" sz="2400" b="1" i="1" smtClean="0">
                                  <a:solidFill>
                                    <a:schemeClr val="tx1"/>
                                  </a:solidFill>
                                  <a:latin typeface="Cambria Math"/>
                                  <a:cs typeface="+mj-cs"/>
                                </a:rPr>
                                <m:t>𝟐</m:t>
                              </m:r>
                            </m:sup>
                          </m:sSup>
                        </m:num>
                        <m:den>
                          <m:r>
                            <a:rPr lang="en-US" sz="2400" b="1" i="1">
                              <a:latin typeface="Cambria Math"/>
                            </a:rPr>
                            <m:t>𝟓𝟕𝟕𝟔</m:t>
                          </m:r>
                          <m:r>
                            <a:rPr lang="en-US" sz="2400" b="1" i="1">
                              <a:latin typeface="Cambria Math"/>
                              <a:ea typeface="Cambria Math"/>
                            </a:rPr>
                            <m:t>×</m:t>
                          </m:r>
                          <m:sSup>
                            <m:sSupPr>
                              <m:ctrlPr>
                                <a:rPr lang="en-US" sz="2400" b="1" i="1">
                                  <a:latin typeface="Cambria Math" panose="02040503050406030204" pitchFamily="18" charset="0"/>
                                  <a:ea typeface="Cambria Math"/>
                                </a:rPr>
                              </m:ctrlPr>
                            </m:sSupPr>
                            <m:e>
                              <m:r>
                                <a:rPr lang="en-US" sz="2400" b="1" i="1">
                                  <a:latin typeface="Cambria Math"/>
                                  <a:ea typeface="Cambria Math"/>
                                </a:rPr>
                                <m:t>𝟏𝟎</m:t>
                              </m:r>
                            </m:e>
                            <m:sup>
                              <m:r>
                                <a:rPr lang="en-US" sz="2400" b="1" i="1">
                                  <a:latin typeface="Cambria Math"/>
                                  <a:ea typeface="Cambria Math"/>
                                </a:rPr>
                                <m:t>𝟏𝟐</m:t>
                              </m:r>
                            </m:sup>
                          </m:sSup>
                        </m:den>
                      </m:f>
                      <m:r>
                        <a:rPr lang="en-US" sz="2400" b="1" i="1" smtClean="0">
                          <a:solidFill>
                            <a:schemeClr val="tx1"/>
                          </a:solidFill>
                          <a:latin typeface="Cambria Math"/>
                          <a:ea typeface="Cambria Math"/>
                          <a:cs typeface="+mj-cs"/>
                        </a:rPr>
                        <m:t>+</m:t>
                      </m:r>
                      <m:f>
                        <m:fPr>
                          <m:ctrlPr>
                            <a:rPr lang="en-US" sz="2400" b="1" i="1" smtClean="0">
                              <a:solidFill>
                                <a:schemeClr val="tx1"/>
                              </a:solidFill>
                              <a:latin typeface="Cambria Math" panose="02040503050406030204" pitchFamily="18" charset="0"/>
                              <a:ea typeface="Cambria Math"/>
                              <a:cs typeface="+mj-cs"/>
                            </a:rPr>
                          </m:ctrlPr>
                        </m:fPr>
                        <m:num>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𝒚</m:t>
                              </m:r>
                            </m:e>
                            <m:sup>
                              <m:r>
                                <a:rPr lang="en-US" sz="2400" b="1" i="1" smtClean="0">
                                  <a:solidFill>
                                    <a:schemeClr val="tx1"/>
                                  </a:solidFill>
                                  <a:latin typeface="Cambria Math"/>
                                  <a:ea typeface="Cambria Math"/>
                                  <a:cs typeface="+mj-cs"/>
                                </a:rPr>
                                <m:t>𝟐</m:t>
                              </m:r>
                            </m:sup>
                          </m:sSup>
                        </m:num>
                        <m:den>
                          <m:r>
                            <a:rPr lang="en-US" sz="2400" b="1" i="1">
                              <a:latin typeface="Cambria Math"/>
                              <a:ea typeface="Cambria Math"/>
                            </a:rPr>
                            <m:t>𝟓𝟒𝟕𝟔</m:t>
                          </m:r>
                          <m:r>
                            <a:rPr lang="en-US" sz="2400" b="1" i="1">
                              <a:latin typeface="Cambria Math"/>
                              <a:ea typeface="Cambria Math"/>
                            </a:rPr>
                            <m:t>×</m:t>
                          </m:r>
                          <m:sSup>
                            <m:sSupPr>
                              <m:ctrlPr>
                                <a:rPr lang="en-US" sz="2400" b="1" i="1">
                                  <a:latin typeface="Cambria Math" panose="02040503050406030204" pitchFamily="18" charset="0"/>
                                  <a:ea typeface="Cambria Math"/>
                                </a:rPr>
                              </m:ctrlPr>
                            </m:sSupPr>
                            <m:e>
                              <m:r>
                                <a:rPr lang="en-US" sz="2400" b="1" i="1">
                                  <a:latin typeface="Cambria Math"/>
                                  <a:ea typeface="Cambria Math"/>
                                </a:rPr>
                                <m:t>𝟏𝟎</m:t>
                              </m:r>
                            </m:e>
                            <m:sup>
                              <m:r>
                                <a:rPr lang="en-US" sz="2400" b="1" i="1">
                                  <a:latin typeface="Cambria Math"/>
                                  <a:ea typeface="Cambria Math"/>
                                </a:rPr>
                                <m:t>𝟏𝟐</m:t>
                              </m:r>
                            </m:sup>
                          </m:sSup>
                        </m:den>
                      </m:f>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𝟏</m:t>
                      </m:r>
                    </m:oMath>
                  </m:oMathPara>
                </a14:m>
                <a:endParaRPr lang="en-US" sz="2400" b="1" dirty="0">
                  <a:solidFill>
                    <a:schemeClr val="tx1"/>
                  </a:solidFill>
                  <a:cs typeface="+mj-cs"/>
                </a:endParaRPr>
              </a:p>
            </p:txBody>
          </p:sp>
        </mc:Choice>
        <mc:Fallback xmlns="">
          <p:sp>
            <p:nvSpPr>
              <p:cNvPr id="28" name="TextBox 5"/>
              <p:cNvSpPr txBox="1">
                <a:spLocks noRot="1" noChangeAspect="1" noMove="1" noResize="1" noEditPoints="1" noAdjustHandles="1" noChangeArrowheads="1" noChangeShapeType="1" noTextEdit="1"/>
              </p:cNvSpPr>
              <p:nvPr/>
            </p:nvSpPr>
            <p:spPr>
              <a:xfrm>
                <a:off x="163991" y="3420464"/>
                <a:ext cx="5688632" cy="842859"/>
              </a:xfrm>
              <a:prstGeom prst="rect">
                <a:avLst/>
              </a:prstGeom>
              <a:blipFill>
                <a:blip r:embed="rId4"/>
                <a:stretch>
                  <a:fillRect/>
                </a:stretch>
              </a:blipFill>
            </p:spPr>
            <p:txBody>
              <a:bodyPr/>
              <a:lstStyle/>
              <a:p>
                <a:r>
                  <a:rPr lang="en-US">
                    <a:noFill/>
                  </a:rPr>
                  <a:t> </a:t>
                </a:r>
              </a:p>
            </p:txBody>
          </p:sp>
        </mc:Fallback>
      </mc:AlternateContent>
      <p:sp>
        <p:nvSpPr>
          <p:cNvPr id="13" name="مستطيل 12"/>
          <p:cNvSpPr/>
          <p:nvPr/>
        </p:nvSpPr>
        <p:spPr>
          <a:xfrm>
            <a:off x="6265383" y="107340"/>
            <a:ext cx="2714206" cy="461665"/>
          </a:xfrm>
          <a:prstGeom prst="rect">
            <a:avLst/>
          </a:prstGeom>
        </p:spPr>
        <p:txBody>
          <a:bodyPr wrap="none">
            <a:spAutoFit/>
          </a:bodyPr>
          <a:lstStyle/>
          <a:p>
            <a:r>
              <a:rPr lang="ar-KW" sz="2400" b="1" dirty="0">
                <a:solidFill>
                  <a:srgbClr val="FF0000"/>
                </a:solidFill>
                <a:cs typeface="+mj-cs"/>
              </a:rPr>
              <a:t>حاول ان تحل  </a:t>
            </a:r>
            <a:r>
              <a:rPr lang="en-US" sz="2400" b="1" dirty="0">
                <a:solidFill>
                  <a:srgbClr val="FF0000"/>
                </a:solidFill>
                <a:cs typeface="+mj-cs"/>
              </a:rPr>
              <a:t> 8</a:t>
            </a:r>
            <a:r>
              <a:rPr lang="ar-KW" sz="2400" b="1" dirty="0">
                <a:solidFill>
                  <a:srgbClr val="FF0000"/>
                </a:solidFill>
                <a:cs typeface="+mj-cs"/>
              </a:rPr>
              <a:t>صـ</a:t>
            </a:r>
            <a:r>
              <a:rPr lang="en-US" sz="2400" b="1" dirty="0">
                <a:solidFill>
                  <a:srgbClr val="FF0000"/>
                </a:solidFill>
                <a:cs typeface="+mj-cs"/>
              </a:rPr>
              <a:t>117 </a:t>
            </a:r>
            <a:endParaRPr lang="ar-KW" sz="2400" b="1" dirty="0">
              <a:solidFill>
                <a:srgbClr val="FF0000"/>
              </a:solidFill>
              <a:cs typeface="+mj-cs"/>
            </a:endParaRPr>
          </a:p>
        </p:txBody>
      </p:sp>
      <p:sp>
        <p:nvSpPr>
          <p:cNvPr id="6" name="عنصر نائب لرقم الشريحة 5"/>
          <p:cNvSpPr>
            <a:spLocks noGrp="1"/>
          </p:cNvSpPr>
          <p:nvPr>
            <p:ph type="sldNum" sz="quarter" idx="12"/>
          </p:nvPr>
        </p:nvSpPr>
        <p:spPr/>
        <p:txBody>
          <a:bodyPr/>
          <a:lstStyle/>
          <a:p>
            <a:fld id="{EF6D0C88-FD47-4942-AB86-EF92671F3350}" type="slidenum">
              <a:rPr lang="ar-KW" sz="2400" b="1" smtClean="0">
                <a:solidFill>
                  <a:schemeClr val="tx1"/>
                </a:solidFill>
                <a:cs typeface="+mj-cs"/>
              </a:rPr>
              <a:t>18</a:t>
            </a:fld>
            <a:endParaRPr lang="ar-KW" sz="2400" b="1">
              <a:solidFill>
                <a:schemeClr val="tx1"/>
              </a:solidFill>
              <a:cs typeface="+mj-cs"/>
            </a:endParaRPr>
          </a:p>
        </p:txBody>
      </p:sp>
      <p:sp>
        <p:nvSpPr>
          <p:cNvPr id="16" name="مربع نص 15">
            <a:extLst>
              <a:ext uri="{FF2B5EF4-FFF2-40B4-BE49-F238E27FC236}">
                <a16:creationId xmlns:a16="http://schemas.microsoft.com/office/drawing/2014/main" id="{D6237385-3B7B-4ABF-B2C6-613D1528717E}"/>
              </a:ext>
            </a:extLst>
          </p:cNvPr>
          <p:cNvSpPr txBox="1"/>
          <p:nvPr/>
        </p:nvSpPr>
        <p:spPr>
          <a:xfrm>
            <a:off x="6663481" y="4542520"/>
            <a:ext cx="1437655" cy="461665"/>
          </a:xfrm>
          <a:prstGeom prst="rect">
            <a:avLst/>
          </a:prstGeom>
          <a:noFill/>
        </p:spPr>
        <p:txBody>
          <a:bodyPr wrap="square" rtlCol="1">
            <a:spAutoFit/>
          </a:bodyPr>
          <a:lstStyle/>
          <a:p>
            <a:r>
              <a:rPr lang="ar-KW" sz="2400" b="1" dirty="0">
                <a:cs typeface="+mj-cs"/>
              </a:rPr>
              <a:t>أو المعادلة </a:t>
            </a:r>
          </a:p>
        </p:txBody>
      </p:sp>
      <mc:AlternateContent xmlns:mc="http://schemas.openxmlformats.org/markup-compatibility/2006" xmlns:a14="http://schemas.microsoft.com/office/drawing/2010/main">
        <mc:Choice Requires="a14">
          <p:sp>
            <p:nvSpPr>
              <p:cNvPr id="17" name="TextBox 5">
                <a:extLst>
                  <a:ext uri="{FF2B5EF4-FFF2-40B4-BE49-F238E27FC236}">
                    <a16:creationId xmlns:a16="http://schemas.microsoft.com/office/drawing/2014/main" id="{A086F8E1-E131-446C-9E5C-720EAADC1383}"/>
                  </a:ext>
                </a:extLst>
              </p:cNvPr>
              <p:cNvSpPr txBox="1"/>
              <p:nvPr/>
            </p:nvSpPr>
            <p:spPr>
              <a:xfrm>
                <a:off x="575556" y="4343698"/>
                <a:ext cx="2736304" cy="842923"/>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cs typeface="+mj-cs"/>
                            </a:rPr>
                          </m:ctrlPr>
                        </m:fPr>
                        <m:num>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𝒙</m:t>
                              </m:r>
                            </m:e>
                            <m:sup>
                              <m:r>
                                <a:rPr lang="en-US" sz="2400" b="1" i="1" smtClean="0">
                                  <a:solidFill>
                                    <a:schemeClr val="tx1"/>
                                  </a:solidFill>
                                  <a:latin typeface="Cambria Math"/>
                                  <a:cs typeface="+mj-cs"/>
                                </a:rPr>
                                <m:t>𝟐</m:t>
                              </m:r>
                            </m:sup>
                          </m:sSup>
                        </m:num>
                        <m:den>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panose="02040503050406030204" pitchFamily="18" charset="0"/>
                                  <a:cs typeface="+mj-cs"/>
                                </a:rPr>
                                <m:t>𝒃</m:t>
                              </m:r>
                            </m:e>
                            <m:sup>
                              <m:r>
                                <a:rPr lang="en-US" sz="2400" b="1" i="1" smtClean="0">
                                  <a:solidFill>
                                    <a:schemeClr val="tx1"/>
                                  </a:solidFill>
                                  <a:latin typeface="Cambria Math"/>
                                  <a:cs typeface="+mj-cs"/>
                                </a:rPr>
                                <m:t>𝟐</m:t>
                              </m:r>
                            </m:sup>
                          </m:sSup>
                        </m:den>
                      </m:f>
                      <m:r>
                        <a:rPr lang="en-US" sz="2400" b="1" i="1" smtClean="0">
                          <a:solidFill>
                            <a:schemeClr val="tx1"/>
                          </a:solidFill>
                          <a:latin typeface="Cambria Math"/>
                          <a:ea typeface="Cambria Math"/>
                          <a:cs typeface="+mj-cs"/>
                        </a:rPr>
                        <m:t>+</m:t>
                      </m:r>
                      <m:f>
                        <m:fPr>
                          <m:ctrlPr>
                            <a:rPr lang="en-US" sz="2400" b="1" i="1" smtClean="0">
                              <a:solidFill>
                                <a:schemeClr val="tx1"/>
                              </a:solidFill>
                              <a:latin typeface="Cambria Math" panose="02040503050406030204" pitchFamily="18" charset="0"/>
                              <a:ea typeface="Cambria Math"/>
                              <a:cs typeface="+mj-cs"/>
                            </a:rPr>
                          </m:ctrlPr>
                        </m:fPr>
                        <m:num>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𝒚</m:t>
                              </m:r>
                            </m:e>
                            <m:sup>
                              <m:r>
                                <a:rPr lang="en-US" sz="2400" b="1" i="1" smtClean="0">
                                  <a:solidFill>
                                    <a:schemeClr val="tx1"/>
                                  </a:solidFill>
                                  <a:latin typeface="Cambria Math"/>
                                  <a:ea typeface="Cambria Math"/>
                                  <a:cs typeface="+mj-cs"/>
                                </a:rPr>
                                <m:t>𝟐</m:t>
                              </m:r>
                            </m:sup>
                          </m:sSup>
                        </m:num>
                        <m:den>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panose="02040503050406030204" pitchFamily="18" charset="0"/>
                                  <a:ea typeface="Cambria Math"/>
                                  <a:cs typeface="+mj-cs"/>
                                </a:rPr>
                                <m:t>𝒂</m:t>
                              </m:r>
                            </m:e>
                            <m:sup>
                              <m:r>
                                <a:rPr lang="en-US" sz="2400" b="1" i="1" smtClean="0">
                                  <a:solidFill>
                                    <a:schemeClr val="tx1"/>
                                  </a:solidFill>
                                  <a:latin typeface="Cambria Math"/>
                                  <a:ea typeface="Cambria Math"/>
                                  <a:cs typeface="+mj-cs"/>
                                </a:rPr>
                                <m:t>𝟐</m:t>
                              </m:r>
                            </m:sup>
                          </m:sSup>
                        </m:den>
                      </m:f>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𝟏</m:t>
                      </m:r>
                    </m:oMath>
                  </m:oMathPara>
                </a14:m>
                <a:endParaRPr lang="en-US" sz="2400" b="1" dirty="0">
                  <a:solidFill>
                    <a:schemeClr val="tx1"/>
                  </a:solidFill>
                  <a:cs typeface="+mj-cs"/>
                </a:endParaRPr>
              </a:p>
            </p:txBody>
          </p:sp>
        </mc:Choice>
        <mc:Fallback xmlns="">
          <p:sp>
            <p:nvSpPr>
              <p:cNvPr id="17" name="TextBox 5">
                <a:extLst>
                  <a:ext uri="{FF2B5EF4-FFF2-40B4-BE49-F238E27FC236}">
                    <a16:creationId xmlns:a16="http://schemas.microsoft.com/office/drawing/2014/main" id="{A086F8E1-E131-446C-9E5C-720EAADC1383}"/>
                  </a:ext>
                </a:extLst>
              </p:cNvPr>
              <p:cNvSpPr txBox="1">
                <a:spLocks noRot="1" noChangeAspect="1" noMove="1" noResize="1" noEditPoints="1" noAdjustHandles="1" noChangeArrowheads="1" noChangeShapeType="1" noTextEdit="1"/>
              </p:cNvSpPr>
              <p:nvPr/>
            </p:nvSpPr>
            <p:spPr>
              <a:xfrm>
                <a:off x="575556" y="4343698"/>
                <a:ext cx="2736304" cy="84292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5">
                <a:extLst>
                  <a:ext uri="{FF2B5EF4-FFF2-40B4-BE49-F238E27FC236}">
                    <a16:creationId xmlns:a16="http://schemas.microsoft.com/office/drawing/2014/main" id="{A9D59720-CE83-4781-AEB5-74FDBD518D54}"/>
                  </a:ext>
                </a:extLst>
              </p:cNvPr>
              <p:cNvSpPr txBox="1"/>
              <p:nvPr/>
            </p:nvSpPr>
            <p:spPr>
              <a:xfrm>
                <a:off x="365180" y="5179992"/>
                <a:ext cx="5688632" cy="895117"/>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cs typeface="+mj-cs"/>
                            </a:rPr>
                          </m:ctrlPr>
                        </m:fPr>
                        <m:num>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𝒙</m:t>
                              </m:r>
                            </m:e>
                            <m:sup>
                              <m:r>
                                <a:rPr lang="en-US" sz="2400" b="1" i="1" smtClean="0">
                                  <a:solidFill>
                                    <a:schemeClr val="tx1"/>
                                  </a:solidFill>
                                  <a:latin typeface="Cambria Math"/>
                                  <a:cs typeface="+mj-cs"/>
                                </a:rPr>
                                <m:t>𝟐</m:t>
                              </m:r>
                            </m:sup>
                          </m:sSup>
                        </m:num>
                        <m:den>
                          <m:sSup>
                            <m:sSupPr>
                              <m:ctrlPr>
                                <a:rPr lang="en-US" sz="2400" b="1" i="1" smtClean="0">
                                  <a:solidFill>
                                    <a:schemeClr val="tx1"/>
                                  </a:solidFill>
                                  <a:latin typeface="Cambria Math" panose="02040503050406030204" pitchFamily="18" charset="0"/>
                                  <a:cs typeface="+mj-cs"/>
                                </a:rPr>
                              </m:ctrlPr>
                            </m:sSupPr>
                            <m:e>
                              <m:d>
                                <m:dPr>
                                  <m:ctrlPr>
                                    <a:rPr lang="en-US" sz="2400" b="1" i="1">
                                      <a:latin typeface="Cambria Math" panose="02040503050406030204" pitchFamily="18" charset="0"/>
                                      <a:ea typeface="Cambria Math"/>
                                    </a:rPr>
                                  </m:ctrlPr>
                                </m:dPr>
                                <m:e>
                                  <m:r>
                                    <a:rPr lang="en-US" sz="2400" b="1" i="1">
                                      <a:latin typeface="Cambria Math"/>
                                      <a:ea typeface="Cambria Math"/>
                                    </a:rPr>
                                    <m:t>𝟓𝟒𝟕𝟔</m:t>
                                  </m:r>
                                  <m:r>
                                    <a:rPr lang="en-US" sz="2400" b="1" i="1">
                                      <a:latin typeface="Cambria Math"/>
                                      <a:ea typeface="Cambria Math"/>
                                    </a:rPr>
                                    <m:t>×</m:t>
                                  </m:r>
                                  <m:sSup>
                                    <m:sSupPr>
                                      <m:ctrlPr>
                                        <a:rPr lang="en-US" sz="2400" b="1" i="1">
                                          <a:latin typeface="Cambria Math" panose="02040503050406030204" pitchFamily="18" charset="0"/>
                                          <a:ea typeface="Cambria Math"/>
                                        </a:rPr>
                                      </m:ctrlPr>
                                    </m:sSupPr>
                                    <m:e>
                                      <m:r>
                                        <a:rPr lang="en-US" sz="2400" b="1" i="1">
                                          <a:latin typeface="Cambria Math"/>
                                          <a:ea typeface="Cambria Math"/>
                                        </a:rPr>
                                        <m:t>𝟏𝟎</m:t>
                                      </m:r>
                                    </m:e>
                                    <m:sup>
                                      <m:r>
                                        <a:rPr lang="en-US" sz="2400" b="1" i="1">
                                          <a:latin typeface="Cambria Math"/>
                                          <a:ea typeface="Cambria Math"/>
                                        </a:rPr>
                                        <m:t>𝟏𝟐</m:t>
                                      </m:r>
                                    </m:sup>
                                  </m:sSup>
                                </m:e>
                              </m:d>
                            </m:e>
                            <m:sup>
                              <m:r>
                                <a:rPr lang="en-US" sz="2400" b="1" i="1" smtClean="0">
                                  <a:latin typeface="Cambria Math" panose="02040503050406030204" pitchFamily="18" charset="0"/>
                                  <a:ea typeface="Cambria Math"/>
                                </a:rPr>
                                <m:t> </m:t>
                              </m:r>
                            </m:sup>
                          </m:sSup>
                        </m:den>
                      </m:f>
                      <m:r>
                        <a:rPr lang="en-US" sz="2400" b="1" i="1" smtClean="0">
                          <a:solidFill>
                            <a:schemeClr val="tx1"/>
                          </a:solidFill>
                          <a:latin typeface="Cambria Math"/>
                          <a:ea typeface="Cambria Math"/>
                          <a:cs typeface="+mj-cs"/>
                        </a:rPr>
                        <m:t>+</m:t>
                      </m:r>
                      <m:f>
                        <m:fPr>
                          <m:ctrlPr>
                            <a:rPr lang="en-US" sz="2400" b="1" i="1" smtClean="0">
                              <a:solidFill>
                                <a:schemeClr val="tx1"/>
                              </a:solidFill>
                              <a:latin typeface="Cambria Math" panose="02040503050406030204" pitchFamily="18" charset="0"/>
                              <a:ea typeface="Cambria Math"/>
                              <a:cs typeface="+mj-cs"/>
                            </a:rPr>
                          </m:ctrlPr>
                        </m:fPr>
                        <m:num>
                          <m:sSup>
                            <m:sSupPr>
                              <m:ctrlPr>
                                <a:rPr lang="en-US" sz="2400" b="1" i="1" smtClean="0">
                                  <a:solidFill>
                                    <a:schemeClr val="tx1"/>
                                  </a:solidFill>
                                  <a:latin typeface="Cambria Math" panose="02040503050406030204" pitchFamily="18" charset="0"/>
                                  <a:ea typeface="Cambria Math"/>
                                  <a:cs typeface="+mj-cs"/>
                                </a:rPr>
                              </m:ctrlPr>
                            </m:sSupPr>
                            <m:e>
                              <m:r>
                                <a:rPr lang="en-US" sz="2400" b="1" i="1" smtClean="0">
                                  <a:solidFill>
                                    <a:schemeClr val="tx1"/>
                                  </a:solidFill>
                                  <a:latin typeface="Cambria Math"/>
                                  <a:ea typeface="Cambria Math"/>
                                  <a:cs typeface="+mj-cs"/>
                                </a:rPr>
                                <m:t>𝒚</m:t>
                              </m:r>
                            </m:e>
                            <m:sup>
                              <m:r>
                                <a:rPr lang="en-US" sz="2400" b="1" i="1" smtClean="0">
                                  <a:solidFill>
                                    <a:schemeClr val="tx1"/>
                                  </a:solidFill>
                                  <a:latin typeface="Cambria Math"/>
                                  <a:ea typeface="Cambria Math"/>
                                  <a:cs typeface="+mj-cs"/>
                                </a:rPr>
                                <m:t>𝟐</m:t>
                              </m:r>
                            </m:sup>
                          </m:sSup>
                        </m:num>
                        <m:den>
                          <m:sSup>
                            <m:sSupPr>
                              <m:ctrlPr>
                                <a:rPr lang="en-US" sz="2400" b="1" i="1" smtClean="0">
                                  <a:solidFill>
                                    <a:schemeClr val="tx1"/>
                                  </a:solidFill>
                                  <a:latin typeface="Cambria Math" panose="02040503050406030204" pitchFamily="18" charset="0"/>
                                  <a:ea typeface="Cambria Math"/>
                                  <a:cs typeface="+mj-cs"/>
                                </a:rPr>
                              </m:ctrlPr>
                            </m:sSupPr>
                            <m:e>
                              <m:d>
                                <m:dPr>
                                  <m:ctrlPr>
                                    <a:rPr lang="en-US" sz="2400" b="1" i="1">
                                      <a:latin typeface="Cambria Math" panose="02040503050406030204" pitchFamily="18" charset="0"/>
                                    </a:rPr>
                                  </m:ctrlPr>
                                </m:dPr>
                                <m:e>
                                  <m:r>
                                    <a:rPr lang="en-US" sz="2400" b="1" i="1">
                                      <a:latin typeface="Cambria Math"/>
                                    </a:rPr>
                                    <m:t>𝟓𝟕𝟕𝟔</m:t>
                                  </m:r>
                                  <m:r>
                                    <a:rPr lang="en-US" sz="2400" b="1" i="1">
                                      <a:latin typeface="Cambria Math"/>
                                      <a:ea typeface="Cambria Math"/>
                                    </a:rPr>
                                    <m:t>×</m:t>
                                  </m:r>
                                  <m:sSup>
                                    <m:sSupPr>
                                      <m:ctrlPr>
                                        <a:rPr lang="en-US" sz="2400" b="1" i="1">
                                          <a:latin typeface="Cambria Math" panose="02040503050406030204" pitchFamily="18" charset="0"/>
                                          <a:ea typeface="Cambria Math"/>
                                        </a:rPr>
                                      </m:ctrlPr>
                                    </m:sSupPr>
                                    <m:e>
                                      <m:r>
                                        <a:rPr lang="en-US" sz="2400" b="1" i="1">
                                          <a:latin typeface="Cambria Math"/>
                                          <a:ea typeface="Cambria Math"/>
                                        </a:rPr>
                                        <m:t>𝟏𝟎</m:t>
                                      </m:r>
                                    </m:e>
                                    <m:sup>
                                      <m:r>
                                        <a:rPr lang="en-US" sz="2400" b="1" i="1">
                                          <a:latin typeface="Cambria Math"/>
                                          <a:ea typeface="Cambria Math"/>
                                        </a:rPr>
                                        <m:t>𝟏𝟐</m:t>
                                      </m:r>
                                    </m:sup>
                                  </m:sSup>
                                </m:e>
                              </m:d>
                            </m:e>
                            <m:sup>
                              <m:r>
                                <a:rPr lang="en-US" sz="2400" b="1" i="1" smtClean="0">
                                  <a:latin typeface="Cambria Math" panose="02040503050406030204" pitchFamily="18" charset="0"/>
                                  <a:ea typeface="Cambria Math"/>
                                </a:rPr>
                                <m:t> </m:t>
                              </m:r>
                            </m:sup>
                          </m:sSup>
                        </m:den>
                      </m:f>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𝟏</m:t>
                      </m:r>
                    </m:oMath>
                  </m:oMathPara>
                </a14:m>
                <a:endParaRPr lang="en-US" sz="2400" b="1" dirty="0">
                  <a:solidFill>
                    <a:schemeClr val="tx1"/>
                  </a:solidFill>
                  <a:cs typeface="+mj-cs"/>
                </a:endParaRPr>
              </a:p>
            </p:txBody>
          </p:sp>
        </mc:Choice>
        <mc:Fallback xmlns="">
          <p:sp>
            <p:nvSpPr>
              <p:cNvPr id="18" name="TextBox 5">
                <a:extLst>
                  <a:ext uri="{FF2B5EF4-FFF2-40B4-BE49-F238E27FC236}">
                    <a16:creationId xmlns:a16="http://schemas.microsoft.com/office/drawing/2014/main" id="{A9D59720-CE83-4781-AEB5-74FDBD518D54}"/>
                  </a:ext>
                </a:extLst>
              </p:cNvPr>
              <p:cNvSpPr txBox="1">
                <a:spLocks noRot="1" noChangeAspect="1" noMove="1" noResize="1" noEditPoints="1" noAdjustHandles="1" noChangeArrowheads="1" noChangeShapeType="1" noTextEdit="1"/>
              </p:cNvSpPr>
              <p:nvPr/>
            </p:nvSpPr>
            <p:spPr>
              <a:xfrm>
                <a:off x="365180" y="5179992"/>
                <a:ext cx="5688632" cy="89511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708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randombar(horizont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p:bldP spid="24" grpId="0"/>
      <p:bldP spid="26" grpId="0"/>
      <p:bldP spid="27" grpId="0"/>
      <p:bldP spid="28" grpId="0"/>
      <p:bldP spid="13"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1"/>
          <p:cNvSpPr>
            <a:spLocks noChangeArrowheads="1"/>
          </p:cNvSpPr>
          <p:nvPr/>
        </p:nvSpPr>
        <p:spPr bwMode="auto">
          <a:xfrm>
            <a:off x="2644600" y="436709"/>
            <a:ext cx="3919689" cy="696024"/>
          </a:xfrm>
          <a:prstGeom prst="rect">
            <a:avLst/>
          </a:prstGeom>
          <a:noFill/>
          <a:ln w="9525">
            <a:noFill/>
            <a:miter lim="800000"/>
            <a:headEnd/>
            <a:tailEnd/>
          </a:ln>
        </p:spPr>
        <p:txBody>
          <a:bodyPr wrap="square">
            <a:spAutoFit/>
          </a:bodyPr>
          <a:lstStyle/>
          <a:p>
            <a:pPr algn="ctr" rtl="0" fontAlgn="base">
              <a:lnSpc>
                <a:spcPct val="120000"/>
              </a:lnSpc>
              <a:spcBef>
                <a:spcPct val="0"/>
              </a:spcBef>
              <a:spcAft>
                <a:spcPct val="0"/>
              </a:spcAft>
            </a:pPr>
            <a:r>
              <a:rPr lang="ar-KW" sz="3600" b="1" dirty="0">
                <a:solidFill>
                  <a:srgbClr val="FF0000"/>
                </a:solidFill>
                <a:cs typeface="Arial" pitchFamily="34" charset="0"/>
              </a:rPr>
              <a:t>القطع الناقص</a:t>
            </a:r>
            <a:endParaRPr lang="ar-EG" sz="3600" b="1" dirty="0">
              <a:solidFill>
                <a:srgbClr val="FF0000"/>
              </a:solidFill>
              <a:cs typeface="Arial" pitchFamily="34" charset="0"/>
            </a:endParaRPr>
          </a:p>
        </p:txBody>
      </p:sp>
      <p:sp>
        <p:nvSpPr>
          <p:cNvPr id="22" name="مربع نص 21"/>
          <p:cNvSpPr txBox="1"/>
          <p:nvPr/>
        </p:nvSpPr>
        <p:spPr>
          <a:xfrm>
            <a:off x="2411760" y="1628800"/>
            <a:ext cx="3503062" cy="1015663"/>
          </a:xfrm>
          <a:prstGeom prst="rect">
            <a:avLst/>
          </a:prstGeom>
          <a:noFill/>
        </p:spPr>
        <p:txBody>
          <a:bodyPr wrap="square" rtlCol="1">
            <a:spAutoFit/>
          </a:bodyPr>
          <a:lstStyle/>
          <a:p>
            <a:r>
              <a:rPr lang="ar-KW" sz="6000" dirty="0">
                <a:solidFill>
                  <a:srgbClr val="00FF00"/>
                </a:solidFill>
              </a:rPr>
              <a:t>بند (</a:t>
            </a:r>
            <a:r>
              <a:rPr lang="en-US" sz="6000" dirty="0">
                <a:solidFill>
                  <a:srgbClr val="00FF00"/>
                </a:solidFill>
              </a:rPr>
              <a:t>7-2</a:t>
            </a:r>
            <a:r>
              <a:rPr lang="ar-KW" sz="6000" dirty="0">
                <a:solidFill>
                  <a:srgbClr val="00FF00"/>
                </a:solidFill>
              </a:rPr>
              <a:t>)</a:t>
            </a:r>
          </a:p>
        </p:txBody>
      </p:sp>
      <p:sp>
        <p:nvSpPr>
          <p:cNvPr id="23" name="Action Button: Home 41">
            <a:hlinkClick r:id="rId2" action="ppaction://hlinkpres?slideindex=3&amp;slidetitle=عرض تقديمي في PowerPoint" highlightClick="1"/>
          </p:cNvPr>
          <p:cNvSpPr/>
          <p:nvPr/>
        </p:nvSpPr>
        <p:spPr>
          <a:xfrm>
            <a:off x="309188" y="6237312"/>
            <a:ext cx="374380" cy="3600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endParaRPr lang="en-GB">
              <a:solidFill>
                <a:prstClr val="white"/>
              </a:solidFill>
            </a:endParaRPr>
          </a:p>
        </p:txBody>
      </p:sp>
      <p:sp>
        <p:nvSpPr>
          <p:cNvPr id="21" name="عنصر نائب لرقم الشريحة 20"/>
          <p:cNvSpPr>
            <a:spLocks noGrp="1"/>
          </p:cNvSpPr>
          <p:nvPr>
            <p:ph type="sldNum" sz="quarter" idx="12"/>
          </p:nvPr>
        </p:nvSpPr>
        <p:spPr/>
        <p:txBody>
          <a:bodyPr/>
          <a:lstStyle/>
          <a:p>
            <a:fld id="{EF6D0C88-FD47-4942-AB86-EF92671F3350}" type="slidenum">
              <a:rPr lang="ar-KW" smtClean="0"/>
              <a:t>2</a:t>
            </a:fld>
            <a:endParaRPr lang="ar-KW"/>
          </a:p>
        </p:txBody>
      </p:sp>
    </p:spTree>
    <p:extLst>
      <p:ext uri="{BB962C8B-B14F-4D97-AF65-F5344CB8AC3E}">
        <p14:creationId xmlns:p14="http://schemas.microsoft.com/office/powerpoint/2010/main" val="270151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down)">
                                      <p:cBhvr>
                                        <p:cTn id="13" dur="580">
                                          <p:stCondLst>
                                            <p:cond delay="0"/>
                                          </p:stCondLst>
                                        </p:cTn>
                                        <p:tgtEl>
                                          <p:spTgt spid="20">
                                            <p:txEl>
                                              <p:pRg st="0" end="0"/>
                                            </p:txEl>
                                          </p:spTgt>
                                        </p:tgtEl>
                                      </p:cBhvr>
                                    </p:animEffect>
                                    <p:anim calcmode="lin" valueType="num">
                                      <p:cBhvr>
                                        <p:cTn id="14"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0">
                                            <p:txEl>
                                              <p:pRg st="0" end="0"/>
                                            </p:txEl>
                                          </p:spTgt>
                                        </p:tgtEl>
                                      </p:cBhvr>
                                      <p:to x="100000" y="60000"/>
                                    </p:animScale>
                                    <p:animScale>
                                      <p:cBhvr>
                                        <p:cTn id="20" dur="166" decel="50000">
                                          <p:stCondLst>
                                            <p:cond delay="676"/>
                                          </p:stCondLst>
                                        </p:cTn>
                                        <p:tgtEl>
                                          <p:spTgt spid="20">
                                            <p:txEl>
                                              <p:pRg st="0" end="0"/>
                                            </p:txEl>
                                          </p:spTgt>
                                        </p:tgtEl>
                                      </p:cBhvr>
                                      <p:to x="100000" y="100000"/>
                                    </p:animScale>
                                    <p:animScale>
                                      <p:cBhvr>
                                        <p:cTn id="21" dur="26">
                                          <p:stCondLst>
                                            <p:cond delay="1312"/>
                                          </p:stCondLst>
                                        </p:cTn>
                                        <p:tgtEl>
                                          <p:spTgt spid="20">
                                            <p:txEl>
                                              <p:pRg st="0" end="0"/>
                                            </p:txEl>
                                          </p:spTgt>
                                        </p:tgtEl>
                                      </p:cBhvr>
                                      <p:to x="100000" y="80000"/>
                                    </p:animScale>
                                    <p:animScale>
                                      <p:cBhvr>
                                        <p:cTn id="22" dur="166" decel="50000">
                                          <p:stCondLst>
                                            <p:cond delay="1338"/>
                                          </p:stCondLst>
                                        </p:cTn>
                                        <p:tgtEl>
                                          <p:spTgt spid="20">
                                            <p:txEl>
                                              <p:pRg st="0" end="0"/>
                                            </p:txEl>
                                          </p:spTgt>
                                        </p:tgtEl>
                                      </p:cBhvr>
                                      <p:to x="100000" y="100000"/>
                                    </p:animScale>
                                    <p:animScale>
                                      <p:cBhvr>
                                        <p:cTn id="23" dur="26">
                                          <p:stCondLst>
                                            <p:cond delay="1642"/>
                                          </p:stCondLst>
                                        </p:cTn>
                                        <p:tgtEl>
                                          <p:spTgt spid="20">
                                            <p:txEl>
                                              <p:pRg st="0" end="0"/>
                                            </p:txEl>
                                          </p:spTgt>
                                        </p:tgtEl>
                                      </p:cBhvr>
                                      <p:to x="100000" y="90000"/>
                                    </p:animScale>
                                    <p:animScale>
                                      <p:cBhvr>
                                        <p:cTn id="24" dur="166" decel="50000">
                                          <p:stCondLst>
                                            <p:cond delay="1668"/>
                                          </p:stCondLst>
                                        </p:cTn>
                                        <p:tgtEl>
                                          <p:spTgt spid="20">
                                            <p:txEl>
                                              <p:pRg st="0" end="0"/>
                                            </p:txEl>
                                          </p:spTgt>
                                        </p:tgtEl>
                                      </p:cBhvr>
                                      <p:to x="100000" y="100000"/>
                                    </p:animScale>
                                    <p:animScale>
                                      <p:cBhvr>
                                        <p:cTn id="25" dur="26">
                                          <p:stCondLst>
                                            <p:cond delay="1808"/>
                                          </p:stCondLst>
                                        </p:cTn>
                                        <p:tgtEl>
                                          <p:spTgt spid="20">
                                            <p:txEl>
                                              <p:pRg st="0" end="0"/>
                                            </p:txEl>
                                          </p:spTgt>
                                        </p:tgtEl>
                                      </p:cBhvr>
                                      <p:to x="100000" y="95000"/>
                                    </p:animScale>
                                    <p:animScale>
                                      <p:cBhvr>
                                        <p:cTn id="26" dur="166" decel="50000">
                                          <p:stCondLst>
                                            <p:cond delay="1834"/>
                                          </p:stCondLst>
                                        </p:cTn>
                                        <p:tgtEl>
                                          <p:spTgt spid="2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299C9C8B-FCD9-401B-90D7-7B277B8A0760}"/>
              </a:ext>
            </a:extLst>
          </p:cNvPr>
          <p:cNvSpPr>
            <a:spLocks noGrp="1"/>
          </p:cNvSpPr>
          <p:nvPr>
            <p:ph type="sldNum" sz="quarter" idx="12"/>
          </p:nvPr>
        </p:nvSpPr>
        <p:spPr/>
        <p:txBody>
          <a:bodyPr/>
          <a:lstStyle/>
          <a:p>
            <a:fld id="{EF6D0C88-FD47-4942-AB86-EF92671F3350}" type="slidenum">
              <a:rPr lang="ar-KW" smtClean="0"/>
              <a:t>3</a:t>
            </a:fld>
            <a:endParaRPr lang="ar-KW"/>
          </a:p>
        </p:txBody>
      </p:sp>
      <mc:AlternateContent xmlns:mc="http://schemas.openxmlformats.org/markup-compatibility/2006" xmlns:a14="http://schemas.microsoft.com/office/drawing/2010/main">
        <mc:Choice Requires="a14">
          <p:sp>
            <p:nvSpPr>
              <p:cNvPr id="6" name="مربع نص 5">
                <a:extLst>
                  <a:ext uri="{FF2B5EF4-FFF2-40B4-BE49-F238E27FC236}">
                    <a16:creationId xmlns:a16="http://schemas.microsoft.com/office/drawing/2014/main" id="{0CA6EB20-F195-4A1D-9D85-0411FA30FC98}"/>
                  </a:ext>
                </a:extLst>
              </p:cNvPr>
              <p:cNvSpPr txBox="1"/>
              <p:nvPr/>
            </p:nvSpPr>
            <p:spPr>
              <a:xfrm>
                <a:off x="971600" y="205634"/>
                <a:ext cx="7956376" cy="3191643"/>
              </a:xfrm>
              <a:prstGeom prst="rect">
                <a:avLst/>
              </a:prstGeom>
              <a:noFill/>
            </p:spPr>
            <p:txBody>
              <a:bodyPr wrap="square">
                <a:spAutoFit/>
              </a:bodyPr>
              <a:lstStyle/>
              <a:p>
                <a:pPr algn="r" rtl="1">
                  <a:lnSpc>
                    <a:spcPct val="107000"/>
                  </a:lnSpc>
                  <a:spcAft>
                    <a:spcPts val="800"/>
                  </a:spcAft>
                </a:pPr>
                <a:r>
                  <a:rPr lang="ar-KW" sz="2400" b="1" u="sng" dirty="0">
                    <a:solidFill>
                      <a:srgbClr val="FF0000"/>
                    </a:solidFill>
                    <a:effectLst/>
                    <a:latin typeface="Calibri" panose="020F0502020204030204" pitchFamily="34" charset="0"/>
                    <a:ea typeface="Calibri" panose="020F0502020204030204" pitchFamily="34" charset="0"/>
                    <a:cs typeface="+mj-cs"/>
                  </a:rPr>
                  <a:t>مثـــال (</a:t>
                </a:r>
                <a:r>
                  <a:rPr lang="en-US" sz="2400" b="1" u="sng" dirty="0">
                    <a:solidFill>
                      <a:srgbClr val="FF0000"/>
                    </a:solidFill>
                    <a:effectLst/>
                    <a:latin typeface="Calibri" panose="020F0502020204030204" pitchFamily="34" charset="0"/>
                    <a:ea typeface="Calibri" panose="020F0502020204030204" pitchFamily="34" charset="0"/>
                    <a:cs typeface="+mj-cs"/>
                  </a:rPr>
                  <a:t>1</a:t>
                </a:r>
                <a:r>
                  <a:rPr lang="ar-KW" sz="2400" b="1" u="sng" dirty="0">
                    <a:solidFill>
                      <a:srgbClr val="FF0000"/>
                    </a:solidFill>
                    <a:effectLst/>
                    <a:latin typeface="Calibri" panose="020F0502020204030204" pitchFamily="34" charset="0"/>
                    <a:ea typeface="Calibri" panose="020F0502020204030204" pitchFamily="34" charset="0"/>
                    <a:cs typeface="+mj-cs"/>
                  </a:rPr>
                  <a:t>) :</a:t>
                </a:r>
                <a:endParaRPr lang="en-US" sz="1400" dirty="0">
                  <a:solidFill>
                    <a:srgbClr val="FF0000"/>
                  </a:solidFill>
                  <a:effectLst/>
                  <a:latin typeface="Calibri" panose="020F0502020204030204" pitchFamily="34" charset="0"/>
                  <a:ea typeface="Calibri" panose="020F0502020204030204" pitchFamily="34" charset="0"/>
                  <a:cs typeface="+mj-cs"/>
                </a:endParaRPr>
              </a:p>
              <a:p>
                <a:pPr algn="r" rtl="1">
                  <a:lnSpc>
                    <a:spcPct val="107000"/>
                  </a:lnSpc>
                  <a:spcAft>
                    <a:spcPts val="800"/>
                  </a:spcAft>
                </a:pPr>
                <a:r>
                  <a:rPr lang="ar-KW" sz="2400" b="1" dirty="0">
                    <a:effectLst/>
                    <a:latin typeface="Calibri" panose="020F0502020204030204" pitchFamily="34" charset="0"/>
                    <a:ea typeface="Calibri" panose="020F0502020204030204" pitchFamily="34" charset="0"/>
                    <a:cs typeface="+mj-cs"/>
                  </a:rPr>
                  <a:t>إذا كانت :</a:t>
                </a:r>
                <a14:m>
                  <m:oMath xmlns:m="http://schemas.openxmlformats.org/officeDocument/2006/math">
                    <m:f>
                      <m:fPr>
                        <m:ctrlPr>
                          <a:rPr lang="en-US" sz="2400" b="1" i="1">
                            <a:effectLst/>
                            <a:latin typeface="Cambria Math" panose="02040503050406030204" pitchFamily="18" charset="0"/>
                            <a:ea typeface="Calibri" panose="020F0502020204030204" pitchFamily="34" charset="0"/>
                            <a:cs typeface="+mj-cs"/>
                          </a:rPr>
                        </m:ctrlPr>
                      </m:fPr>
                      <m:num>
                        <m:sSup>
                          <m:sSupPr>
                            <m:ctrlPr>
                              <a:rPr lang="en-US" sz="2400" b="1" i="1">
                                <a:effectLst/>
                                <a:latin typeface="Cambria Math" panose="02040503050406030204" pitchFamily="18" charset="0"/>
                                <a:ea typeface="Calibri" panose="020F0502020204030204" pitchFamily="34" charset="0"/>
                                <a:cs typeface="+mj-cs"/>
                              </a:rPr>
                            </m:ctrlPr>
                          </m:sSupPr>
                          <m:e>
                            <m:r>
                              <a:rPr lang="en-US" sz="2400" b="1" i="1">
                                <a:effectLst/>
                                <a:latin typeface="Cambria Math" panose="02040503050406030204" pitchFamily="18" charset="0"/>
                                <a:ea typeface="Calibri" panose="020F0502020204030204" pitchFamily="34" charset="0"/>
                                <a:cs typeface="+mj-cs"/>
                              </a:rPr>
                              <m:t>𝒙</m:t>
                            </m:r>
                          </m:e>
                          <m:sup>
                            <m:r>
                              <a:rPr lang="en-US" sz="2400" b="1" i="1">
                                <a:effectLst/>
                                <a:latin typeface="Cambria Math" panose="02040503050406030204" pitchFamily="18" charset="0"/>
                                <a:ea typeface="Calibri" panose="020F0502020204030204" pitchFamily="34" charset="0"/>
                                <a:cs typeface="+mj-cs"/>
                              </a:rPr>
                              <m:t>𝟐</m:t>
                            </m:r>
                          </m:sup>
                        </m:sSup>
                      </m:num>
                      <m:den>
                        <m:r>
                          <a:rPr lang="en-US" sz="2400" b="1" i="1">
                            <a:effectLst/>
                            <a:latin typeface="Cambria Math" panose="02040503050406030204" pitchFamily="18" charset="0"/>
                            <a:ea typeface="Calibri" panose="020F0502020204030204" pitchFamily="34" charset="0"/>
                            <a:cs typeface="+mj-cs"/>
                          </a:rPr>
                          <m:t>𝟏𝟔</m:t>
                        </m:r>
                      </m:den>
                    </m:f>
                    <m:r>
                      <a:rPr lang="en-US" sz="2400" b="1" i="1">
                        <a:effectLst/>
                        <a:latin typeface="Cambria Math" panose="02040503050406030204" pitchFamily="18" charset="0"/>
                        <a:ea typeface="Calibri" panose="020F0502020204030204" pitchFamily="34" charset="0"/>
                        <a:cs typeface="+mj-cs"/>
                      </a:rPr>
                      <m:t>+</m:t>
                    </m:r>
                    <m:f>
                      <m:fPr>
                        <m:ctrlPr>
                          <a:rPr lang="en-US" sz="2400" b="1" i="1">
                            <a:effectLst/>
                            <a:latin typeface="Cambria Math" panose="02040503050406030204" pitchFamily="18" charset="0"/>
                            <a:ea typeface="Calibri" panose="020F0502020204030204" pitchFamily="34" charset="0"/>
                            <a:cs typeface="+mj-cs"/>
                          </a:rPr>
                        </m:ctrlPr>
                      </m:fPr>
                      <m:num>
                        <m:sSup>
                          <m:sSupPr>
                            <m:ctrlPr>
                              <a:rPr lang="en-US" sz="2400" b="1" i="1">
                                <a:effectLst/>
                                <a:latin typeface="Cambria Math" panose="02040503050406030204" pitchFamily="18" charset="0"/>
                                <a:ea typeface="Calibri" panose="020F0502020204030204" pitchFamily="34" charset="0"/>
                                <a:cs typeface="+mj-cs"/>
                              </a:rPr>
                            </m:ctrlPr>
                          </m:sSupPr>
                          <m:e>
                            <m:r>
                              <a:rPr lang="en-US" sz="2400" b="1" i="1">
                                <a:effectLst/>
                                <a:latin typeface="Cambria Math" panose="02040503050406030204" pitchFamily="18" charset="0"/>
                                <a:ea typeface="Calibri" panose="020F0502020204030204" pitchFamily="34" charset="0"/>
                                <a:cs typeface="+mj-cs"/>
                              </a:rPr>
                              <m:t>𝒚</m:t>
                            </m:r>
                          </m:e>
                          <m:sup>
                            <m:r>
                              <a:rPr lang="en-US" sz="2400" b="1" i="1">
                                <a:effectLst/>
                                <a:latin typeface="Cambria Math" panose="02040503050406030204" pitchFamily="18" charset="0"/>
                                <a:ea typeface="Calibri" panose="020F0502020204030204" pitchFamily="34" charset="0"/>
                                <a:cs typeface="+mj-cs"/>
                              </a:rPr>
                              <m:t>𝟐</m:t>
                            </m:r>
                          </m:sup>
                        </m:sSup>
                      </m:num>
                      <m:den>
                        <m:r>
                          <a:rPr lang="en-US" sz="2400" b="1" i="1">
                            <a:effectLst/>
                            <a:latin typeface="Cambria Math" panose="02040503050406030204" pitchFamily="18" charset="0"/>
                            <a:ea typeface="Calibri" panose="020F0502020204030204" pitchFamily="34" charset="0"/>
                            <a:cs typeface="+mj-cs"/>
                          </a:rPr>
                          <m:t>𝟏𝟎</m:t>
                        </m:r>
                      </m:den>
                    </m:f>
                    <m:r>
                      <a:rPr lang="en-US" sz="2400" b="1" i="1">
                        <a:effectLst/>
                        <a:latin typeface="Cambria Math" panose="02040503050406030204" pitchFamily="18" charset="0"/>
                        <a:ea typeface="Calibri" panose="020F0502020204030204" pitchFamily="34" charset="0"/>
                        <a:cs typeface="+mj-cs"/>
                      </a:rPr>
                      <m:t>=</m:t>
                    </m:r>
                    <m:r>
                      <a:rPr lang="en-US" sz="2400" b="1" i="1">
                        <a:effectLst/>
                        <a:latin typeface="Cambria Math" panose="02040503050406030204" pitchFamily="18" charset="0"/>
                        <a:ea typeface="Calibri" panose="020F0502020204030204" pitchFamily="34" charset="0"/>
                        <a:cs typeface="+mj-cs"/>
                      </a:rPr>
                      <m:t>𝟏</m:t>
                    </m:r>
                    <m:r>
                      <a:rPr lang="en-US" sz="2400" b="1" i="1">
                        <a:effectLst/>
                        <a:latin typeface="Cambria Math" panose="02040503050406030204" pitchFamily="18" charset="0"/>
                        <a:ea typeface="Calibri" panose="020F0502020204030204" pitchFamily="34" charset="0"/>
                        <a:cs typeface="+mj-cs"/>
                      </a:rPr>
                      <m:t>  </m:t>
                    </m:r>
                  </m:oMath>
                </a14:m>
                <a:r>
                  <a:rPr lang="ar-KW" sz="2400" b="1" dirty="0">
                    <a:effectLst/>
                    <a:latin typeface="Calibri" panose="020F0502020204030204" pitchFamily="34" charset="0"/>
                    <a:ea typeface="Times New Roman" panose="02020603050405020304" pitchFamily="18" charset="0"/>
                    <a:cs typeface="+mj-cs"/>
                  </a:rPr>
                  <a:t>  معادلة قطع ناقص فأوجد :</a:t>
                </a:r>
                <a:endParaRPr lang="en-US" sz="1400" dirty="0">
                  <a:effectLst/>
                  <a:latin typeface="Calibri" panose="020F0502020204030204" pitchFamily="34" charset="0"/>
                  <a:ea typeface="Calibri" panose="020F0502020204030204" pitchFamily="34" charset="0"/>
                  <a:cs typeface="+mj-cs"/>
                </a:endParaRPr>
              </a:p>
              <a:p>
                <a:pPr marL="342900" lvl="0" indent="-342900" algn="r" rtl="1">
                  <a:lnSpc>
                    <a:spcPct val="107000"/>
                  </a:lnSpc>
                  <a:spcAft>
                    <a:spcPts val="800"/>
                  </a:spcAft>
                  <a:buFont typeface="+mj-lt"/>
                  <a:buAutoNum type="alphaLcParenBoth"/>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ar-KW" sz="2400" b="1" dirty="0">
                    <a:effectLst/>
                    <a:latin typeface="Times New Roman" panose="02020603050405020304" pitchFamily="18" charset="0"/>
                    <a:ea typeface="Calibri" panose="020F0502020204030204" pitchFamily="34" charset="0"/>
                    <a:cs typeface="Times New Roman" panose="02020603050405020304" pitchFamily="18" charset="0"/>
                  </a:rPr>
                  <a:t>رأسي القطع وطرفي المحور الأصغر</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lnSpc>
                    <a:spcPct val="107000"/>
                  </a:lnSpc>
                  <a:spcAft>
                    <a:spcPts val="800"/>
                  </a:spcAft>
                  <a:buFont typeface="+mj-lt"/>
                  <a:buAutoNum type="alphaLcParenBoth"/>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ar-KW" sz="2400" b="1" dirty="0">
                    <a:effectLst/>
                    <a:latin typeface="Times New Roman" panose="02020603050405020304" pitchFamily="18" charset="0"/>
                    <a:ea typeface="Calibri" panose="020F0502020204030204" pitchFamily="34" charset="0"/>
                    <a:cs typeface="Times New Roman" panose="02020603050405020304" pitchFamily="18" charset="0"/>
                  </a:rPr>
                  <a:t>البؤرتين</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lnSpc>
                    <a:spcPct val="107000"/>
                  </a:lnSpc>
                  <a:spcAft>
                    <a:spcPts val="800"/>
                  </a:spcAft>
                  <a:buFont typeface="+mj-lt"/>
                  <a:buAutoNum type="alphaLcParenBoth"/>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ar-KW" sz="2400" b="1" dirty="0">
                    <a:effectLst/>
                    <a:latin typeface="Times New Roman" panose="02020603050405020304" pitchFamily="18" charset="0"/>
                    <a:ea typeface="Calibri" panose="020F0502020204030204" pitchFamily="34" charset="0"/>
                    <a:cs typeface="Times New Roman" panose="02020603050405020304" pitchFamily="18" charset="0"/>
                  </a:rPr>
                  <a:t>معادلتي دليلي القطع</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lnSpc>
                    <a:spcPct val="107000"/>
                  </a:lnSpc>
                  <a:spcAft>
                    <a:spcPts val="800"/>
                  </a:spcAft>
                  <a:buFont typeface="+mj-lt"/>
                  <a:buAutoNum type="alphaLcParenBoth"/>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ar-KW" sz="2400" b="1" dirty="0">
                    <a:effectLst/>
                    <a:latin typeface="Times New Roman" panose="02020603050405020304" pitchFamily="18" charset="0"/>
                    <a:ea typeface="Calibri" panose="020F0502020204030204" pitchFamily="34" charset="0"/>
                    <a:cs typeface="Times New Roman" panose="02020603050405020304" pitchFamily="18" charset="0"/>
                  </a:rPr>
                  <a:t>طول كلًا من المحورين ثم ارسم شكلًا تقريبيًا للقطع</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مربع نص 5">
                <a:extLst>
                  <a:ext uri="{FF2B5EF4-FFF2-40B4-BE49-F238E27FC236}">
                    <a16:creationId xmlns:a16="http://schemas.microsoft.com/office/drawing/2014/main" id="{0CA6EB20-F195-4A1D-9D85-0411FA30FC98}"/>
                  </a:ext>
                </a:extLst>
              </p:cNvPr>
              <p:cNvSpPr txBox="1">
                <a:spLocks noRot="1" noChangeAspect="1" noMove="1" noResize="1" noEditPoints="1" noAdjustHandles="1" noChangeArrowheads="1" noChangeShapeType="1" noTextEdit="1"/>
              </p:cNvSpPr>
              <p:nvPr/>
            </p:nvSpPr>
            <p:spPr>
              <a:xfrm>
                <a:off x="971600" y="205634"/>
                <a:ext cx="7956376" cy="3191643"/>
              </a:xfrm>
              <a:prstGeom prst="rect">
                <a:avLst/>
              </a:prstGeom>
              <a:blipFill>
                <a:blip r:embed="rId2"/>
                <a:stretch>
                  <a:fillRect t="-1530" r="-1149" b="-3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مربع نص 7">
                <a:extLst>
                  <a:ext uri="{FF2B5EF4-FFF2-40B4-BE49-F238E27FC236}">
                    <a16:creationId xmlns:a16="http://schemas.microsoft.com/office/drawing/2014/main" id="{3DBFB2E0-095E-443F-BB6F-918CC5DBC674}"/>
                  </a:ext>
                </a:extLst>
              </p:cNvPr>
              <p:cNvSpPr txBox="1"/>
              <p:nvPr/>
            </p:nvSpPr>
            <p:spPr>
              <a:xfrm>
                <a:off x="593812" y="3358449"/>
                <a:ext cx="7956376" cy="3556423"/>
              </a:xfrm>
              <a:prstGeom prst="rect">
                <a:avLst/>
              </a:prstGeom>
              <a:noFill/>
            </p:spPr>
            <p:txBody>
              <a:bodyPr wrap="square">
                <a:spAutoFit/>
              </a:bodyPr>
              <a:lstStyle/>
              <a:p>
                <a:pPr algn="r" rtl="1">
                  <a:lnSpc>
                    <a:spcPct val="107000"/>
                  </a:lnSpc>
                  <a:spcAft>
                    <a:spcPts val="800"/>
                  </a:spcAft>
                </a:pPr>
                <a:r>
                  <a:rPr lang="ar-KW" sz="2400" b="1" u="sng" dirty="0">
                    <a:solidFill>
                      <a:srgbClr val="FF0000"/>
                    </a:solidFill>
                    <a:latin typeface="Calibri" panose="020F0502020204030204" pitchFamily="34" charset="0"/>
                    <a:ea typeface="Calibri" panose="020F0502020204030204" pitchFamily="34" charset="0"/>
                    <a:cs typeface="+mj-cs"/>
                  </a:rPr>
                  <a:t>الحل</a:t>
                </a:r>
                <a:r>
                  <a:rPr lang="ar-KW" sz="2400" b="1" u="sng" dirty="0">
                    <a:solidFill>
                      <a:srgbClr val="FF0000"/>
                    </a:solidFill>
                    <a:effectLst/>
                    <a:latin typeface="Calibri" panose="020F0502020204030204" pitchFamily="34" charset="0"/>
                    <a:ea typeface="Calibri" panose="020F0502020204030204" pitchFamily="34" charset="0"/>
                    <a:cs typeface="+mj-cs"/>
                  </a:rPr>
                  <a:t>:</a:t>
                </a:r>
                <a:r>
                  <a:rPr lang="en-US" sz="2400" b="1" dirty="0">
                    <a:solidFill>
                      <a:srgbClr val="FF0000"/>
                    </a:solidFill>
                    <a:latin typeface="Calibri" panose="020F0502020204030204" pitchFamily="34" charset="0"/>
                    <a:ea typeface="Calibri" panose="020F0502020204030204" pitchFamily="34" charset="0"/>
                    <a:cs typeface="+mj-cs"/>
                  </a:rPr>
                  <a:t> </a:t>
                </a:r>
                <a:r>
                  <a:rPr lang="ar-KW" sz="2400" b="1" dirty="0">
                    <a:solidFill>
                      <a:srgbClr val="FF0000"/>
                    </a:solidFill>
                    <a:latin typeface="Calibri" panose="020F0502020204030204" pitchFamily="34" charset="0"/>
                    <a:ea typeface="Calibri" panose="020F0502020204030204" pitchFamily="34" charset="0"/>
                    <a:cs typeface="+mj-cs"/>
                  </a:rPr>
                  <a:t> </a:t>
                </a:r>
                <a:endParaRPr lang="en-US" sz="2400" b="1" dirty="0">
                  <a:solidFill>
                    <a:srgbClr val="FF0000"/>
                  </a:solidFill>
                  <a:latin typeface="Calibri" panose="020F0502020204030204" pitchFamily="34" charset="0"/>
                  <a:ea typeface="Calibri" panose="020F0502020204030204" pitchFamily="34" charset="0"/>
                  <a:cs typeface="+mj-cs"/>
                </a:endParaRPr>
              </a:p>
              <a:p>
                <a:pPr algn="r" rtl="1">
                  <a:lnSpc>
                    <a:spcPct val="107000"/>
                  </a:lnSpc>
                  <a:spcAft>
                    <a:spcPts val="800"/>
                  </a:spcAft>
                </a:pPr>
                <a:r>
                  <a:rPr lang="ar-KW" sz="2400" b="1" dirty="0">
                    <a:latin typeface="Calibri" panose="020F0502020204030204" pitchFamily="34" charset="0"/>
                    <a:ea typeface="Calibri" panose="020F0502020204030204" pitchFamily="34" charset="0"/>
                    <a:cs typeface="+mj-cs"/>
                  </a:rPr>
                  <a:t>القطع الناقص في وضع قياسي و محوره الأكبر ينطبق على </a:t>
                </a:r>
                <a:r>
                  <a:rPr lang="en-US" sz="2400" b="1" i="1" dirty="0">
                    <a:latin typeface="Calibri" panose="020F0502020204030204" pitchFamily="34" charset="0"/>
                    <a:ea typeface="Calibri" panose="020F0502020204030204" pitchFamily="34" charset="0"/>
                    <a:cs typeface="+mj-cs"/>
                  </a:rPr>
                  <a:t>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x-axis</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ar-KW" sz="2400" b="1" i="1" smtClean="0">
                              <a:effectLst/>
                              <a:latin typeface="Cambria Math" panose="02040503050406030204" pitchFamily="18" charset="0"/>
                              <a:cs typeface="+mj-cs"/>
                            </a:rPr>
                          </m:ctrlPr>
                        </m:sSupPr>
                        <m:e>
                          <m:r>
                            <a:rPr lang="en-US" sz="2400" b="1" i="1" smtClean="0">
                              <a:effectLst/>
                              <a:latin typeface="Cambria Math" panose="02040503050406030204" pitchFamily="18" charset="0"/>
                              <a:cs typeface="+mj-cs"/>
                            </a:rPr>
                            <m:t>𝒂</m:t>
                          </m:r>
                        </m:e>
                        <m:sup>
                          <m:r>
                            <a:rPr lang="en-US" sz="2400" b="1" i="1" smtClean="0">
                              <a:effectLst/>
                              <a:latin typeface="Cambria Math" panose="02040503050406030204" pitchFamily="18" charset="0"/>
                              <a:cs typeface="+mj-cs"/>
                            </a:rPr>
                            <m:t>𝟐</m:t>
                          </m:r>
                        </m:sup>
                      </m:sSup>
                      <m:r>
                        <a:rPr lang="en-US" sz="2400" b="1" i="1" smtClean="0">
                          <a:effectLst/>
                          <a:latin typeface="Cambria Math" panose="02040503050406030204" pitchFamily="18" charset="0"/>
                          <a:cs typeface="+mj-cs"/>
                        </a:rPr>
                        <m:t>=</m:t>
                      </m:r>
                      <m:r>
                        <a:rPr lang="en-US" sz="2400" b="1" i="1" smtClean="0">
                          <a:effectLst/>
                          <a:latin typeface="Cambria Math" panose="02040503050406030204" pitchFamily="18" charset="0"/>
                          <a:cs typeface="+mj-cs"/>
                        </a:rPr>
                        <m:t>𝟏𝟔</m:t>
                      </m:r>
                      <m:r>
                        <a:rPr lang="en-US" sz="2400" b="1" i="1" smtClean="0">
                          <a:effectLst/>
                          <a:latin typeface="Cambria Math" panose="02040503050406030204" pitchFamily="18" charset="0"/>
                          <a:cs typeface="+mj-cs"/>
                        </a:rPr>
                        <m:t>   ⇒</m:t>
                      </m:r>
                      <m:r>
                        <a:rPr lang="en-US" sz="2400" b="1" i="1" smtClean="0">
                          <a:effectLst/>
                          <a:latin typeface="Cambria Math" panose="02040503050406030204" pitchFamily="18" charset="0"/>
                          <a:ea typeface="Cambria Math" panose="02040503050406030204" pitchFamily="18" charset="0"/>
                          <a:cs typeface="+mj-cs"/>
                        </a:rPr>
                        <m:t>𝒂</m:t>
                      </m:r>
                      <m:r>
                        <a:rPr lang="en-US" sz="2400" b="1" i="1" smtClean="0">
                          <a:effectLst/>
                          <a:latin typeface="Cambria Math" panose="02040503050406030204" pitchFamily="18" charset="0"/>
                          <a:ea typeface="Cambria Math" panose="02040503050406030204" pitchFamily="18" charset="0"/>
                          <a:cs typeface="+mj-cs"/>
                        </a:rPr>
                        <m:t>=</m:t>
                      </m:r>
                      <m:r>
                        <a:rPr lang="en-US" sz="2400" b="1" i="1" smtClean="0">
                          <a:effectLst/>
                          <a:latin typeface="Cambria Math" panose="02040503050406030204" pitchFamily="18" charset="0"/>
                          <a:ea typeface="Cambria Math" panose="02040503050406030204" pitchFamily="18" charset="0"/>
                          <a:cs typeface="+mj-cs"/>
                        </a:rPr>
                        <m:t>𝟒</m:t>
                      </m:r>
                      <m:r>
                        <a:rPr lang="en-US" sz="2400" b="1" i="1" smtClean="0">
                          <a:effectLst/>
                          <a:latin typeface="Cambria Math" panose="02040503050406030204" pitchFamily="18" charset="0"/>
                          <a:ea typeface="Cambria Math" panose="02040503050406030204" pitchFamily="18" charset="0"/>
                          <a:cs typeface="+mj-cs"/>
                        </a:rPr>
                        <m:t>  </m:t>
                      </m:r>
                    </m:oMath>
                  </m:oMathPara>
                </a14:m>
                <a:endParaRPr lang="en-US" sz="2400" b="1" dirty="0">
                  <a:effectLst/>
                  <a:latin typeface="Calibri" panose="020F0502020204030204" pitchFamily="34" charset="0"/>
                  <a:ea typeface="Cambria Math" panose="02040503050406030204" pitchFamily="18" charset="0"/>
                  <a:cs typeface="+mj-cs"/>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ar-KW" sz="2400" b="1" i="1">
                              <a:latin typeface="Cambria Math" panose="02040503050406030204" pitchFamily="18" charset="0"/>
                              <a:ea typeface="Cambria Math" panose="02040503050406030204" pitchFamily="18" charset="0"/>
                              <a:cs typeface="+mj-cs"/>
                            </a:rPr>
                          </m:ctrlPr>
                        </m:sSupPr>
                        <m:e>
                          <m:r>
                            <a:rPr lang="en-US" sz="2400" b="1" i="1" smtClean="0">
                              <a:latin typeface="Cambria Math" panose="02040503050406030204" pitchFamily="18" charset="0"/>
                              <a:ea typeface="Cambria Math" panose="02040503050406030204" pitchFamily="18" charset="0"/>
                              <a:cs typeface="+mj-cs"/>
                            </a:rPr>
                            <m:t>𝒃</m:t>
                          </m:r>
                        </m:e>
                        <m:sup>
                          <m:r>
                            <a:rPr lang="en-US" sz="2400" b="1" i="1">
                              <a:latin typeface="Cambria Math" panose="02040503050406030204" pitchFamily="18" charset="0"/>
                              <a:ea typeface="Cambria Math" panose="02040503050406030204" pitchFamily="18" charset="0"/>
                              <a:cs typeface="+mj-cs"/>
                            </a:rPr>
                            <m:t>𝟐</m:t>
                          </m:r>
                        </m:sup>
                      </m:sSup>
                      <m:r>
                        <a:rPr lang="en-US" sz="2400" b="1" i="1">
                          <a:latin typeface="Cambria Math" panose="02040503050406030204" pitchFamily="18" charset="0"/>
                          <a:ea typeface="Cambria Math" panose="02040503050406030204" pitchFamily="18" charset="0"/>
                          <a:cs typeface="+mj-cs"/>
                        </a:rPr>
                        <m:t>=</m:t>
                      </m:r>
                      <m:r>
                        <a:rPr lang="en-US" sz="2400" b="1" i="1" smtClean="0">
                          <a:latin typeface="Cambria Math" panose="02040503050406030204" pitchFamily="18" charset="0"/>
                          <a:ea typeface="Cambria Math" panose="02040503050406030204" pitchFamily="18" charset="0"/>
                          <a:cs typeface="+mj-cs"/>
                        </a:rPr>
                        <m:t>𝟏𝟎</m:t>
                      </m:r>
                      <m:r>
                        <a:rPr lang="en-US" sz="2400" b="1" i="1">
                          <a:latin typeface="Cambria Math" panose="02040503050406030204" pitchFamily="18" charset="0"/>
                          <a:ea typeface="Cambria Math" panose="02040503050406030204" pitchFamily="18" charset="0"/>
                          <a:cs typeface="+mj-cs"/>
                        </a:rPr>
                        <m:t>   ⇒</m:t>
                      </m:r>
                      <m:r>
                        <a:rPr lang="en-US" sz="2400" b="1" i="1" smtClean="0">
                          <a:latin typeface="Cambria Math" panose="02040503050406030204" pitchFamily="18" charset="0"/>
                          <a:ea typeface="Cambria Math" panose="02040503050406030204" pitchFamily="18" charset="0"/>
                          <a:cs typeface="+mj-cs"/>
                        </a:rPr>
                        <m:t>𝒃</m:t>
                      </m:r>
                      <m:r>
                        <a:rPr lang="en-US" sz="2400" b="1" i="1">
                          <a:latin typeface="Cambria Math" panose="02040503050406030204" pitchFamily="18" charset="0"/>
                          <a:ea typeface="Cambria Math" panose="02040503050406030204" pitchFamily="18" charset="0"/>
                          <a:cs typeface="+mj-cs"/>
                        </a:rPr>
                        <m:t>=</m:t>
                      </m:r>
                      <m:rad>
                        <m:radPr>
                          <m:degHide m:val="on"/>
                          <m:ctrlPr>
                            <a:rPr lang="en-US" sz="2400" b="1" i="1" smtClean="0">
                              <a:latin typeface="Cambria Math" panose="02040503050406030204" pitchFamily="18" charset="0"/>
                              <a:ea typeface="Cambria Math" panose="02040503050406030204" pitchFamily="18" charset="0"/>
                              <a:cs typeface="+mj-cs"/>
                            </a:rPr>
                          </m:ctrlPr>
                        </m:radPr>
                        <m:deg/>
                        <m:e>
                          <m:r>
                            <a:rPr lang="en-US" sz="2400" b="1" i="1" smtClean="0">
                              <a:latin typeface="Cambria Math" panose="02040503050406030204" pitchFamily="18" charset="0"/>
                              <a:ea typeface="Cambria Math" panose="02040503050406030204" pitchFamily="18" charset="0"/>
                              <a:cs typeface="+mj-cs"/>
                            </a:rPr>
                            <m:t>𝟏𝟎</m:t>
                          </m:r>
                        </m:e>
                      </m:rad>
                    </m:oMath>
                  </m:oMathPara>
                </a14:m>
                <a:endParaRPr lang="en-US" sz="2400" b="1" i="1" dirty="0">
                  <a:latin typeface="Cambria Math" panose="02040503050406030204" pitchFamily="18" charset="0"/>
                  <a:ea typeface="Cambria Math" panose="02040503050406030204" pitchFamily="18" charset="0"/>
                  <a:cs typeface="+mj-cs"/>
                </a:endParaRPr>
              </a:p>
              <a:p>
                <a:pPr algn="r" rtl="1">
                  <a:lnSpc>
                    <a:spcPct val="107000"/>
                  </a:lnSpc>
                  <a:spcAft>
                    <a:spcPts val="800"/>
                  </a:spcAft>
                </a:pPr>
                <a:r>
                  <a:rPr lang="ar-KW" sz="2400" b="1" dirty="0">
                    <a:latin typeface="Calibri" panose="020F0502020204030204" pitchFamily="34" charset="0"/>
                    <a:ea typeface="Calibri" panose="020F0502020204030204" pitchFamily="34" charset="0"/>
                    <a:cs typeface="+mj-cs"/>
                  </a:rPr>
                  <a:t>رأسا القطع الناقص هما : </a:t>
                </a:r>
                <a:r>
                  <a:rPr lang="en-US" sz="2400" b="1" i="1" dirty="0">
                    <a:latin typeface="Cambria Math" panose="02040503050406030204" pitchFamily="18" charset="0"/>
                    <a:ea typeface="Cambria Math" panose="02040503050406030204" pitchFamily="18" charset="0"/>
                    <a:cs typeface="+mj-cs"/>
                  </a:rPr>
                  <a:t>A</a:t>
                </a:r>
                <a:r>
                  <a:rPr lang="en-US" sz="2400" b="1" i="1" baseline="-25000" dirty="0">
                    <a:latin typeface="Cambria Math" panose="02040503050406030204" pitchFamily="18" charset="0"/>
                    <a:ea typeface="Cambria Math" panose="02040503050406030204" pitchFamily="18" charset="0"/>
                    <a:cs typeface="+mj-cs"/>
                  </a:rPr>
                  <a:t>1</a:t>
                </a:r>
                <a:r>
                  <a:rPr lang="en-US" sz="2400" b="1" i="1" dirty="0">
                    <a:latin typeface="Cambria Math" panose="02040503050406030204" pitchFamily="18" charset="0"/>
                    <a:ea typeface="Cambria Math" panose="02040503050406030204" pitchFamily="18" charset="0"/>
                    <a:cs typeface="+mj-cs"/>
                  </a:rPr>
                  <a:t> </a:t>
                </a:r>
                <a:r>
                  <a:rPr lang="en-US" sz="2400" b="1" dirty="0">
                    <a:latin typeface="Cambria Math" panose="02040503050406030204" pitchFamily="18" charset="0"/>
                    <a:ea typeface="Cambria Math" panose="02040503050406030204" pitchFamily="18" charset="0"/>
                    <a:cs typeface="+mj-cs"/>
                  </a:rPr>
                  <a:t>( - 4 , 0 ) , </a:t>
                </a:r>
                <a:r>
                  <a:rPr lang="en-US" sz="2400" b="1" i="1" dirty="0">
                    <a:latin typeface="Cambria Math" panose="02040503050406030204" pitchFamily="18" charset="0"/>
                    <a:ea typeface="Cambria Math" panose="02040503050406030204" pitchFamily="18" charset="0"/>
                    <a:cs typeface="+mj-cs"/>
                  </a:rPr>
                  <a:t>A</a:t>
                </a:r>
                <a:r>
                  <a:rPr lang="en-US" sz="2400" b="1" i="1" baseline="-25000" dirty="0">
                    <a:latin typeface="Cambria Math" panose="02040503050406030204" pitchFamily="18" charset="0"/>
                    <a:ea typeface="Cambria Math" panose="02040503050406030204" pitchFamily="18" charset="0"/>
                    <a:cs typeface="+mj-cs"/>
                  </a:rPr>
                  <a:t>2 </a:t>
                </a:r>
                <a:r>
                  <a:rPr lang="en-US" sz="2400" b="1" dirty="0">
                    <a:latin typeface="Cambria Math" panose="02040503050406030204" pitchFamily="18" charset="0"/>
                    <a:ea typeface="Cambria Math" panose="02040503050406030204" pitchFamily="18" charset="0"/>
                    <a:cs typeface="+mj-cs"/>
                  </a:rPr>
                  <a:t>(4 , 0 )</a:t>
                </a:r>
              </a:p>
              <a:p>
                <a:pPr>
                  <a:lnSpc>
                    <a:spcPct val="107000"/>
                  </a:lnSpc>
                  <a:spcAft>
                    <a:spcPts val="800"/>
                  </a:spcAft>
                </a:pPr>
                <a:r>
                  <a:rPr lang="ar-KW" sz="2400" b="1" dirty="0">
                    <a:latin typeface="Calibri" panose="020F0502020204030204" pitchFamily="34" charset="0"/>
                    <a:ea typeface="Calibri" panose="020F0502020204030204" pitchFamily="34" charset="0"/>
                  </a:rPr>
                  <a:t>طرفا المحور </a:t>
                </a:r>
                <a:r>
                  <a:rPr lang="ar-KW" sz="2400" b="1" dirty="0" err="1">
                    <a:latin typeface="Calibri" panose="020F0502020204030204" pitchFamily="34" charset="0"/>
                    <a:ea typeface="Calibri" panose="020F0502020204030204" pitchFamily="34" charset="0"/>
                  </a:rPr>
                  <a:t>الأصغرهما</a:t>
                </a:r>
                <a:r>
                  <a:rPr lang="ar-KW" sz="2400" b="1" dirty="0">
                    <a:latin typeface="Calibri" panose="020F0502020204030204" pitchFamily="34" charset="0"/>
                    <a:ea typeface="Calibri" panose="020F0502020204030204" pitchFamily="34" charset="0"/>
                  </a:rPr>
                  <a:t> : </a:t>
                </a:r>
                <a:r>
                  <a:rPr lang="en-US" sz="2400" b="1" i="1" dirty="0">
                    <a:latin typeface="Cambria Math" panose="02040503050406030204" pitchFamily="18" charset="0"/>
                    <a:ea typeface="Cambria Math" panose="02040503050406030204" pitchFamily="18" charset="0"/>
                  </a:rPr>
                  <a:t>B</a:t>
                </a:r>
                <a:r>
                  <a:rPr lang="en-US" sz="2400" b="1" i="1" baseline="-25000" dirty="0">
                    <a:latin typeface="Cambria Math" panose="02040503050406030204" pitchFamily="18" charset="0"/>
                    <a:ea typeface="Cambria Math" panose="02040503050406030204" pitchFamily="18" charset="0"/>
                  </a:rPr>
                  <a:t>1</a:t>
                </a:r>
                <a:r>
                  <a:rPr lang="en-US" sz="2400" b="1" i="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( 0, </a:t>
                </a:r>
                <a14:m>
                  <m:oMath xmlns:m="http://schemas.openxmlformats.org/officeDocument/2006/math">
                    <m:r>
                      <a:rPr lang="en-US" sz="2400" b="1" i="0" smtClean="0">
                        <a:latin typeface="Cambria Math" panose="02040503050406030204" pitchFamily="18" charset="0"/>
                        <a:ea typeface="Cambria Math" panose="02040503050406030204" pitchFamily="18" charset="0"/>
                      </a:rPr>
                      <m:t>−</m:t>
                    </m:r>
                    <m:rad>
                      <m:radPr>
                        <m:degHide m:val="on"/>
                        <m:ctrlPr>
                          <a:rPr lang="en-US" sz="2400" b="1" i="1" smtClean="0">
                            <a:latin typeface="Cambria Math" panose="02040503050406030204" pitchFamily="18" charset="0"/>
                            <a:ea typeface="Cambria Math" panose="02040503050406030204" pitchFamily="18" charset="0"/>
                          </a:rPr>
                        </m:ctrlPr>
                      </m:radPr>
                      <m:deg/>
                      <m:e>
                        <m:r>
                          <a:rPr lang="en-US" sz="2400" b="1" i="1" smtClean="0">
                            <a:latin typeface="Cambria Math" panose="02040503050406030204" pitchFamily="18" charset="0"/>
                            <a:ea typeface="Cambria Math" panose="02040503050406030204" pitchFamily="18" charset="0"/>
                          </a:rPr>
                          <m:t>𝟏𝟎</m:t>
                        </m:r>
                      </m:e>
                    </m:rad>
                  </m:oMath>
                </a14:m>
                <a:r>
                  <a:rPr lang="en-US" sz="2400" b="1" dirty="0">
                    <a:latin typeface="Cambria Math" panose="02040503050406030204" pitchFamily="18" charset="0"/>
                    <a:ea typeface="Cambria Math" panose="02040503050406030204" pitchFamily="18" charset="0"/>
                  </a:rPr>
                  <a:t> ) , </a:t>
                </a:r>
                <a:r>
                  <a:rPr lang="en-US" sz="2400" b="1" i="1" dirty="0">
                    <a:latin typeface="Cambria Math" panose="02040503050406030204" pitchFamily="18" charset="0"/>
                    <a:ea typeface="Cambria Math" panose="02040503050406030204" pitchFamily="18" charset="0"/>
                  </a:rPr>
                  <a:t>B</a:t>
                </a:r>
                <a:r>
                  <a:rPr lang="en-US" sz="2400" b="1" i="1" baseline="-25000" dirty="0">
                    <a:latin typeface="Cambria Math" panose="02040503050406030204" pitchFamily="18" charset="0"/>
                    <a:ea typeface="Cambria Math" panose="02040503050406030204" pitchFamily="18" charset="0"/>
                  </a:rPr>
                  <a:t>2 </a:t>
                </a:r>
                <a:r>
                  <a:rPr lang="en-US" sz="2400" b="1" dirty="0">
                    <a:latin typeface="Cambria Math" panose="02040503050406030204" pitchFamily="18" charset="0"/>
                    <a:ea typeface="Cambria Math" panose="02040503050406030204" pitchFamily="18" charset="0"/>
                  </a:rPr>
                  <a:t>(0, </a:t>
                </a:r>
                <a14:m>
                  <m:oMath xmlns:m="http://schemas.openxmlformats.org/officeDocument/2006/math">
                    <m:rad>
                      <m:radPr>
                        <m:degHide m:val="on"/>
                        <m:ctrlPr>
                          <a:rPr lang="en-US" sz="2400" b="1" i="1">
                            <a:latin typeface="Cambria Math" panose="02040503050406030204" pitchFamily="18" charset="0"/>
                            <a:ea typeface="Cambria Math" panose="02040503050406030204" pitchFamily="18" charset="0"/>
                          </a:rPr>
                        </m:ctrlPr>
                      </m:radPr>
                      <m:deg/>
                      <m:e>
                        <m:r>
                          <a:rPr lang="en-US" sz="2400" b="1" i="1">
                            <a:latin typeface="Cambria Math" panose="02040503050406030204" pitchFamily="18" charset="0"/>
                            <a:ea typeface="Cambria Math" panose="02040503050406030204" pitchFamily="18" charset="0"/>
                          </a:rPr>
                          <m:t>𝟏𝟎</m:t>
                        </m:r>
                      </m:e>
                    </m:rad>
                  </m:oMath>
                </a14:m>
                <a:r>
                  <a:rPr lang="en-US" sz="2400" b="1" dirty="0">
                    <a:latin typeface="Cambria Math" panose="02040503050406030204" pitchFamily="18" charset="0"/>
                    <a:ea typeface="Cambria Math" panose="02040503050406030204" pitchFamily="18" charset="0"/>
                  </a:rPr>
                  <a:t> )</a:t>
                </a:r>
              </a:p>
              <a:p>
                <a:pPr algn="r" rtl="1">
                  <a:lnSpc>
                    <a:spcPct val="107000"/>
                  </a:lnSpc>
                  <a:spcAft>
                    <a:spcPts val="800"/>
                  </a:spcAft>
                </a:pPr>
                <a:endParaRPr lang="en-US" sz="2400" b="1" dirty="0">
                  <a:latin typeface="Cambria Math" panose="02040503050406030204" pitchFamily="18" charset="0"/>
                  <a:ea typeface="Cambria Math" panose="02040503050406030204" pitchFamily="18" charset="0"/>
                  <a:cs typeface="+mj-cs"/>
                </a:endParaRPr>
              </a:p>
            </p:txBody>
          </p:sp>
        </mc:Choice>
        <mc:Fallback xmlns="">
          <p:sp>
            <p:nvSpPr>
              <p:cNvPr id="8" name="مربع نص 7">
                <a:extLst>
                  <a:ext uri="{FF2B5EF4-FFF2-40B4-BE49-F238E27FC236}">
                    <a16:creationId xmlns:a16="http://schemas.microsoft.com/office/drawing/2014/main" id="{3DBFB2E0-095E-443F-BB6F-918CC5DBC674}"/>
                  </a:ext>
                </a:extLst>
              </p:cNvPr>
              <p:cNvSpPr txBox="1">
                <a:spLocks noRot="1" noChangeAspect="1" noMove="1" noResize="1" noEditPoints="1" noAdjustHandles="1" noChangeArrowheads="1" noChangeShapeType="1" noTextEdit="1"/>
              </p:cNvSpPr>
              <p:nvPr/>
            </p:nvSpPr>
            <p:spPr>
              <a:xfrm>
                <a:off x="593812" y="3358449"/>
                <a:ext cx="7956376" cy="3556423"/>
              </a:xfrm>
              <a:prstGeom prst="rect">
                <a:avLst/>
              </a:prstGeom>
              <a:blipFill>
                <a:blip r:embed="rId3"/>
                <a:stretch>
                  <a:fillRect t="-1372" r="-1149"/>
                </a:stretch>
              </a:blipFill>
            </p:spPr>
            <p:txBody>
              <a:bodyPr/>
              <a:lstStyle/>
              <a:p>
                <a:r>
                  <a:rPr lang="en-US">
                    <a:noFill/>
                  </a:rPr>
                  <a:t> </a:t>
                </a:r>
              </a:p>
            </p:txBody>
          </p:sp>
        </mc:Fallback>
      </mc:AlternateContent>
    </p:spTree>
    <p:extLst>
      <p:ext uri="{BB962C8B-B14F-4D97-AF65-F5344CB8AC3E}">
        <p14:creationId xmlns:p14="http://schemas.microsoft.com/office/powerpoint/2010/main" val="155383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righ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righ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right)">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down)">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wipe(down)">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wipe(down)">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wipe(down)">
                                      <p:cBhvr>
                                        <p:cTn id="52" dur="500"/>
                                        <p:tgtEl>
                                          <p:spTgt spid="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wipe(down)">
                                      <p:cBhvr>
                                        <p:cTn id="5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7092280" y="159023"/>
            <a:ext cx="1904687" cy="461665"/>
          </a:xfrm>
          <a:prstGeom prst="rect">
            <a:avLst/>
          </a:prstGeom>
          <a:noFill/>
        </p:spPr>
        <p:txBody>
          <a:bodyPr wrap="square" rtlCol="0">
            <a:spAutoFit/>
          </a:bodyPr>
          <a:lstStyle/>
          <a:p>
            <a:pPr algn="l" fontAlgn="base">
              <a:spcBef>
                <a:spcPct val="0"/>
              </a:spcBef>
              <a:spcAft>
                <a:spcPct val="0"/>
              </a:spcAft>
            </a:pPr>
            <a:r>
              <a:rPr lang="ar-EG" sz="2400" b="1" dirty="0">
                <a:latin typeface="Lucida Calligraphy" pitchFamily="66" charset="0"/>
                <a:cs typeface="Arial" pitchFamily="34" charset="0"/>
              </a:rPr>
              <a:t>تابع حل مثال</a:t>
            </a:r>
            <a:r>
              <a:rPr lang="en-US" sz="2400" b="1" dirty="0">
                <a:latin typeface="Lucida Calligraphy" pitchFamily="66" charset="0"/>
                <a:cs typeface="Arial" pitchFamily="34" charset="0"/>
              </a:rPr>
              <a:t>(1) </a:t>
            </a:r>
            <a:r>
              <a:rPr lang="ar-EG" sz="2400" b="1" dirty="0">
                <a:latin typeface="Lucida Calligraphy" pitchFamily="66" charset="0"/>
                <a:cs typeface="Arial" pitchFamily="34" charset="0"/>
              </a:rPr>
              <a:t> </a:t>
            </a:r>
            <a:endParaRPr lang="en-US" sz="2400" b="1" dirty="0">
              <a:latin typeface="Lucida Calligraphy" pitchFamily="66" charset="0"/>
              <a:cs typeface="Arial" pitchFamily="34" charset="0"/>
            </a:endParaRPr>
          </a:p>
        </p:txBody>
      </p:sp>
      <p:sp>
        <p:nvSpPr>
          <p:cNvPr id="6" name="مربع نص 2"/>
          <p:cNvSpPr txBox="1"/>
          <p:nvPr/>
        </p:nvSpPr>
        <p:spPr>
          <a:xfrm>
            <a:off x="7388287" y="580481"/>
            <a:ext cx="1830897" cy="461665"/>
          </a:xfrm>
          <a:prstGeom prst="rect">
            <a:avLst/>
          </a:prstGeom>
          <a:noFill/>
        </p:spPr>
        <p:txBody>
          <a:bodyPr wrap="square" rtlCol="1">
            <a:spAutoFit/>
          </a:bodyPr>
          <a:lstStyle/>
          <a:p>
            <a:pPr algn="l" fontAlgn="base">
              <a:spcBef>
                <a:spcPct val="0"/>
              </a:spcBef>
              <a:spcAft>
                <a:spcPct val="0"/>
              </a:spcAft>
            </a:pPr>
            <a:r>
              <a:rPr lang="en-US" sz="2400" b="1" i="1" dirty="0">
                <a:latin typeface="Times New Roman" panose="02020603050405020304" pitchFamily="18" charset="0"/>
                <a:cs typeface="Times New Roman" panose="02020603050405020304" pitchFamily="18" charset="0"/>
              </a:rPr>
              <a:t>(b)</a:t>
            </a:r>
            <a:r>
              <a:rPr lang="ar-KW" sz="2400" b="1" dirty="0">
                <a:latin typeface="Lucida Calligraphy" pitchFamily="66" charset="0"/>
                <a:cs typeface="+mj-cs"/>
              </a:rPr>
              <a:t> </a:t>
            </a:r>
            <a:r>
              <a:rPr lang="en-US" sz="2400" b="1" dirty="0">
                <a:latin typeface="Lucida Calligraphy" pitchFamily="66" charset="0"/>
                <a:cs typeface="+mj-cs"/>
              </a:rPr>
              <a:t> </a:t>
            </a:r>
            <a:r>
              <a:rPr lang="ar-KW" sz="2400" b="1" dirty="0">
                <a:latin typeface="Lucida Calligraphy" pitchFamily="66" charset="0"/>
                <a:cs typeface="+mj-cs"/>
              </a:rPr>
              <a:t>البؤرتين:</a:t>
            </a:r>
          </a:p>
        </p:txBody>
      </p:sp>
      <mc:AlternateContent xmlns:mc="http://schemas.openxmlformats.org/markup-compatibility/2006" xmlns:a14="http://schemas.microsoft.com/office/drawing/2010/main">
        <mc:Choice Requires="a14">
          <p:sp>
            <p:nvSpPr>
              <p:cNvPr id="7" name="مربع نص 2"/>
              <p:cNvSpPr txBox="1"/>
              <p:nvPr/>
            </p:nvSpPr>
            <p:spPr>
              <a:xfrm>
                <a:off x="549868" y="495648"/>
                <a:ext cx="2286319"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7" name="مربع نص 2"/>
              <p:cNvSpPr txBox="1">
                <a:spLocks noRot="1" noChangeAspect="1" noMove="1" noResize="1" noEditPoints="1" noAdjustHandles="1" noChangeArrowheads="1" noChangeShapeType="1" noTextEdit="1"/>
              </p:cNvSpPr>
              <p:nvPr/>
            </p:nvSpPr>
            <p:spPr>
              <a:xfrm>
                <a:off x="549868" y="495648"/>
                <a:ext cx="2286319" cy="470000"/>
              </a:xfrm>
              <a:prstGeom prst="rect">
                <a:avLst/>
              </a:prstGeom>
              <a:blipFill>
                <a:blip r:embed="rId2"/>
                <a:stretch>
                  <a:fillRect l="-5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مربع نص 2"/>
              <p:cNvSpPr txBox="1"/>
              <p:nvPr/>
            </p:nvSpPr>
            <p:spPr>
              <a:xfrm>
                <a:off x="2590800" y="489047"/>
                <a:ext cx="3055446" cy="506742"/>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sz="2400" b="1" i="1" smtClean="0">
                              <a:solidFill>
                                <a:schemeClr val="tx1"/>
                              </a:solidFill>
                              <a:latin typeface="Cambria Math" panose="02040503050406030204" pitchFamily="18" charset="0"/>
                              <a:cs typeface="+mj-cs"/>
                            </a:rPr>
                          </m:ctrlPr>
                        </m:sSupPr>
                        <m:e>
                          <m:r>
                            <m:rPr>
                              <m:nor/>
                            </m:rPr>
                            <a:rPr lang="ar-KW" sz="2400" b="1" dirty="0">
                              <a:latin typeface="Cambria Math" panose="02040503050406030204" pitchFamily="18" charset="0"/>
                              <a:ea typeface="Cambria Math" panose="02040503050406030204" pitchFamily="18" charset="0"/>
                            </a:rPr>
                            <m:t>⇒</m:t>
                          </m:r>
                          <m:r>
                            <a:rPr lang="en-US" sz="2400" b="1" i="1" dirty="0" smtClean="0">
                              <a:latin typeface="Cambria Math" panose="02040503050406030204" pitchFamily="18" charset="0"/>
                              <a:ea typeface="Cambria Math" panose="02040503050406030204" pitchFamily="18" charset="0"/>
                            </a:rPr>
                            <m:t>  </m:t>
                          </m:r>
                          <m:r>
                            <a:rPr lang="en-US" sz="2400" b="1" i="1" smtClean="0">
                              <a:solidFill>
                                <a:schemeClr val="tx1"/>
                              </a:solidFill>
                              <a:latin typeface="Cambria Math"/>
                              <a:cs typeface="+mj-cs"/>
                            </a:rPr>
                            <m:t>𝑪</m:t>
                          </m:r>
                        </m:e>
                        <m:sup>
                          <m:r>
                            <a:rPr lang="en-US" sz="2400" b="1" i="1" smtClean="0">
                              <a:solidFill>
                                <a:schemeClr val="tx1"/>
                              </a:solidFill>
                              <a:latin typeface="Cambria Math"/>
                              <a:cs typeface="+mj-cs"/>
                            </a:rPr>
                            <m:t>𝟐</m:t>
                          </m:r>
                        </m:sup>
                      </m:sSup>
                      <m:r>
                        <a:rPr lang="ar-KW"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𝟏𝟔</m:t>
                      </m:r>
                      <m:r>
                        <a:rPr lang="en-US" sz="2400" b="1" i="1" smtClean="0">
                          <a:solidFill>
                            <a:schemeClr val="tx1"/>
                          </a:solidFill>
                          <a:latin typeface="Cambria Math"/>
                          <a:ea typeface="Cambria Math"/>
                          <a:cs typeface="+mj-cs"/>
                        </a:rPr>
                        <m:t> −</m:t>
                      </m:r>
                      <m:r>
                        <a:rPr lang="en-US" sz="2400" b="1" i="1" smtClean="0">
                          <a:solidFill>
                            <a:schemeClr val="tx1"/>
                          </a:solidFill>
                          <a:latin typeface="Cambria Math"/>
                          <a:ea typeface="Cambria Math"/>
                          <a:cs typeface="+mj-cs"/>
                        </a:rPr>
                        <m:t>𝟏𝟎</m:t>
                      </m:r>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𝟔</m:t>
                      </m:r>
                      <m:r>
                        <a:rPr lang="en-US" sz="2400" b="1" i="1" smtClean="0">
                          <a:solidFill>
                            <a:schemeClr val="tx1"/>
                          </a:solidFill>
                          <a:latin typeface="Cambria Math"/>
                          <a:ea typeface="Cambria Math"/>
                          <a:cs typeface="+mj-cs"/>
                        </a:rPr>
                        <m:t> </m:t>
                      </m:r>
                    </m:oMath>
                  </m:oMathPara>
                </a14:m>
                <a:endParaRPr lang="en-US" sz="2400" b="1" dirty="0">
                  <a:solidFill>
                    <a:schemeClr val="tx1"/>
                  </a:solidFill>
                  <a:latin typeface="Lucida Calligraphy" pitchFamily="66" charset="0"/>
                  <a:ea typeface="Cambria Math"/>
                  <a:cs typeface="+mj-cs"/>
                </a:endParaRPr>
              </a:p>
            </p:txBody>
          </p:sp>
        </mc:Choice>
        <mc:Fallback xmlns="">
          <p:sp>
            <p:nvSpPr>
              <p:cNvPr id="9" name="مربع نص 2"/>
              <p:cNvSpPr txBox="1">
                <a:spLocks noRot="1" noChangeAspect="1" noMove="1" noResize="1" noEditPoints="1" noAdjustHandles="1" noChangeArrowheads="1" noChangeShapeType="1" noTextEdit="1"/>
              </p:cNvSpPr>
              <p:nvPr/>
            </p:nvSpPr>
            <p:spPr>
              <a:xfrm>
                <a:off x="2590800" y="489047"/>
                <a:ext cx="3055446" cy="50674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مربع نص 2"/>
              <p:cNvSpPr txBox="1"/>
              <p:nvPr/>
            </p:nvSpPr>
            <p:spPr>
              <a:xfrm>
                <a:off x="5552593" y="536943"/>
                <a:ext cx="1570595" cy="505203"/>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r>
                        <m:rPr>
                          <m:nor/>
                        </m:rPr>
                        <a:rPr lang="ar-KW" sz="2400" b="1" dirty="0" smtClean="0">
                          <a:latin typeface="Cambria Math" panose="02040503050406030204" pitchFamily="18" charset="0"/>
                          <a:ea typeface="Cambria Math" panose="02040503050406030204" pitchFamily="18" charset="0"/>
                        </a:rPr>
                        <m:t>⇒</m:t>
                      </m:r>
                      <m:r>
                        <a:rPr lang="en-US" sz="2400" b="1" i="1" dirty="0" smtClean="0">
                          <a:latin typeface="Cambria Math" panose="02040503050406030204" pitchFamily="18" charset="0"/>
                          <a:ea typeface="Cambria Math" panose="02040503050406030204" pitchFamily="18" charset="0"/>
                        </a:rPr>
                        <m:t> </m:t>
                      </m:r>
                      <m:r>
                        <a:rPr lang="en-US" sz="2400" b="1" i="1">
                          <a:latin typeface="Cambria Math"/>
                        </a:rPr>
                        <m:t>𝑪</m:t>
                      </m:r>
                      <m:r>
                        <a:rPr lang="ar-KW"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 </m:t>
                      </m:r>
                      <m:rad>
                        <m:radPr>
                          <m:degHide m:val="on"/>
                          <m:ctrlPr>
                            <a:rPr lang="en-US" sz="2400" b="1" i="1" smtClean="0">
                              <a:solidFill>
                                <a:schemeClr val="tx1"/>
                              </a:solidFill>
                              <a:latin typeface="Cambria Math" panose="02040503050406030204" pitchFamily="18" charset="0"/>
                              <a:ea typeface="Cambria Math"/>
                              <a:cs typeface="+mj-cs"/>
                            </a:rPr>
                          </m:ctrlPr>
                        </m:radPr>
                        <m:deg/>
                        <m:e>
                          <m:r>
                            <a:rPr lang="en-US" sz="2400" b="1" i="1" smtClean="0">
                              <a:solidFill>
                                <a:schemeClr val="tx1"/>
                              </a:solidFill>
                              <a:latin typeface="Cambria Math"/>
                              <a:ea typeface="Cambria Math"/>
                              <a:cs typeface="+mj-cs"/>
                            </a:rPr>
                            <m:t>𝟔</m:t>
                          </m:r>
                        </m:e>
                      </m:rad>
                    </m:oMath>
                  </m:oMathPara>
                </a14:m>
                <a:endParaRPr lang="en-US" sz="2400" b="1" dirty="0">
                  <a:solidFill>
                    <a:schemeClr val="tx1"/>
                  </a:solidFill>
                  <a:latin typeface="Lucida Calligraphy" pitchFamily="66" charset="0"/>
                  <a:ea typeface="Cambria Math"/>
                  <a:cs typeface="+mj-cs"/>
                </a:endParaRPr>
              </a:p>
            </p:txBody>
          </p:sp>
        </mc:Choice>
        <mc:Fallback xmlns="">
          <p:sp>
            <p:nvSpPr>
              <p:cNvPr id="10" name="مربع نص 2"/>
              <p:cNvSpPr txBox="1">
                <a:spLocks noRot="1" noChangeAspect="1" noMove="1" noResize="1" noEditPoints="1" noAdjustHandles="1" noChangeArrowheads="1" noChangeShapeType="1" noTextEdit="1"/>
              </p:cNvSpPr>
              <p:nvPr/>
            </p:nvSpPr>
            <p:spPr>
              <a:xfrm>
                <a:off x="5552593" y="536943"/>
                <a:ext cx="1570595" cy="505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مربع نص 2"/>
              <p:cNvSpPr txBox="1"/>
              <p:nvPr/>
            </p:nvSpPr>
            <p:spPr>
              <a:xfrm>
                <a:off x="4152983" y="1032654"/>
                <a:ext cx="4525441" cy="526106"/>
              </a:xfrm>
              <a:prstGeom prst="rect">
                <a:avLst/>
              </a:prstGeom>
              <a:noFill/>
            </p:spPr>
            <p:txBody>
              <a:bodyPr wrap="square" rtlCol="1">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mj-cs"/>
                  </a:rPr>
                  <a:t>F</a:t>
                </a:r>
                <a:r>
                  <a:rPr lang="en-US" sz="2400" b="1" baseline="-25000" dirty="0">
                    <a:solidFill>
                      <a:schemeClr val="tx1"/>
                    </a:solidFill>
                    <a:latin typeface="Lucida Calligraphy" pitchFamily="66" charset="0"/>
                    <a:cs typeface="+mj-cs"/>
                  </a:rPr>
                  <a:t>1</a:t>
                </a:r>
                <a14:m>
                  <m:oMath xmlns:m="http://schemas.openxmlformats.org/officeDocument/2006/math">
                    <m:d>
                      <m:dPr>
                        <m:ctrlPr>
                          <a:rPr lang="en-US" sz="2400" b="1" i="1" smtClean="0">
                            <a:solidFill>
                              <a:schemeClr val="tx1"/>
                            </a:solidFill>
                            <a:latin typeface="Cambria Math" panose="02040503050406030204" pitchFamily="18" charset="0"/>
                            <a:cs typeface="+mj-cs"/>
                          </a:rPr>
                        </m:ctrlPr>
                      </m:dPr>
                      <m:e>
                        <m:r>
                          <a:rPr lang="en-US" sz="2400" b="1" i="1" smtClean="0">
                            <a:solidFill>
                              <a:schemeClr val="tx1"/>
                            </a:solidFill>
                            <a:latin typeface="Cambria Math"/>
                            <a:cs typeface="+mj-cs"/>
                          </a:rPr>
                          <m:t>−</m:t>
                        </m:r>
                        <m:rad>
                          <m:radPr>
                            <m:degHide m:val="on"/>
                            <m:ctrlPr>
                              <a:rPr lang="en-US" sz="2400" b="1" i="1" smtClean="0">
                                <a:solidFill>
                                  <a:schemeClr val="tx1"/>
                                </a:solidFill>
                                <a:latin typeface="Cambria Math" panose="02040503050406030204" pitchFamily="18" charset="0"/>
                                <a:cs typeface="+mj-cs"/>
                              </a:rPr>
                            </m:ctrlPr>
                          </m:radPr>
                          <m:deg/>
                          <m:e>
                            <m:r>
                              <a:rPr lang="en-US" sz="2400" b="1" i="1" smtClean="0">
                                <a:solidFill>
                                  <a:schemeClr val="tx1"/>
                                </a:solidFill>
                                <a:latin typeface="Cambria Math"/>
                                <a:cs typeface="+mj-cs"/>
                              </a:rPr>
                              <m:t>𝟔</m:t>
                            </m:r>
                            <m:r>
                              <a:rPr lang="en-US" sz="2400" b="1" i="1" smtClean="0">
                                <a:solidFill>
                                  <a:schemeClr val="tx1"/>
                                </a:solidFill>
                                <a:latin typeface="Cambria Math"/>
                                <a:cs typeface="+mj-cs"/>
                              </a:rPr>
                              <m:t>  </m:t>
                            </m:r>
                          </m:e>
                        </m:rad>
                        <m:r>
                          <a:rPr lang="en-US" sz="2400" b="1" i="1" smtClean="0">
                            <a:solidFill>
                              <a:schemeClr val="tx1"/>
                            </a:solidFill>
                            <a:latin typeface="Cambria Math"/>
                            <a:cs typeface="+mj-cs"/>
                          </a:rPr>
                          <m:t>, </m:t>
                        </m:r>
                        <m:r>
                          <a:rPr lang="en-US" sz="2400" b="1" i="1" smtClean="0">
                            <a:solidFill>
                              <a:schemeClr val="tx1"/>
                            </a:solidFill>
                            <a:latin typeface="Cambria Math"/>
                            <a:cs typeface="+mj-cs"/>
                          </a:rPr>
                          <m:t>𝟎</m:t>
                        </m:r>
                      </m:e>
                    </m:d>
                    <m:r>
                      <a:rPr lang="en-US" sz="2400" b="1" i="1" smtClean="0">
                        <a:solidFill>
                          <a:schemeClr val="tx1"/>
                        </a:solidFill>
                        <a:latin typeface="Cambria Math"/>
                        <a:cs typeface="+mj-cs"/>
                      </a:rPr>
                      <m:t> , </m:t>
                    </m:r>
                    <m:r>
                      <a:rPr lang="en-US" sz="2400" b="1" i="1" smtClean="0">
                        <a:solidFill>
                          <a:schemeClr val="tx1"/>
                        </a:solidFill>
                        <a:latin typeface="Cambria Math"/>
                        <a:cs typeface="+mj-cs"/>
                      </a:rPr>
                      <m:t>𝑭</m:t>
                    </m:r>
                    <m:r>
                      <a:rPr lang="en-US" sz="2400" b="1" i="1" baseline="-25000" smtClean="0">
                        <a:solidFill>
                          <a:schemeClr val="tx1"/>
                        </a:solidFill>
                        <a:latin typeface="Cambria Math"/>
                        <a:cs typeface="+mj-cs"/>
                      </a:rPr>
                      <m:t>𝟐</m:t>
                    </m:r>
                    <m:d>
                      <m:dPr>
                        <m:ctrlPr>
                          <a:rPr lang="en-US" sz="2400" b="1" i="1">
                            <a:solidFill>
                              <a:schemeClr val="tx1"/>
                            </a:solidFill>
                            <a:latin typeface="Cambria Math" panose="02040503050406030204" pitchFamily="18" charset="0"/>
                            <a:cs typeface="+mj-cs"/>
                          </a:rPr>
                        </m:ctrlPr>
                      </m:dPr>
                      <m:e>
                        <m:rad>
                          <m:radPr>
                            <m:degHide m:val="on"/>
                            <m:ctrlPr>
                              <a:rPr lang="en-US" sz="2400" b="1" i="1">
                                <a:solidFill>
                                  <a:schemeClr val="tx1"/>
                                </a:solidFill>
                                <a:latin typeface="Cambria Math" panose="02040503050406030204" pitchFamily="18" charset="0"/>
                                <a:cs typeface="+mj-cs"/>
                              </a:rPr>
                            </m:ctrlPr>
                          </m:radPr>
                          <m:deg/>
                          <m:e>
                            <m:r>
                              <a:rPr lang="en-US" sz="2400" b="1" i="1">
                                <a:solidFill>
                                  <a:schemeClr val="tx1"/>
                                </a:solidFill>
                                <a:latin typeface="Cambria Math"/>
                                <a:cs typeface="+mj-cs"/>
                              </a:rPr>
                              <m:t>𝟔</m:t>
                            </m:r>
                            <m:r>
                              <a:rPr lang="en-US" sz="2400" b="1" i="1">
                                <a:solidFill>
                                  <a:schemeClr val="tx1"/>
                                </a:solidFill>
                                <a:latin typeface="Cambria Math"/>
                                <a:cs typeface="+mj-cs"/>
                              </a:rPr>
                              <m:t>  </m:t>
                            </m:r>
                          </m:e>
                        </m:rad>
                        <m:r>
                          <a:rPr lang="en-US" sz="2400" b="1" i="1">
                            <a:solidFill>
                              <a:schemeClr val="tx1"/>
                            </a:solidFill>
                            <a:latin typeface="Cambria Math"/>
                            <a:cs typeface="+mj-cs"/>
                          </a:rPr>
                          <m:t>, </m:t>
                        </m:r>
                        <m:r>
                          <a:rPr lang="en-US" sz="2400" b="1" i="1">
                            <a:solidFill>
                              <a:schemeClr val="tx1"/>
                            </a:solidFill>
                            <a:latin typeface="Cambria Math"/>
                            <a:cs typeface="+mj-cs"/>
                          </a:rPr>
                          <m:t>𝟎</m:t>
                        </m:r>
                      </m:e>
                    </m:d>
                  </m:oMath>
                </a14:m>
                <a:r>
                  <a:rPr lang="ar-KW" sz="2400" b="1" dirty="0">
                    <a:solidFill>
                      <a:schemeClr val="tx1"/>
                    </a:solidFill>
                    <a:latin typeface="Lucida Calligraphy" pitchFamily="66" charset="0"/>
                    <a:cs typeface="+mj-cs"/>
                  </a:rPr>
                  <a:t>البؤرتين : </a:t>
                </a:r>
              </a:p>
            </p:txBody>
          </p:sp>
        </mc:Choice>
        <mc:Fallback xmlns="">
          <p:sp>
            <p:nvSpPr>
              <p:cNvPr id="11" name="مربع نص 2"/>
              <p:cNvSpPr txBox="1">
                <a:spLocks noRot="1" noChangeAspect="1" noMove="1" noResize="1" noEditPoints="1" noAdjustHandles="1" noChangeArrowheads="1" noChangeShapeType="1" noTextEdit="1"/>
              </p:cNvSpPr>
              <p:nvPr/>
            </p:nvSpPr>
            <p:spPr>
              <a:xfrm>
                <a:off x="4152983" y="1032654"/>
                <a:ext cx="4525441" cy="526106"/>
              </a:xfrm>
              <a:prstGeom prst="rect">
                <a:avLst/>
              </a:prstGeom>
              <a:blipFill>
                <a:blip r:embed="rId5"/>
                <a:stretch>
                  <a:fillRect l="-2019" t="-1149" r="-135" b="-20690"/>
                </a:stretch>
              </a:blipFill>
            </p:spPr>
            <p:txBody>
              <a:bodyPr/>
              <a:lstStyle/>
              <a:p>
                <a:r>
                  <a:rPr lang="en-US">
                    <a:noFill/>
                  </a:rPr>
                  <a:t> </a:t>
                </a:r>
              </a:p>
            </p:txBody>
          </p:sp>
        </mc:Fallback>
      </mc:AlternateContent>
      <p:sp>
        <p:nvSpPr>
          <p:cNvPr id="12" name="مربع نص 2"/>
          <p:cNvSpPr txBox="1"/>
          <p:nvPr/>
        </p:nvSpPr>
        <p:spPr>
          <a:xfrm>
            <a:off x="6821448" y="1866139"/>
            <a:ext cx="2211319" cy="461665"/>
          </a:xfrm>
          <a:prstGeom prst="rect">
            <a:avLst/>
          </a:prstGeom>
          <a:noFill/>
        </p:spPr>
        <p:txBody>
          <a:bodyPr wrap="square" rtlCol="1">
            <a:spAutoFit/>
          </a:bodyPr>
          <a:lstStyle/>
          <a:p>
            <a:pPr rtl="0" fontAlgn="base">
              <a:spcBef>
                <a:spcPct val="0"/>
              </a:spcBef>
              <a:spcAft>
                <a:spcPct val="0"/>
              </a:spcAft>
            </a:pPr>
            <a:r>
              <a:rPr lang="ar-KW" b="1" dirty="0">
                <a:latin typeface="Times New Roman" panose="02020603050405020304" pitchFamily="18" charset="0"/>
                <a:cs typeface="+mj-cs"/>
              </a:rPr>
              <a:t> </a:t>
            </a:r>
            <a:r>
              <a:rPr lang="ar-EG" sz="2400" b="1" dirty="0">
                <a:latin typeface="Lucida Calligraphy" pitchFamily="66" charset="0"/>
                <a:cs typeface="+mj-cs"/>
              </a:rPr>
              <a:t>معادل</a:t>
            </a:r>
            <a:r>
              <a:rPr lang="ar-KW" sz="2400" b="1" dirty="0">
                <a:latin typeface="Lucida Calligraphy" pitchFamily="66" charset="0"/>
                <a:cs typeface="+mj-cs"/>
              </a:rPr>
              <a:t>تا</a:t>
            </a:r>
            <a:r>
              <a:rPr lang="ar-EG" sz="2400" b="1" dirty="0">
                <a:latin typeface="Lucida Calligraphy" pitchFamily="66" charset="0"/>
                <a:cs typeface="+mj-cs"/>
              </a:rPr>
              <a:t> الدليلين</a:t>
            </a:r>
            <a:r>
              <a:rPr lang="ar-KW" sz="2400" b="1" dirty="0">
                <a:latin typeface="Lucida Calligraphy" pitchFamily="66" charset="0"/>
                <a:cs typeface="+mj-cs"/>
              </a:rPr>
              <a:t>:</a:t>
            </a:r>
            <a:r>
              <a:rPr lang="en-US" sz="2400" b="1" i="1" dirty="0">
                <a:latin typeface="Times New Roman" panose="02020603050405020304" pitchFamily="18" charset="0"/>
                <a:cs typeface="Times New Roman" panose="02020603050405020304" pitchFamily="18" charset="0"/>
              </a:rPr>
              <a:t>(c)</a:t>
            </a:r>
            <a:endParaRPr lang="ar-KW" sz="24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2941089" y="1723087"/>
                <a:ext cx="1177434"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rPr>
                        <m:t>𝒙</m:t>
                      </m:r>
                      <m:r>
                        <a:rPr lang="en-US" sz="2400" b="1" i="1" smtClean="0">
                          <a:solidFill>
                            <a:schemeClr val="tx1"/>
                          </a:solidFill>
                          <a:latin typeface="Cambria Math"/>
                        </a:rPr>
                        <m:t>=</m:t>
                      </m:r>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𝒂</m:t>
                              </m:r>
                            </m:e>
                            <m:sup>
                              <m:r>
                                <a:rPr lang="en-US" sz="2400" b="1" i="1" smtClean="0">
                                  <a:solidFill>
                                    <a:schemeClr val="tx1"/>
                                  </a:solidFill>
                                  <a:latin typeface="Cambria Math"/>
                                </a:rPr>
                                <m:t>𝟐</m:t>
                              </m:r>
                            </m:sup>
                          </m:sSup>
                        </m:num>
                        <m:den>
                          <m:r>
                            <a:rPr lang="en-US" sz="2400" b="1" i="1" smtClean="0">
                              <a:solidFill>
                                <a:schemeClr val="tx1"/>
                              </a:solidFill>
                              <a:latin typeface="Cambria Math"/>
                            </a:rPr>
                            <m:t>𝒄</m:t>
                          </m:r>
                        </m:den>
                      </m:f>
                    </m:oMath>
                  </m:oMathPara>
                </a14:m>
                <a:endParaRPr lang="en-US" sz="2400" b="1"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41089" y="1723087"/>
                <a:ext cx="1177434" cy="84285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00697" y="1675543"/>
                <a:ext cx="2337720"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mj-cs"/>
                        </a:rPr>
                        <m:t>,  </m:t>
                      </m:r>
                      <m:r>
                        <a:rPr lang="en-US" sz="2400" b="1" i="1" smtClean="0">
                          <a:solidFill>
                            <a:schemeClr val="tx1"/>
                          </a:solidFill>
                          <a:latin typeface="Cambria Math"/>
                          <a:cs typeface="+mj-cs"/>
                        </a:rPr>
                        <m:t>𝒙</m:t>
                      </m:r>
                      <m:r>
                        <a:rPr lang="en-US" sz="2400" b="1" i="1" smtClean="0">
                          <a:solidFill>
                            <a:schemeClr val="tx1"/>
                          </a:solidFill>
                          <a:latin typeface="Cambria Math"/>
                          <a:cs typeface="+mj-cs"/>
                        </a:rPr>
                        <m:t>=−</m:t>
                      </m:r>
                      <m:f>
                        <m:fPr>
                          <m:ctrlPr>
                            <a:rPr lang="en-US" sz="2400" b="1" i="1" smtClean="0">
                              <a:solidFill>
                                <a:schemeClr val="tx1"/>
                              </a:solidFill>
                              <a:latin typeface="Cambria Math" panose="02040503050406030204" pitchFamily="18" charset="0"/>
                              <a:cs typeface="+mj-cs"/>
                            </a:rPr>
                          </m:ctrlPr>
                        </m:fPr>
                        <m:num>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𝒂</m:t>
                              </m:r>
                            </m:e>
                            <m:sup>
                              <m:r>
                                <a:rPr lang="en-US" sz="2400" b="1" i="1" smtClean="0">
                                  <a:solidFill>
                                    <a:schemeClr val="tx1"/>
                                  </a:solidFill>
                                  <a:latin typeface="Cambria Math"/>
                                  <a:cs typeface="+mj-cs"/>
                                </a:rPr>
                                <m:t>𝟐</m:t>
                              </m:r>
                            </m:sup>
                          </m:sSup>
                        </m:num>
                        <m:den>
                          <m:r>
                            <a:rPr lang="en-US" sz="2400" b="1" i="1" smtClean="0">
                              <a:solidFill>
                                <a:schemeClr val="tx1"/>
                              </a:solidFill>
                              <a:latin typeface="Cambria Math"/>
                              <a:cs typeface="+mj-cs"/>
                            </a:rPr>
                            <m:t>𝒄</m:t>
                          </m:r>
                        </m:den>
                      </m:f>
                    </m:oMath>
                  </m:oMathPara>
                </a14:m>
                <a:endParaRPr lang="en-US" sz="2400" b="1" dirty="0">
                  <a:solidFill>
                    <a:schemeClr val="tx1"/>
                  </a:solidFill>
                  <a:cs typeface="+mj-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300697" y="1675543"/>
                <a:ext cx="2337720" cy="8428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350760" y="2469827"/>
                <a:ext cx="3093847" cy="93846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rPr>
                        <m:t>𝒙</m:t>
                      </m:r>
                      <m:r>
                        <a:rPr lang="ar-EG" sz="2400" b="1" i="1" smtClean="0">
                          <a:solidFill>
                            <a:schemeClr val="tx1"/>
                          </a:solidFill>
                          <a:latin typeface="Cambria Math"/>
                        </a:rPr>
                        <m:t>= </m:t>
                      </m:r>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a:rPr>
                            <m:t>−</m:t>
                          </m:r>
                          <m:r>
                            <a:rPr lang="en-US" sz="2400" b="1" i="1" smtClean="0">
                              <a:solidFill>
                                <a:schemeClr val="tx1"/>
                              </a:solidFill>
                              <a:latin typeface="Cambria Math"/>
                            </a:rPr>
                            <m:t>𝟏𝟔</m:t>
                          </m:r>
                        </m:num>
                        <m:den>
                          <m:rad>
                            <m:radPr>
                              <m:degHide m:val="on"/>
                              <m:ctrlPr>
                                <a:rPr lang="en-US" sz="2400" b="1" i="1" smtClean="0">
                                  <a:solidFill>
                                    <a:schemeClr val="tx1"/>
                                  </a:solidFill>
                                  <a:latin typeface="Cambria Math" panose="02040503050406030204" pitchFamily="18" charset="0"/>
                                </a:rPr>
                              </m:ctrlPr>
                            </m:radPr>
                            <m:deg/>
                            <m:e>
                              <m:r>
                                <a:rPr lang="en-US" sz="2400" b="1" i="1" smtClean="0">
                                  <a:solidFill>
                                    <a:schemeClr val="tx1"/>
                                  </a:solidFill>
                                  <a:latin typeface="Cambria Math"/>
                                </a:rPr>
                                <m:t>𝟔</m:t>
                              </m:r>
                            </m:e>
                          </m:rad>
                        </m:den>
                      </m:f>
                      <m:r>
                        <a:rPr lang="en-US" sz="2400" b="1" i="1" smtClean="0">
                          <a:solidFill>
                            <a:schemeClr val="tx1"/>
                          </a:solidFill>
                          <a:latin typeface="Cambria Math"/>
                        </a:rPr>
                        <m:t>=</m:t>
                      </m:r>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a:rPr>
                            <m:t>−</m:t>
                          </m:r>
                          <m:r>
                            <a:rPr lang="en-US" sz="2400" b="1" i="1" smtClean="0">
                              <a:solidFill>
                                <a:schemeClr val="tx1"/>
                              </a:solidFill>
                              <a:latin typeface="Cambria Math"/>
                            </a:rPr>
                            <m:t>𝟖</m:t>
                          </m:r>
                          <m:rad>
                            <m:radPr>
                              <m:degHide m:val="on"/>
                              <m:ctrlPr>
                                <a:rPr lang="en-US" sz="2400" b="1" i="1" smtClean="0">
                                  <a:solidFill>
                                    <a:schemeClr val="tx1"/>
                                  </a:solidFill>
                                  <a:latin typeface="Cambria Math" panose="02040503050406030204" pitchFamily="18" charset="0"/>
                                </a:rPr>
                              </m:ctrlPr>
                            </m:radPr>
                            <m:deg/>
                            <m:e>
                              <m:r>
                                <a:rPr lang="en-US" sz="2400" b="1" i="1" smtClean="0">
                                  <a:solidFill>
                                    <a:schemeClr val="tx1"/>
                                  </a:solidFill>
                                  <a:latin typeface="Cambria Math"/>
                                </a:rPr>
                                <m:t>𝟔</m:t>
                              </m:r>
                            </m:e>
                          </m:rad>
                          <m:r>
                            <a:rPr lang="en-US" sz="2400" b="1" i="1" smtClean="0">
                              <a:solidFill>
                                <a:schemeClr val="tx1"/>
                              </a:solidFill>
                              <a:latin typeface="Cambria Math"/>
                            </a:rPr>
                            <m:t> </m:t>
                          </m:r>
                        </m:num>
                        <m:den>
                          <m:r>
                            <a:rPr lang="en-US" sz="2400" b="1" i="1" smtClean="0">
                              <a:solidFill>
                                <a:schemeClr val="tx1"/>
                              </a:solidFill>
                              <a:latin typeface="Cambria Math"/>
                            </a:rPr>
                            <m:t>𝟑</m:t>
                          </m:r>
                        </m:den>
                      </m:f>
                    </m:oMath>
                  </m:oMathPara>
                </a14:m>
                <a:endParaRPr lang="en-US" b="1"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50760" y="2469827"/>
                <a:ext cx="3093847" cy="938462"/>
              </a:xfrm>
              <a:prstGeom prst="rect">
                <a:avLst/>
              </a:prstGeom>
              <a:blipFill>
                <a:blip r:embed="rId8"/>
                <a:stretch>
                  <a:fillRect/>
                </a:stretch>
              </a:blipFill>
            </p:spPr>
            <p:txBody>
              <a:bodyPr/>
              <a:lstStyle/>
              <a:p>
                <a:r>
                  <a:rPr lang="en-US">
                    <a:noFill/>
                  </a:rPr>
                  <a:t> </a:t>
                </a:r>
              </a:p>
            </p:txBody>
          </p:sp>
        </mc:Fallback>
      </mc:AlternateContent>
      <p:sp>
        <p:nvSpPr>
          <p:cNvPr id="16" name="TextBox 15"/>
          <p:cNvSpPr txBox="1"/>
          <p:nvPr/>
        </p:nvSpPr>
        <p:spPr>
          <a:xfrm>
            <a:off x="-77373" y="4332937"/>
            <a:ext cx="2633149" cy="369332"/>
          </a:xfrm>
          <a:prstGeom prst="rect">
            <a:avLst/>
          </a:prstGeom>
          <a:noFill/>
        </p:spPr>
        <p:txBody>
          <a:bodyPr wrap="square" rtlCol="0">
            <a:spAutoFit/>
          </a:bodyPr>
          <a:lstStyle/>
          <a:p>
            <a:pPr algn="l"/>
            <a:endParaRPr lang="en-US" dirty="0"/>
          </a:p>
        </p:txBody>
      </p:sp>
      <p:sp>
        <p:nvSpPr>
          <p:cNvPr id="17" name="مربع نص 2"/>
          <p:cNvSpPr txBox="1"/>
          <p:nvPr/>
        </p:nvSpPr>
        <p:spPr>
          <a:xfrm>
            <a:off x="6415703" y="3393117"/>
            <a:ext cx="2666264" cy="461665"/>
          </a:xfrm>
          <a:prstGeom prst="rect">
            <a:avLst/>
          </a:prstGeom>
          <a:noFill/>
        </p:spPr>
        <p:txBody>
          <a:bodyPr wrap="square" rtlCol="1">
            <a:spAutoFit/>
          </a:bodyPr>
          <a:lstStyle/>
          <a:p>
            <a:pPr rtl="0" fontAlgn="base">
              <a:spcBef>
                <a:spcPct val="0"/>
              </a:spcBef>
              <a:spcAft>
                <a:spcPct val="0"/>
              </a:spcAft>
            </a:pPr>
            <a:r>
              <a:rPr lang="ar-KW" sz="2400" b="1" i="1" dirty="0">
                <a:latin typeface="Times New Roman" panose="02020603050405020304" pitchFamily="18" charset="0"/>
                <a:cs typeface="Times New Roman" panose="02020603050405020304" pitchFamily="18" charset="0"/>
              </a:rPr>
              <a:t> </a:t>
            </a:r>
            <a:r>
              <a:rPr lang="ar-EG" sz="2400" b="1" dirty="0">
                <a:latin typeface="Lucida Calligraphy" pitchFamily="66" charset="0"/>
                <a:cs typeface="+mj-cs"/>
              </a:rPr>
              <a:t>طول المحور الأكبر</a:t>
            </a:r>
            <a:r>
              <a:rPr lang="ar-KW" sz="2400" b="1" dirty="0">
                <a:latin typeface="Lucida Calligraphy" pitchFamily="66" charset="0"/>
                <a:cs typeface="+mj-cs"/>
              </a:rPr>
              <a:t>:</a:t>
            </a:r>
            <a:r>
              <a:rPr lang="en-US" sz="2400" b="1" i="1" dirty="0">
                <a:latin typeface="Times New Roman" panose="02020603050405020304" pitchFamily="18" charset="0"/>
                <a:cs typeface="Times New Roman" panose="02020603050405020304" pitchFamily="18" charset="0"/>
              </a:rPr>
              <a:t>(d)</a:t>
            </a:r>
            <a:endParaRPr lang="ar-KW" sz="2400" b="1" dirty="0">
              <a:latin typeface="Lucida Calligraphy" pitchFamily="66" charset="0"/>
              <a:cs typeface="+mj-cs"/>
            </a:endParaRPr>
          </a:p>
        </p:txBody>
      </p:sp>
      <mc:AlternateContent xmlns:mc="http://schemas.openxmlformats.org/markup-compatibility/2006" xmlns:a14="http://schemas.microsoft.com/office/drawing/2010/main">
        <mc:Choice Requires="a14">
          <p:sp>
            <p:nvSpPr>
              <p:cNvPr id="19" name="TextBox 18"/>
              <p:cNvSpPr txBox="1"/>
              <p:nvPr/>
            </p:nvSpPr>
            <p:spPr>
              <a:xfrm>
                <a:off x="3743388" y="3463525"/>
                <a:ext cx="2448272" cy="461665"/>
              </a:xfrm>
              <a:prstGeom prst="rect">
                <a:avLst/>
              </a:prstGeom>
              <a:noFill/>
            </p:spPr>
            <p:txBody>
              <a:bodyPr wrap="square" rtlCol="0">
                <a:spAutoFit/>
              </a:bodyPr>
              <a:lstStyle/>
              <a:p>
                <a:pPr algn="l"/>
                <a:r>
                  <a:rPr lang="en-US" sz="2400" b="1" dirty="0">
                    <a:solidFill>
                      <a:schemeClr val="tx1"/>
                    </a:solidFill>
                    <a:cs typeface="+mj-cs"/>
                  </a:rPr>
                  <a:t>2</a:t>
                </a:r>
                <a:r>
                  <a:rPr lang="en-US" sz="2400" b="1" i="1" dirty="0">
                    <a:solidFill>
                      <a:schemeClr val="tx1"/>
                    </a:solidFill>
                    <a:latin typeface="Times New Roman" panose="02020603050405020304" pitchFamily="18" charset="0"/>
                    <a:cs typeface="Times New Roman" panose="02020603050405020304" pitchFamily="18" charset="0"/>
                  </a:rPr>
                  <a:t>a </a:t>
                </a:r>
                <a:r>
                  <a:rPr lang="en-US" sz="2400" b="1" dirty="0">
                    <a:solidFill>
                      <a:schemeClr val="tx1"/>
                    </a:solidFill>
                    <a:cs typeface="+mj-cs"/>
                  </a:rPr>
                  <a:t>= 2 </a:t>
                </a:r>
                <a14:m>
                  <m:oMath xmlns:m="http://schemas.openxmlformats.org/officeDocument/2006/math">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𝟒</m:t>
                    </m:r>
                    <m:r>
                      <a:rPr lang="en-US" sz="2400" b="1" i="1" smtClean="0">
                        <a:solidFill>
                          <a:schemeClr val="tx1"/>
                        </a:solidFill>
                        <a:latin typeface="Cambria Math"/>
                        <a:ea typeface="Cambria Math"/>
                        <a:cs typeface="+mj-cs"/>
                      </a:rPr>
                      <m:t>=</m:t>
                    </m:r>
                    <m:r>
                      <a:rPr lang="en-US" sz="2400" b="1" i="1" smtClean="0">
                        <a:solidFill>
                          <a:schemeClr val="tx1"/>
                        </a:solidFill>
                        <a:latin typeface="Cambria Math"/>
                        <a:ea typeface="Cambria Math"/>
                        <a:cs typeface="+mj-cs"/>
                      </a:rPr>
                      <m:t>𝟖</m:t>
                    </m:r>
                  </m:oMath>
                </a14:m>
                <a:endParaRPr lang="en-US" sz="2400" b="1" dirty="0">
                  <a:solidFill>
                    <a:schemeClr val="tx1"/>
                  </a:solidFill>
                  <a:cs typeface="+mj-cs"/>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43388" y="3463525"/>
                <a:ext cx="2448272" cy="461665"/>
              </a:xfrm>
              <a:prstGeom prst="rect">
                <a:avLst/>
              </a:prstGeom>
              <a:blipFill>
                <a:blip r:embed="rId9"/>
                <a:stretch>
                  <a:fillRect l="-3483" t="-1184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770088" y="3984958"/>
                <a:ext cx="2448272" cy="496483"/>
              </a:xfrm>
              <a:prstGeom prst="rect">
                <a:avLst/>
              </a:prstGeom>
              <a:noFill/>
            </p:spPr>
            <p:txBody>
              <a:bodyPr wrap="square" rtlCol="0">
                <a:spAutoFit/>
              </a:bodyPr>
              <a:lstStyle/>
              <a:p>
                <a:pPr algn="l"/>
                <a:r>
                  <a:rPr lang="en-US" sz="2400" b="1" dirty="0">
                    <a:solidFill>
                      <a:schemeClr val="tx1"/>
                    </a:solidFill>
                    <a:cs typeface="+mj-cs"/>
                  </a:rPr>
                  <a:t>2</a:t>
                </a:r>
                <a:r>
                  <a:rPr lang="en-US" sz="2400" b="1" i="1" dirty="0">
                    <a:solidFill>
                      <a:schemeClr val="tx1"/>
                    </a:solidFill>
                    <a:latin typeface="Times New Roman" panose="02020603050405020304" pitchFamily="18" charset="0"/>
                    <a:cs typeface="Times New Roman" panose="02020603050405020304" pitchFamily="18" charset="0"/>
                  </a:rPr>
                  <a:t>b </a:t>
                </a:r>
                <a:r>
                  <a:rPr lang="en-US" sz="2400" b="1" dirty="0">
                    <a:solidFill>
                      <a:schemeClr val="tx1"/>
                    </a:solidFill>
                    <a:cs typeface="+mj-cs"/>
                  </a:rPr>
                  <a:t>= 2 </a:t>
                </a:r>
                <a14:m>
                  <m:oMath xmlns:m="http://schemas.openxmlformats.org/officeDocument/2006/math">
                    <m:rad>
                      <m:radPr>
                        <m:degHide m:val="on"/>
                        <m:ctrlPr>
                          <a:rPr lang="en-US" sz="2400" b="1" i="1" smtClean="0">
                            <a:solidFill>
                              <a:schemeClr val="tx1"/>
                            </a:solidFill>
                            <a:latin typeface="Cambria Math" panose="02040503050406030204" pitchFamily="18" charset="0"/>
                            <a:cs typeface="+mj-cs"/>
                          </a:rPr>
                        </m:ctrlPr>
                      </m:radPr>
                      <m:deg/>
                      <m:e>
                        <m:r>
                          <a:rPr lang="en-US" sz="2400" b="1" i="1" smtClean="0">
                            <a:solidFill>
                              <a:schemeClr val="tx1"/>
                            </a:solidFill>
                            <a:latin typeface="Cambria Math"/>
                            <a:cs typeface="+mj-cs"/>
                          </a:rPr>
                          <m:t>𝟏𝟎</m:t>
                        </m:r>
                      </m:e>
                    </m:rad>
                  </m:oMath>
                </a14:m>
                <a:endParaRPr lang="en-US" sz="2400" b="1" dirty="0">
                  <a:solidFill>
                    <a:schemeClr val="tx1"/>
                  </a:solidFill>
                  <a:cs typeface="+mj-cs"/>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770088" y="3984958"/>
                <a:ext cx="2448272" cy="496483"/>
              </a:xfrm>
              <a:prstGeom prst="rect">
                <a:avLst/>
              </a:prstGeom>
              <a:blipFill>
                <a:blip r:embed="rId10"/>
                <a:stretch>
                  <a:fillRect l="-3483" t="-3704" b="-28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14"/>
              <p:cNvSpPr txBox="1"/>
              <p:nvPr/>
            </p:nvSpPr>
            <p:spPr>
              <a:xfrm>
                <a:off x="2246316" y="2525063"/>
                <a:ext cx="2633149" cy="938462"/>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400" b="1" i="1" smtClean="0">
                          <a:solidFill>
                            <a:schemeClr val="tx1"/>
                          </a:solidFill>
                          <a:latin typeface="Cambria Math"/>
                          <a:cs typeface="+mj-cs"/>
                        </a:rPr>
                        <m:t>𝒙</m:t>
                      </m:r>
                      <m:r>
                        <a:rPr lang="ar-EG" sz="2400" b="1" i="1" smtClean="0">
                          <a:solidFill>
                            <a:schemeClr val="tx1"/>
                          </a:solidFill>
                          <a:latin typeface="Cambria Math"/>
                          <a:cs typeface="+mj-cs"/>
                        </a:rPr>
                        <m:t>= </m:t>
                      </m:r>
                      <m:f>
                        <m:fPr>
                          <m:ctrlPr>
                            <a:rPr lang="en-US" sz="2400" b="1" i="1" smtClean="0">
                              <a:solidFill>
                                <a:schemeClr val="tx1"/>
                              </a:solidFill>
                              <a:latin typeface="Cambria Math" panose="02040503050406030204" pitchFamily="18" charset="0"/>
                              <a:cs typeface="+mj-cs"/>
                            </a:rPr>
                          </m:ctrlPr>
                        </m:fPr>
                        <m:num>
                          <m:r>
                            <a:rPr lang="en-US" sz="2400" b="1" i="1" smtClean="0">
                              <a:solidFill>
                                <a:schemeClr val="tx1"/>
                              </a:solidFill>
                              <a:latin typeface="Cambria Math"/>
                              <a:cs typeface="+mj-cs"/>
                            </a:rPr>
                            <m:t>𝟏𝟔</m:t>
                          </m:r>
                        </m:num>
                        <m:den>
                          <m:rad>
                            <m:radPr>
                              <m:degHide m:val="on"/>
                              <m:ctrlPr>
                                <a:rPr lang="en-US" sz="2400" b="1" i="1" smtClean="0">
                                  <a:solidFill>
                                    <a:schemeClr val="tx1"/>
                                  </a:solidFill>
                                  <a:latin typeface="Cambria Math" panose="02040503050406030204" pitchFamily="18" charset="0"/>
                                  <a:cs typeface="+mj-cs"/>
                                </a:rPr>
                              </m:ctrlPr>
                            </m:radPr>
                            <m:deg/>
                            <m:e>
                              <m:r>
                                <a:rPr lang="en-US" sz="2400" b="1" i="1" smtClean="0">
                                  <a:solidFill>
                                    <a:schemeClr val="tx1"/>
                                  </a:solidFill>
                                  <a:latin typeface="Cambria Math"/>
                                  <a:cs typeface="+mj-cs"/>
                                </a:rPr>
                                <m:t>𝟔</m:t>
                              </m:r>
                            </m:e>
                          </m:rad>
                        </m:den>
                      </m:f>
                      <m:r>
                        <a:rPr lang="en-US" sz="2400" b="1" i="1" smtClean="0">
                          <a:solidFill>
                            <a:schemeClr val="tx1"/>
                          </a:solidFill>
                          <a:latin typeface="Cambria Math"/>
                          <a:cs typeface="+mj-cs"/>
                        </a:rPr>
                        <m:t>=</m:t>
                      </m:r>
                      <m:f>
                        <m:fPr>
                          <m:ctrlPr>
                            <a:rPr lang="en-US" sz="2400" b="1" i="1" smtClean="0">
                              <a:solidFill>
                                <a:schemeClr val="tx1"/>
                              </a:solidFill>
                              <a:latin typeface="Cambria Math" panose="02040503050406030204" pitchFamily="18" charset="0"/>
                              <a:cs typeface="+mj-cs"/>
                            </a:rPr>
                          </m:ctrlPr>
                        </m:fPr>
                        <m:num>
                          <m:r>
                            <a:rPr lang="en-US" sz="2400" b="1" i="1" smtClean="0">
                              <a:solidFill>
                                <a:schemeClr val="tx1"/>
                              </a:solidFill>
                              <a:latin typeface="Cambria Math"/>
                              <a:cs typeface="+mj-cs"/>
                            </a:rPr>
                            <m:t>𝟖</m:t>
                          </m:r>
                          <m:rad>
                            <m:radPr>
                              <m:degHide m:val="on"/>
                              <m:ctrlPr>
                                <a:rPr lang="en-US" sz="2400" b="1" i="1" smtClean="0">
                                  <a:solidFill>
                                    <a:schemeClr val="tx1"/>
                                  </a:solidFill>
                                  <a:latin typeface="Cambria Math" panose="02040503050406030204" pitchFamily="18" charset="0"/>
                                  <a:cs typeface="+mj-cs"/>
                                </a:rPr>
                              </m:ctrlPr>
                            </m:radPr>
                            <m:deg/>
                            <m:e>
                              <m:r>
                                <a:rPr lang="en-US" sz="2400" b="1" i="1" smtClean="0">
                                  <a:solidFill>
                                    <a:schemeClr val="tx1"/>
                                  </a:solidFill>
                                  <a:latin typeface="Cambria Math"/>
                                  <a:cs typeface="+mj-cs"/>
                                </a:rPr>
                                <m:t>𝟔</m:t>
                              </m:r>
                            </m:e>
                          </m:rad>
                          <m:r>
                            <a:rPr lang="en-US" sz="2400" b="1" i="1" smtClean="0">
                              <a:solidFill>
                                <a:schemeClr val="tx1"/>
                              </a:solidFill>
                              <a:latin typeface="Cambria Math"/>
                              <a:cs typeface="+mj-cs"/>
                            </a:rPr>
                            <m:t> </m:t>
                          </m:r>
                        </m:num>
                        <m:den>
                          <m:r>
                            <a:rPr lang="en-US" sz="2400" b="1" i="1" smtClean="0">
                              <a:solidFill>
                                <a:schemeClr val="tx1"/>
                              </a:solidFill>
                              <a:latin typeface="Cambria Math"/>
                              <a:cs typeface="+mj-cs"/>
                            </a:rPr>
                            <m:t>𝟑</m:t>
                          </m:r>
                        </m:den>
                      </m:f>
                    </m:oMath>
                  </m:oMathPara>
                </a14:m>
                <a:endParaRPr lang="en-US" sz="2400" b="1" dirty="0">
                  <a:solidFill>
                    <a:schemeClr val="tx1"/>
                  </a:solidFill>
                  <a:cs typeface="+mj-cs"/>
                </a:endParaRPr>
              </a:p>
            </p:txBody>
          </p:sp>
        </mc:Choice>
        <mc:Fallback xmlns="">
          <p:sp>
            <p:nvSpPr>
              <p:cNvPr id="23" name="TextBox 14"/>
              <p:cNvSpPr txBox="1">
                <a:spLocks noRot="1" noChangeAspect="1" noMove="1" noResize="1" noEditPoints="1" noAdjustHandles="1" noChangeArrowheads="1" noChangeShapeType="1" noTextEdit="1"/>
              </p:cNvSpPr>
              <p:nvPr/>
            </p:nvSpPr>
            <p:spPr>
              <a:xfrm>
                <a:off x="2246316" y="2525063"/>
                <a:ext cx="2633149" cy="938462"/>
              </a:xfrm>
              <a:prstGeom prst="rect">
                <a:avLst/>
              </a:prstGeom>
              <a:blipFill>
                <a:blip r:embed="rId11"/>
                <a:stretch>
                  <a:fillRect/>
                </a:stretch>
              </a:blipFill>
            </p:spPr>
            <p:txBody>
              <a:bodyPr/>
              <a:lstStyle/>
              <a:p>
                <a:r>
                  <a:rPr lang="en-US">
                    <a:noFill/>
                  </a:rPr>
                  <a:t> </a:t>
                </a:r>
              </a:p>
            </p:txBody>
          </p:sp>
        </mc:Fallback>
      </mc:AlternateContent>
      <p:sp>
        <p:nvSpPr>
          <p:cNvPr id="25" name="مربع نص 2"/>
          <p:cNvSpPr txBox="1"/>
          <p:nvPr/>
        </p:nvSpPr>
        <p:spPr>
          <a:xfrm>
            <a:off x="6965774" y="5373223"/>
            <a:ext cx="1478833"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mj-cs"/>
              </a:rPr>
              <a:t>شكل القطع:</a:t>
            </a:r>
          </a:p>
        </p:txBody>
      </p:sp>
      <p:sp>
        <p:nvSpPr>
          <p:cNvPr id="28" name="عنصر نائب لرقم الشريحة 27"/>
          <p:cNvSpPr>
            <a:spLocks noGrp="1"/>
          </p:cNvSpPr>
          <p:nvPr>
            <p:ph type="sldNum" sz="quarter" idx="12"/>
          </p:nvPr>
        </p:nvSpPr>
        <p:spPr/>
        <p:txBody>
          <a:bodyPr/>
          <a:lstStyle/>
          <a:p>
            <a:fld id="{EF6D0C88-FD47-4942-AB86-EF92671F3350}" type="slidenum">
              <a:rPr lang="ar-KW" b="1" smtClean="0">
                <a:solidFill>
                  <a:schemeClr val="tx1"/>
                </a:solidFill>
                <a:cs typeface="+mj-cs"/>
              </a:rPr>
              <a:t>4</a:t>
            </a:fld>
            <a:endParaRPr lang="ar-KW" b="1">
              <a:solidFill>
                <a:schemeClr val="tx1"/>
              </a:solidFill>
              <a:cs typeface="+mj-cs"/>
            </a:endParaRPr>
          </a:p>
        </p:txBody>
      </p:sp>
      <mc:AlternateContent xmlns:mc="http://schemas.openxmlformats.org/markup-compatibility/2006" xmlns:a14="http://schemas.microsoft.com/office/drawing/2010/main">
        <mc:Choice Requires="a14">
          <p:sp>
            <p:nvSpPr>
              <p:cNvPr id="32" name="مربع نص 31">
                <a:extLst>
                  <a:ext uri="{FF2B5EF4-FFF2-40B4-BE49-F238E27FC236}">
                    <a16:creationId xmlns:a16="http://schemas.microsoft.com/office/drawing/2014/main" id="{EB47E6E2-2C78-4A1D-9D45-C7D5FE8C89D0}"/>
                  </a:ext>
                </a:extLst>
              </p:cNvPr>
              <p:cNvSpPr txBox="1"/>
              <p:nvPr/>
            </p:nvSpPr>
            <p:spPr>
              <a:xfrm>
                <a:off x="4292162" y="2669923"/>
                <a:ext cx="13350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mj-cs"/>
                        </a:rPr>
                        <m:t>,</m:t>
                      </m:r>
                    </m:oMath>
                  </m:oMathPara>
                </a14:m>
                <a:endParaRPr lang="en-US" sz="2400" dirty="0"/>
              </a:p>
            </p:txBody>
          </p:sp>
        </mc:Choice>
        <mc:Fallback xmlns="">
          <p:sp>
            <p:nvSpPr>
              <p:cNvPr id="32" name="مربع نص 31">
                <a:extLst>
                  <a:ext uri="{FF2B5EF4-FFF2-40B4-BE49-F238E27FC236}">
                    <a16:creationId xmlns:a16="http://schemas.microsoft.com/office/drawing/2014/main" id="{EB47E6E2-2C78-4A1D-9D45-C7D5FE8C89D0}"/>
                  </a:ext>
                </a:extLst>
              </p:cNvPr>
              <p:cNvSpPr txBox="1">
                <a:spLocks noRot="1" noChangeAspect="1" noMove="1" noResize="1" noEditPoints="1" noAdjustHandles="1" noChangeArrowheads="1" noChangeShapeType="1" noTextEdit="1"/>
              </p:cNvSpPr>
              <p:nvPr/>
            </p:nvSpPr>
            <p:spPr>
              <a:xfrm>
                <a:off x="4292162" y="2669923"/>
                <a:ext cx="1335062" cy="461665"/>
              </a:xfrm>
              <a:prstGeom prst="rect">
                <a:avLst/>
              </a:prstGeom>
              <a:blipFill>
                <a:blip r:embed="rId12"/>
                <a:stretch>
                  <a:fillRect/>
                </a:stretch>
              </a:blipFill>
            </p:spPr>
            <p:txBody>
              <a:bodyPr/>
              <a:lstStyle/>
              <a:p>
                <a:r>
                  <a:rPr lang="en-US">
                    <a:noFill/>
                  </a:rPr>
                  <a:t> </a:t>
                </a:r>
              </a:p>
            </p:txBody>
          </p:sp>
        </mc:Fallback>
      </mc:AlternateContent>
      <p:sp>
        <p:nvSpPr>
          <p:cNvPr id="33" name="مربع نص 2">
            <a:extLst>
              <a:ext uri="{FF2B5EF4-FFF2-40B4-BE49-F238E27FC236}">
                <a16:creationId xmlns:a16="http://schemas.microsoft.com/office/drawing/2014/main" id="{68ABEBB0-FFCB-4EF4-BC83-216E33945F62}"/>
              </a:ext>
            </a:extLst>
          </p:cNvPr>
          <p:cNvSpPr txBox="1"/>
          <p:nvPr/>
        </p:nvSpPr>
        <p:spPr>
          <a:xfrm>
            <a:off x="6191660" y="3937279"/>
            <a:ext cx="2666264" cy="461665"/>
          </a:xfrm>
          <a:prstGeom prst="rect">
            <a:avLst/>
          </a:prstGeom>
          <a:noFill/>
        </p:spPr>
        <p:txBody>
          <a:bodyPr wrap="square" rtlCol="1">
            <a:spAutoFit/>
          </a:bodyPr>
          <a:lstStyle/>
          <a:p>
            <a:pPr rtl="0" fontAlgn="base">
              <a:spcBef>
                <a:spcPct val="0"/>
              </a:spcBef>
              <a:spcAft>
                <a:spcPct val="0"/>
              </a:spcAft>
            </a:pPr>
            <a:r>
              <a:rPr lang="ar-KW" sz="2400" b="1" i="1" dirty="0">
                <a:latin typeface="Times New Roman" panose="02020603050405020304" pitchFamily="18" charset="0"/>
                <a:cs typeface="Times New Roman" panose="02020603050405020304" pitchFamily="18" charset="0"/>
              </a:rPr>
              <a:t> </a:t>
            </a:r>
            <a:r>
              <a:rPr lang="ar-EG" sz="2400" b="1" dirty="0">
                <a:latin typeface="Lucida Calligraphy" pitchFamily="66" charset="0"/>
                <a:cs typeface="+mj-cs"/>
              </a:rPr>
              <a:t>طول المحور </a:t>
            </a:r>
            <a:r>
              <a:rPr lang="ar-EG" sz="2400" b="1" dirty="0" err="1">
                <a:latin typeface="Lucida Calligraphy" pitchFamily="66" charset="0"/>
                <a:cs typeface="+mj-cs"/>
              </a:rPr>
              <a:t>الأ</a:t>
            </a:r>
            <a:r>
              <a:rPr lang="ar-KW" sz="2400" b="1" dirty="0">
                <a:latin typeface="Lucida Calligraphy" pitchFamily="66" charset="0"/>
                <a:cs typeface="+mj-cs"/>
              </a:rPr>
              <a:t>صغ</a:t>
            </a:r>
            <a:r>
              <a:rPr lang="ar-EG" sz="2400" b="1" dirty="0">
                <a:latin typeface="Lucida Calligraphy" pitchFamily="66" charset="0"/>
                <a:cs typeface="+mj-cs"/>
              </a:rPr>
              <a:t>ر</a:t>
            </a:r>
            <a:r>
              <a:rPr lang="ar-KW" sz="2400" b="1" dirty="0">
                <a:latin typeface="Lucida Calligraphy" pitchFamily="66" charset="0"/>
                <a:cs typeface="+mj-cs"/>
              </a:rPr>
              <a:t>:</a:t>
            </a:r>
          </a:p>
        </p:txBody>
      </p:sp>
      <p:pic>
        <p:nvPicPr>
          <p:cNvPr id="37" name="صورة 36">
            <a:extLst>
              <a:ext uri="{FF2B5EF4-FFF2-40B4-BE49-F238E27FC236}">
                <a16:creationId xmlns:a16="http://schemas.microsoft.com/office/drawing/2014/main" id="{E396A668-6769-40A1-AEBE-9431E5091C2F}"/>
              </a:ext>
            </a:extLst>
          </p:cNvPr>
          <p:cNvPicPr>
            <a:picLocks noChangeAspect="1"/>
          </p:cNvPicPr>
          <p:nvPr/>
        </p:nvPicPr>
        <p:blipFill>
          <a:blip r:embed="rId13"/>
          <a:stretch>
            <a:fillRect/>
          </a:stretch>
        </p:blipFill>
        <p:spPr>
          <a:xfrm>
            <a:off x="2821808" y="4671400"/>
            <a:ext cx="3131840" cy="2039054"/>
          </a:xfrm>
          <a:prstGeom prst="rect">
            <a:avLst/>
          </a:prstGeom>
        </p:spPr>
      </p:pic>
    </p:spTree>
    <p:extLst>
      <p:ext uri="{BB962C8B-B14F-4D97-AF65-F5344CB8AC3E}">
        <p14:creationId xmlns:p14="http://schemas.microsoft.com/office/powerpoint/2010/main" val="198147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right)">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randombar(horizontal)">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right)">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randombar(horizontal)">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circle(in)">
                                      <p:cBhvr>
                                        <p:cTn id="88" dur="20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8" grpId="0"/>
      <p:bldP spid="13" grpId="0"/>
      <p:bldP spid="15" grpId="0"/>
      <p:bldP spid="17" grpId="0"/>
      <p:bldP spid="19" grpId="0"/>
      <p:bldP spid="22" grpId="0"/>
      <p:bldP spid="23" grpId="0"/>
      <p:bldP spid="25"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4"/>
              <p:cNvSpPr txBox="1"/>
              <p:nvPr/>
            </p:nvSpPr>
            <p:spPr>
              <a:xfrm>
                <a:off x="827584" y="401037"/>
                <a:ext cx="7992888" cy="1803827"/>
              </a:xfrm>
              <a:prstGeom prst="rect">
                <a:avLst/>
              </a:prstGeom>
              <a:noFill/>
            </p:spPr>
            <p:txBody>
              <a:bodyPr wrap="square" rtlCol="0">
                <a:spAutoFit/>
              </a:bodyPr>
              <a:lstStyle/>
              <a:p>
                <a:r>
                  <a:rPr lang="ar-EG" sz="2000" b="1" dirty="0">
                    <a:solidFill>
                      <a:schemeClr val="tx1"/>
                    </a:solidFill>
                  </a:rPr>
                  <a:t>إذا كانت:</a:t>
                </a:r>
                <a14:m>
                  <m:oMath xmlns:m="http://schemas.openxmlformats.org/officeDocument/2006/math">
                    <m:r>
                      <a:rPr lang="ar-EG" sz="2000" b="1" i="1" smtClean="0">
                        <a:solidFill>
                          <a:schemeClr val="tx1"/>
                        </a:solidFill>
                        <a:latin typeface="Cambria Math"/>
                        <a:ea typeface="Cambria Math"/>
                      </a:rPr>
                      <m:t>=</m:t>
                    </m:r>
                    <m:r>
                      <a:rPr lang="en-US" sz="2000" b="1" i="1" smtClean="0">
                        <a:solidFill>
                          <a:schemeClr val="tx1"/>
                        </a:solidFill>
                        <a:latin typeface="Cambria Math"/>
                        <a:ea typeface="Cambria Math"/>
                      </a:rPr>
                      <m:t>𝟏</m:t>
                    </m:r>
                  </m:oMath>
                </a14:m>
                <a:r>
                  <a:rPr lang="ar-EG" sz="2000" b="1" dirty="0">
                    <a:solidFill>
                      <a:schemeClr val="tx1"/>
                    </a:solidFill>
                  </a:rPr>
                  <a:t> </a:t>
                </a:r>
                <a14:m>
                  <m:oMath xmlns:m="http://schemas.openxmlformats.org/officeDocument/2006/math">
                    <m:r>
                      <a:rPr lang="ar-EG" sz="2000" b="1" i="1" smtClean="0">
                        <a:solidFill>
                          <a:schemeClr val="tx1"/>
                        </a:solidFill>
                        <a:latin typeface="Cambria Math"/>
                        <a:ea typeface="Cambria Math"/>
                      </a:rPr>
                      <m:t>+</m:t>
                    </m:r>
                    <m:f>
                      <m:fPr>
                        <m:ctrlPr>
                          <a:rPr lang="ar-EG" sz="2000" b="1" i="1" smtClean="0">
                            <a:solidFill>
                              <a:schemeClr val="tx1"/>
                            </a:solidFill>
                            <a:latin typeface="Cambria Math" panose="02040503050406030204" pitchFamily="18" charset="0"/>
                            <a:ea typeface="Cambria Math"/>
                          </a:rPr>
                        </m:ctrlPr>
                      </m:fPr>
                      <m:num>
                        <m:sSup>
                          <m:sSupPr>
                            <m:ctrlPr>
                              <a:rPr lang="ar-EG" sz="2000" b="1" i="1" smtClean="0">
                                <a:solidFill>
                                  <a:schemeClr val="tx1"/>
                                </a:solidFill>
                                <a:latin typeface="Cambria Math" panose="02040503050406030204" pitchFamily="18" charset="0"/>
                                <a:ea typeface="Cambria Math"/>
                              </a:rPr>
                            </m:ctrlPr>
                          </m:sSupPr>
                          <m:e>
                            <m:r>
                              <a:rPr lang="en-US" sz="2000" b="1" i="1" smtClean="0">
                                <a:solidFill>
                                  <a:schemeClr val="tx1"/>
                                </a:solidFill>
                                <a:latin typeface="Cambria Math"/>
                                <a:ea typeface="Cambria Math"/>
                              </a:rPr>
                              <m:t>𝒚</m:t>
                            </m:r>
                          </m:e>
                          <m:sup>
                            <m:r>
                              <a:rPr lang="en-US" sz="2000" b="1" i="1" smtClean="0">
                                <a:solidFill>
                                  <a:schemeClr val="tx1"/>
                                </a:solidFill>
                                <a:latin typeface="Cambria Math"/>
                                <a:ea typeface="Cambria Math"/>
                              </a:rPr>
                              <m:t>𝟐</m:t>
                            </m:r>
                          </m:sup>
                        </m:sSup>
                      </m:num>
                      <m:den>
                        <m:r>
                          <a:rPr lang="en-US" sz="2000" b="1" i="1" smtClean="0">
                            <a:solidFill>
                              <a:schemeClr val="tx1"/>
                            </a:solidFill>
                            <a:latin typeface="Cambria Math"/>
                            <a:ea typeface="Cambria Math"/>
                          </a:rPr>
                          <m:t>𝟗</m:t>
                        </m:r>
                      </m:den>
                    </m:f>
                  </m:oMath>
                </a14:m>
                <a:r>
                  <a:rPr lang="ar-EG" sz="2000" b="1" dirty="0">
                    <a:solidFill>
                      <a:schemeClr val="tx1"/>
                    </a:solidFill>
                  </a:rPr>
                  <a:t> </a:t>
                </a:r>
                <a14:m>
                  <m:oMath xmlns:m="http://schemas.openxmlformats.org/officeDocument/2006/math">
                    <m:f>
                      <m:fPr>
                        <m:ctrlPr>
                          <a:rPr lang="ar-EG" sz="2000" b="1" i="1" smtClean="0">
                            <a:solidFill>
                              <a:schemeClr val="tx1"/>
                            </a:solidFill>
                            <a:latin typeface="Cambria Math" panose="02040503050406030204" pitchFamily="18" charset="0"/>
                          </a:rPr>
                        </m:ctrlPr>
                      </m:fPr>
                      <m:num>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a:rPr>
                              <m:t>𝒙</m:t>
                            </m:r>
                          </m:e>
                          <m:sup>
                            <m:r>
                              <a:rPr lang="en-US" sz="2000" b="1" i="1" smtClean="0">
                                <a:solidFill>
                                  <a:schemeClr val="tx1"/>
                                </a:solidFill>
                                <a:latin typeface="Cambria Math"/>
                              </a:rPr>
                              <m:t>𝟐</m:t>
                            </m:r>
                          </m:sup>
                        </m:sSup>
                      </m:num>
                      <m:den>
                        <m:r>
                          <a:rPr lang="ar-KW" sz="2000" b="1" i="1" smtClean="0">
                            <a:solidFill>
                              <a:schemeClr val="tx1"/>
                            </a:solidFill>
                            <a:latin typeface="Cambria Math"/>
                          </a:rPr>
                          <m:t>𝟒</m:t>
                        </m:r>
                      </m:den>
                    </m:f>
                  </m:oMath>
                </a14:m>
                <a:r>
                  <a:rPr lang="ar-EG" sz="2000" b="1" dirty="0">
                    <a:solidFill>
                      <a:schemeClr val="tx1"/>
                    </a:solidFill>
                  </a:rPr>
                  <a:t> معادلة قطع ناقص فأوجد :</a:t>
                </a:r>
              </a:p>
              <a:p>
                <a:r>
                  <a:rPr lang="en-US" sz="2000" b="1" dirty="0">
                    <a:solidFill>
                      <a:schemeClr val="tx1"/>
                    </a:solidFill>
                  </a:rPr>
                  <a:t>  (a) </a:t>
                </a:r>
                <a:r>
                  <a:rPr lang="ar-EG" sz="2000" b="1" dirty="0">
                    <a:solidFill>
                      <a:schemeClr val="tx1"/>
                    </a:solidFill>
                  </a:rPr>
                  <a:t>رأسي القطع وطرفي المحور الأصغر.</a:t>
                </a:r>
              </a:p>
              <a:p>
                <a:r>
                  <a:rPr lang="en-US" sz="2000" b="1" dirty="0">
                    <a:latin typeface="Times New Roman" panose="02020603050405020304" pitchFamily="18" charset="0"/>
                    <a:cs typeface="Times New Roman" panose="02020603050405020304" pitchFamily="18" charset="0"/>
                  </a:rPr>
                  <a:t>  (b) </a:t>
                </a:r>
                <a:r>
                  <a:rPr lang="ar-EG" sz="2000" b="1" dirty="0">
                    <a:solidFill>
                      <a:schemeClr val="tx1"/>
                    </a:solidFill>
                  </a:rPr>
                  <a:t>البؤرتين.</a:t>
                </a:r>
              </a:p>
              <a:p>
                <a:r>
                  <a:rPr lang="en-US" sz="2000" b="1" dirty="0">
                    <a:latin typeface="Times New Roman" panose="02020603050405020304" pitchFamily="18" charset="0"/>
                    <a:cs typeface="Times New Roman" panose="02020603050405020304" pitchFamily="18" charset="0"/>
                  </a:rPr>
                  <a:t>(c) </a:t>
                </a:r>
                <a:r>
                  <a:rPr lang="ar-EG" sz="2000" b="1" dirty="0">
                    <a:solidFill>
                      <a:schemeClr val="tx1"/>
                    </a:solidFill>
                  </a:rPr>
                  <a:t> </a:t>
                </a:r>
                <a:r>
                  <a:rPr lang="en-US" sz="2000" b="1" dirty="0">
                    <a:solidFill>
                      <a:schemeClr val="tx1"/>
                    </a:solidFill>
                  </a:rPr>
                  <a:t> </a:t>
                </a:r>
                <a:r>
                  <a:rPr lang="ar-EG" sz="2000" b="1" dirty="0">
                    <a:solidFill>
                      <a:schemeClr val="tx1"/>
                    </a:solidFill>
                  </a:rPr>
                  <a:t>معادلتي دليلي القطع.</a:t>
                </a:r>
              </a:p>
              <a:p>
                <a:r>
                  <a:rPr lang="en-US" sz="2000" b="1" dirty="0">
                    <a:latin typeface="Times New Roman" panose="02020603050405020304" pitchFamily="18" charset="0"/>
                    <a:cs typeface="Times New Roman" panose="02020603050405020304" pitchFamily="18" charset="0"/>
                  </a:rPr>
                  <a:t>(d)</a:t>
                </a:r>
                <a:r>
                  <a:rPr lang="ar-EG" sz="2000" b="1" dirty="0">
                    <a:solidFill>
                      <a:schemeClr val="tx1"/>
                    </a:solidFill>
                  </a:rPr>
                  <a:t> </a:t>
                </a:r>
                <a:r>
                  <a:rPr lang="en-US" sz="2000" b="1" dirty="0">
                    <a:solidFill>
                      <a:schemeClr val="tx1"/>
                    </a:solidFill>
                  </a:rPr>
                  <a:t> </a:t>
                </a:r>
                <a:r>
                  <a:rPr lang="ar-EG" sz="2000" b="1" dirty="0">
                    <a:solidFill>
                      <a:schemeClr val="tx1"/>
                    </a:solidFill>
                  </a:rPr>
                  <a:t>طول كل من المحورين ثم ارسم شكلا تقريبيا للقطع.</a:t>
                </a:r>
                <a:endParaRPr lang="en-US" sz="2000" b="1" dirty="0">
                  <a:solidFill>
                    <a:schemeClr val="tx1"/>
                  </a:solidFill>
                </a:endParaRPr>
              </a:p>
            </p:txBody>
          </p:sp>
        </mc:Choice>
        <mc:Fallback xmlns="">
          <p:sp>
            <p:nvSpPr>
              <p:cNvPr id="6" name="TextBox 4"/>
              <p:cNvSpPr txBox="1">
                <a:spLocks noRot="1" noChangeAspect="1" noMove="1" noResize="1" noEditPoints="1" noAdjustHandles="1" noChangeArrowheads="1" noChangeShapeType="1" noTextEdit="1"/>
              </p:cNvSpPr>
              <p:nvPr/>
            </p:nvSpPr>
            <p:spPr>
              <a:xfrm>
                <a:off x="827584" y="401037"/>
                <a:ext cx="7992888" cy="1803827"/>
              </a:xfrm>
              <a:prstGeom prst="rect">
                <a:avLst/>
              </a:prstGeom>
              <a:blipFill>
                <a:blip r:embed="rId2"/>
                <a:stretch>
                  <a:fillRect r="-839" b="-5405"/>
                </a:stretch>
              </a:blipFill>
            </p:spPr>
            <p:txBody>
              <a:bodyPr/>
              <a:lstStyle/>
              <a:p>
                <a:r>
                  <a:rPr lang="en-US">
                    <a:noFill/>
                  </a:rPr>
                  <a:t> </a:t>
                </a:r>
              </a:p>
            </p:txBody>
          </p:sp>
        </mc:Fallback>
      </mc:AlternateContent>
      <p:sp>
        <p:nvSpPr>
          <p:cNvPr id="7" name="TextBox 2"/>
          <p:cNvSpPr txBox="1"/>
          <p:nvPr/>
        </p:nvSpPr>
        <p:spPr>
          <a:xfrm>
            <a:off x="8100392" y="2060848"/>
            <a:ext cx="865406" cy="461665"/>
          </a:xfrm>
          <a:prstGeom prst="rect">
            <a:avLst/>
          </a:prstGeom>
          <a:noFill/>
        </p:spPr>
        <p:txBody>
          <a:bodyPr wrap="square" rtlCol="0">
            <a:spAutoFit/>
          </a:bodyPr>
          <a:lstStyle/>
          <a:p>
            <a:pPr rtl="0" fontAlgn="base">
              <a:spcBef>
                <a:spcPct val="0"/>
              </a:spcBef>
              <a:spcAft>
                <a:spcPct val="0"/>
              </a:spcAft>
            </a:pPr>
            <a:r>
              <a:rPr lang="ar-EG" sz="2400" b="1" u="sng" dirty="0">
                <a:solidFill>
                  <a:srgbClr val="FF0000"/>
                </a:solidFill>
                <a:latin typeface="Lucida Calligraphy" pitchFamily="66" charset="0"/>
                <a:cs typeface="Arial" pitchFamily="34" charset="0"/>
              </a:rPr>
              <a:t>الحل</a:t>
            </a:r>
            <a:r>
              <a:rPr lang="ar-KW" sz="2400" b="1" u="sng" dirty="0">
                <a:solidFill>
                  <a:srgbClr val="FF0000"/>
                </a:solidFill>
                <a:latin typeface="Lucida Calligraphy" pitchFamily="66" charset="0"/>
                <a:cs typeface="Arial" pitchFamily="34" charset="0"/>
              </a:rPr>
              <a:t>:</a:t>
            </a:r>
            <a:endParaRPr lang="en-US" sz="2400" b="1" u="sng" dirty="0">
              <a:solidFill>
                <a:srgbClr val="FF0000"/>
              </a:solidFill>
              <a:latin typeface="Lucida Calligraphy" pitchFamily="66" charset="0"/>
              <a:cs typeface="Arial" pitchFamily="34" charset="0"/>
            </a:endParaRPr>
          </a:p>
        </p:txBody>
      </p:sp>
      <p:sp>
        <p:nvSpPr>
          <p:cNvPr id="8" name="مربع نص 2"/>
          <p:cNvSpPr txBox="1"/>
          <p:nvPr/>
        </p:nvSpPr>
        <p:spPr>
          <a:xfrm>
            <a:off x="6084168" y="2447890"/>
            <a:ext cx="2736304" cy="400110"/>
          </a:xfrm>
          <a:prstGeom prst="rect">
            <a:avLst/>
          </a:prstGeom>
          <a:noFill/>
        </p:spPr>
        <p:txBody>
          <a:bodyPr wrap="square" rtlCol="1">
            <a:spAutoFit/>
          </a:bodyPr>
          <a:lstStyle/>
          <a:p>
            <a:pPr algn="l" fontAlgn="base">
              <a:spcBef>
                <a:spcPct val="0"/>
              </a:spcBef>
              <a:spcAft>
                <a:spcPct val="0"/>
              </a:spcAft>
            </a:pPr>
            <a:r>
              <a:rPr lang="en-US" sz="2000" b="1" dirty="0">
                <a:latin typeface="Times New Roman" panose="02020603050405020304" pitchFamily="18" charset="0"/>
                <a:cs typeface="Times New Roman" panose="02020603050405020304" pitchFamily="18" charset="0"/>
              </a:rPr>
              <a:t>(a)</a:t>
            </a:r>
            <a:r>
              <a:rPr lang="ar-EG" sz="2000" b="1" dirty="0">
                <a:latin typeface="Lucida Calligraphy" pitchFamily="66" charset="0"/>
                <a:cs typeface="Arial" pitchFamily="34" charset="0"/>
              </a:rPr>
              <a:t> </a:t>
            </a:r>
            <a:r>
              <a:rPr lang="ar-EG" sz="2000" b="1" dirty="0">
                <a:latin typeface="Lucida Calligraphy" pitchFamily="66" charset="0"/>
                <a:cs typeface="+mj-cs"/>
              </a:rPr>
              <a:t>معادلة القطع الناقص هي</a:t>
            </a:r>
            <a:r>
              <a:rPr lang="ar-EG" sz="2000" b="1" dirty="0">
                <a:latin typeface="Lucida Calligraphy" pitchFamily="66" charset="0"/>
                <a:cs typeface="Arial" pitchFamily="34" charset="0"/>
              </a:rPr>
              <a:t>:</a:t>
            </a:r>
            <a:endParaRPr lang="ar-KW" sz="2000"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9" name="TextBox 5"/>
              <p:cNvSpPr txBox="1"/>
              <p:nvPr/>
            </p:nvSpPr>
            <p:spPr>
              <a:xfrm>
                <a:off x="960601" y="2284029"/>
                <a:ext cx="2736304" cy="842923"/>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𝒂</m:t>
                              </m:r>
                            </m:e>
                            <m:sup>
                              <m:r>
                                <a:rPr lang="en-US" sz="2400" b="1" i="1" smtClean="0">
                                  <a:solidFill>
                                    <a:schemeClr val="tx1"/>
                                  </a:solidFill>
                                  <a:latin typeface="Cambria Math"/>
                                </a:rPr>
                                <m:t>𝟐</m:t>
                              </m:r>
                            </m:sup>
                          </m:sSup>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𝒃</m:t>
                              </m:r>
                            </m:e>
                            <m:sup>
                              <m:r>
                                <a:rPr lang="en-US" sz="2400" b="1" i="1" smtClean="0">
                                  <a:solidFill>
                                    <a:schemeClr val="tx1"/>
                                  </a:solidFill>
                                  <a:latin typeface="Cambria Math"/>
                                  <a:ea typeface="Cambria Math"/>
                                </a:rPr>
                                <m:t>𝟐</m:t>
                              </m:r>
                            </m:sup>
                          </m:sSup>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9" name="TextBox 5"/>
              <p:cNvSpPr txBox="1">
                <a:spLocks noRot="1" noChangeAspect="1" noMove="1" noResize="1" noEditPoints="1" noAdjustHandles="1" noChangeArrowheads="1" noChangeShapeType="1" noTextEdit="1"/>
              </p:cNvSpPr>
              <p:nvPr/>
            </p:nvSpPr>
            <p:spPr>
              <a:xfrm>
                <a:off x="960601" y="2284029"/>
                <a:ext cx="2736304" cy="842923"/>
              </a:xfrm>
              <a:prstGeom prst="rect">
                <a:avLst/>
              </a:prstGeom>
              <a:blipFill>
                <a:blip r:embed="rId3"/>
                <a:stretch>
                  <a:fillRect/>
                </a:stretch>
              </a:blipFill>
            </p:spPr>
            <p:txBody>
              <a:bodyPr/>
              <a:lstStyle/>
              <a:p>
                <a:r>
                  <a:rPr lang="en-US">
                    <a:noFill/>
                  </a:rPr>
                  <a:t> </a:t>
                </a:r>
              </a:p>
            </p:txBody>
          </p:sp>
        </mc:Fallback>
      </mc:AlternateContent>
      <p:sp>
        <p:nvSpPr>
          <p:cNvPr id="10" name="مربع نص 2"/>
          <p:cNvSpPr txBox="1"/>
          <p:nvPr/>
        </p:nvSpPr>
        <p:spPr>
          <a:xfrm>
            <a:off x="5580112" y="3244334"/>
            <a:ext cx="3062218" cy="369332"/>
          </a:xfrm>
          <a:prstGeom prst="rect">
            <a:avLst/>
          </a:prstGeom>
          <a:noFill/>
        </p:spPr>
        <p:txBody>
          <a:bodyPr wrap="square" rtlCol="1">
            <a:spAutoFit/>
          </a:bodyPr>
          <a:lstStyle>
            <a:defPPr>
              <a:defRPr lang="ar-KW"/>
            </a:defPPr>
            <a:lvl1pPr algn="l" fontAlgn="base">
              <a:spcBef>
                <a:spcPct val="0"/>
              </a:spcBef>
              <a:spcAft>
                <a:spcPct val="0"/>
              </a:spcAft>
              <a:defRPr sz="2000" b="1">
                <a:latin typeface="Times New Roman" panose="02020603050405020304" pitchFamily="18" charset="0"/>
                <a:cs typeface="Times New Roman" panose="02020603050405020304" pitchFamily="18" charset="0"/>
              </a:defRPr>
            </a:lvl1pPr>
          </a:lstStyle>
          <a:p>
            <a:r>
              <a:rPr lang="ar-EG" dirty="0"/>
              <a:t>ومن معادلة القطع الناقص نجد أن :</a:t>
            </a:r>
            <a:endParaRPr lang="ar-KW" dirty="0"/>
          </a:p>
        </p:txBody>
      </p:sp>
      <mc:AlternateContent xmlns:mc="http://schemas.openxmlformats.org/markup-compatibility/2006" xmlns:a14="http://schemas.microsoft.com/office/drawing/2010/main">
        <mc:Choice Requires="a14">
          <p:sp>
            <p:nvSpPr>
              <p:cNvPr id="11" name="مربع نص 2"/>
              <p:cNvSpPr txBox="1"/>
              <p:nvPr/>
            </p:nvSpPr>
            <p:spPr>
              <a:xfrm>
                <a:off x="638766" y="3137551"/>
                <a:ext cx="2709098" cy="621004"/>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𝒂</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𝟗</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𝒂</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𝟑</m:t>
                      </m:r>
                    </m:oMath>
                  </m:oMathPara>
                </a14:m>
                <a:endParaRPr lang="ar-KW" sz="2400" b="1" dirty="0">
                  <a:solidFill>
                    <a:schemeClr val="tx1"/>
                  </a:solidFill>
                  <a:latin typeface="Lucida Calligraphy" pitchFamily="66" charset="0"/>
                  <a:cs typeface="Arial" pitchFamily="34" charset="0"/>
                </a:endParaRPr>
              </a:p>
            </p:txBody>
          </p:sp>
        </mc:Choice>
        <mc:Fallback xmlns="">
          <p:sp>
            <p:nvSpPr>
              <p:cNvPr id="11" name="مربع نص 2"/>
              <p:cNvSpPr txBox="1">
                <a:spLocks noRot="1" noChangeAspect="1" noMove="1" noResize="1" noEditPoints="1" noAdjustHandles="1" noChangeArrowheads="1" noChangeShapeType="1" noTextEdit="1"/>
              </p:cNvSpPr>
              <p:nvPr/>
            </p:nvSpPr>
            <p:spPr>
              <a:xfrm>
                <a:off x="638766" y="3137551"/>
                <a:ext cx="2709098" cy="6210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مربع نص 2"/>
              <p:cNvSpPr txBox="1"/>
              <p:nvPr/>
            </p:nvSpPr>
            <p:spPr>
              <a:xfrm>
                <a:off x="827584" y="3873373"/>
                <a:ext cx="2709098" cy="621004"/>
              </a:xfrm>
              <a:prstGeom prst="rect">
                <a:avLst/>
              </a:prstGeom>
              <a:noFill/>
            </p:spPr>
            <p:txBody>
              <a:bodyPr wrap="square" rtlCol="1">
                <a:spAutoFit/>
              </a:bodyPr>
              <a:lstStyle/>
              <a:p>
                <a:pPr algn="l" rtl="0" fontAlgn="base">
                  <a:spcBef>
                    <a:spcPct val="0"/>
                  </a:spcBef>
                  <a:spcAft>
                    <a:spcPct val="0"/>
                  </a:spcAft>
                </a:pPr>
                <a14:m>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𝒃</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𝟒</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𝒃</m:t>
                    </m:r>
                    <m:r>
                      <a:rPr lang="en-US" sz="2400" b="1" i="1" smtClean="0">
                        <a:solidFill>
                          <a:schemeClr val="tx1"/>
                        </a:solidFill>
                        <a:latin typeface="Cambria Math"/>
                        <a:ea typeface="Cambria Math"/>
                        <a:cs typeface="Arial" pitchFamily="34" charset="0"/>
                      </a:rPr>
                      <m:t> =</m:t>
                    </m:r>
                  </m:oMath>
                </a14:m>
                <a:r>
                  <a:rPr lang="en-US" sz="2400" b="1" dirty="0">
                    <a:solidFill>
                      <a:schemeClr val="tx1"/>
                    </a:solidFill>
                    <a:latin typeface="Lucida Calligraphy" pitchFamily="66" charset="0"/>
                    <a:cs typeface="Arial" pitchFamily="34" charset="0"/>
                  </a:rPr>
                  <a:t>2</a:t>
                </a:r>
                <a:endParaRPr lang="ar-KW" sz="2400" b="1" dirty="0">
                  <a:solidFill>
                    <a:schemeClr val="tx1"/>
                  </a:solidFill>
                  <a:latin typeface="Lucida Calligraphy" pitchFamily="66" charset="0"/>
                  <a:cs typeface="Arial" pitchFamily="34" charset="0"/>
                </a:endParaRPr>
              </a:p>
            </p:txBody>
          </p:sp>
        </mc:Choice>
        <mc:Fallback xmlns="">
          <p:sp>
            <p:nvSpPr>
              <p:cNvPr id="12" name="مربع نص 2"/>
              <p:cNvSpPr txBox="1">
                <a:spLocks noRot="1" noChangeAspect="1" noMove="1" noResize="1" noEditPoints="1" noAdjustHandles="1" noChangeArrowheads="1" noChangeShapeType="1" noTextEdit="1"/>
              </p:cNvSpPr>
              <p:nvPr/>
            </p:nvSpPr>
            <p:spPr>
              <a:xfrm>
                <a:off x="827584" y="3873373"/>
                <a:ext cx="2709098" cy="621004"/>
              </a:xfrm>
              <a:prstGeom prst="rect">
                <a:avLst/>
              </a:prstGeom>
              <a:blipFill>
                <a:blip r:embed="rId5"/>
                <a:stretch>
                  <a:fillRect b="-21569"/>
                </a:stretch>
              </a:blipFill>
            </p:spPr>
            <p:txBody>
              <a:bodyPr/>
              <a:lstStyle/>
              <a:p>
                <a:r>
                  <a:rPr lang="en-US">
                    <a:noFill/>
                  </a:rPr>
                  <a:t> </a:t>
                </a:r>
              </a:p>
            </p:txBody>
          </p:sp>
        </mc:Fallback>
      </mc:AlternateContent>
      <p:sp>
        <p:nvSpPr>
          <p:cNvPr id="13" name="مربع نص 2"/>
          <p:cNvSpPr txBox="1"/>
          <p:nvPr/>
        </p:nvSpPr>
        <p:spPr>
          <a:xfrm>
            <a:off x="4598222" y="4453082"/>
            <a:ext cx="4063558" cy="400110"/>
          </a:xfrm>
          <a:prstGeom prst="rect">
            <a:avLst/>
          </a:prstGeom>
          <a:noFill/>
        </p:spPr>
        <p:txBody>
          <a:bodyPr wrap="square" rtlCol="1">
            <a:spAutoFit/>
          </a:bodyPr>
          <a:lstStyle/>
          <a:p>
            <a:pPr rtl="0" fontAlgn="base">
              <a:spcBef>
                <a:spcPct val="0"/>
              </a:spcBef>
              <a:spcAft>
                <a:spcPct val="0"/>
              </a:spcAft>
            </a:pPr>
            <a:r>
              <a:rPr lang="ar-EG" sz="2000" b="1" dirty="0">
                <a:latin typeface="Times New Roman" panose="02020603050405020304" pitchFamily="18" charset="0"/>
                <a:cs typeface="Times New Roman" panose="02020603050405020304" pitchFamily="18" charset="0"/>
              </a:rPr>
              <a:t>والمحور الاكبر ينطبق علي محور ال</a:t>
            </a:r>
            <a:r>
              <a:rPr lang="ar-KW" sz="2000" b="1" dirty="0">
                <a:latin typeface="Times New Roman" panose="02020603050405020304" pitchFamily="18" charset="0"/>
                <a:cs typeface="Times New Roman" panose="02020603050405020304" pitchFamily="18" charset="0"/>
              </a:rPr>
              <a:t>صادا</a:t>
            </a:r>
            <a:r>
              <a:rPr lang="ar-EG" sz="2000" b="1" dirty="0">
                <a:latin typeface="Times New Roman" panose="02020603050405020304" pitchFamily="18" charset="0"/>
                <a:cs typeface="Times New Roman" panose="02020603050405020304" pitchFamily="18" charset="0"/>
              </a:rPr>
              <a:t>ت </a:t>
            </a:r>
            <a:endParaRPr lang="ar-KW" sz="2000" b="1" dirty="0">
              <a:latin typeface="Times New Roman" panose="02020603050405020304" pitchFamily="18" charset="0"/>
              <a:cs typeface="Times New Roman" panose="02020603050405020304" pitchFamily="18" charset="0"/>
            </a:endParaRPr>
          </a:p>
        </p:txBody>
      </p:sp>
      <p:sp>
        <p:nvSpPr>
          <p:cNvPr id="14" name="مربع نص 2"/>
          <p:cNvSpPr txBox="1"/>
          <p:nvPr/>
        </p:nvSpPr>
        <p:spPr>
          <a:xfrm>
            <a:off x="5580112" y="4945087"/>
            <a:ext cx="3062218" cy="400110"/>
          </a:xfrm>
          <a:prstGeom prst="rect">
            <a:avLst/>
          </a:prstGeom>
          <a:noFill/>
        </p:spPr>
        <p:txBody>
          <a:bodyPr wrap="square" rtlCol="1">
            <a:spAutoFit/>
          </a:bodyPr>
          <a:lstStyle/>
          <a:p>
            <a:pPr rtl="0" fontAlgn="base">
              <a:spcBef>
                <a:spcPct val="0"/>
              </a:spcBef>
              <a:spcAft>
                <a:spcPct val="0"/>
              </a:spcAft>
            </a:pPr>
            <a:r>
              <a:rPr lang="ar-EG" sz="2000" b="1" dirty="0">
                <a:latin typeface="Times New Roman" panose="02020603050405020304" pitchFamily="18" charset="0"/>
                <a:cs typeface="Times New Roman" panose="02020603050405020304" pitchFamily="18" charset="0"/>
              </a:rPr>
              <a:t>رأسا القطع الناقص هما : </a:t>
            </a:r>
            <a:endParaRPr lang="ar-KW"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مربع نص 2"/>
              <p:cNvSpPr txBox="1"/>
              <p:nvPr/>
            </p:nvSpPr>
            <p:spPr>
              <a:xfrm>
                <a:off x="554293" y="4852742"/>
                <a:ext cx="3062218" cy="461665"/>
              </a:xfrm>
              <a:prstGeom prst="rect">
                <a:avLst/>
              </a:prstGeom>
              <a:noFill/>
            </p:spPr>
            <p:txBody>
              <a:bodyPr wrap="square" rtlCol="1">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Lucida Calligraphy" pitchFamily="66" charset="0"/>
                    <a:cs typeface="Arial" pitchFamily="34" charset="0"/>
                  </a:rPr>
                  <a:t>1</a:t>
                </a:r>
                <a14:m>
                  <m:oMath xmlns:m="http://schemas.openxmlformats.org/officeDocument/2006/math">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𝟑</m:t>
                        </m:r>
                      </m:e>
                    </m:d>
                    <m:r>
                      <a:rPr lang="en-US" sz="2400" b="1" i="1" smtClean="0">
                        <a:solidFill>
                          <a:schemeClr val="tx1"/>
                        </a:solidFill>
                        <a:latin typeface="Cambria Math"/>
                        <a:cs typeface="Arial" pitchFamily="34" charset="0"/>
                      </a:rPr>
                      <m:t> , </m:t>
                    </m:r>
                    <m:r>
                      <a:rPr lang="en-US" sz="2400" b="1" i="1" smtClean="0">
                        <a:solidFill>
                          <a:schemeClr val="tx1"/>
                        </a:solidFill>
                        <a:latin typeface="Cambria Math"/>
                        <a:cs typeface="Arial" pitchFamily="34" charset="0"/>
                      </a:rPr>
                      <m:t>𝑨</m:t>
                    </m:r>
                    <m:r>
                      <a:rPr lang="en-US" sz="2400" b="1" i="1" baseline="-25000" smtClean="0">
                        <a:solidFill>
                          <a:schemeClr val="tx1"/>
                        </a:solidFill>
                        <a:latin typeface="Cambria Math"/>
                        <a:cs typeface="Arial" pitchFamily="34" charset="0"/>
                      </a:rPr>
                      <m:t>𝟐</m:t>
                    </m:r>
                    <m:r>
                      <a:rPr lang="en-US" sz="2400" b="1" i="1" smtClean="0">
                        <a:solidFill>
                          <a:schemeClr val="tx1"/>
                        </a:solidFill>
                        <a:latin typeface="Cambria Math"/>
                        <a:cs typeface="Arial" pitchFamily="34" charset="0"/>
                      </a:rPr>
                      <m:t> </m:t>
                    </m:r>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 </m:t>
                        </m:r>
                        <m:r>
                          <a:rPr lang="en-US" sz="2400" b="1" i="1" smtClean="0">
                            <a:solidFill>
                              <a:schemeClr val="tx1"/>
                            </a:solidFill>
                            <a:latin typeface="Cambria Math"/>
                            <a:cs typeface="Arial" pitchFamily="34" charset="0"/>
                          </a:rPr>
                          <m:t>𝟑</m:t>
                        </m:r>
                      </m:e>
                    </m:d>
                  </m:oMath>
                </a14:m>
                <a:endParaRPr lang="ar-KW" sz="2400" b="1" dirty="0">
                  <a:solidFill>
                    <a:schemeClr val="tx1"/>
                  </a:solidFill>
                  <a:latin typeface="Lucida Calligraphy" pitchFamily="66" charset="0"/>
                  <a:cs typeface="Arial" pitchFamily="34" charset="0"/>
                </a:endParaRPr>
              </a:p>
            </p:txBody>
          </p:sp>
        </mc:Choice>
        <mc:Fallback xmlns="">
          <p:sp>
            <p:nvSpPr>
              <p:cNvPr id="15" name="مربع نص 2"/>
              <p:cNvSpPr txBox="1">
                <a:spLocks noRot="1" noChangeAspect="1" noMove="1" noResize="1" noEditPoints="1" noAdjustHandles="1" noChangeArrowheads="1" noChangeShapeType="1" noTextEdit="1"/>
              </p:cNvSpPr>
              <p:nvPr/>
            </p:nvSpPr>
            <p:spPr>
              <a:xfrm>
                <a:off x="554293" y="4852742"/>
                <a:ext cx="3062218" cy="461665"/>
              </a:xfrm>
              <a:prstGeom prst="rect">
                <a:avLst/>
              </a:prstGeom>
              <a:blipFill>
                <a:blip r:embed="rId6"/>
                <a:stretch>
                  <a:fillRect l="-3187" t="-10526" b="-28947"/>
                </a:stretch>
              </a:blipFill>
            </p:spPr>
            <p:txBody>
              <a:bodyPr/>
              <a:lstStyle/>
              <a:p>
                <a:r>
                  <a:rPr lang="en-US">
                    <a:noFill/>
                  </a:rPr>
                  <a:t> </a:t>
                </a:r>
              </a:p>
            </p:txBody>
          </p:sp>
        </mc:Fallback>
      </mc:AlternateContent>
      <p:sp>
        <p:nvSpPr>
          <p:cNvPr id="16" name="مربع نص 2"/>
          <p:cNvSpPr txBox="1"/>
          <p:nvPr/>
        </p:nvSpPr>
        <p:spPr>
          <a:xfrm>
            <a:off x="5610561" y="5661830"/>
            <a:ext cx="3062218" cy="400110"/>
          </a:xfrm>
          <a:prstGeom prst="rect">
            <a:avLst/>
          </a:prstGeom>
          <a:noFill/>
        </p:spPr>
        <p:txBody>
          <a:bodyPr wrap="square" rtlCol="1">
            <a:spAutoFit/>
          </a:bodyPr>
          <a:lstStyle/>
          <a:p>
            <a:pPr rtl="0" fontAlgn="base">
              <a:spcBef>
                <a:spcPct val="0"/>
              </a:spcBef>
              <a:spcAft>
                <a:spcPct val="0"/>
              </a:spcAft>
            </a:pPr>
            <a:r>
              <a:rPr lang="ar-EG" sz="2000" b="1" dirty="0">
                <a:latin typeface="Times New Roman" panose="02020603050405020304" pitchFamily="18" charset="0"/>
                <a:cs typeface="Times New Roman" panose="02020603050405020304" pitchFamily="18" charset="0"/>
              </a:rPr>
              <a:t>طرفا المحور الاصغر هما : </a:t>
            </a:r>
            <a:endParaRPr lang="ar-KW"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مربع نص 2"/>
              <p:cNvSpPr txBox="1"/>
              <p:nvPr/>
            </p:nvSpPr>
            <p:spPr>
              <a:xfrm>
                <a:off x="554293" y="5551885"/>
                <a:ext cx="3062218" cy="461665"/>
              </a:xfrm>
              <a:prstGeom prst="rect">
                <a:avLst/>
              </a:prstGeom>
              <a:noFill/>
            </p:spPr>
            <p:txBody>
              <a:bodyPr wrap="square" rtlCol="1">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B</a:t>
                </a:r>
                <a:r>
                  <a:rPr lang="en-US" sz="2400" b="1" baseline="-25000" dirty="0">
                    <a:solidFill>
                      <a:schemeClr val="tx1"/>
                    </a:solidFill>
                    <a:latin typeface="Lucida Calligraphy" pitchFamily="66" charset="0"/>
                    <a:cs typeface="Arial" pitchFamily="34" charset="0"/>
                  </a:rPr>
                  <a:t>1</a:t>
                </a:r>
                <a14:m>
                  <m:oMath xmlns:m="http://schemas.openxmlformats.org/officeDocument/2006/math">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𝟐</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𝟎</m:t>
                        </m:r>
                      </m:e>
                    </m:d>
                    <m:r>
                      <a:rPr lang="en-US" sz="2400" b="1" i="1" smtClean="0">
                        <a:solidFill>
                          <a:schemeClr val="tx1"/>
                        </a:solidFill>
                        <a:latin typeface="Cambria Math"/>
                        <a:cs typeface="Arial" pitchFamily="34" charset="0"/>
                      </a:rPr>
                      <m:t> , </m:t>
                    </m:r>
                    <m:r>
                      <a:rPr lang="en-US" sz="2400" b="1" i="1" smtClean="0">
                        <a:solidFill>
                          <a:schemeClr val="tx1"/>
                        </a:solidFill>
                        <a:latin typeface="Cambria Math"/>
                        <a:cs typeface="Arial" pitchFamily="34" charset="0"/>
                      </a:rPr>
                      <m:t>𝑩</m:t>
                    </m:r>
                    <m:r>
                      <a:rPr lang="en-US" sz="2400" b="1" i="1" baseline="-25000" smtClean="0">
                        <a:solidFill>
                          <a:schemeClr val="tx1"/>
                        </a:solidFill>
                        <a:latin typeface="Cambria Math"/>
                        <a:cs typeface="Arial" pitchFamily="34" charset="0"/>
                      </a:rPr>
                      <m:t>𝟐</m:t>
                    </m:r>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𝟐</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 </m:t>
                        </m:r>
                      </m:e>
                    </m:d>
                  </m:oMath>
                </a14:m>
                <a:endParaRPr lang="ar-KW" sz="2400" b="1" dirty="0">
                  <a:solidFill>
                    <a:schemeClr val="tx1"/>
                  </a:solidFill>
                  <a:latin typeface="Lucida Calligraphy" pitchFamily="66" charset="0"/>
                  <a:cs typeface="Arial" pitchFamily="34" charset="0"/>
                </a:endParaRPr>
              </a:p>
            </p:txBody>
          </p:sp>
        </mc:Choice>
        <mc:Fallback xmlns="">
          <p:sp>
            <p:nvSpPr>
              <p:cNvPr id="17" name="مربع نص 2"/>
              <p:cNvSpPr txBox="1">
                <a:spLocks noRot="1" noChangeAspect="1" noMove="1" noResize="1" noEditPoints="1" noAdjustHandles="1" noChangeArrowheads="1" noChangeShapeType="1" noTextEdit="1"/>
              </p:cNvSpPr>
              <p:nvPr/>
            </p:nvSpPr>
            <p:spPr>
              <a:xfrm>
                <a:off x="554293" y="5551885"/>
                <a:ext cx="3062218" cy="461665"/>
              </a:xfrm>
              <a:prstGeom prst="rect">
                <a:avLst/>
              </a:prstGeom>
              <a:blipFill>
                <a:blip r:embed="rId7"/>
                <a:stretch>
                  <a:fillRect l="-3187" t="-10667" b="-30667"/>
                </a:stretch>
              </a:blipFill>
            </p:spPr>
            <p:txBody>
              <a:bodyPr/>
              <a:lstStyle/>
              <a:p>
                <a:r>
                  <a:rPr lang="en-US">
                    <a:noFill/>
                  </a:rPr>
                  <a:t> </a:t>
                </a:r>
              </a:p>
            </p:txBody>
          </p:sp>
        </mc:Fallback>
      </mc:AlternateContent>
      <p:sp>
        <p:nvSpPr>
          <p:cNvPr id="20" name="مربع نص 19"/>
          <p:cNvSpPr txBox="1"/>
          <p:nvPr/>
        </p:nvSpPr>
        <p:spPr>
          <a:xfrm>
            <a:off x="5508104" y="44624"/>
            <a:ext cx="3508605" cy="400110"/>
          </a:xfrm>
          <a:prstGeom prst="rect">
            <a:avLst/>
          </a:prstGeom>
          <a:noFill/>
        </p:spPr>
        <p:txBody>
          <a:bodyPr wrap="square" rtlCol="1">
            <a:spAutoFit/>
          </a:bodyPr>
          <a:lstStyle/>
          <a:p>
            <a:r>
              <a:rPr lang="ar-KW" sz="2000" b="1" dirty="0">
                <a:solidFill>
                  <a:srgbClr val="FF0000"/>
                </a:solidFill>
              </a:rPr>
              <a:t>حاول ان تحل </a:t>
            </a:r>
            <a:r>
              <a:rPr lang="en-US" sz="2000" b="1" dirty="0">
                <a:solidFill>
                  <a:srgbClr val="FF0000"/>
                </a:solidFill>
              </a:rPr>
              <a:t>1</a:t>
            </a:r>
            <a:r>
              <a:rPr lang="ar-KW" sz="2000" b="1" dirty="0">
                <a:solidFill>
                  <a:srgbClr val="FF0000"/>
                </a:solidFill>
              </a:rPr>
              <a:t>صـــــ </a:t>
            </a:r>
            <a:r>
              <a:rPr lang="en-US" sz="2000" b="1" dirty="0">
                <a:solidFill>
                  <a:srgbClr val="FF0000"/>
                </a:solidFill>
              </a:rPr>
              <a:t>112</a:t>
            </a:r>
            <a:endParaRPr lang="ar-KW" sz="2000" b="1" dirty="0">
              <a:solidFill>
                <a:srgbClr val="FF0000"/>
              </a:solidFill>
            </a:endParaRPr>
          </a:p>
        </p:txBody>
      </p:sp>
      <p:sp>
        <p:nvSpPr>
          <p:cNvPr id="2" name="عنصر نائب لرقم الشريحة 1"/>
          <p:cNvSpPr>
            <a:spLocks noGrp="1"/>
          </p:cNvSpPr>
          <p:nvPr>
            <p:ph type="sldNum" sz="quarter" idx="12"/>
          </p:nvPr>
        </p:nvSpPr>
        <p:spPr/>
        <p:txBody>
          <a:bodyPr/>
          <a:lstStyle/>
          <a:p>
            <a:fld id="{EF6D0C88-FD47-4942-AB86-EF92671F3350}" type="slidenum">
              <a:rPr lang="ar-KW" smtClean="0">
                <a:solidFill>
                  <a:schemeClr val="tx1"/>
                </a:solidFill>
              </a:rPr>
              <a:t>5</a:t>
            </a:fld>
            <a:endParaRPr lang="ar-KW" dirty="0">
              <a:solidFill>
                <a:schemeClr val="tx1"/>
              </a:solidFill>
            </a:endParaRPr>
          </a:p>
        </p:txBody>
      </p:sp>
    </p:spTree>
    <p:extLst>
      <p:ext uri="{BB962C8B-B14F-4D97-AF65-F5344CB8AC3E}">
        <p14:creationId xmlns:p14="http://schemas.microsoft.com/office/powerpoint/2010/main" val="42817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ircle(in)">
                                      <p:cBhvr>
                                        <p:cTn id="58" dur="2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circle(in)">
                                      <p:cBhvr>
                                        <p:cTn id="63" dur="2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ircle(in)">
                                      <p:cBhvr>
                                        <p:cTn id="68" dur="2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circle(in)">
                                      <p:cBhvr>
                                        <p:cTn id="73" dur="20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circle(in)">
                                      <p:cBhvr>
                                        <p:cTn id="78" dur="20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ircle(in)">
                                      <p:cBhvr>
                                        <p:cTn id="83" dur="20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circle(in)">
                                      <p:cBhvr>
                                        <p:cTn id="8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a:extLst>
              <a:ext uri="{FF2B5EF4-FFF2-40B4-BE49-F238E27FC236}">
                <a16:creationId xmlns:a16="http://schemas.microsoft.com/office/drawing/2014/main" id="{2B50C4D2-223C-4E90-B693-7BE679AB36DA}"/>
              </a:ext>
            </a:extLst>
          </p:cNvPr>
          <p:cNvPicPr>
            <a:picLocks noChangeAspect="1"/>
          </p:cNvPicPr>
          <p:nvPr/>
        </p:nvPicPr>
        <p:blipFill>
          <a:blip r:embed="rId2"/>
          <a:stretch>
            <a:fillRect/>
          </a:stretch>
        </p:blipFill>
        <p:spPr>
          <a:xfrm>
            <a:off x="108996" y="2780309"/>
            <a:ext cx="5183084" cy="3547505"/>
          </a:xfrm>
          <a:prstGeom prst="rect">
            <a:avLst/>
          </a:prstGeom>
        </p:spPr>
      </p:pic>
      <p:sp>
        <p:nvSpPr>
          <p:cNvPr id="5" name="TextBox 2"/>
          <p:cNvSpPr txBox="1"/>
          <p:nvPr/>
        </p:nvSpPr>
        <p:spPr>
          <a:xfrm>
            <a:off x="5868144" y="87015"/>
            <a:ext cx="2984807" cy="523220"/>
          </a:xfrm>
          <a:prstGeom prst="rect">
            <a:avLst/>
          </a:prstGeom>
          <a:noFill/>
        </p:spPr>
        <p:txBody>
          <a:bodyPr wrap="square" rtlCol="0">
            <a:spAutoFit/>
          </a:bodyPr>
          <a:lstStyle/>
          <a:p>
            <a:pPr rtl="0" fontAlgn="base">
              <a:spcBef>
                <a:spcPct val="0"/>
              </a:spcBef>
              <a:spcAft>
                <a:spcPct val="0"/>
              </a:spcAft>
            </a:pPr>
            <a:r>
              <a:rPr lang="ar-EG" sz="2800" b="1" dirty="0">
                <a:solidFill>
                  <a:srgbClr val="FF0000"/>
                </a:solidFill>
                <a:latin typeface="Lucida Calligraphy" pitchFamily="66" charset="0"/>
                <a:cs typeface="Arial" pitchFamily="34" charset="0"/>
              </a:rPr>
              <a:t>تابع</a:t>
            </a:r>
            <a:r>
              <a:rPr lang="ar-KW" sz="2800" b="1" dirty="0">
                <a:solidFill>
                  <a:srgbClr val="FF0000"/>
                </a:solidFill>
                <a:latin typeface="Lucida Calligraphy" pitchFamily="66" charset="0"/>
                <a:cs typeface="Arial" pitchFamily="34" charset="0"/>
              </a:rPr>
              <a:t> حاول أن تحل (1)</a:t>
            </a:r>
            <a:endParaRPr lang="en-US" sz="2800" b="1" dirty="0">
              <a:solidFill>
                <a:srgbClr val="FF0000"/>
              </a:solidFill>
              <a:latin typeface="Lucida Calligraphy" pitchFamily="66" charset="0"/>
              <a:cs typeface="Arial" pitchFamily="34" charset="0"/>
            </a:endParaRPr>
          </a:p>
        </p:txBody>
      </p:sp>
      <p:sp>
        <p:nvSpPr>
          <p:cNvPr id="6" name="مربع نص 2"/>
          <p:cNvSpPr txBox="1"/>
          <p:nvPr/>
        </p:nvSpPr>
        <p:spPr>
          <a:xfrm>
            <a:off x="7100664" y="626949"/>
            <a:ext cx="1674683" cy="461665"/>
          </a:xfrm>
          <a:prstGeom prst="rect">
            <a:avLst/>
          </a:prstGeom>
          <a:noFill/>
        </p:spPr>
        <p:txBody>
          <a:bodyPr wrap="square" rtlCol="1">
            <a:spAutoFit/>
          </a:bodyPr>
          <a:lstStyle/>
          <a:p>
            <a:pPr fontAlgn="base">
              <a:spcBef>
                <a:spcPct val="0"/>
              </a:spcBef>
              <a:spcAft>
                <a:spcPct val="0"/>
              </a:spcAft>
            </a:pPr>
            <a:r>
              <a:rPr lang="en-US" sz="2000" b="1" dirty="0">
                <a:latin typeface="Times New Roman" panose="02020603050405020304" pitchFamily="18" charset="0"/>
                <a:cs typeface="Times New Roman" panose="02020603050405020304" pitchFamily="18" charset="0"/>
              </a:rPr>
              <a:t>(b)</a:t>
            </a:r>
            <a:r>
              <a:rPr lang="ar-EG" sz="2000" b="1" dirty="0">
                <a:latin typeface="Lucida Calligraphy" pitchFamily="66" charset="0"/>
                <a:cs typeface="Arial" pitchFamily="34" charset="0"/>
              </a:rPr>
              <a:t>  </a:t>
            </a:r>
            <a:r>
              <a:rPr lang="ar-EG" sz="2400" b="1" dirty="0">
                <a:latin typeface="Lucida Calligraphy" pitchFamily="66" charset="0"/>
                <a:cs typeface="Arial" pitchFamily="34" charset="0"/>
              </a:rPr>
              <a:t>البؤرتين</a:t>
            </a:r>
            <a:r>
              <a:rPr lang="en-US" sz="2400" b="1" dirty="0">
                <a:latin typeface="Times New Roman" panose="02020603050405020304" pitchFamily="18" charset="0"/>
                <a:cs typeface="Times New Roman" panose="02020603050405020304" pitchFamily="18" charset="0"/>
              </a:rPr>
              <a:t>:</a:t>
            </a:r>
            <a:endParaRPr lang="ar-KW"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مربع نص 2"/>
              <p:cNvSpPr txBox="1"/>
              <p:nvPr/>
            </p:nvSpPr>
            <p:spPr>
              <a:xfrm>
                <a:off x="302301" y="654744"/>
                <a:ext cx="2109459"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7" name="مربع نص 2"/>
              <p:cNvSpPr txBox="1">
                <a:spLocks noRot="1" noChangeAspect="1" noMove="1" noResize="1" noEditPoints="1" noAdjustHandles="1" noChangeArrowheads="1" noChangeShapeType="1" noTextEdit="1"/>
              </p:cNvSpPr>
              <p:nvPr/>
            </p:nvSpPr>
            <p:spPr>
              <a:xfrm>
                <a:off x="302301" y="654744"/>
                <a:ext cx="2109459" cy="470000"/>
              </a:xfrm>
              <a:prstGeom prst="rect">
                <a:avLst/>
              </a:prstGeom>
              <a:blipFill>
                <a:blip r:embed="rId3"/>
                <a:stretch>
                  <a:fillRect l="-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مربع نص 2"/>
              <p:cNvSpPr txBox="1"/>
              <p:nvPr/>
            </p:nvSpPr>
            <p:spPr>
              <a:xfrm>
                <a:off x="2411760" y="632875"/>
                <a:ext cx="2633149" cy="470000"/>
              </a:xfrm>
              <a:prstGeom prst="rect">
                <a:avLst/>
              </a:prstGeom>
              <a:noFill/>
            </p:spPr>
            <p:txBody>
              <a:bodyPr wrap="square" rtlCol="1">
                <a:spAutoFit/>
              </a:bodyPr>
              <a:lstStyle/>
              <a:p>
                <a:pPr algn="l" rtl="0" fontAlgn="base">
                  <a:spcBef>
                    <a:spcPct val="0"/>
                  </a:spcBef>
                  <a:spcAft>
                    <a:spcPct val="0"/>
                  </a:spcAft>
                </a:pPr>
                <a14:m>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ar-KW" sz="2400" b="1" i="1" smtClean="0">
                            <a:solidFill>
                              <a:schemeClr val="tx1"/>
                            </a:solidFill>
                            <a:latin typeface="Cambria Math" panose="02040503050406030204" pitchFamily="18" charset="0"/>
                            <a:ea typeface="Cambria Math" panose="02040503050406030204" pitchFamily="18" charset="0"/>
                            <a:cs typeface="Arial" pitchFamily="34" charset="0"/>
                          </a:rPr>
                          <m:t>⇒</m:t>
                        </m:r>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𝟗</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𝟒</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𝟓</m:t>
                    </m:r>
                    <m:r>
                      <a:rPr lang="en-US" sz="2400" b="1" i="1" smtClean="0">
                        <a:solidFill>
                          <a:schemeClr val="tx1"/>
                        </a:solidFill>
                        <a:latin typeface="Cambria Math"/>
                        <a:ea typeface="Cambria Math"/>
                        <a:cs typeface="Arial" pitchFamily="34" charset="0"/>
                      </a:rPr>
                      <m:t> </m:t>
                    </m:r>
                  </m:oMath>
                </a14:m>
                <a:r>
                  <a:rPr lang="en-US" sz="2400" b="1" dirty="0">
                    <a:solidFill>
                      <a:schemeClr val="tx1"/>
                    </a:solidFill>
                    <a:latin typeface="Lucida Calligraphy" pitchFamily="66" charset="0"/>
                    <a:cs typeface="Arial" pitchFamily="34" charset="0"/>
                  </a:rPr>
                  <a:t> </a:t>
                </a:r>
                <a:endParaRPr lang="ar-KW" sz="2400" b="1" dirty="0">
                  <a:solidFill>
                    <a:schemeClr val="tx1"/>
                  </a:solidFill>
                  <a:latin typeface="Lucida Calligraphy" pitchFamily="66" charset="0"/>
                  <a:cs typeface="Arial" pitchFamily="34" charset="0"/>
                </a:endParaRPr>
              </a:p>
            </p:txBody>
          </p:sp>
        </mc:Choice>
        <mc:Fallback xmlns="">
          <p:sp>
            <p:nvSpPr>
              <p:cNvPr id="9" name="مربع نص 2"/>
              <p:cNvSpPr txBox="1">
                <a:spLocks noRot="1" noChangeAspect="1" noMove="1" noResize="1" noEditPoints="1" noAdjustHandles="1" noChangeArrowheads="1" noChangeShapeType="1" noTextEdit="1"/>
              </p:cNvSpPr>
              <p:nvPr/>
            </p:nvSpPr>
            <p:spPr>
              <a:xfrm>
                <a:off x="2411760" y="632875"/>
                <a:ext cx="2633149" cy="4700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مربع نص 2"/>
              <p:cNvSpPr txBox="1"/>
              <p:nvPr/>
            </p:nvSpPr>
            <p:spPr>
              <a:xfrm>
                <a:off x="333982" y="1177989"/>
                <a:ext cx="1645730" cy="512704"/>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lef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 </m:t>
                      </m:r>
                      <m:rad>
                        <m:radPr>
                          <m:degHide m:val="on"/>
                          <m:ctrlPr>
                            <a:rPr lang="en-US" sz="2400" b="1" i="1" smtClean="0">
                              <a:solidFill>
                                <a:schemeClr val="tx1"/>
                              </a:solidFill>
                              <a:latin typeface="Cambria Math" panose="02040503050406030204" pitchFamily="18" charset="0"/>
                              <a:ea typeface="Cambria Math"/>
                              <a:cs typeface="Arial" pitchFamily="34" charset="0"/>
                            </a:rPr>
                          </m:ctrlPr>
                        </m:radPr>
                        <m:deg/>
                        <m:e>
                          <m:r>
                            <a:rPr lang="en-US" sz="2400" b="1" i="1" smtClean="0">
                              <a:solidFill>
                                <a:schemeClr val="tx1"/>
                              </a:solidFill>
                              <a:latin typeface="Cambria Math"/>
                              <a:ea typeface="Cambria Math"/>
                              <a:cs typeface="Arial" pitchFamily="34" charset="0"/>
                            </a:rPr>
                            <m:t>𝟓</m:t>
                          </m:r>
                        </m:e>
                      </m:rad>
                    </m:oMath>
                  </m:oMathPara>
                </a14:m>
                <a:endParaRPr lang="en-US" sz="2400" b="1" dirty="0">
                  <a:solidFill>
                    <a:schemeClr val="tx1"/>
                  </a:solidFill>
                  <a:latin typeface="Lucida Calligraphy" pitchFamily="66" charset="0"/>
                  <a:ea typeface="Cambria Math"/>
                  <a:cs typeface="Arial" pitchFamily="34" charset="0"/>
                </a:endParaRPr>
              </a:p>
            </p:txBody>
          </p:sp>
        </mc:Choice>
        <mc:Fallback xmlns="">
          <p:sp>
            <p:nvSpPr>
              <p:cNvPr id="10" name="مربع نص 2"/>
              <p:cNvSpPr txBox="1">
                <a:spLocks noRot="1" noChangeAspect="1" noMove="1" noResize="1" noEditPoints="1" noAdjustHandles="1" noChangeArrowheads="1" noChangeShapeType="1" noTextEdit="1"/>
              </p:cNvSpPr>
              <p:nvPr/>
            </p:nvSpPr>
            <p:spPr>
              <a:xfrm>
                <a:off x="333982" y="1177989"/>
                <a:ext cx="1645730" cy="512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مربع نص 2"/>
              <p:cNvSpPr txBox="1"/>
              <p:nvPr/>
            </p:nvSpPr>
            <p:spPr>
              <a:xfrm>
                <a:off x="342901" y="1676547"/>
                <a:ext cx="3679143" cy="529825"/>
              </a:xfrm>
              <a:prstGeom prst="rect">
                <a:avLst/>
              </a:prstGeom>
              <a:noFill/>
            </p:spPr>
            <p:txBody>
              <a:bodyPr wrap="square" rtlCol="1">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F</a:t>
                </a:r>
                <a:r>
                  <a:rPr lang="en-US" sz="2400" b="1" baseline="-25000" dirty="0">
                    <a:solidFill>
                      <a:schemeClr val="tx1"/>
                    </a:solidFill>
                    <a:latin typeface="Lucida Calligraphy" pitchFamily="66" charset="0"/>
                    <a:cs typeface="Arial" pitchFamily="34" charset="0"/>
                  </a:rPr>
                  <a:t>1</a:t>
                </a:r>
                <a14:m>
                  <m:oMath xmlns:m="http://schemas.openxmlformats.org/officeDocument/2006/math">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m:t>
                        </m:r>
                        <m:rad>
                          <m:radPr>
                            <m:degHide m:val="on"/>
                            <m:ctrlPr>
                              <a:rPr lang="en-US" sz="2400" b="1" i="1" smtClean="0">
                                <a:solidFill>
                                  <a:schemeClr val="tx1"/>
                                </a:solidFill>
                                <a:latin typeface="Cambria Math" panose="02040503050406030204" pitchFamily="18" charset="0"/>
                                <a:cs typeface="Arial" pitchFamily="34" charset="0"/>
                              </a:rPr>
                            </m:ctrlPr>
                          </m:radPr>
                          <m:deg/>
                          <m:e>
                            <m:r>
                              <a:rPr lang="en-US" sz="2400" b="1" i="1" smtClean="0">
                                <a:solidFill>
                                  <a:schemeClr val="tx1"/>
                                </a:solidFill>
                                <a:latin typeface="Cambria Math"/>
                                <a:cs typeface="Arial" pitchFamily="34" charset="0"/>
                              </a:rPr>
                              <m:t>𝟓</m:t>
                            </m:r>
                            <m:r>
                              <a:rPr lang="en-US" sz="2400" b="1" i="1" smtClean="0">
                                <a:solidFill>
                                  <a:schemeClr val="tx1"/>
                                </a:solidFill>
                                <a:latin typeface="Cambria Math"/>
                                <a:cs typeface="Arial" pitchFamily="34" charset="0"/>
                              </a:rPr>
                              <m:t>  </m:t>
                            </m:r>
                          </m:e>
                        </m:rad>
                      </m:e>
                    </m:d>
                    <m:r>
                      <a:rPr lang="en-US" sz="2400" b="1" i="1" smtClean="0">
                        <a:solidFill>
                          <a:schemeClr val="tx1"/>
                        </a:solidFill>
                        <a:latin typeface="Cambria Math"/>
                        <a:cs typeface="Arial" pitchFamily="34" charset="0"/>
                      </a:rPr>
                      <m:t> , </m:t>
                    </m:r>
                    <m:r>
                      <a:rPr lang="en-US" sz="2400" b="1" i="1" smtClean="0">
                        <a:solidFill>
                          <a:schemeClr val="tx1"/>
                        </a:solidFill>
                        <a:latin typeface="Cambria Math"/>
                        <a:cs typeface="Arial" pitchFamily="34" charset="0"/>
                      </a:rPr>
                      <m:t>𝑭</m:t>
                    </m:r>
                    <m:r>
                      <a:rPr lang="en-US" sz="2400" b="1" i="1" baseline="-25000" smtClean="0">
                        <a:solidFill>
                          <a:schemeClr val="tx1"/>
                        </a:solidFill>
                        <a:latin typeface="Cambria Math"/>
                        <a:cs typeface="Arial" pitchFamily="34" charset="0"/>
                      </a:rPr>
                      <m:t>𝟐</m:t>
                    </m:r>
                    <m:d>
                      <m:dPr>
                        <m:ctrlPr>
                          <a:rPr lang="en-US" sz="2400" b="1" i="1">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m:t>
                        </m:r>
                        <m:rad>
                          <m:radPr>
                            <m:degHide m:val="on"/>
                            <m:ctrlPr>
                              <a:rPr lang="en-US" sz="2400" b="1" i="1">
                                <a:solidFill>
                                  <a:schemeClr val="tx1"/>
                                </a:solidFill>
                                <a:latin typeface="Cambria Math" panose="02040503050406030204" pitchFamily="18" charset="0"/>
                                <a:cs typeface="Arial" pitchFamily="34" charset="0"/>
                              </a:rPr>
                            </m:ctrlPr>
                          </m:radPr>
                          <m:deg/>
                          <m:e>
                            <m:r>
                              <a:rPr lang="en-US" sz="2400" b="1" i="1" smtClean="0">
                                <a:solidFill>
                                  <a:schemeClr val="tx1"/>
                                </a:solidFill>
                                <a:latin typeface="Cambria Math"/>
                                <a:cs typeface="Arial" pitchFamily="34" charset="0"/>
                              </a:rPr>
                              <m:t>𝟓</m:t>
                            </m:r>
                            <m:r>
                              <a:rPr lang="en-US" sz="2400" b="1" i="1">
                                <a:solidFill>
                                  <a:schemeClr val="tx1"/>
                                </a:solidFill>
                                <a:latin typeface="Cambria Math"/>
                                <a:cs typeface="Arial" pitchFamily="34" charset="0"/>
                              </a:rPr>
                              <m:t>  </m:t>
                            </m:r>
                          </m:e>
                        </m:rad>
                      </m:e>
                    </m:d>
                  </m:oMath>
                </a14:m>
                <a:endParaRPr lang="ar-KW" sz="2400" b="1" dirty="0">
                  <a:solidFill>
                    <a:schemeClr val="tx1"/>
                  </a:solidFill>
                  <a:latin typeface="Lucida Calligraphy" pitchFamily="66" charset="0"/>
                  <a:cs typeface="Arial" pitchFamily="34" charset="0"/>
                </a:endParaRPr>
              </a:p>
            </p:txBody>
          </p:sp>
        </mc:Choice>
        <mc:Fallback xmlns="">
          <p:sp>
            <p:nvSpPr>
              <p:cNvPr id="11" name="مربع نص 2"/>
              <p:cNvSpPr txBox="1">
                <a:spLocks noRot="1" noChangeAspect="1" noMove="1" noResize="1" noEditPoints="1" noAdjustHandles="1" noChangeArrowheads="1" noChangeShapeType="1" noTextEdit="1"/>
              </p:cNvSpPr>
              <p:nvPr/>
            </p:nvSpPr>
            <p:spPr>
              <a:xfrm>
                <a:off x="342901" y="1676547"/>
                <a:ext cx="3679143" cy="529825"/>
              </a:xfrm>
              <a:prstGeom prst="rect">
                <a:avLst/>
              </a:prstGeom>
              <a:blipFill>
                <a:blip r:embed="rId6"/>
                <a:stretch>
                  <a:fillRect l="-2483" t="-1149" b="-20690"/>
                </a:stretch>
              </a:blipFill>
            </p:spPr>
            <p:txBody>
              <a:bodyPr/>
              <a:lstStyle/>
              <a:p>
                <a:r>
                  <a:rPr lang="en-US">
                    <a:noFill/>
                  </a:rPr>
                  <a:t> </a:t>
                </a:r>
              </a:p>
            </p:txBody>
          </p:sp>
        </mc:Fallback>
      </mc:AlternateContent>
      <p:sp>
        <p:nvSpPr>
          <p:cNvPr id="12" name="مربع نص 2"/>
          <p:cNvSpPr txBox="1"/>
          <p:nvPr/>
        </p:nvSpPr>
        <p:spPr>
          <a:xfrm>
            <a:off x="6705004" y="2254003"/>
            <a:ext cx="2142303" cy="461665"/>
          </a:xfrm>
          <a:prstGeom prst="rect">
            <a:avLst/>
          </a:prstGeom>
          <a:noFill/>
        </p:spPr>
        <p:txBody>
          <a:bodyPr wrap="square" rtlCol="1">
            <a:spAutoFit/>
          </a:bodyPr>
          <a:lstStyle/>
          <a:p>
            <a:pPr algn="l" fontAlgn="base">
              <a:spcBef>
                <a:spcPct val="0"/>
              </a:spcBef>
              <a:spcAft>
                <a:spcPct val="0"/>
              </a:spcAft>
            </a:pPr>
            <a:r>
              <a:rPr lang="en-US" sz="2400" b="1" dirty="0">
                <a:latin typeface="Times New Roman" panose="02020603050405020304" pitchFamily="18" charset="0"/>
                <a:cs typeface="Times New Roman" panose="02020603050405020304" pitchFamily="18" charset="0"/>
              </a:rPr>
              <a:t>(c)</a:t>
            </a:r>
            <a:r>
              <a:rPr lang="ar-EG" sz="2400" b="1" dirty="0">
                <a:latin typeface="Lucida Calligraphy" pitchFamily="66" charset="0"/>
                <a:cs typeface="+mj-cs"/>
              </a:rPr>
              <a:t> </a:t>
            </a:r>
            <a:r>
              <a:rPr lang="ar-EG" sz="2400" b="1" dirty="0">
                <a:latin typeface="Lucida Calligraphy" pitchFamily="66" charset="0"/>
                <a:cs typeface="Arial" pitchFamily="34" charset="0"/>
              </a:rPr>
              <a:t>معادلة الدليلين:</a:t>
            </a:r>
            <a:endParaRPr lang="ar-KW" sz="2400"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1627716" y="2029544"/>
                <a:ext cx="2722506"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rPr>
                        <m:t>𝒚</m:t>
                      </m:r>
                      <m:r>
                        <a:rPr lang="en-US" sz="2400" b="1" i="1" smtClean="0">
                          <a:solidFill>
                            <a:schemeClr val="tx1"/>
                          </a:solidFill>
                          <a:latin typeface="Cambria Math"/>
                        </a:rPr>
                        <m:t>=</m:t>
                      </m:r>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𝒂</m:t>
                              </m:r>
                            </m:e>
                            <m:sup>
                              <m:r>
                                <a:rPr lang="en-US" sz="2400" b="1" i="1" smtClean="0">
                                  <a:solidFill>
                                    <a:schemeClr val="tx1"/>
                                  </a:solidFill>
                                  <a:latin typeface="Cambria Math"/>
                                </a:rPr>
                                <m:t>𝟐</m:t>
                              </m:r>
                            </m:sup>
                          </m:sSup>
                        </m:num>
                        <m:den>
                          <m:r>
                            <a:rPr lang="en-US" sz="2400" b="1" i="1" smtClean="0">
                              <a:solidFill>
                                <a:schemeClr val="tx1"/>
                              </a:solidFill>
                              <a:latin typeface="Cambria Math"/>
                            </a:rPr>
                            <m:t>𝒄</m:t>
                          </m:r>
                        </m:den>
                      </m:f>
                    </m:oMath>
                  </m:oMathPara>
                </a14:m>
                <a:endParaRPr lang="en-US" sz="2400" b="1"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627716" y="2029544"/>
                <a:ext cx="2722506" cy="8428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28334" y="2078719"/>
                <a:ext cx="2633149"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rPr>
                        <m:t>,  </m:t>
                      </m:r>
                      <m:r>
                        <a:rPr lang="en-US" sz="2400" b="1" i="1" smtClean="0">
                          <a:solidFill>
                            <a:schemeClr val="tx1"/>
                          </a:solidFill>
                          <a:latin typeface="Cambria Math"/>
                        </a:rPr>
                        <m:t>𝒚</m:t>
                      </m:r>
                      <m:r>
                        <a:rPr lang="en-US" sz="2400" b="1" i="1" smtClean="0">
                          <a:solidFill>
                            <a:schemeClr val="tx1"/>
                          </a:solidFill>
                          <a:latin typeface="Cambria Math"/>
                        </a:rPr>
                        <m:t>=−</m:t>
                      </m:r>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𝒂</m:t>
                              </m:r>
                            </m:e>
                            <m:sup>
                              <m:r>
                                <a:rPr lang="en-US" sz="2400" b="1" i="1" smtClean="0">
                                  <a:solidFill>
                                    <a:schemeClr val="tx1"/>
                                  </a:solidFill>
                                  <a:latin typeface="Cambria Math"/>
                                </a:rPr>
                                <m:t>𝟐</m:t>
                              </m:r>
                            </m:sup>
                          </m:sSup>
                        </m:num>
                        <m:den>
                          <m:r>
                            <a:rPr lang="en-US" sz="2400" b="1" i="1" smtClean="0">
                              <a:solidFill>
                                <a:schemeClr val="tx1"/>
                              </a:solidFill>
                              <a:latin typeface="Cambria Math"/>
                            </a:rPr>
                            <m:t>𝒄</m:t>
                          </m:r>
                        </m:den>
                      </m:f>
                    </m:oMath>
                  </m:oMathPara>
                </a14:m>
                <a:endParaRPr lang="en-US" sz="2400" b="1"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728334" y="2078719"/>
                <a:ext cx="2633149" cy="84285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71855" y="2888256"/>
                <a:ext cx="2633149" cy="855299"/>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400" b="1" i="1" smtClean="0">
                          <a:solidFill>
                            <a:schemeClr val="tx1"/>
                          </a:solidFill>
                          <a:latin typeface="Cambria Math"/>
                        </a:rPr>
                        <m:t>𝒚</m:t>
                      </m:r>
                      <m:r>
                        <a:rPr lang="ar-EG" sz="2400" b="1" i="1" smtClean="0">
                          <a:solidFill>
                            <a:schemeClr val="tx1"/>
                          </a:solidFill>
                          <a:latin typeface="Cambria Math"/>
                        </a:rPr>
                        <m:t>= </m:t>
                      </m:r>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a:rPr>
                            <m:t>−</m:t>
                          </m:r>
                          <m:r>
                            <a:rPr lang="en-US" sz="2400" b="1" i="1" smtClean="0">
                              <a:solidFill>
                                <a:schemeClr val="tx1"/>
                              </a:solidFill>
                              <a:latin typeface="Cambria Math"/>
                            </a:rPr>
                            <m:t>𝟗</m:t>
                          </m:r>
                        </m:num>
                        <m:den>
                          <m:rad>
                            <m:radPr>
                              <m:degHide m:val="on"/>
                              <m:ctrlPr>
                                <a:rPr lang="en-US" sz="2400" b="1" i="1" smtClean="0">
                                  <a:solidFill>
                                    <a:schemeClr val="tx1"/>
                                  </a:solidFill>
                                  <a:latin typeface="Cambria Math" panose="02040503050406030204" pitchFamily="18" charset="0"/>
                                </a:rPr>
                              </m:ctrlPr>
                            </m:radPr>
                            <m:deg/>
                            <m:e>
                              <m:r>
                                <a:rPr lang="en-US" sz="2400" b="1" i="1" smtClean="0">
                                  <a:solidFill>
                                    <a:schemeClr val="tx1"/>
                                  </a:solidFill>
                                  <a:latin typeface="Cambria Math"/>
                                </a:rPr>
                                <m:t>𝟓</m:t>
                              </m:r>
                            </m:e>
                          </m:rad>
                        </m:den>
                      </m:f>
                    </m:oMath>
                  </m:oMathPara>
                </a14:m>
                <a:endParaRPr lang="en-US" sz="2400" b="1"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71855" y="2888256"/>
                <a:ext cx="2633149" cy="855299"/>
              </a:xfrm>
              <a:prstGeom prst="rect">
                <a:avLst/>
              </a:prstGeom>
              <a:blipFill>
                <a:blip r:embed="rId9"/>
                <a:stretch>
                  <a:fillRect/>
                </a:stretch>
              </a:blipFill>
            </p:spPr>
            <p:txBody>
              <a:bodyPr/>
              <a:lstStyle/>
              <a:p>
                <a:r>
                  <a:rPr lang="en-US">
                    <a:noFill/>
                  </a:rPr>
                  <a:t> </a:t>
                </a:r>
              </a:p>
            </p:txBody>
          </p:sp>
        </mc:Fallback>
      </mc:AlternateContent>
      <p:sp>
        <p:nvSpPr>
          <p:cNvPr id="17" name="مربع نص 2"/>
          <p:cNvSpPr txBox="1"/>
          <p:nvPr/>
        </p:nvSpPr>
        <p:spPr>
          <a:xfrm>
            <a:off x="6275111" y="4071327"/>
            <a:ext cx="2633149" cy="461665"/>
          </a:xfrm>
          <a:prstGeom prst="rect">
            <a:avLst/>
          </a:prstGeom>
          <a:noFill/>
        </p:spPr>
        <p:txBody>
          <a:bodyPr wrap="square" rtlCol="1">
            <a:spAutoFit/>
          </a:bodyPr>
          <a:lstStyle/>
          <a:p>
            <a:pPr algn="l" fontAlgn="base">
              <a:spcBef>
                <a:spcPct val="0"/>
              </a:spcBef>
              <a:spcAft>
                <a:spcPct val="0"/>
              </a:spcAft>
            </a:pPr>
            <a:r>
              <a:rPr lang="en-US" sz="2400" b="1" i="1" dirty="0">
                <a:latin typeface="Times New Roman" panose="02020603050405020304" pitchFamily="18" charset="0"/>
                <a:cs typeface="Times New Roman" panose="02020603050405020304" pitchFamily="18" charset="0"/>
              </a:rPr>
              <a:t>(d)</a:t>
            </a:r>
            <a:r>
              <a:rPr lang="ar-EG" sz="2400" b="1" dirty="0">
                <a:latin typeface="Lucida Calligraphy" pitchFamily="66" charset="0"/>
                <a:cs typeface="Arial" pitchFamily="34" charset="0"/>
              </a:rPr>
              <a:t> طول المحور الاكبر</a:t>
            </a:r>
            <a:r>
              <a:rPr lang="en-US" sz="2400" b="1" dirty="0">
                <a:latin typeface="Lucida Calligraphy" pitchFamily="66" charset="0"/>
                <a:cs typeface="Arial" pitchFamily="34" charset="0"/>
              </a:rPr>
              <a:t>:</a:t>
            </a:r>
            <a:endParaRPr lang="ar-KW" sz="2400"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6412429" y="4559827"/>
                <a:ext cx="1043510" cy="461665"/>
              </a:xfrm>
              <a:prstGeom prst="rect">
                <a:avLst/>
              </a:prstGeom>
              <a:noFill/>
            </p:spPr>
            <p:txBody>
              <a:bodyPr wrap="square" rtlCol="0">
                <a:spAutoFit/>
              </a:bodyPr>
              <a:lstStyle/>
              <a:p>
                <a:pPr algn="l"/>
                <a:r>
                  <a:rPr lang="en-US" sz="2400" b="1" dirty="0">
                    <a:solidFill>
                      <a:schemeClr val="tx1"/>
                    </a:solidFill>
                  </a:rPr>
                  <a:t>2</a:t>
                </a:r>
                <a:r>
                  <a:rPr lang="en-US" sz="2400" b="1" i="1" dirty="0">
                    <a:solidFill>
                      <a:schemeClr val="tx1"/>
                    </a:solidFill>
                    <a:latin typeface="Times New Roman" panose="02020603050405020304" pitchFamily="18" charset="0"/>
                    <a:cs typeface="Times New Roman" panose="02020603050405020304" pitchFamily="18" charset="0"/>
                  </a:rPr>
                  <a:t>a</a:t>
                </a:r>
                <a:r>
                  <a:rPr lang="en-US" sz="2400" b="1" dirty="0">
                    <a:solidFill>
                      <a:schemeClr val="tx1"/>
                    </a:solidFill>
                  </a:rPr>
                  <a:t> = </a:t>
                </a:r>
                <a14:m>
                  <m:oMath xmlns:m="http://schemas.openxmlformats.org/officeDocument/2006/math">
                    <m:r>
                      <a:rPr lang="en-US" sz="2400" b="1" i="1" smtClean="0">
                        <a:solidFill>
                          <a:schemeClr val="tx1"/>
                        </a:solidFill>
                        <a:latin typeface="Cambria Math"/>
                      </a:rPr>
                      <m:t>𝟔</m:t>
                    </m:r>
                  </m:oMath>
                </a14:m>
                <a:endParaRPr lang="en-US" sz="2400"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412429" y="4559827"/>
                <a:ext cx="1043510" cy="461665"/>
              </a:xfrm>
              <a:prstGeom prst="rect">
                <a:avLst/>
              </a:prstGeom>
              <a:blipFill>
                <a:blip r:embed="rId10"/>
                <a:stretch>
                  <a:fillRect l="-8772" t="-1184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14"/>
              <p:cNvSpPr txBox="1"/>
              <p:nvPr/>
            </p:nvSpPr>
            <p:spPr>
              <a:xfrm>
                <a:off x="5784089" y="2867519"/>
                <a:ext cx="2633149" cy="855299"/>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r>
                        <a:rPr lang="en-US" sz="2400" b="1" i="1" smtClean="0">
                          <a:solidFill>
                            <a:schemeClr val="tx1"/>
                          </a:solidFill>
                          <a:latin typeface="Cambria Math"/>
                        </a:rPr>
                        <m:t>,  </m:t>
                      </m:r>
                      <m:r>
                        <a:rPr lang="en-US" sz="2400" b="1" i="1" smtClean="0">
                          <a:solidFill>
                            <a:schemeClr val="tx1"/>
                          </a:solidFill>
                          <a:latin typeface="Cambria Math"/>
                        </a:rPr>
                        <m:t>𝒚</m:t>
                      </m:r>
                      <m:r>
                        <a:rPr lang="ar-EG" sz="2400" b="1" i="1" smtClean="0">
                          <a:solidFill>
                            <a:schemeClr val="tx1"/>
                          </a:solidFill>
                          <a:latin typeface="Cambria Math"/>
                        </a:rPr>
                        <m:t>= </m:t>
                      </m:r>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a:rPr>
                            <m:t>𝟗</m:t>
                          </m:r>
                        </m:num>
                        <m:den>
                          <m:rad>
                            <m:radPr>
                              <m:degHide m:val="on"/>
                              <m:ctrlPr>
                                <a:rPr lang="en-US" sz="2400" b="1" i="1" smtClean="0">
                                  <a:solidFill>
                                    <a:schemeClr val="tx1"/>
                                  </a:solidFill>
                                  <a:latin typeface="Cambria Math" panose="02040503050406030204" pitchFamily="18" charset="0"/>
                                </a:rPr>
                              </m:ctrlPr>
                            </m:radPr>
                            <m:deg/>
                            <m:e>
                              <m:r>
                                <a:rPr lang="en-US" sz="2400" b="1" i="1" smtClean="0">
                                  <a:solidFill>
                                    <a:schemeClr val="tx1"/>
                                  </a:solidFill>
                                  <a:latin typeface="Cambria Math"/>
                                </a:rPr>
                                <m:t>𝟓</m:t>
                              </m:r>
                            </m:e>
                          </m:rad>
                        </m:den>
                      </m:f>
                    </m:oMath>
                  </m:oMathPara>
                </a14:m>
                <a:endParaRPr lang="en-US" sz="2400" b="1" dirty="0">
                  <a:solidFill>
                    <a:schemeClr val="tx1"/>
                  </a:solidFill>
                </a:endParaRPr>
              </a:p>
            </p:txBody>
          </p:sp>
        </mc:Choice>
        <mc:Fallback xmlns="">
          <p:sp>
            <p:nvSpPr>
              <p:cNvPr id="23" name="TextBox 14"/>
              <p:cNvSpPr txBox="1">
                <a:spLocks noRot="1" noChangeAspect="1" noMove="1" noResize="1" noEditPoints="1" noAdjustHandles="1" noChangeArrowheads="1" noChangeShapeType="1" noTextEdit="1"/>
              </p:cNvSpPr>
              <p:nvPr/>
            </p:nvSpPr>
            <p:spPr>
              <a:xfrm>
                <a:off x="5784089" y="2867519"/>
                <a:ext cx="2633149" cy="855299"/>
              </a:xfrm>
              <a:prstGeom prst="rect">
                <a:avLst/>
              </a:prstGeom>
              <a:blipFill>
                <a:blip r:embed="rId11"/>
                <a:stretch>
                  <a:fillRect/>
                </a:stretch>
              </a:blipFill>
            </p:spPr>
            <p:txBody>
              <a:bodyPr/>
              <a:lstStyle/>
              <a:p>
                <a:r>
                  <a:rPr lang="en-US">
                    <a:noFill/>
                  </a:rPr>
                  <a:t> </a:t>
                </a:r>
              </a:p>
            </p:txBody>
          </p:sp>
        </mc:Fallback>
      </mc:AlternateContent>
      <p:sp>
        <p:nvSpPr>
          <p:cNvPr id="29" name="مربع نص 2"/>
          <p:cNvSpPr txBox="1"/>
          <p:nvPr/>
        </p:nvSpPr>
        <p:spPr>
          <a:xfrm>
            <a:off x="3049285" y="5628119"/>
            <a:ext cx="1522715"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mj-cs"/>
              </a:rPr>
              <a:t>شكل القطع:</a:t>
            </a:r>
          </a:p>
        </p:txBody>
      </p:sp>
      <p:sp>
        <p:nvSpPr>
          <p:cNvPr id="2" name="عنصر نائب لرقم الشريحة 1"/>
          <p:cNvSpPr>
            <a:spLocks noGrp="1"/>
          </p:cNvSpPr>
          <p:nvPr>
            <p:ph type="sldNum" sz="quarter" idx="12"/>
          </p:nvPr>
        </p:nvSpPr>
        <p:spPr/>
        <p:txBody>
          <a:bodyPr/>
          <a:lstStyle/>
          <a:p>
            <a:fld id="{EF6D0C88-FD47-4942-AB86-EF92671F3350}" type="slidenum">
              <a:rPr lang="ar-KW" sz="1400" b="1" smtClean="0">
                <a:solidFill>
                  <a:schemeClr val="tx1"/>
                </a:solidFill>
              </a:rPr>
              <a:t>6</a:t>
            </a:fld>
            <a:endParaRPr lang="ar-KW" sz="1400" b="1">
              <a:solidFill>
                <a:schemeClr val="tx1"/>
              </a:solidFill>
            </a:endParaRPr>
          </a:p>
        </p:txBody>
      </p:sp>
      <p:sp>
        <p:nvSpPr>
          <p:cNvPr id="39" name="مربع نص 2">
            <a:extLst>
              <a:ext uri="{FF2B5EF4-FFF2-40B4-BE49-F238E27FC236}">
                <a16:creationId xmlns:a16="http://schemas.microsoft.com/office/drawing/2014/main" id="{4CC029B3-7331-46CE-8127-50FAC7E1ED4E}"/>
              </a:ext>
            </a:extLst>
          </p:cNvPr>
          <p:cNvSpPr txBox="1"/>
          <p:nvPr/>
        </p:nvSpPr>
        <p:spPr>
          <a:xfrm>
            <a:off x="6301433" y="5099214"/>
            <a:ext cx="2633149" cy="461665"/>
          </a:xfrm>
          <a:prstGeom prst="rect">
            <a:avLst/>
          </a:prstGeom>
          <a:noFill/>
        </p:spPr>
        <p:txBody>
          <a:bodyPr wrap="square" rtlCol="1">
            <a:spAutoFit/>
          </a:bodyPr>
          <a:lstStyle/>
          <a:p>
            <a:pPr algn="l" fontAlgn="base">
              <a:spcBef>
                <a:spcPct val="0"/>
              </a:spcBef>
              <a:spcAft>
                <a:spcPct val="0"/>
              </a:spcAft>
            </a:pPr>
            <a:r>
              <a:rPr lang="ar-EG" sz="2400" b="1" dirty="0">
                <a:latin typeface="Lucida Calligraphy" pitchFamily="66" charset="0"/>
                <a:cs typeface="Arial" pitchFamily="34" charset="0"/>
              </a:rPr>
              <a:t>طول المحور </a:t>
            </a:r>
            <a:r>
              <a:rPr lang="ar-KW" sz="2400" b="1" dirty="0">
                <a:latin typeface="Lucida Calligraphy" pitchFamily="66" charset="0"/>
                <a:cs typeface="Arial" pitchFamily="34" charset="0"/>
              </a:rPr>
              <a:t>الأصغر</a:t>
            </a:r>
            <a:r>
              <a:rPr lang="en-US" sz="2400" b="1" dirty="0">
                <a:latin typeface="Lucida Calligraphy" pitchFamily="66" charset="0"/>
                <a:cs typeface="Arial" pitchFamily="34" charset="0"/>
              </a:rPr>
              <a:t>:</a:t>
            </a:r>
            <a:endParaRPr lang="ar-KW" sz="2400"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40" name="TextBox 18">
                <a:extLst>
                  <a:ext uri="{FF2B5EF4-FFF2-40B4-BE49-F238E27FC236}">
                    <a16:creationId xmlns:a16="http://schemas.microsoft.com/office/drawing/2014/main" id="{D98C7AEB-5E83-4C54-BADE-11C38E2BA00E}"/>
                  </a:ext>
                </a:extLst>
              </p:cNvPr>
              <p:cNvSpPr txBox="1"/>
              <p:nvPr/>
            </p:nvSpPr>
            <p:spPr>
              <a:xfrm>
                <a:off x="6945441" y="5626047"/>
                <a:ext cx="1043510" cy="461665"/>
              </a:xfrm>
              <a:prstGeom prst="rect">
                <a:avLst/>
              </a:prstGeom>
              <a:noFill/>
            </p:spPr>
            <p:txBody>
              <a:bodyPr wrap="square" rtlCol="0">
                <a:spAutoFit/>
              </a:bodyPr>
              <a:lstStyle/>
              <a:p>
                <a:pPr algn="l"/>
                <a:r>
                  <a:rPr lang="en-US" sz="2400" b="1" dirty="0">
                    <a:solidFill>
                      <a:schemeClr val="tx1"/>
                    </a:solidFill>
                  </a:rPr>
                  <a:t>2</a:t>
                </a:r>
                <a:r>
                  <a:rPr lang="en-US" sz="2400" b="1" i="1" dirty="0">
                    <a:solidFill>
                      <a:schemeClr val="tx1"/>
                    </a:solidFill>
                    <a:latin typeface="Times New Roman" panose="02020603050405020304" pitchFamily="18" charset="0"/>
                    <a:cs typeface="Times New Roman" panose="02020603050405020304" pitchFamily="18" charset="0"/>
                  </a:rPr>
                  <a:t>b</a:t>
                </a:r>
                <a:r>
                  <a:rPr lang="en-US" sz="2400" b="1" dirty="0">
                    <a:solidFill>
                      <a:schemeClr val="tx1"/>
                    </a:solidFill>
                  </a:rPr>
                  <a:t> = </a:t>
                </a:r>
                <a14:m>
                  <m:oMath xmlns:m="http://schemas.openxmlformats.org/officeDocument/2006/math">
                    <m:r>
                      <a:rPr lang="en-US" sz="2400" b="1" i="1" smtClean="0">
                        <a:solidFill>
                          <a:schemeClr val="tx1"/>
                        </a:solidFill>
                        <a:latin typeface="Cambria Math" panose="02040503050406030204" pitchFamily="18" charset="0"/>
                      </a:rPr>
                      <m:t>𝟒</m:t>
                    </m:r>
                  </m:oMath>
                </a14:m>
                <a:endParaRPr lang="en-US" sz="2400" b="1" dirty="0">
                  <a:solidFill>
                    <a:schemeClr val="tx1"/>
                  </a:solidFill>
                </a:endParaRPr>
              </a:p>
            </p:txBody>
          </p:sp>
        </mc:Choice>
        <mc:Fallback xmlns="">
          <p:sp>
            <p:nvSpPr>
              <p:cNvPr id="40" name="TextBox 18">
                <a:extLst>
                  <a:ext uri="{FF2B5EF4-FFF2-40B4-BE49-F238E27FC236}">
                    <a16:creationId xmlns:a16="http://schemas.microsoft.com/office/drawing/2014/main" id="{D98C7AEB-5E83-4C54-BADE-11C38E2BA00E}"/>
                  </a:ext>
                </a:extLst>
              </p:cNvPr>
              <p:cNvSpPr txBox="1">
                <a:spLocks noRot="1" noChangeAspect="1" noMove="1" noResize="1" noEditPoints="1" noAdjustHandles="1" noChangeArrowheads="1" noChangeShapeType="1" noTextEdit="1"/>
              </p:cNvSpPr>
              <p:nvPr/>
            </p:nvSpPr>
            <p:spPr>
              <a:xfrm>
                <a:off x="6945441" y="5626047"/>
                <a:ext cx="1043510" cy="461665"/>
              </a:xfrm>
              <a:prstGeom prst="rect">
                <a:avLst/>
              </a:prstGeom>
              <a:blipFill>
                <a:blip r:embed="rId12"/>
                <a:stretch>
                  <a:fillRect l="-8140" t="-11842" b="-28947"/>
                </a:stretch>
              </a:blipFill>
            </p:spPr>
            <p:txBody>
              <a:bodyPr/>
              <a:lstStyle/>
              <a:p>
                <a:r>
                  <a:rPr lang="en-US">
                    <a:noFill/>
                  </a:rPr>
                  <a:t> </a:t>
                </a:r>
              </a:p>
            </p:txBody>
          </p:sp>
        </mc:Fallback>
      </mc:AlternateContent>
    </p:spTree>
    <p:extLst>
      <p:ext uri="{BB962C8B-B14F-4D97-AF65-F5344CB8AC3E}">
        <p14:creationId xmlns:p14="http://schemas.microsoft.com/office/powerpoint/2010/main" val="115950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right)">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randombar(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right)">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randombar(horizontal)">
                                      <p:cBhvr>
                                        <p:cTn id="79" dur="50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circle(in)">
                                      <p:cBhvr>
                                        <p:cTn id="84" dur="20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32"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circle(out)">
                                      <p:cBhvr>
                                        <p:cTn id="8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8" grpId="0"/>
      <p:bldP spid="13" grpId="0"/>
      <p:bldP spid="15" grpId="0"/>
      <p:bldP spid="17" grpId="0"/>
      <p:bldP spid="19" grpId="0"/>
      <p:bldP spid="23" grpId="0"/>
      <p:bldP spid="29"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CCD169E8-ADDD-4230-BF78-E2110FF00710}"/>
              </a:ext>
            </a:extLst>
          </p:cNvPr>
          <p:cNvPicPr>
            <a:picLocks noChangeAspect="1"/>
          </p:cNvPicPr>
          <p:nvPr/>
        </p:nvPicPr>
        <p:blipFill>
          <a:blip r:embed="rId2"/>
          <a:stretch>
            <a:fillRect/>
          </a:stretch>
        </p:blipFill>
        <p:spPr>
          <a:xfrm>
            <a:off x="388838" y="3487127"/>
            <a:ext cx="4365321" cy="2956316"/>
          </a:xfrm>
          <a:prstGeom prst="rect">
            <a:avLst/>
          </a:prstGeom>
        </p:spPr>
      </p:pic>
      <p:sp>
        <p:nvSpPr>
          <p:cNvPr id="5" name="TextBox 4"/>
          <p:cNvSpPr txBox="1"/>
          <p:nvPr/>
        </p:nvSpPr>
        <p:spPr>
          <a:xfrm>
            <a:off x="-70036" y="430372"/>
            <a:ext cx="8897157" cy="830997"/>
          </a:xfrm>
          <a:prstGeom prst="rect">
            <a:avLst/>
          </a:prstGeom>
          <a:noFill/>
        </p:spPr>
        <p:txBody>
          <a:bodyPr wrap="square" rtlCol="0">
            <a:spAutoFit/>
          </a:bodyPr>
          <a:lstStyle/>
          <a:p>
            <a:r>
              <a:rPr lang="ar-KW" sz="2400" b="1" dirty="0"/>
              <a:t>أوجد معادلة القطع الناقص الذي بؤرتاه </a:t>
            </a:r>
            <a:r>
              <a:rPr lang="en-US" sz="2400" b="1" i="1" dirty="0">
                <a:latin typeface="Times New Roman" panose="02020603050405020304" pitchFamily="18" charset="0"/>
                <a:cs typeface="+mj-cs"/>
              </a:rPr>
              <a:t>F</a:t>
            </a:r>
            <a:r>
              <a:rPr lang="en-US" sz="2400" b="1" baseline="-25000" dirty="0">
                <a:cs typeface="+mj-cs"/>
              </a:rPr>
              <a:t>1</a:t>
            </a:r>
            <a:r>
              <a:rPr lang="en-US" sz="2400" b="1" dirty="0">
                <a:cs typeface="+mj-cs"/>
              </a:rPr>
              <a:t>(0,-3),</a:t>
            </a:r>
            <a:r>
              <a:rPr lang="en-US" sz="2400" b="1" i="1" dirty="0">
                <a:latin typeface="Times New Roman" panose="02020603050405020304" pitchFamily="18" charset="0"/>
                <a:cs typeface="+mj-cs"/>
              </a:rPr>
              <a:t>F</a:t>
            </a:r>
            <a:r>
              <a:rPr lang="en-US" sz="2400" b="1" baseline="-25000" dirty="0">
                <a:cs typeface="+mj-cs"/>
              </a:rPr>
              <a:t>2</a:t>
            </a:r>
            <a:r>
              <a:rPr lang="en-US" sz="2400" b="1" dirty="0">
                <a:cs typeface="+mj-cs"/>
              </a:rPr>
              <a:t>(0,3) </a:t>
            </a:r>
            <a:r>
              <a:rPr lang="ar-KW" sz="2400" b="1" dirty="0">
                <a:cs typeface="+mj-cs"/>
              </a:rPr>
              <a:t> </a:t>
            </a:r>
            <a:r>
              <a:rPr lang="ar-KW" sz="2400" b="1" dirty="0"/>
              <a:t>وطول محوره الأصغر  </a:t>
            </a:r>
            <a:r>
              <a:rPr lang="en-US" sz="2400" b="1" dirty="0"/>
              <a:t>4</a:t>
            </a:r>
            <a:endParaRPr lang="ar-KW" sz="2400" b="1" dirty="0"/>
          </a:p>
          <a:p>
            <a:r>
              <a:rPr lang="ar-KW" sz="2400" b="1" dirty="0"/>
              <a:t>ثم ارسم شكلا تقريبيا لهذا القطع.</a:t>
            </a:r>
            <a:endParaRPr lang="en-US" sz="2400" b="1" dirty="0"/>
          </a:p>
        </p:txBody>
      </p:sp>
      <p:sp>
        <p:nvSpPr>
          <p:cNvPr id="7" name="TextBox 2"/>
          <p:cNvSpPr txBox="1"/>
          <p:nvPr/>
        </p:nvSpPr>
        <p:spPr>
          <a:xfrm>
            <a:off x="8118934" y="1264135"/>
            <a:ext cx="855308" cy="461665"/>
          </a:xfrm>
          <a:prstGeom prst="rect">
            <a:avLst/>
          </a:prstGeom>
          <a:noFill/>
        </p:spPr>
        <p:txBody>
          <a:bodyPr wrap="square" rtlCol="0">
            <a:spAutoFit/>
          </a:bodyPr>
          <a:lstStyle/>
          <a:p>
            <a:pPr algn="l" fontAlgn="base">
              <a:spcBef>
                <a:spcPct val="0"/>
              </a:spcBef>
              <a:spcAft>
                <a:spcPct val="0"/>
              </a:spcAft>
            </a:pPr>
            <a:r>
              <a:rPr lang="ar-EG" sz="2400" b="1" u="sng" dirty="0">
                <a:solidFill>
                  <a:srgbClr val="FF0000"/>
                </a:solidFill>
                <a:latin typeface="Lucida Calligraphy" pitchFamily="66" charset="0"/>
                <a:cs typeface="Arial" pitchFamily="34" charset="0"/>
              </a:rPr>
              <a:t>الحل</a:t>
            </a:r>
            <a:r>
              <a:rPr lang="en-US" sz="2400" b="1" u="sng" dirty="0">
                <a:solidFill>
                  <a:srgbClr val="FF0000"/>
                </a:solidFill>
                <a:latin typeface="Lucida Calligraphy" pitchFamily="66" charset="0"/>
                <a:cs typeface="Arial"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5253924" y="1600951"/>
                <a:ext cx="2736304" cy="842923"/>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𝒃</m:t>
                              </m:r>
                            </m:e>
                            <m:sup>
                              <m:r>
                                <a:rPr lang="en-US" sz="2400" b="1" i="1" smtClean="0">
                                  <a:solidFill>
                                    <a:schemeClr val="tx1"/>
                                  </a:solidFill>
                                  <a:latin typeface="Cambria Math"/>
                                </a:rPr>
                                <m:t>𝟐</m:t>
                              </m:r>
                            </m:sup>
                          </m:sSup>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𝒂</m:t>
                              </m:r>
                            </m:e>
                            <m:sup>
                              <m:r>
                                <a:rPr lang="en-US" sz="2400" b="1" i="1" smtClean="0">
                                  <a:solidFill>
                                    <a:schemeClr val="tx1"/>
                                  </a:solidFill>
                                  <a:latin typeface="Cambria Math"/>
                                  <a:ea typeface="Cambria Math"/>
                                </a:rPr>
                                <m:t>𝟐</m:t>
                              </m:r>
                            </m:sup>
                          </m:sSup>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253924" y="1600951"/>
                <a:ext cx="2736304" cy="84292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مربع نص 2"/>
              <p:cNvSpPr txBox="1"/>
              <p:nvPr/>
            </p:nvSpPr>
            <p:spPr>
              <a:xfrm>
                <a:off x="3030652" y="3082382"/>
                <a:ext cx="1774475" cy="461665"/>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cs typeface="Arial" pitchFamily="34" charset="0"/>
                        </a:rPr>
                        <m:t>∴</m:t>
                      </m:r>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𝒃</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𝟒</m:t>
                      </m:r>
                    </m:oMath>
                  </m:oMathPara>
                </a14:m>
                <a:endParaRPr lang="ar-KW" sz="2400" b="1" dirty="0">
                  <a:solidFill>
                    <a:schemeClr val="tx1"/>
                  </a:solidFill>
                  <a:latin typeface="Lucida Calligraphy" pitchFamily="66" charset="0"/>
                  <a:cs typeface="Arial" pitchFamily="34" charset="0"/>
                </a:endParaRPr>
              </a:p>
            </p:txBody>
          </p:sp>
        </mc:Choice>
        <mc:Fallback xmlns="">
          <p:sp>
            <p:nvSpPr>
              <p:cNvPr id="12" name="مربع نص 2"/>
              <p:cNvSpPr txBox="1">
                <a:spLocks noRot="1" noChangeAspect="1" noMove="1" noResize="1" noEditPoints="1" noAdjustHandles="1" noChangeArrowheads="1" noChangeShapeType="1" noTextEdit="1"/>
              </p:cNvSpPr>
              <p:nvPr/>
            </p:nvSpPr>
            <p:spPr>
              <a:xfrm>
                <a:off x="3030652" y="3082382"/>
                <a:ext cx="177447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مربع نص 2"/>
              <p:cNvSpPr txBox="1"/>
              <p:nvPr/>
            </p:nvSpPr>
            <p:spPr>
              <a:xfrm>
                <a:off x="5970382" y="3078214"/>
                <a:ext cx="1584176" cy="470000"/>
              </a:xfrm>
              <a:prstGeom prst="rect">
                <a:avLst/>
              </a:prstGeom>
              <a:noFill/>
            </p:spPr>
            <p:txBody>
              <a:bodyPr wrap="square" rtlCol="1">
                <a:spAutoFit/>
              </a:bodyPr>
              <a:lstStyle/>
              <a:p>
                <a:pPr algn="r" fontAlgn="base">
                  <a:spcBef>
                    <a:spcPct val="0"/>
                  </a:spcBef>
                  <a:spcAft>
                    <a:spcPct val="0"/>
                  </a:spcAft>
                </a:pPr>
                <a14:m>
                  <m:oMathPara xmlns:m="http://schemas.openxmlformats.org/officeDocument/2006/math">
                    <m:oMathParaPr>
                      <m:jc m:val="righ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𝒃</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𝟒</m:t>
                      </m:r>
                    </m:oMath>
                  </m:oMathPara>
                </a14:m>
                <a:endParaRPr lang="ar-KW" sz="2400" b="1" dirty="0">
                  <a:solidFill>
                    <a:schemeClr val="tx1"/>
                  </a:solidFill>
                  <a:latin typeface="Lucida Calligraphy" pitchFamily="66" charset="0"/>
                  <a:cs typeface="Arial" pitchFamily="34" charset="0"/>
                </a:endParaRPr>
              </a:p>
            </p:txBody>
          </p:sp>
        </mc:Choice>
        <mc:Fallback xmlns="">
          <p:sp>
            <p:nvSpPr>
              <p:cNvPr id="13" name="مربع نص 2"/>
              <p:cNvSpPr txBox="1">
                <a:spLocks noRot="1" noChangeAspect="1" noMove="1" noResize="1" noEditPoints="1" noAdjustHandles="1" noChangeArrowheads="1" noChangeShapeType="1" noTextEdit="1"/>
              </p:cNvSpPr>
              <p:nvPr/>
            </p:nvSpPr>
            <p:spPr>
              <a:xfrm>
                <a:off x="5970382" y="3078214"/>
                <a:ext cx="1584176" cy="470000"/>
              </a:xfrm>
              <a:prstGeom prst="rect">
                <a:avLst/>
              </a:prstGeom>
              <a:blipFill>
                <a:blip r:embed="rId5"/>
                <a:stretch>
                  <a:fillRect r="-1154"/>
                </a:stretch>
              </a:blipFill>
            </p:spPr>
            <p:txBody>
              <a:bodyPr/>
              <a:lstStyle/>
              <a:p>
                <a:r>
                  <a:rPr lang="en-US">
                    <a:noFill/>
                  </a:rPr>
                  <a:t> </a:t>
                </a:r>
              </a:p>
            </p:txBody>
          </p:sp>
        </mc:Fallback>
      </mc:AlternateContent>
      <p:sp>
        <p:nvSpPr>
          <p:cNvPr id="14" name="مربع نص 2"/>
          <p:cNvSpPr txBox="1"/>
          <p:nvPr/>
        </p:nvSpPr>
        <p:spPr>
          <a:xfrm>
            <a:off x="1763688" y="1300367"/>
            <a:ext cx="6390952" cy="461665"/>
          </a:xfrm>
          <a:prstGeom prst="rect">
            <a:avLst/>
          </a:prstGeom>
          <a:noFill/>
        </p:spPr>
        <p:txBody>
          <a:bodyPr wrap="square" rtlCol="1">
            <a:spAutoFit/>
          </a:bodyPr>
          <a:lstStyle/>
          <a:p>
            <a:pPr algn="l" fontAlgn="base">
              <a:spcBef>
                <a:spcPct val="0"/>
              </a:spcBef>
              <a:spcAft>
                <a:spcPct val="0"/>
              </a:spcAft>
            </a:pPr>
            <a:r>
              <a:rPr lang="ar-KW" sz="2400" b="1" dirty="0">
                <a:latin typeface="Lucida Calligraphy" pitchFamily="66" charset="0"/>
                <a:cs typeface="+mj-cs"/>
              </a:rPr>
              <a:t>تقع البؤرتان على محور الصادات فتكون المعادلة علي الصورة</a:t>
            </a:r>
            <a:r>
              <a:rPr lang="en-US" sz="2400" b="1" dirty="0">
                <a:latin typeface="Times New Roman" panose="02020603050405020304" pitchFamily="18" charset="0"/>
                <a:cs typeface="Times New Roman" panose="02020603050405020304" pitchFamily="18" charset="0"/>
              </a:rPr>
              <a:t>:</a:t>
            </a:r>
            <a:r>
              <a:rPr lang="ar-KW" sz="2400" b="1" dirty="0">
                <a:latin typeface="Lucida Calligraphy" pitchFamily="66" charset="0"/>
                <a:cs typeface="+mj-cs"/>
              </a:rPr>
              <a:t> </a:t>
            </a:r>
          </a:p>
        </p:txBody>
      </p:sp>
      <p:grpSp>
        <p:nvGrpSpPr>
          <p:cNvPr id="8" name="مجموعة 7"/>
          <p:cNvGrpSpPr/>
          <p:nvPr/>
        </p:nvGrpSpPr>
        <p:grpSpPr>
          <a:xfrm>
            <a:off x="2210520" y="1820093"/>
            <a:ext cx="2154801" cy="830997"/>
            <a:chOff x="7091851" y="2098223"/>
            <a:chExt cx="1933020" cy="830997"/>
          </a:xfrm>
        </p:grpSpPr>
        <p:sp>
          <p:nvSpPr>
            <p:cNvPr id="11" name="مربع نص 2"/>
            <p:cNvSpPr txBox="1"/>
            <p:nvPr/>
          </p:nvSpPr>
          <p:spPr>
            <a:xfrm>
              <a:off x="8270406" y="2098223"/>
              <a:ext cx="754465" cy="830997"/>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Arial" pitchFamily="34" charset="0"/>
                </a:rPr>
                <a:t>وتكون</a:t>
              </a:r>
            </a:p>
          </p:txBody>
        </p:sp>
        <p:sp>
          <p:nvSpPr>
            <p:cNvPr id="9" name="مربع نص 8"/>
            <p:cNvSpPr txBox="1"/>
            <p:nvPr/>
          </p:nvSpPr>
          <p:spPr>
            <a:xfrm>
              <a:off x="7091851" y="2124330"/>
              <a:ext cx="1152128" cy="461665"/>
            </a:xfrm>
            <a:prstGeom prst="rect">
              <a:avLst/>
            </a:prstGeom>
            <a:noFill/>
          </p:spPr>
          <p:txBody>
            <a:bodyPr wrap="square" rtlCol="1">
              <a:spAutoFit/>
            </a:bodyPr>
            <a:lstStyle/>
            <a:p>
              <a:r>
                <a:rPr lang="en-US" sz="2400" b="1" dirty="0">
                  <a:latin typeface="Times New Roman" panose="02020603050405020304" pitchFamily="18" charset="0"/>
                  <a:cs typeface="Times New Roman" panose="02020603050405020304" pitchFamily="18" charset="0"/>
                </a:rPr>
                <a:t>c = 3</a:t>
              </a:r>
              <a:endParaRPr lang="ar-KW" sz="2400" dirty="0">
                <a:latin typeface="Times New Roman" panose="02020603050405020304" pitchFamily="18" charset="0"/>
                <a:cs typeface="Times New Roman" panose="02020603050405020304" pitchFamily="18" charset="0"/>
              </a:endParaRPr>
            </a:p>
          </p:txBody>
        </p:sp>
      </p:grpSp>
      <p:sp>
        <p:nvSpPr>
          <p:cNvPr id="20" name="مربع نص 2"/>
          <p:cNvSpPr txBox="1"/>
          <p:nvPr/>
        </p:nvSpPr>
        <p:spPr>
          <a:xfrm>
            <a:off x="5591248" y="2491472"/>
            <a:ext cx="3293419" cy="461665"/>
          </a:xfrm>
          <a:prstGeom prst="rect">
            <a:avLst/>
          </a:prstGeom>
          <a:noFill/>
        </p:spPr>
        <p:txBody>
          <a:bodyPr wrap="square" rtlCol="1">
            <a:spAutoFit/>
          </a:bodyPr>
          <a:lstStyle/>
          <a:p>
            <a:pPr fontAlgn="base">
              <a:spcBef>
                <a:spcPct val="0"/>
              </a:spcBef>
              <a:spcAft>
                <a:spcPct val="0"/>
              </a:spcAft>
            </a:pPr>
            <a:r>
              <a:rPr lang="ar-EG" sz="2400" b="1" dirty="0">
                <a:latin typeface="Cambria Math" panose="02040503050406030204" pitchFamily="18" charset="0"/>
                <a:ea typeface="Cambria Math" panose="02040503050406030204" pitchFamily="18" charset="0"/>
                <a:cs typeface="+mj-cs"/>
              </a:rPr>
              <a:t>∵</a:t>
            </a:r>
            <a:r>
              <a:rPr lang="en-US" sz="2400" b="1" dirty="0">
                <a:latin typeface="Cambria Math" panose="02040503050406030204" pitchFamily="18" charset="0"/>
                <a:ea typeface="Cambria Math" panose="02040503050406030204" pitchFamily="18" charset="0"/>
                <a:cs typeface="+mj-cs"/>
              </a:rPr>
              <a:t> </a:t>
            </a:r>
            <a:r>
              <a:rPr lang="ar-EG" sz="2400" b="1" dirty="0">
                <a:latin typeface="Lucida Calligraphy" pitchFamily="66" charset="0"/>
                <a:cs typeface="+mj-cs"/>
              </a:rPr>
              <a:t>ط</a:t>
            </a:r>
            <a:r>
              <a:rPr lang="ar-KW" sz="2400" b="1" dirty="0">
                <a:latin typeface="Lucida Calligraphy" pitchFamily="66" charset="0"/>
                <a:cs typeface="+mj-cs"/>
              </a:rPr>
              <a:t>ول </a:t>
            </a:r>
            <a:r>
              <a:rPr lang="ar-EG" sz="2400" b="1" dirty="0">
                <a:latin typeface="Lucida Calligraphy" pitchFamily="66" charset="0"/>
                <a:cs typeface="+mj-cs"/>
              </a:rPr>
              <a:t>المحور الاصغر </a:t>
            </a:r>
            <a:r>
              <a:rPr lang="ar-KW" sz="2400" b="1" dirty="0">
                <a:latin typeface="Lucida Calligraphy" pitchFamily="66" charset="0"/>
                <a:cs typeface="+mj-cs"/>
              </a:rPr>
              <a:t>=</a:t>
            </a:r>
            <a:r>
              <a:rPr lang="en-US" sz="2400" b="1" dirty="0">
                <a:latin typeface="Lucida Calligraphy" pitchFamily="66" charset="0"/>
                <a:cs typeface="+mj-cs"/>
              </a:rPr>
              <a:t> </a:t>
            </a:r>
            <a:r>
              <a:rPr lang="ar-KW" sz="2400" b="1" dirty="0">
                <a:latin typeface="Lucida Calligraphy" pitchFamily="66" charset="0"/>
                <a:cs typeface="+mj-cs"/>
              </a:rPr>
              <a:t> </a:t>
            </a:r>
            <a:r>
              <a:rPr lang="en-US" sz="2400" b="1" dirty="0">
                <a:latin typeface="Times New Roman" panose="02020603050405020304" pitchFamily="18" charset="0"/>
                <a:cs typeface="Times New Roman" panose="02020603050405020304" pitchFamily="18" charset="0"/>
              </a:rPr>
              <a:t>4</a:t>
            </a:r>
            <a:endParaRPr lang="ar-KW"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مربع نص 2"/>
              <p:cNvSpPr txBox="1"/>
              <p:nvPr/>
            </p:nvSpPr>
            <p:spPr>
              <a:xfrm>
                <a:off x="2964558" y="3582038"/>
                <a:ext cx="2187364" cy="470000"/>
              </a:xfrm>
              <a:prstGeom prst="rect">
                <a:avLst/>
              </a:prstGeom>
              <a:noFill/>
            </p:spPr>
            <p:txBody>
              <a:bodyPr wrap="square" rtlCol="1">
                <a:spAutoFit/>
              </a:bodyPr>
              <a:lstStyle/>
              <a:p>
                <a:pPr algn="r" fontAlgn="base">
                  <a:spcBef>
                    <a:spcPct val="0"/>
                  </a:spcBef>
                  <a:spcAft>
                    <a:spcPct val="0"/>
                  </a:spcAft>
                </a:pPr>
                <a14:m>
                  <m:oMathPara xmlns:m="http://schemas.openxmlformats.org/officeDocument/2006/math">
                    <m:oMathParaPr>
                      <m:jc m:val="righ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2964558" y="3582038"/>
                <a:ext cx="2187364" cy="4700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
              <p:cNvSpPr txBox="1"/>
              <p:nvPr/>
            </p:nvSpPr>
            <p:spPr>
              <a:xfrm>
                <a:off x="5358963" y="3570685"/>
                <a:ext cx="1774475" cy="470000"/>
              </a:xfrm>
              <a:prstGeom prst="rect">
                <a:avLst/>
              </a:prstGeom>
              <a:noFill/>
            </p:spPr>
            <p:txBody>
              <a:bodyPr wrap="square" rtlCol="1">
                <a:spAutoFit/>
              </a:bodyPr>
              <a:lstStyle/>
              <a:p>
                <a:pPr algn="r" fontAlgn="base">
                  <a:spcBef>
                    <a:spcPct val="0"/>
                  </a:spcBef>
                  <a:spcAft>
                    <a:spcPct val="0"/>
                  </a:spcAft>
                </a:pPr>
                <a14:m>
                  <m:oMathPara xmlns:m="http://schemas.openxmlformats.org/officeDocument/2006/math">
                    <m:oMathParaPr>
                      <m:jc m:val="right"/>
                    </m:oMathParaPr>
                    <m:oMath xmlns:m="http://schemas.openxmlformats.org/officeDocument/2006/math">
                      <m:r>
                        <a:rPr lang="en-US" sz="2400" b="1" i="1" smtClean="0">
                          <a:solidFill>
                            <a:schemeClr val="tx1"/>
                          </a:solidFill>
                          <a:latin typeface="Cambria Math"/>
                          <a:ea typeface="Cambria Math"/>
                          <a:cs typeface="Arial" pitchFamily="34" charset="0"/>
                        </a:rPr>
                        <m:t>𝟗</m:t>
                      </m:r>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r>
                        <a:rPr lang="ar-KW" sz="2400" b="1" i="1" smtClean="0">
                          <a:solidFill>
                            <a:schemeClr val="tx1"/>
                          </a:solidFill>
                          <a:latin typeface="Cambria Math"/>
                          <a:ea typeface="Cambria Math"/>
                          <a:cs typeface="Arial" pitchFamily="34" charset="0"/>
                        </a:rPr>
                        <m:t>𝟒</m:t>
                      </m:r>
                    </m:oMath>
                  </m:oMathPara>
                </a14:m>
                <a:endParaRPr lang="ar-KW" sz="2400" b="1" dirty="0">
                  <a:solidFill>
                    <a:schemeClr val="tx1"/>
                  </a:solidFill>
                  <a:latin typeface="Lucida Calligraphy" pitchFamily="66" charset="0"/>
                  <a:cs typeface="Arial" pitchFamily="34" charset="0"/>
                </a:endParaRPr>
              </a:p>
            </p:txBody>
          </p:sp>
        </mc:Choice>
        <mc:Fallback xmlns="">
          <p:sp>
            <p:nvSpPr>
              <p:cNvPr id="22" name="مربع نص 2"/>
              <p:cNvSpPr txBox="1">
                <a:spLocks noRot="1" noChangeAspect="1" noMove="1" noResize="1" noEditPoints="1" noAdjustHandles="1" noChangeArrowheads="1" noChangeShapeType="1" noTextEdit="1"/>
              </p:cNvSpPr>
              <p:nvPr/>
            </p:nvSpPr>
            <p:spPr>
              <a:xfrm>
                <a:off x="5358963" y="3570685"/>
                <a:ext cx="1774475" cy="470000"/>
              </a:xfrm>
              <a:prstGeom prst="rect">
                <a:avLst/>
              </a:prstGeom>
              <a:blipFill>
                <a:blip r:embed="rId7"/>
                <a:stretch>
                  <a:fillRect r="-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مربع نص 2"/>
              <p:cNvSpPr txBox="1"/>
              <p:nvPr/>
            </p:nvSpPr>
            <p:spPr>
              <a:xfrm>
                <a:off x="7326846" y="3552698"/>
                <a:ext cx="1440160" cy="470000"/>
              </a:xfrm>
              <a:prstGeom prst="rect">
                <a:avLst/>
              </a:prstGeom>
              <a:noFill/>
            </p:spPr>
            <p:txBody>
              <a:bodyPr wrap="square" rtlCol="1">
                <a:spAutoFit/>
              </a:bodyPr>
              <a:lstStyle/>
              <a:p>
                <a:pPr algn="r" fontAlgn="base">
                  <a:spcBef>
                    <a:spcPct val="0"/>
                  </a:spcBef>
                  <a:spcAft>
                    <a:spcPct val="0"/>
                  </a:spcAft>
                </a:pPr>
                <a14:m>
                  <m:oMathPara xmlns:m="http://schemas.openxmlformats.org/officeDocument/2006/math">
                    <m:oMathParaPr>
                      <m:jc m:val="right"/>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𝒂</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𝟏𝟑</m:t>
                      </m:r>
                    </m:oMath>
                  </m:oMathPara>
                </a14:m>
                <a:endParaRPr lang="ar-KW" sz="2400" b="1" dirty="0">
                  <a:solidFill>
                    <a:schemeClr val="tx1"/>
                  </a:solidFill>
                  <a:latin typeface="Lucida Calligraphy" pitchFamily="66" charset="0"/>
                  <a:cs typeface="Arial" pitchFamily="34" charset="0"/>
                </a:endParaRPr>
              </a:p>
            </p:txBody>
          </p:sp>
        </mc:Choice>
        <mc:Fallback xmlns="">
          <p:sp>
            <p:nvSpPr>
              <p:cNvPr id="23" name="مربع نص 2"/>
              <p:cNvSpPr txBox="1">
                <a:spLocks noRot="1" noChangeAspect="1" noMove="1" noResize="1" noEditPoints="1" noAdjustHandles="1" noChangeArrowheads="1" noChangeShapeType="1" noTextEdit="1"/>
              </p:cNvSpPr>
              <p:nvPr/>
            </p:nvSpPr>
            <p:spPr>
              <a:xfrm>
                <a:off x="7326846" y="3552698"/>
                <a:ext cx="1440160" cy="470000"/>
              </a:xfrm>
              <a:prstGeom prst="rect">
                <a:avLst/>
              </a:prstGeom>
              <a:blipFill>
                <a:blip r:embed="rId8"/>
                <a:stretch>
                  <a:fillRect r="-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مربع نص 23"/>
              <p:cNvSpPr txBox="1"/>
              <p:nvPr/>
            </p:nvSpPr>
            <p:spPr>
              <a:xfrm>
                <a:off x="5591247" y="4240120"/>
                <a:ext cx="3235873" cy="461665"/>
              </a:xfrm>
              <a:prstGeom prst="rect">
                <a:avLst/>
              </a:prstGeom>
              <a:noFill/>
            </p:spPr>
            <p:txBody>
              <a:bodyPr wrap="square" rtlCol="1">
                <a:spAutoFit/>
              </a:bodyPr>
              <a:lstStyle/>
              <a:p>
                <a14:m>
                  <m:oMath xmlns:m="http://schemas.openxmlformats.org/officeDocument/2006/math">
                    <m:r>
                      <a:rPr lang="en-US" sz="2400" b="1" i="1" smtClean="0">
                        <a:solidFill>
                          <a:schemeClr val="tx1"/>
                        </a:solidFill>
                        <a:latin typeface="Cambria Math" panose="02040503050406030204" pitchFamily="18" charset="0"/>
                        <a:ea typeface="Cambria Math"/>
                      </a:rPr>
                      <m:t>  </m:t>
                    </m:r>
                    <m:r>
                      <a:rPr lang="ar-KW" sz="2400" b="1" i="1" smtClean="0">
                        <a:solidFill>
                          <a:schemeClr val="tx1"/>
                        </a:solidFill>
                        <a:latin typeface="Cambria Math"/>
                        <a:ea typeface="Cambria Math"/>
                      </a:rPr>
                      <m:t>∴</m:t>
                    </m:r>
                  </m:oMath>
                </a14:m>
                <a:r>
                  <a:rPr lang="ar-KW" sz="2400" b="1" dirty="0">
                    <a:solidFill>
                      <a:schemeClr val="tx1"/>
                    </a:solidFill>
                  </a:rPr>
                  <a:t>معادلة القطع الناقص هي:</a:t>
                </a:r>
              </a:p>
            </p:txBody>
          </p:sp>
        </mc:Choice>
        <mc:Fallback xmlns="">
          <p:sp>
            <p:nvSpPr>
              <p:cNvPr id="24" name="مربع نص 23"/>
              <p:cNvSpPr txBox="1">
                <a:spLocks noRot="1" noChangeAspect="1" noMove="1" noResize="1" noEditPoints="1" noAdjustHandles="1" noChangeArrowheads="1" noChangeShapeType="1" noTextEdit="1"/>
              </p:cNvSpPr>
              <p:nvPr/>
            </p:nvSpPr>
            <p:spPr>
              <a:xfrm>
                <a:off x="5591247" y="4240120"/>
                <a:ext cx="3235873" cy="461665"/>
              </a:xfrm>
              <a:prstGeom prst="rect">
                <a:avLst/>
              </a:prstGeom>
              <a:blipFill>
                <a:blip r:embed="rId9"/>
                <a:stretch>
                  <a:fillRect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5"/>
              <p:cNvSpPr txBox="1"/>
              <p:nvPr/>
            </p:nvSpPr>
            <p:spPr>
              <a:xfrm>
                <a:off x="6090816" y="4852550"/>
                <a:ext cx="2736304"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r>
                            <a:rPr lang="en-US" sz="2400" b="1" i="1" smtClean="0">
                              <a:solidFill>
                                <a:schemeClr val="tx1"/>
                              </a:solidFill>
                              <a:latin typeface="Cambria Math"/>
                            </a:rPr>
                            <m:t>𝟒</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r>
                            <a:rPr lang="en-US" sz="2400" b="1" i="1" smtClean="0">
                              <a:solidFill>
                                <a:schemeClr val="tx1"/>
                              </a:solidFill>
                              <a:latin typeface="Cambria Math"/>
                              <a:ea typeface="Cambria Math"/>
                            </a:rPr>
                            <m:t>𝟏𝟑</m:t>
                          </m:r>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25" name="TextBox 5"/>
              <p:cNvSpPr txBox="1">
                <a:spLocks noRot="1" noChangeAspect="1" noMove="1" noResize="1" noEditPoints="1" noAdjustHandles="1" noChangeArrowheads="1" noChangeShapeType="1" noTextEdit="1"/>
              </p:cNvSpPr>
              <p:nvPr/>
            </p:nvSpPr>
            <p:spPr>
              <a:xfrm>
                <a:off x="6090816" y="4852550"/>
                <a:ext cx="2736304" cy="842859"/>
              </a:xfrm>
              <a:prstGeom prst="rect">
                <a:avLst/>
              </a:prstGeom>
              <a:blipFill>
                <a:blip r:embed="rId10"/>
                <a:stretch>
                  <a:fillRect/>
                </a:stretch>
              </a:blipFill>
            </p:spPr>
            <p:txBody>
              <a:bodyPr/>
              <a:lstStyle/>
              <a:p>
                <a:r>
                  <a:rPr lang="en-US">
                    <a:noFill/>
                  </a:rPr>
                  <a:t> </a:t>
                </a:r>
              </a:p>
            </p:txBody>
          </p:sp>
        </mc:Fallback>
      </mc:AlternateContent>
      <p:sp>
        <p:nvSpPr>
          <p:cNvPr id="27" name="مربع نص 2"/>
          <p:cNvSpPr txBox="1"/>
          <p:nvPr/>
        </p:nvSpPr>
        <p:spPr>
          <a:xfrm>
            <a:off x="3206803" y="4158557"/>
            <a:ext cx="1598324"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Arial" pitchFamily="34" charset="0"/>
              </a:rPr>
              <a:t>شكل القطع:</a:t>
            </a:r>
          </a:p>
        </p:txBody>
      </p:sp>
      <p:sp>
        <p:nvSpPr>
          <p:cNvPr id="28" name="مربع نص 27"/>
          <p:cNvSpPr txBox="1"/>
          <p:nvPr/>
        </p:nvSpPr>
        <p:spPr>
          <a:xfrm>
            <a:off x="5461838" y="87015"/>
            <a:ext cx="3512404" cy="461665"/>
          </a:xfrm>
          <a:prstGeom prst="rect">
            <a:avLst/>
          </a:prstGeom>
          <a:noFill/>
        </p:spPr>
        <p:txBody>
          <a:bodyPr wrap="square" rtlCol="1">
            <a:spAutoFit/>
          </a:bodyPr>
          <a:lstStyle/>
          <a:p>
            <a:r>
              <a:rPr lang="ar-KW" sz="2400" b="1" dirty="0">
                <a:solidFill>
                  <a:srgbClr val="FF0000"/>
                </a:solidFill>
              </a:rPr>
              <a:t>مثال </a:t>
            </a:r>
            <a:r>
              <a:rPr lang="en-US" sz="2400" b="1" dirty="0">
                <a:solidFill>
                  <a:srgbClr val="FF0000"/>
                </a:solidFill>
              </a:rPr>
              <a:t>2</a:t>
            </a:r>
            <a:r>
              <a:rPr lang="ar-KW" sz="2400" b="1" dirty="0">
                <a:solidFill>
                  <a:srgbClr val="FF0000"/>
                </a:solidFill>
              </a:rPr>
              <a:t> صـ</a:t>
            </a:r>
            <a:r>
              <a:rPr lang="en-US" sz="2400" b="1" dirty="0">
                <a:solidFill>
                  <a:srgbClr val="FF0000"/>
                </a:solidFill>
              </a:rPr>
              <a:t>113 </a:t>
            </a:r>
            <a:endParaRPr lang="ar-KW" sz="2400" b="1" dirty="0">
              <a:solidFill>
                <a:srgbClr val="FF0000"/>
              </a:solidFill>
            </a:endParaRPr>
          </a:p>
        </p:txBody>
      </p:sp>
      <p:sp>
        <p:nvSpPr>
          <p:cNvPr id="18" name="عنصر نائب لرقم الشريحة 17"/>
          <p:cNvSpPr>
            <a:spLocks noGrp="1"/>
          </p:cNvSpPr>
          <p:nvPr>
            <p:ph type="sldNum" sz="quarter" idx="12"/>
          </p:nvPr>
        </p:nvSpPr>
        <p:spPr/>
        <p:txBody>
          <a:bodyPr/>
          <a:lstStyle/>
          <a:p>
            <a:fld id="{EF6D0C88-FD47-4942-AB86-EF92671F3350}" type="slidenum">
              <a:rPr lang="ar-KW" smtClean="0">
                <a:solidFill>
                  <a:schemeClr val="tx1"/>
                </a:solidFill>
              </a:rPr>
              <a:t>7</a:t>
            </a:fld>
            <a:endParaRPr lang="ar-KW">
              <a:solidFill>
                <a:schemeClr val="tx1"/>
              </a:solidFill>
            </a:endParaRPr>
          </a:p>
        </p:txBody>
      </p:sp>
      <p:sp>
        <p:nvSpPr>
          <p:cNvPr id="30" name="مربع نص 2">
            <a:extLst>
              <a:ext uri="{FF2B5EF4-FFF2-40B4-BE49-F238E27FC236}">
                <a16:creationId xmlns:a16="http://schemas.microsoft.com/office/drawing/2014/main" id="{7C8BC44C-74C4-4782-B604-2142A1CA2C78}"/>
              </a:ext>
            </a:extLst>
          </p:cNvPr>
          <p:cNvSpPr txBox="1"/>
          <p:nvPr/>
        </p:nvSpPr>
        <p:spPr>
          <a:xfrm>
            <a:off x="5017050" y="3589609"/>
            <a:ext cx="514608" cy="470000"/>
          </a:xfrm>
          <a:prstGeom prst="rect">
            <a:avLst/>
          </a:prstGeom>
          <a:noFill/>
        </p:spPr>
        <p:txBody>
          <a:bodyPr wrap="square" rtlCol="1">
            <a:spAutoFit/>
          </a:bodyPr>
          <a:lstStyle/>
          <a:p>
            <a:pPr algn="r" fontAlgn="base">
              <a:spcBef>
                <a:spcPct val="0"/>
              </a:spcBef>
              <a:spcAft>
                <a:spcPct val="0"/>
              </a:spcAft>
            </a:pPr>
            <a:r>
              <a:rPr lang="ar-KW" sz="2400" b="1" dirty="0">
                <a:solidFill>
                  <a:schemeClr val="tx1"/>
                </a:solidFill>
                <a:latin typeface="Cambria Math" panose="02040503050406030204" pitchFamily="18" charset="0"/>
                <a:ea typeface="Cambria Math" panose="02040503050406030204" pitchFamily="18" charset="0"/>
                <a:cs typeface="Arial" pitchFamily="34" charset="0"/>
              </a:rPr>
              <a:t>⇒</a:t>
            </a:r>
            <a:endParaRPr lang="ar-KW" sz="2400" b="1" dirty="0">
              <a:solidFill>
                <a:schemeClr val="tx1"/>
              </a:solidFill>
              <a:latin typeface="Lucida Calligraphy" pitchFamily="66" charset="0"/>
              <a:cs typeface="Arial" pitchFamily="34" charset="0"/>
            </a:endParaRPr>
          </a:p>
        </p:txBody>
      </p:sp>
      <p:sp>
        <p:nvSpPr>
          <p:cNvPr id="31" name="مربع نص 2">
            <a:extLst>
              <a:ext uri="{FF2B5EF4-FFF2-40B4-BE49-F238E27FC236}">
                <a16:creationId xmlns:a16="http://schemas.microsoft.com/office/drawing/2014/main" id="{6D44AA2A-477F-4091-85B8-85C32AC434C8}"/>
              </a:ext>
            </a:extLst>
          </p:cNvPr>
          <p:cNvSpPr txBox="1"/>
          <p:nvPr/>
        </p:nvSpPr>
        <p:spPr>
          <a:xfrm>
            <a:off x="7069542" y="3589609"/>
            <a:ext cx="514608" cy="470000"/>
          </a:xfrm>
          <a:prstGeom prst="rect">
            <a:avLst/>
          </a:prstGeom>
          <a:noFill/>
        </p:spPr>
        <p:txBody>
          <a:bodyPr wrap="square" rtlCol="1">
            <a:spAutoFit/>
          </a:bodyPr>
          <a:lstStyle/>
          <a:p>
            <a:pPr algn="r" fontAlgn="base">
              <a:spcBef>
                <a:spcPct val="0"/>
              </a:spcBef>
              <a:spcAft>
                <a:spcPct val="0"/>
              </a:spcAft>
            </a:pPr>
            <a:r>
              <a:rPr lang="ar-KW" sz="2400" b="1" dirty="0">
                <a:solidFill>
                  <a:schemeClr val="tx1"/>
                </a:solidFill>
                <a:latin typeface="Cambria Math" panose="02040503050406030204" pitchFamily="18" charset="0"/>
                <a:ea typeface="Cambria Math" panose="02040503050406030204" pitchFamily="18" charset="0"/>
                <a:cs typeface="Arial" pitchFamily="34" charset="0"/>
              </a:rPr>
              <a:t>⇒</a:t>
            </a:r>
            <a:endParaRPr lang="ar-KW" sz="2400" b="1" dirty="0">
              <a:solidFill>
                <a:schemeClr val="tx1"/>
              </a:solidFill>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32" name="مربع نص 2">
                <a:extLst>
                  <a:ext uri="{FF2B5EF4-FFF2-40B4-BE49-F238E27FC236}">
                    <a16:creationId xmlns:a16="http://schemas.microsoft.com/office/drawing/2014/main" id="{BB451123-522A-418A-AEB6-A1BA1F03F55D}"/>
                  </a:ext>
                </a:extLst>
              </p:cNvPr>
              <p:cNvSpPr txBox="1"/>
              <p:nvPr/>
            </p:nvSpPr>
            <p:spPr>
              <a:xfrm>
                <a:off x="4854657" y="3072929"/>
                <a:ext cx="1229151" cy="461665"/>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a:latin typeface="Cambria Math"/>
                          <a:ea typeface="Cambria Math"/>
                          <a:cs typeface="Arial" pitchFamily="34" charset="0"/>
                        </a:rPr>
                        <m:t>𝒃</m:t>
                      </m:r>
                      <m:r>
                        <a:rPr lang="en-US" sz="2400" b="1" i="1">
                          <a:latin typeface="Cambria Math"/>
                          <a:ea typeface="Cambria Math"/>
                          <a:cs typeface="Arial" pitchFamily="34" charset="0"/>
                        </a:rPr>
                        <m:t> =</m:t>
                      </m:r>
                      <m:r>
                        <a:rPr lang="en-US" sz="2400" b="1" i="1">
                          <a:latin typeface="Cambria Math"/>
                          <a:ea typeface="Cambria Math"/>
                          <a:cs typeface="Arial" pitchFamily="34" charset="0"/>
                        </a:rPr>
                        <m:t>𝟐</m:t>
                      </m:r>
                    </m:oMath>
                  </m:oMathPara>
                </a14:m>
                <a:endParaRPr lang="ar-KW" sz="2400" b="1" dirty="0">
                  <a:latin typeface="Lucida Calligraphy" pitchFamily="66" charset="0"/>
                </a:endParaRPr>
              </a:p>
            </p:txBody>
          </p:sp>
        </mc:Choice>
        <mc:Fallback xmlns="">
          <p:sp>
            <p:nvSpPr>
              <p:cNvPr id="32" name="مربع نص 2">
                <a:extLst>
                  <a:ext uri="{FF2B5EF4-FFF2-40B4-BE49-F238E27FC236}">
                    <a16:creationId xmlns:a16="http://schemas.microsoft.com/office/drawing/2014/main" id="{BB451123-522A-418A-AEB6-A1BA1F03F55D}"/>
                  </a:ext>
                </a:extLst>
              </p:cNvPr>
              <p:cNvSpPr txBox="1">
                <a:spLocks noRot="1" noChangeAspect="1" noMove="1" noResize="1" noEditPoints="1" noAdjustHandles="1" noChangeArrowheads="1" noChangeShapeType="1" noTextEdit="1"/>
              </p:cNvSpPr>
              <p:nvPr/>
            </p:nvSpPr>
            <p:spPr>
              <a:xfrm>
                <a:off x="4854657" y="3072929"/>
                <a:ext cx="1229151" cy="461665"/>
              </a:xfrm>
              <a:prstGeom prst="rect">
                <a:avLst/>
              </a:prstGeom>
              <a:blipFill>
                <a:blip r:embed="rId11"/>
                <a:stretch>
                  <a:fillRect/>
                </a:stretch>
              </a:blipFill>
            </p:spPr>
            <p:txBody>
              <a:bodyPr/>
              <a:lstStyle/>
              <a:p>
                <a:r>
                  <a:rPr lang="en-US">
                    <a:noFill/>
                  </a:rPr>
                  <a:t> </a:t>
                </a:r>
              </a:p>
            </p:txBody>
          </p:sp>
        </mc:Fallback>
      </mc:AlternateContent>
      <p:sp>
        <p:nvSpPr>
          <p:cNvPr id="33" name="مربع نص 2">
            <a:extLst>
              <a:ext uri="{FF2B5EF4-FFF2-40B4-BE49-F238E27FC236}">
                <a16:creationId xmlns:a16="http://schemas.microsoft.com/office/drawing/2014/main" id="{572DDC77-7707-49E2-8B75-F6B18601A4D7}"/>
              </a:ext>
            </a:extLst>
          </p:cNvPr>
          <p:cNvSpPr txBox="1"/>
          <p:nvPr/>
        </p:nvSpPr>
        <p:spPr>
          <a:xfrm>
            <a:off x="4478277" y="3092971"/>
            <a:ext cx="514608" cy="470000"/>
          </a:xfrm>
          <a:prstGeom prst="rect">
            <a:avLst/>
          </a:prstGeom>
          <a:noFill/>
        </p:spPr>
        <p:txBody>
          <a:bodyPr wrap="square" rtlCol="1">
            <a:spAutoFit/>
          </a:bodyPr>
          <a:lstStyle/>
          <a:p>
            <a:pPr algn="r" fontAlgn="base">
              <a:spcBef>
                <a:spcPct val="0"/>
              </a:spcBef>
              <a:spcAft>
                <a:spcPct val="0"/>
              </a:spcAft>
            </a:pPr>
            <a:r>
              <a:rPr lang="ar-KW" sz="2400" b="1" dirty="0">
                <a:solidFill>
                  <a:schemeClr val="tx1"/>
                </a:solidFill>
                <a:latin typeface="Cambria Math" panose="02040503050406030204" pitchFamily="18" charset="0"/>
                <a:ea typeface="Cambria Math" panose="02040503050406030204" pitchFamily="18" charset="0"/>
                <a:cs typeface="Arial" pitchFamily="34" charset="0"/>
              </a:rPr>
              <a:t>⇒</a:t>
            </a:r>
            <a:endParaRPr lang="ar-KW" sz="2400" b="1" dirty="0">
              <a:solidFill>
                <a:schemeClr val="tx1"/>
              </a:solidFill>
              <a:latin typeface="Lucida Calligraphy" pitchFamily="66" charset="0"/>
              <a:cs typeface="Arial" pitchFamily="34" charset="0"/>
            </a:endParaRPr>
          </a:p>
        </p:txBody>
      </p:sp>
      <p:sp>
        <p:nvSpPr>
          <p:cNvPr id="34" name="مربع نص 2">
            <a:extLst>
              <a:ext uri="{FF2B5EF4-FFF2-40B4-BE49-F238E27FC236}">
                <a16:creationId xmlns:a16="http://schemas.microsoft.com/office/drawing/2014/main" id="{109A0603-244D-4C63-95D8-65A44B274C55}"/>
              </a:ext>
            </a:extLst>
          </p:cNvPr>
          <p:cNvSpPr txBox="1"/>
          <p:nvPr/>
        </p:nvSpPr>
        <p:spPr>
          <a:xfrm>
            <a:off x="5929396" y="3092971"/>
            <a:ext cx="514608" cy="470000"/>
          </a:xfrm>
          <a:prstGeom prst="rect">
            <a:avLst/>
          </a:prstGeom>
          <a:noFill/>
        </p:spPr>
        <p:txBody>
          <a:bodyPr wrap="square" rtlCol="1">
            <a:spAutoFit/>
          </a:bodyPr>
          <a:lstStyle/>
          <a:p>
            <a:pPr algn="r" fontAlgn="base">
              <a:spcBef>
                <a:spcPct val="0"/>
              </a:spcBef>
              <a:spcAft>
                <a:spcPct val="0"/>
              </a:spcAft>
            </a:pPr>
            <a:r>
              <a:rPr lang="ar-KW" sz="2400" b="1" dirty="0">
                <a:solidFill>
                  <a:schemeClr val="tx1"/>
                </a:solidFill>
                <a:latin typeface="Cambria Math" panose="02040503050406030204" pitchFamily="18" charset="0"/>
                <a:ea typeface="Cambria Math" panose="02040503050406030204" pitchFamily="18" charset="0"/>
                <a:cs typeface="Arial" pitchFamily="34" charset="0"/>
              </a:rPr>
              <a:t>⇒</a:t>
            </a:r>
            <a:endParaRPr lang="ar-KW" sz="2400" b="1" dirty="0">
              <a:solidFill>
                <a:schemeClr val="tx1"/>
              </a:solidFill>
              <a:latin typeface="Lucida Calligraphy" pitchFamily="66" charset="0"/>
              <a:cs typeface="Arial" pitchFamily="34" charset="0"/>
            </a:endParaRPr>
          </a:p>
        </p:txBody>
      </p:sp>
    </p:spTree>
    <p:extLst>
      <p:ext uri="{BB962C8B-B14F-4D97-AF65-F5344CB8AC3E}">
        <p14:creationId xmlns:p14="http://schemas.microsoft.com/office/powerpoint/2010/main" val="40985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in)">
                                      <p:cBhvr>
                                        <p:cTn id="49" dur="20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circle(in)">
                                      <p:cBhvr>
                                        <p:cTn id="54" dur="2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ircle(in)">
                                      <p:cBhvr>
                                        <p:cTn id="59" dur="20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ircle(in)">
                                      <p:cBhvr>
                                        <p:cTn id="69" dur="2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circle(in)">
                                      <p:cBhvr>
                                        <p:cTn id="74" dur="2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circle(in)">
                                      <p:cBhvr>
                                        <p:cTn id="79" dur="20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circle(in)">
                                      <p:cBhvr>
                                        <p:cTn id="84" dur="20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circle(in)">
                                      <p:cBhvr>
                                        <p:cTn id="89" dur="20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randombar(horizont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randombar(horizontal)">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circle(in)">
                                      <p:cBhvr>
                                        <p:cTn id="104" dur="20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32" fill="hold" nodeType="click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circle(out)">
                                      <p:cBhvr>
                                        <p:cTn id="10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2" grpId="0"/>
      <p:bldP spid="13" grpId="0"/>
      <p:bldP spid="14" grpId="0"/>
      <p:bldP spid="20" grpId="0"/>
      <p:bldP spid="21" grpId="0"/>
      <p:bldP spid="22" grpId="0"/>
      <p:bldP spid="23" grpId="0"/>
      <p:bldP spid="24" grpId="0"/>
      <p:bldP spid="25" grpId="0"/>
      <p:bldP spid="27" grpId="0"/>
      <p:bldP spid="28"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صورة 28">
            <a:extLst>
              <a:ext uri="{FF2B5EF4-FFF2-40B4-BE49-F238E27FC236}">
                <a16:creationId xmlns:a16="http://schemas.microsoft.com/office/drawing/2014/main" id="{3CB627C6-EF4F-4C74-AC7B-BE155C64A5D7}"/>
              </a:ext>
            </a:extLst>
          </p:cNvPr>
          <p:cNvPicPr>
            <a:picLocks noChangeAspect="1"/>
          </p:cNvPicPr>
          <p:nvPr/>
        </p:nvPicPr>
        <p:blipFill>
          <a:blip r:embed="rId2"/>
          <a:stretch>
            <a:fillRect/>
          </a:stretch>
        </p:blipFill>
        <p:spPr>
          <a:xfrm>
            <a:off x="233649" y="4085955"/>
            <a:ext cx="5458465" cy="2646227"/>
          </a:xfrm>
          <a:prstGeom prst="rect">
            <a:avLst/>
          </a:prstGeom>
        </p:spPr>
      </p:pic>
      <p:sp>
        <p:nvSpPr>
          <p:cNvPr id="5" name="TextBox 4"/>
          <p:cNvSpPr txBox="1"/>
          <p:nvPr/>
        </p:nvSpPr>
        <p:spPr>
          <a:xfrm>
            <a:off x="827584" y="404664"/>
            <a:ext cx="7992888" cy="830997"/>
          </a:xfrm>
          <a:prstGeom prst="rect">
            <a:avLst/>
          </a:prstGeom>
          <a:noFill/>
        </p:spPr>
        <p:txBody>
          <a:bodyPr wrap="square" rtlCol="0">
            <a:spAutoFit/>
          </a:bodyPr>
          <a:lstStyle/>
          <a:p>
            <a:r>
              <a:rPr lang="ar-KW" sz="2400" b="1" dirty="0"/>
              <a:t>أوجد معادلة القطع الناقص الذي بؤرتاه </a:t>
            </a:r>
            <a:r>
              <a:rPr lang="en-US" sz="2400" b="1" i="1" dirty="0">
                <a:latin typeface="Times New Roman" panose="02020603050405020304" pitchFamily="18" charset="0"/>
                <a:cs typeface="Times New Roman" panose="02020603050405020304" pitchFamily="18" charset="0"/>
              </a:rPr>
              <a:t>F</a:t>
            </a:r>
            <a:r>
              <a:rPr lang="en-US" sz="2400" b="1" i="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(-2,0),</a:t>
            </a:r>
            <a:r>
              <a:rPr lang="en-US" sz="2400" b="1" i="1" dirty="0">
                <a:latin typeface="Times New Roman" panose="02020603050405020304" pitchFamily="18" charset="0"/>
                <a:cs typeface="Times New Roman" panose="02020603050405020304" pitchFamily="18" charset="0"/>
              </a:rPr>
              <a:t>F</a:t>
            </a:r>
            <a:r>
              <a:rPr lang="en-US" sz="2400" b="1" i="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(2,0)</a:t>
            </a:r>
            <a:r>
              <a:rPr lang="en-US" sz="2400" b="1" i="1" dirty="0">
                <a:cs typeface="+mj-cs"/>
              </a:rPr>
              <a:t> </a:t>
            </a:r>
            <a:r>
              <a:rPr lang="ar-KW" sz="2400" b="1" i="1" dirty="0">
                <a:cs typeface="+mj-cs"/>
              </a:rPr>
              <a:t> </a:t>
            </a:r>
            <a:r>
              <a:rPr lang="ar-KW" sz="2400" b="1" dirty="0"/>
              <a:t>وطول محوره الاكبر </a:t>
            </a:r>
            <a:r>
              <a:rPr lang="en-US" sz="2400" b="1" dirty="0"/>
              <a:t> </a:t>
            </a:r>
            <a:r>
              <a:rPr lang="en-US" sz="2400" b="1" dirty="0">
                <a:latin typeface="Times New Roman" panose="02020603050405020304" pitchFamily="18" charset="0"/>
                <a:cs typeface="Times New Roman" panose="02020603050405020304" pitchFamily="18" charset="0"/>
              </a:rPr>
              <a:t>6</a:t>
            </a:r>
            <a:r>
              <a:rPr lang="ar-KW" sz="2400" b="1" dirty="0"/>
              <a:t> . ثم ارسم شكلا تقريبيا لهذا القطع.</a:t>
            </a:r>
            <a:endParaRPr lang="en-US" sz="2400" b="1" dirty="0"/>
          </a:p>
        </p:txBody>
      </p:sp>
      <p:sp>
        <p:nvSpPr>
          <p:cNvPr id="7" name="TextBox 2"/>
          <p:cNvSpPr txBox="1"/>
          <p:nvPr/>
        </p:nvSpPr>
        <p:spPr>
          <a:xfrm>
            <a:off x="7917191" y="1167712"/>
            <a:ext cx="865406" cy="461665"/>
          </a:xfrm>
          <a:prstGeom prst="rect">
            <a:avLst/>
          </a:prstGeom>
          <a:noFill/>
        </p:spPr>
        <p:txBody>
          <a:bodyPr wrap="square" rtlCol="0">
            <a:spAutoFit/>
          </a:bodyPr>
          <a:lstStyle/>
          <a:p>
            <a:pPr fontAlgn="base">
              <a:spcBef>
                <a:spcPct val="0"/>
              </a:spcBef>
              <a:spcAft>
                <a:spcPct val="0"/>
              </a:spcAft>
            </a:pPr>
            <a:r>
              <a:rPr lang="ar-EG" sz="2400" b="1" u="sng" dirty="0">
                <a:solidFill>
                  <a:srgbClr val="FF0000"/>
                </a:solidFill>
                <a:latin typeface="Lucida Calligraphy" pitchFamily="66" charset="0"/>
                <a:cs typeface="Arial" pitchFamily="34" charset="0"/>
              </a:rPr>
              <a:t>الحل</a:t>
            </a:r>
            <a:r>
              <a:rPr lang="en-US" sz="2400" b="1" u="sng" dirty="0">
                <a:solidFill>
                  <a:srgbClr val="FF0000"/>
                </a:solidFill>
                <a:latin typeface="Lucida Calligraphy" pitchFamily="66" charset="0"/>
                <a:cs typeface="Arial"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3933827" y="1860141"/>
                <a:ext cx="2736304" cy="842923"/>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𝒂</m:t>
                              </m:r>
                            </m:e>
                            <m:sup>
                              <m:r>
                                <a:rPr lang="en-US" sz="2400" b="1" i="1" smtClean="0">
                                  <a:solidFill>
                                    <a:schemeClr val="tx1"/>
                                  </a:solidFill>
                                  <a:latin typeface="Cambria Math"/>
                                </a:rPr>
                                <m:t>𝟐</m:t>
                              </m:r>
                            </m:sup>
                          </m:sSup>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𝒃</m:t>
                              </m:r>
                            </m:e>
                            <m:sup>
                              <m:r>
                                <a:rPr lang="en-US" sz="2400" b="1" i="1" smtClean="0">
                                  <a:solidFill>
                                    <a:schemeClr val="tx1"/>
                                  </a:solidFill>
                                  <a:latin typeface="Cambria Math"/>
                                  <a:ea typeface="Cambria Math"/>
                                </a:rPr>
                                <m:t>𝟐</m:t>
                              </m:r>
                            </m:sup>
                          </m:sSup>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33827" y="1860141"/>
                <a:ext cx="2736304" cy="84292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مربع نص 2"/>
              <p:cNvSpPr txBox="1"/>
              <p:nvPr/>
            </p:nvSpPr>
            <p:spPr>
              <a:xfrm>
                <a:off x="3988978" y="2996952"/>
                <a:ext cx="3342997" cy="621004"/>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cs typeface="Arial" pitchFamily="34" charset="0"/>
                        </a:rPr>
                        <m:t>∴</m:t>
                      </m:r>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𝒂</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𝟔</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𝒂</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𝟑</m:t>
                      </m:r>
                    </m:oMath>
                  </m:oMathPara>
                </a14:m>
                <a:endParaRPr lang="ar-KW" sz="2400" b="1" dirty="0">
                  <a:solidFill>
                    <a:schemeClr val="tx1"/>
                  </a:solidFill>
                  <a:latin typeface="Lucida Calligraphy" pitchFamily="66" charset="0"/>
                  <a:cs typeface="Arial" pitchFamily="34" charset="0"/>
                </a:endParaRPr>
              </a:p>
            </p:txBody>
          </p:sp>
        </mc:Choice>
        <mc:Fallback xmlns="">
          <p:sp>
            <p:nvSpPr>
              <p:cNvPr id="12" name="مربع نص 2"/>
              <p:cNvSpPr txBox="1">
                <a:spLocks noRot="1" noChangeAspect="1" noMove="1" noResize="1" noEditPoints="1" noAdjustHandles="1" noChangeArrowheads="1" noChangeShapeType="1" noTextEdit="1"/>
              </p:cNvSpPr>
              <p:nvPr/>
            </p:nvSpPr>
            <p:spPr>
              <a:xfrm>
                <a:off x="3988978" y="2996952"/>
                <a:ext cx="3342997" cy="6210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مربع نص 2"/>
              <p:cNvSpPr txBox="1"/>
              <p:nvPr/>
            </p:nvSpPr>
            <p:spPr>
              <a:xfrm>
                <a:off x="7215460" y="3117518"/>
                <a:ext cx="138898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𝒂</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ar-KW" sz="2400" b="1" i="1" smtClean="0">
                          <a:solidFill>
                            <a:schemeClr val="tx1"/>
                          </a:solidFill>
                          <a:latin typeface="Cambria Math"/>
                          <a:ea typeface="Cambria Math"/>
                          <a:cs typeface="Arial" pitchFamily="34" charset="0"/>
                        </a:rPr>
                        <m:t>𝟗</m:t>
                      </m:r>
                    </m:oMath>
                  </m:oMathPara>
                </a14:m>
                <a:endParaRPr lang="ar-KW" sz="2400" b="1" dirty="0">
                  <a:solidFill>
                    <a:schemeClr val="tx1"/>
                  </a:solidFill>
                  <a:latin typeface="Lucida Calligraphy" pitchFamily="66" charset="0"/>
                  <a:cs typeface="Arial" pitchFamily="34" charset="0"/>
                </a:endParaRPr>
              </a:p>
            </p:txBody>
          </p:sp>
        </mc:Choice>
        <mc:Fallback xmlns="">
          <p:sp>
            <p:nvSpPr>
              <p:cNvPr id="13" name="مربع نص 2"/>
              <p:cNvSpPr txBox="1">
                <a:spLocks noRot="1" noChangeAspect="1" noMove="1" noResize="1" noEditPoints="1" noAdjustHandles="1" noChangeArrowheads="1" noChangeShapeType="1" noTextEdit="1"/>
              </p:cNvSpPr>
              <p:nvPr/>
            </p:nvSpPr>
            <p:spPr>
              <a:xfrm>
                <a:off x="7215460" y="3117518"/>
                <a:ext cx="1388988" cy="470000"/>
              </a:xfrm>
              <a:prstGeom prst="rect">
                <a:avLst/>
              </a:prstGeom>
              <a:blipFill>
                <a:blip r:embed="rId5"/>
                <a:stretch>
                  <a:fillRect/>
                </a:stretch>
              </a:blipFill>
            </p:spPr>
            <p:txBody>
              <a:bodyPr/>
              <a:lstStyle/>
              <a:p>
                <a:r>
                  <a:rPr lang="en-US">
                    <a:noFill/>
                  </a:rPr>
                  <a:t> </a:t>
                </a:r>
              </a:p>
            </p:txBody>
          </p:sp>
        </mc:Fallback>
      </mc:AlternateContent>
      <p:sp>
        <p:nvSpPr>
          <p:cNvPr id="14" name="مربع نص 2"/>
          <p:cNvSpPr txBox="1"/>
          <p:nvPr/>
        </p:nvSpPr>
        <p:spPr>
          <a:xfrm>
            <a:off x="1907712" y="1533859"/>
            <a:ext cx="6975339" cy="461665"/>
          </a:xfrm>
          <a:prstGeom prst="rect">
            <a:avLst/>
          </a:prstGeom>
          <a:noFill/>
        </p:spPr>
        <p:txBody>
          <a:bodyPr wrap="square" rtlCol="1">
            <a:spAutoFit/>
          </a:bodyPr>
          <a:lstStyle/>
          <a:p>
            <a:pPr fontAlgn="base">
              <a:spcBef>
                <a:spcPct val="0"/>
              </a:spcBef>
              <a:spcAft>
                <a:spcPct val="0"/>
              </a:spcAft>
            </a:pPr>
            <a:r>
              <a:rPr lang="ar-KW" sz="2400" b="1" dirty="0">
                <a:latin typeface="Lucida Calligraphy" pitchFamily="66" charset="0"/>
                <a:cs typeface="+mj-cs"/>
              </a:rPr>
              <a:t>تقع البؤرتان على محور السينات فتكون معادلة القطع علي الصورة:</a:t>
            </a:r>
          </a:p>
        </p:txBody>
      </p:sp>
      <mc:AlternateContent xmlns:mc="http://schemas.openxmlformats.org/markup-compatibility/2006" xmlns:a14="http://schemas.microsoft.com/office/drawing/2010/main">
        <mc:Choice Requires="a14">
          <p:sp>
            <p:nvSpPr>
              <p:cNvPr id="16" name="مربع نص 2"/>
              <p:cNvSpPr txBox="1"/>
              <p:nvPr/>
            </p:nvSpPr>
            <p:spPr>
              <a:xfrm>
                <a:off x="3203848" y="3610974"/>
                <a:ext cx="3062218" cy="461665"/>
              </a:xfrm>
              <a:prstGeom prst="rect">
                <a:avLst/>
              </a:prstGeom>
              <a:noFill/>
            </p:spPr>
            <p:txBody>
              <a:bodyPr wrap="square" rtlCol="1">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Lucida Calligraphy" pitchFamily="66" charset="0"/>
                    <a:cs typeface="Arial" pitchFamily="34" charset="0"/>
                  </a:rPr>
                  <a:t>1</a:t>
                </a:r>
                <a14:m>
                  <m:oMath xmlns:m="http://schemas.openxmlformats.org/officeDocument/2006/math">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𝟑</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𝟎</m:t>
                        </m:r>
                      </m:e>
                    </m:d>
                    <m:r>
                      <a:rPr lang="en-US" sz="2400" b="1" i="1" smtClean="0">
                        <a:solidFill>
                          <a:schemeClr val="tx1"/>
                        </a:solidFill>
                        <a:latin typeface="Cambria Math"/>
                        <a:cs typeface="Arial" pitchFamily="34" charset="0"/>
                      </a:rPr>
                      <m:t> , </m:t>
                    </m:r>
                    <m:r>
                      <a:rPr lang="en-US" sz="2400" b="1" i="1" smtClean="0">
                        <a:solidFill>
                          <a:schemeClr val="tx1"/>
                        </a:solidFill>
                        <a:latin typeface="Cambria Math"/>
                        <a:cs typeface="Arial" pitchFamily="34" charset="0"/>
                      </a:rPr>
                      <m:t>𝑨</m:t>
                    </m:r>
                    <m:r>
                      <a:rPr lang="en-US" sz="2400" b="1" i="1" baseline="-25000" smtClean="0">
                        <a:solidFill>
                          <a:schemeClr val="tx1"/>
                        </a:solidFill>
                        <a:latin typeface="Cambria Math"/>
                        <a:cs typeface="Arial" pitchFamily="34" charset="0"/>
                      </a:rPr>
                      <m:t>𝟐</m:t>
                    </m:r>
                    <m:r>
                      <a:rPr lang="en-US" sz="2400" b="1" i="1" baseline="-25000" smtClean="0">
                        <a:solidFill>
                          <a:schemeClr val="tx1"/>
                        </a:solidFill>
                        <a:latin typeface="Cambria Math"/>
                        <a:cs typeface="Arial" pitchFamily="34" charset="0"/>
                      </a:rPr>
                      <m:t> </m:t>
                    </m:r>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𝟑</m:t>
                        </m:r>
                        <m:r>
                          <a:rPr lang="en-US" sz="2400" b="1" i="1" smtClean="0">
                            <a:solidFill>
                              <a:schemeClr val="tx1"/>
                            </a:solidFill>
                            <a:latin typeface="Cambria Math"/>
                            <a:cs typeface="Arial" pitchFamily="34" charset="0"/>
                          </a:rPr>
                          <m:t>, </m:t>
                        </m:r>
                        <m:r>
                          <a:rPr lang="en-US" sz="2400" b="1" i="1" smtClean="0">
                            <a:solidFill>
                              <a:schemeClr val="tx1"/>
                            </a:solidFill>
                            <a:latin typeface="Cambria Math"/>
                            <a:cs typeface="Arial" pitchFamily="34" charset="0"/>
                          </a:rPr>
                          <m:t>𝟎</m:t>
                        </m:r>
                      </m:e>
                    </m:d>
                  </m:oMath>
                </a14:m>
                <a:endParaRPr lang="ar-KW" sz="2400" b="1" dirty="0">
                  <a:solidFill>
                    <a:schemeClr val="tx1"/>
                  </a:solidFill>
                  <a:latin typeface="Lucida Calligraphy" pitchFamily="66" charset="0"/>
                  <a:cs typeface="Arial" pitchFamily="34" charset="0"/>
                </a:endParaRPr>
              </a:p>
            </p:txBody>
          </p:sp>
        </mc:Choice>
        <mc:Fallback xmlns="">
          <p:sp>
            <p:nvSpPr>
              <p:cNvPr id="16" name="مربع نص 2"/>
              <p:cNvSpPr txBox="1">
                <a:spLocks noRot="1" noChangeAspect="1" noMove="1" noResize="1" noEditPoints="1" noAdjustHandles="1" noChangeArrowheads="1" noChangeShapeType="1" noTextEdit="1"/>
              </p:cNvSpPr>
              <p:nvPr/>
            </p:nvSpPr>
            <p:spPr>
              <a:xfrm>
                <a:off x="3203848" y="3610974"/>
                <a:ext cx="3062218" cy="461665"/>
              </a:xfrm>
              <a:prstGeom prst="rect">
                <a:avLst/>
              </a:prstGeom>
              <a:blipFill>
                <a:blip r:embed="rId6"/>
                <a:stretch>
                  <a:fillRect l="-3187" t="-10526" b="-28947"/>
                </a:stretch>
              </a:blipFill>
            </p:spPr>
            <p:txBody>
              <a:bodyPr/>
              <a:lstStyle/>
              <a:p>
                <a:r>
                  <a:rPr lang="en-US">
                    <a:noFill/>
                  </a:rPr>
                  <a:t> </a:t>
                </a:r>
              </a:p>
            </p:txBody>
          </p:sp>
        </mc:Fallback>
      </mc:AlternateContent>
      <p:sp>
        <p:nvSpPr>
          <p:cNvPr id="17" name="مربع نص 2"/>
          <p:cNvSpPr txBox="1"/>
          <p:nvPr/>
        </p:nvSpPr>
        <p:spPr>
          <a:xfrm>
            <a:off x="5647816" y="3639695"/>
            <a:ext cx="3062218" cy="461665"/>
          </a:xfrm>
          <a:prstGeom prst="rect">
            <a:avLst/>
          </a:prstGeom>
          <a:noFill/>
        </p:spPr>
        <p:txBody>
          <a:bodyPr wrap="square" rtlCol="1">
            <a:spAutoFit/>
          </a:bodyPr>
          <a:lstStyle/>
          <a:p>
            <a:pPr rtl="0" fontAlgn="base">
              <a:spcBef>
                <a:spcPct val="0"/>
              </a:spcBef>
              <a:spcAft>
                <a:spcPct val="0"/>
              </a:spcAft>
            </a:pPr>
            <a:r>
              <a:rPr lang="ar-EG" sz="2400" b="1" dirty="0">
                <a:latin typeface="Cambria Math" panose="02040503050406030204" pitchFamily="18" charset="0"/>
                <a:ea typeface="Cambria Math" panose="02040503050406030204" pitchFamily="18" charset="0"/>
                <a:cs typeface="Arial" pitchFamily="34" charset="0"/>
              </a:rPr>
              <a:t>∴</a:t>
            </a:r>
            <a:r>
              <a:rPr lang="ar-KW" sz="2400" b="1" dirty="0">
                <a:latin typeface="Cambria Math" panose="02040503050406030204" pitchFamily="18" charset="0"/>
                <a:ea typeface="Cambria Math" panose="02040503050406030204" pitchFamily="18" charset="0"/>
                <a:cs typeface="Arial" pitchFamily="34" charset="0"/>
              </a:rPr>
              <a:t> </a:t>
            </a:r>
            <a:r>
              <a:rPr lang="ar-EG" sz="2400" b="1" dirty="0">
                <a:latin typeface="Lucida Calligraphy" pitchFamily="66" charset="0"/>
                <a:cs typeface="Arial" pitchFamily="34" charset="0"/>
              </a:rPr>
              <a:t>طرفا المحور الا</a:t>
            </a:r>
            <a:r>
              <a:rPr lang="ar-KW" sz="2400" b="1" dirty="0">
                <a:latin typeface="Lucida Calligraphy" pitchFamily="66" charset="0"/>
                <a:cs typeface="Arial" pitchFamily="34" charset="0"/>
              </a:rPr>
              <a:t>كب</a:t>
            </a:r>
            <a:r>
              <a:rPr lang="ar-EG" sz="2400" b="1" dirty="0">
                <a:latin typeface="Lucida Calligraphy" pitchFamily="66" charset="0"/>
                <a:cs typeface="Arial" pitchFamily="34" charset="0"/>
              </a:rPr>
              <a:t>ر هما : </a:t>
            </a:r>
            <a:endParaRPr lang="ar-KW" sz="2400" b="1" dirty="0">
              <a:latin typeface="Lucida Calligraphy" pitchFamily="66" charset="0"/>
              <a:cs typeface="Arial" pitchFamily="34" charset="0"/>
            </a:endParaRPr>
          </a:p>
        </p:txBody>
      </p:sp>
      <p:grpSp>
        <p:nvGrpSpPr>
          <p:cNvPr id="8" name="مجموعة 7"/>
          <p:cNvGrpSpPr/>
          <p:nvPr/>
        </p:nvGrpSpPr>
        <p:grpSpPr>
          <a:xfrm>
            <a:off x="1859132" y="2095097"/>
            <a:ext cx="2363966" cy="474474"/>
            <a:chOff x="7164288" y="2110755"/>
            <a:chExt cx="1871641" cy="474474"/>
          </a:xfrm>
        </p:grpSpPr>
        <p:sp>
          <p:nvSpPr>
            <p:cNvPr id="11" name="مربع نص 2"/>
            <p:cNvSpPr txBox="1"/>
            <p:nvPr/>
          </p:nvSpPr>
          <p:spPr>
            <a:xfrm>
              <a:off x="8281464" y="2110755"/>
              <a:ext cx="754465" cy="461665"/>
            </a:xfrm>
            <a:prstGeom prst="rect">
              <a:avLst/>
            </a:prstGeom>
            <a:noFill/>
          </p:spPr>
          <p:txBody>
            <a:bodyPr wrap="square" rtlCol="1">
              <a:spAutoFit/>
            </a:bodyPr>
            <a:lstStyle/>
            <a:p>
              <a:pPr algn="l" fontAlgn="base">
                <a:spcBef>
                  <a:spcPct val="0"/>
                </a:spcBef>
                <a:spcAft>
                  <a:spcPct val="0"/>
                </a:spcAft>
              </a:pPr>
              <a:r>
                <a:rPr lang="ar-KW" sz="2400" b="1" dirty="0">
                  <a:latin typeface="Lucida Calligraphy" pitchFamily="66" charset="0"/>
                  <a:cs typeface="Arial" pitchFamily="34" charset="0"/>
                </a:rPr>
                <a:t>وتكون</a:t>
              </a:r>
            </a:p>
          </p:txBody>
        </p:sp>
        <p:sp>
          <p:nvSpPr>
            <p:cNvPr id="9" name="مربع نص 8"/>
            <p:cNvSpPr txBox="1"/>
            <p:nvPr/>
          </p:nvSpPr>
          <p:spPr>
            <a:xfrm>
              <a:off x="7164288" y="2123564"/>
              <a:ext cx="1152128" cy="461665"/>
            </a:xfrm>
            <a:prstGeom prst="rect">
              <a:avLst/>
            </a:prstGeom>
            <a:noFill/>
          </p:spPr>
          <p:txBody>
            <a:bodyPr wrap="square" rtlCol="1">
              <a:spAutoFit/>
            </a:bodyPr>
            <a:lstStyle/>
            <a:p>
              <a:r>
                <a:rPr lang="en-US" sz="2400" b="1" dirty="0">
                  <a:latin typeface="Lucida Calligraphy" pitchFamily="66" charset="0"/>
                  <a:cs typeface="Arial" pitchFamily="34" charset="0"/>
                </a:rPr>
                <a:t>c=2</a:t>
              </a:r>
              <a:endParaRPr lang="ar-KW" sz="2400" dirty="0"/>
            </a:p>
          </p:txBody>
        </p:sp>
      </p:grpSp>
      <p:sp>
        <p:nvSpPr>
          <p:cNvPr id="20" name="مربع نص 2"/>
          <p:cNvSpPr txBox="1"/>
          <p:nvPr/>
        </p:nvSpPr>
        <p:spPr>
          <a:xfrm>
            <a:off x="5207372" y="2638511"/>
            <a:ext cx="3499602" cy="461665"/>
          </a:xfrm>
          <a:prstGeom prst="rect">
            <a:avLst/>
          </a:prstGeom>
          <a:noFill/>
        </p:spPr>
        <p:txBody>
          <a:bodyPr wrap="square" rtlCol="1">
            <a:spAutoFit/>
          </a:bodyPr>
          <a:lstStyle/>
          <a:p>
            <a:pPr fontAlgn="base">
              <a:spcBef>
                <a:spcPct val="0"/>
              </a:spcBef>
              <a:spcAft>
                <a:spcPct val="0"/>
              </a:spcAft>
            </a:pPr>
            <a:r>
              <a:rPr lang="ar-EG" sz="2400" b="1" dirty="0">
                <a:latin typeface="Cambria Math" panose="02040503050406030204" pitchFamily="18" charset="0"/>
                <a:ea typeface="Cambria Math" panose="02040503050406030204" pitchFamily="18" charset="0"/>
                <a:cs typeface="Arial" pitchFamily="34" charset="0"/>
              </a:rPr>
              <a:t>∵</a:t>
            </a:r>
            <a:r>
              <a:rPr lang="en-US" sz="2400" b="1" dirty="0">
                <a:latin typeface="Cambria Math" panose="02040503050406030204" pitchFamily="18" charset="0"/>
                <a:ea typeface="Cambria Math" panose="02040503050406030204" pitchFamily="18" charset="0"/>
                <a:cs typeface="Arial" pitchFamily="34" charset="0"/>
              </a:rPr>
              <a:t> </a:t>
            </a:r>
            <a:r>
              <a:rPr lang="ar-EG" sz="2400" b="1" dirty="0">
                <a:latin typeface="Lucida Calligraphy" pitchFamily="66" charset="0"/>
                <a:cs typeface="Arial" pitchFamily="34" charset="0"/>
              </a:rPr>
              <a:t>ط</a:t>
            </a:r>
            <a:r>
              <a:rPr lang="ar-KW" sz="2400" b="1" dirty="0">
                <a:latin typeface="Lucida Calligraphy" pitchFamily="66" charset="0"/>
                <a:cs typeface="Arial" pitchFamily="34" charset="0"/>
              </a:rPr>
              <a:t>ول </a:t>
            </a:r>
            <a:r>
              <a:rPr lang="ar-EG" sz="2400" b="1" dirty="0">
                <a:latin typeface="Lucida Calligraphy" pitchFamily="66" charset="0"/>
                <a:cs typeface="Arial" pitchFamily="34" charset="0"/>
              </a:rPr>
              <a:t>المحور الا</a:t>
            </a:r>
            <a:r>
              <a:rPr lang="ar-KW" sz="2400" b="1" dirty="0">
                <a:latin typeface="Lucida Calligraphy" pitchFamily="66" charset="0"/>
                <a:cs typeface="Arial" pitchFamily="34" charset="0"/>
              </a:rPr>
              <a:t>كب</a:t>
            </a:r>
            <a:r>
              <a:rPr lang="ar-EG" sz="2400" b="1" dirty="0">
                <a:latin typeface="Lucida Calligraphy" pitchFamily="66" charset="0"/>
                <a:cs typeface="Arial" pitchFamily="34" charset="0"/>
              </a:rPr>
              <a:t>ر </a:t>
            </a:r>
            <a:r>
              <a:rPr lang="ar-KW" sz="2400" b="1" dirty="0">
                <a:latin typeface="Lucida Calligraphy" pitchFamily="66" charset="0"/>
                <a:cs typeface="Arial" pitchFamily="34" charset="0"/>
              </a:rPr>
              <a:t>=</a:t>
            </a:r>
            <a:r>
              <a:rPr lang="en-US" sz="2400" b="1" dirty="0">
                <a:latin typeface="Lucida Calligraphy" pitchFamily="66" charset="0"/>
                <a:cs typeface="Arial" pitchFamily="34" charset="0"/>
              </a:rPr>
              <a:t>   6 </a:t>
            </a:r>
            <a:endParaRPr lang="ar-KW" sz="2400" b="1" dirty="0">
              <a:latin typeface="Lucida Calligraphy" pitchFamily="66" charset="0"/>
              <a:cs typeface="Arial" pitchFamily="34" charset="0"/>
            </a:endParaRPr>
          </a:p>
        </p:txBody>
      </p:sp>
      <mc:AlternateContent xmlns:mc="http://schemas.openxmlformats.org/markup-compatibility/2006" xmlns:a14="http://schemas.microsoft.com/office/drawing/2010/main">
        <mc:Choice Requires="a14">
          <p:sp>
            <p:nvSpPr>
              <p:cNvPr id="21" name="مربع نص 2"/>
              <p:cNvSpPr txBox="1"/>
              <p:nvPr/>
            </p:nvSpPr>
            <p:spPr>
              <a:xfrm>
                <a:off x="2987824" y="4077722"/>
                <a:ext cx="2481580"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2987824" y="4077722"/>
                <a:ext cx="2481580" cy="4700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مربع نص 2"/>
              <p:cNvSpPr txBox="1"/>
              <p:nvPr/>
            </p:nvSpPr>
            <p:spPr>
              <a:xfrm>
                <a:off x="5481366" y="4085955"/>
                <a:ext cx="1734873"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ea typeface="Cambria Math"/>
                          <a:cs typeface="Arial" pitchFamily="34" charset="0"/>
                        </a:rPr>
                        <m:t>𝟒</m:t>
                      </m:r>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𝟗</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22" name="مربع نص 2"/>
              <p:cNvSpPr txBox="1">
                <a:spLocks noRot="1" noChangeAspect="1" noMove="1" noResize="1" noEditPoints="1" noAdjustHandles="1" noChangeArrowheads="1" noChangeShapeType="1" noTextEdit="1"/>
              </p:cNvSpPr>
              <p:nvPr/>
            </p:nvSpPr>
            <p:spPr>
              <a:xfrm>
                <a:off x="5481366" y="4085955"/>
                <a:ext cx="1734873" cy="47000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مربع نص 2"/>
              <p:cNvSpPr txBox="1"/>
              <p:nvPr/>
            </p:nvSpPr>
            <p:spPr>
              <a:xfrm>
                <a:off x="7204423" y="4092613"/>
                <a:ext cx="1392857"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𝒃</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ar-KW" sz="2400" b="1" i="1" smtClean="0">
                          <a:solidFill>
                            <a:schemeClr val="tx1"/>
                          </a:solidFill>
                          <a:latin typeface="Cambria Math"/>
                          <a:ea typeface="Cambria Math"/>
                          <a:cs typeface="Arial" pitchFamily="34" charset="0"/>
                        </a:rPr>
                        <m:t>𝟓</m:t>
                      </m:r>
                    </m:oMath>
                  </m:oMathPara>
                </a14:m>
                <a:endParaRPr lang="ar-KW" sz="2400" b="1" dirty="0">
                  <a:solidFill>
                    <a:schemeClr val="tx1"/>
                  </a:solidFill>
                  <a:latin typeface="Lucida Calligraphy" pitchFamily="66" charset="0"/>
                  <a:cs typeface="Arial" pitchFamily="34" charset="0"/>
                </a:endParaRPr>
              </a:p>
            </p:txBody>
          </p:sp>
        </mc:Choice>
        <mc:Fallback xmlns="">
          <p:sp>
            <p:nvSpPr>
              <p:cNvPr id="23" name="مربع نص 2"/>
              <p:cNvSpPr txBox="1">
                <a:spLocks noRot="1" noChangeAspect="1" noMove="1" noResize="1" noEditPoints="1" noAdjustHandles="1" noChangeArrowheads="1" noChangeShapeType="1" noTextEdit="1"/>
              </p:cNvSpPr>
              <p:nvPr/>
            </p:nvSpPr>
            <p:spPr>
              <a:xfrm>
                <a:off x="7204423" y="4092613"/>
                <a:ext cx="1392857" cy="4700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مربع نص 23"/>
              <p:cNvSpPr txBox="1"/>
              <p:nvPr/>
            </p:nvSpPr>
            <p:spPr>
              <a:xfrm>
                <a:off x="5130490" y="4703662"/>
                <a:ext cx="3499602" cy="461665"/>
              </a:xfrm>
              <a:prstGeom prst="rect">
                <a:avLst/>
              </a:prstGeom>
              <a:noFill/>
            </p:spPr>
            <p:txBody>
              <a:bodyPr wrap="square" rtlCol="1">
                <a:spAutoFit/>
              </a:bodyPr>
              <a:lstStyle/>
              <a:p>
                <a14:m>
                  <m:oMath xmlns:m="http://schemas.openxmlformats.org/officeDocument/2006/math">
                    <m:r>
                      <a:rPr lang="ar-KW" sz="2400" b="1" i="1" smtClean="0">
                        <a:solidFill>
                          <a:schemeClr val="tx1"/>
                        </a:solidFill>
                        <a:latin typeface="Cambria Math"/>
                        <a:ea typeface="Cambria Math"/>
                        <a:cs typeface="+mj-cs"/>
                      </a:rPr>
                      <m:t>∴</m:t>
                    </m:r>
                  </m:oMath>
                </a14:m>
                <a:r>
                  <a:rPr lang="ar-KW" sz="2400" b="1" dirty="0">
                    <a:solidFill>
                      <a:schemeClr val="tx1"/>
                    </a:solidFill>
                    <a:cs typeface="+mj-cs"/>
                  </a:rPr>
                  <a:t>معادلة القطع الناقص هي:</a:t>
                </a:r>
              </a:p>
            </p:txBody>
          </p:sp>
        </mc:Choice>
        <mc:Fallback xmlns="">
          <p:sp>
            <p:nvSpPr>
              <p:cNvPr id="24" name="مربع نص 23"/>
              <p:cNvSpPr txBox="1">
                <a:spLocks noRot="1" noChangeAspect="1" noMove="1" noResize="1" noEditPoints="1" noAdjustHandles="1" noChangeArrowheads="1" noChangeShapeType="1" noTextEdit="1"/>
              </p:cNvSpPr>
              <p:nvPr/>
            </p:nvSpPr>
            <p:spPr>
              <a:xfrm>
                <a:off x="5130490" y="4703662"/>
                <a:ext cx="3499602" cy="461665"/>
              </a:xfrm>
              <a:prstGeom prst="rect">
                <a:avLst/>
              </a:prstGeom>
              <a:blipFill>
                <a:blip r:embed="rId10"/>
                <a:stretch>
                  <a:fillRect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5"/>
              <p:cNvSpPr txBox="1"/>
              <p:nvPr/>
            </p:nvSpPr>
            <p:spPr>
              <a:xfrm>
                <a:off x="5718996" y="5462068"/>
                <a:ext cx="2736304"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r>
                            <a:rPr lang="en-US" sz="2400" b="1" i="1" smtClean="0">
                              <a:solidFill>
                                <a:schemeClr val="tx1"/>
                              </a:solidFill>
                              <a:latin typeface="Cambria Math"/>
                            </a:rPr>
                            <m:t>𝟗</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r>
                            <a:rPr lang="en-US" sz="2400" b="1" i="1" smtClean="0">
                              <a:solidFill>
                                <a:schemeClr val="tx1"/>
                              </a:solidFill>
                              <a:latin typeface="Cambria Math"/>
                              <a:ea typeface="Cambria Math"/>
                            </a:rPr>
                            <m:t>𝟓</m:t>
                          </m:r>
                        </m:den>
                      </m:f>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𝟏</m:t>
                      </m:r>
                    </m:oMath>
                  </m:oMathPara>
                </a14:m>
                <a:endParaRPr lang="en-US" sz="2400" b="1" dirty="0">
                  <a:solidFill>
                    <a:schemeClr val="tx1"/>
                  </a:solidFill>
                </a:endParaRPr>
              </a:p>
            </p:txBody>
          </p:sp>
        </mc:Choice>
        <mc:Fallback xmlns="">
          <p:sp>
            <p:nvSpPr>
              <p:cNvPr id="25" name="TextBox 5"/>
              <p:cNvSpPr txBox="1">
                <a:spLocks noRot="1" noChangeAspect="1" noMove="1" noResize="1" noEditPoints="1" noAdjustHandles="1" noChangeArrowheads="1" noChangeShapeType="1" noTextEdit="1"/>
              </p:cNvSpPr>
              <p:nvPr/>
            </p:nvSpPr>
            <p:spPr>
              <a:xfrm>
                <a:off x="5718996" y="5462068"/>
                <a:ext cx="2736304" cy="842859"/>
              </a:xfrm>
              <a:prstGeom prst="rect">
                <a:avLst/>
              </a:prstGeom>
              <a:blipFill>
                <a:blip r:embed="rId11"/>
                <a:stretch>
                  <a:fillRect/>
                </a:stretch>
              </a:blipFill>
            </p:spPr>
            <p:txBody>
              <a:bodyPr/>
              <a:lstStyle/>
              <a:p>
                <a:r>
                  <a:rPr lang="en-US">
                    <a:noFill/>
                  </a:rPr>
                  <a:t> </a:t>
                </a:r>
              </a:p>
            </p:txBody>
          </p:sp>
        </mc:Fallback>
      </mc:AlternateContent>
      <p:sp>
        <p:nvSpPr>
          <p:cNvPr id="47" name="مربع نص 46"/>
          <p:cNvSpPr txBox="1"/>
          <p:nvPr/>
        </p:nvSpPr>
        <p:spPr>
          <a:xfrm>
            <a:off x="6326480" y="44624"/>
            <a:ext cx="2647761" cy="461665"/>
          </a:xfrm>
          <a:prstGeom prst="rect">
            <a:avLst/>
          </a:prstGeom>
          <a:noFill/>
        </p:spPr>
        <p:txBody>
          <a:bodyPr wrap="square" rtlCol="1">
            <a:spAutoFit/>
          </a:bodyPr>
          <a:lstStyle/>
          <a:p>
            <a:r>
              <a:rPr lang="ar-KW" sz="2400" b="1" dirty="0">
                <a:solidFill>
                  <a:srgbClr val="FF0000"/>
                </a:solidFill>
              </a:rPr>
              <a:t>حاول أن تحل </a:t>
            </a:r>
            <a:r>
              <a:rPr lang="en-US" sz="2400" b="1" dirty="0">
                <a:solidFill>
                  <a:srgbClr val="FF0000"/>
                </a:solidFill>
              </a:rPr>
              <a:t>2</a:t>
            </a:r>
            <a:r>
              <a:rPr lang="ar-KW" sz="2400" b="1" dirty="0">
                <a:solidFill>
                  <a:srgbClr val="FF0000"/>
                </a:solidFill>
              </a:rPr>
              <a:t> صـ</a:t>
            </a:r>
            <a:r>
              <a:rPr lang="en-US" sz="2400" b="1" dirty="0">
                <a:solidFill>
                  <a:srgbClr val="FF0000"/>
                </a:solidFill>
              </a:rPr>
              <a:t>113 </a:t>
            </a:r>
            <a:endParaRPr lang="ar-KW" sz="2400" b="1" dirty="0">
              <a:solidFill>
                <a:srgbClr val="FF0000"/>
              </a:solidFill>
            </a:endParaRPr>
          </a:p>
        </p:txBody>
      </p:sp>
      <p:sp>
        <p:nvSpPr>
          <p:cNvPr id="2" name="عنصر نائب لرقم الشريحة 1"/>
          <p:cNvSpPr>
            <a:spLocks noGrp="1"/>
          </p:cNvSpPr>
          <p:nvPr>
            <p:ph type="sldNum" sz="quarter" idx="12"/>
          </p:nvPr>
        </p:nvSpPr>
        <p:spPr/>
        <p:txBody>
          <a:bodyPr/>
          <a:lstStyle/>
          <a:p>
            <a:fld id="{EF6D0C88-FD47-4942-AB86-EF92671F3350}" type="slidenum">
              <a:rPr lang="ar-KW" smtClean="0">
                <a:solidFill>
                  <a:schemeClr val="tx1"/>
                </a:solidFill>
              </a:rPr>
              <a:t>8</a:t>
            </a:fld>
            <a:endParaRPr lang="ar-KW">
              <a:solidFill>
                <a:schemeClr val="tx1"/>
              </a:solidFill>
            </a:endParaRPr>
          </a:p>
        </p:txBody>
      </p:sp>
      <mc:AlternateContent xmlns:mc="http://schemas.openxmlformats.org/markup-compatibility/2006" xmlns:a14="http://schemas.microsoft.com/office/drawing/2010/main">
        <mc:Choice Requires="a14">
          <p:sp>
            <p:nvSpPr>
              <p:cNvPr id="43" name="مربع نص 2">
                <a:extLst>
                  <a:ext uri="{FF2B5EF4-FFF2-40B4-BE49-F238E27FC236}">
                    <a16:creationId xmlns:a16="http://schemas.microsoft.com/office/drawing/2014/main" id="{878B10EF-6BE4-401F-9B46-1EA075213097}"/>
                  </a:ext>
                </a:extLst>
              </p:cNvPr>
              <p:cNvSpPr txBox="1"/>
              <p:nvPr/>
            </p:nvSpPr>
            <p:spPr>
              <a:xfrm>
                <a:off x="5054284" y="4079297"/>
                <a:ext cx="708949"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ar-KW" sz="2400" b="1" i="1">
                          <a:latin typeface="Cambria Math" panose="02040503050406030204" pitchFamily="18" charset="0"/>
                          <a:ea typeface="Cambria Math" panose="02040503050406030204" pitchFamily="18" charset="0"/>
                        </a:rPr>
                        <m:t>⇒</m:t>
                      </m:r>
                    </m:oMath>
                  </m:oMathPara>
                </a14:m>
                <a:endParaRPr lang="ar-KW" sz="2400" b="1" dirty="0">
                  <a:solidFill>
                    <a:schemeClr val="tx1"/>
                  </a:solidFill>
                  <a:latin typeface="Lucida Calligraphy" pitchFamily="66" charset="0"/>
                  <a:cs typeface="Arial" pitchFamily="34" charset="0"/>
                </a:endParaRPr>
              </a:p>
            </p:txBody>
          </p:sp>
        </mc:Choice>
        <mc:Fallback xmlns="">
          <p:sp>
            <p:nvSpPr>
              <p:cNvPr id="43" name="مربع نص 2">
                <a:extLst>
                  <a:ext uri="{FF2B5EF4-FFF2-40B4-BE49-F238E27FC236}">
                    <a16:creationId xmlns:a16="http://schemas.microsoft.com/office/drawing/2014/main" id="{878B10EF-6BE4-401F-9B46-1EA075213097}"/>
                  </a:ext>
                </a:extLst>
              </p:cNvPr>
              <p:cNvSpPr txBox="1">
                <a:spLocks noRot="1" noChangeAspect="1" noMove="1" noResize="1" noEditPoints="1" noAdjustHandles="1" noChangeArrowheads="1" noChangeShapeType="1" noTextEdit="1"/>
              </p:cNvSpPr>
              <p:nvPr/>
            </p:nvSpPr>
            <p:spPr>
              <a:xfrm>
                <a:off x="5054284" y="4079297"/>
                <a:ext cx="708949" cy="47000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مربع نص 2">
                <a:extLst>
                  <a:ext uri="{FF2B5EF4-FFF2-40B4-BE49-F238E27FC236}">
                    <a16:creationId xmlns:a16="http://schemas.microsoft.com/office/drawing/2014/main" id="{1456E8E2-FD77-471C-89BC-5D3C5301F190}"/>
                  </a:ext>
                </a:extLst>
              </p:cNvPr>
              <p:cNvSpPr txBox="1"/>
              <p:nvPr/>
            </p:nvSpPr>
            <p:spPr>
              <a:xfrm>
                <a:off x="6910624" y="4122982"/>
                <a:ext cx="708949"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ar-KW" sz="2400" b="1" i="1">
                          <a:latin typeface="Cambria Math" panose="02040503050406030204" pitchFamily="18" charset="0"/>
                          <a:ea typeface="Cambria Math" panose="02040503050406030204" pitchFamily="18" charset="0"/>
                        </a:rPr>
                        <m:t>⇒</m:t>
                      </m:r>
                    </m:oMath>
                  </m:oMathPara>
                </a14:m>
                <a:endParaRPr lang="ar-KW" sz="2400" b="1" dirty="0">
                  <a:solidFill>
                    <a:schemeClr val="tx1"/>
                  </a:solidFill>
                  <a:latin typeface="Lucida Calligraphy" pitchFamily="66" charset="0"/>
                  <a:cs typeface="Arial" pitchFamily="34" charset="0"/>
                </a:endParaRPr>
              </a:p>
            </p:txBody>
          </p:sp>
        </mc:Choice>
        <mc:Fallback xmlns="">
          <p:sp>
            <p:nvSpPr>
              <p:cNvPr id="48" name="مربع نص 2">
                <a:extLst>
                  <a:ext uri="{FF2B5EF4-FFF2-40B4-BE49-F238E27FC236}">
                    <a16:creationId xmlns:a16="http://schemas.microsoft.com/office/drawing/2014/main" id="{1456E8E2-FD77-471C-89BC-5D3C5301F190}"/>
                  </a:ext>
                </a:extLst>
              </p:cNvPr>
              <p:cNvSpPr txBox="1">
                <a:spLocks noRot="1" noChangeAspect="1" noMove="1" noResize="1" noEditPoints="1" noAdjustHandles="1" noChangeArrowheads="1" noChangeShapeType="1" noTextEdit="1"/>
              </p:cNvSpPr>
              <p:nvPr/>
            </p:nvSpPr>
            <p:spPr>
              <a:xfrm>
                <a:off x="6910624" y="4122982"/>
                <a:ext cx="708949" cy="47000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مربع نص 2">
                <a:extLst>
                  <a:ext uri="{FF2B5EF4-FFF2-40B4-BE49-F238E27FC236}">
                    <a16:creationId xmlns:a16="http://schemas.microsoft.com/office/drawing/2014/main" id="{E9BCE58B-B283-4F9F-89CC-E1966E3FB83F}"/>
                  </a:ext>
                </a:extLst>
              </p:cNvPr>
              <p:cNvSpPr txBox="1"/>
              <p:nvPr/>
            </p:nvSpPr>
            <p:spPr>
              <a:xfrm>
                <a:off x="6860986" y="3154545"/>
                <a:ext cx="708949"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ar-KW" sz="2400" b="1" i="1">
                          <a:latin typeface="Cambria Math" panose="02040503050406030204" pitchFamily="18" charset="0"/>
                          <a:ea typeface="Cambria Math" panose="02040503050406030204" pitchFamily="18" charset="0"/>
                        </a:rPr>
                        <m:t>⇒</m:t>
                      </m:r>
                    </m:oMath>
                  </m:oMathPara>
                </a14:m>
                <a:endParaRPr lang="ar-KW" sz="2400" b="1" dirty="0">
                  <a:solidFill>
                    <a:schemeClr val="tx1"/>
                  </a:solidFill>
                  <a:latin typeface="Lucida Calligraphy" pitchFamily="66" charset="0"/>
                  <a:cs typeface="Arial" pitchFamily="34" charset="0"/>
                </a:endParaRPr>
              </a:p>
            </p:txBody>
          </p:sp>
        </mc:Choice>
        <mc:Fallback xmlns="">
          <p:sp>
            <p:nvSpPr>
              <p:cNvPr id="49" name="مربع نص 2">
                <a:extLst>
                  <a:ext uri="{FF2B5EF4-FFF2-40B4-BE49-F238E27FC236}">
                    <a16:creationId xmlns:a16="http://schemas.microsoft.com/office/drawing/2014/main" id="{E9BCE58B-B283-4F9F-89CC-E1966E3FB83F}"/>
                  </a:ext>
                </a:extLst>
              </p:cNvPr>
              <p:cNvSpPr txBox="1">
                <a:spLocks noRot="1" noChangeAspect="1" noMove="1" noResize="1" noEditPoints="1" noAdjustHandles="1" noChangeArrowheads="1" noChangeShapeType="1" noTextEdit="1"/>
              </p:cNvSpPr>
              <p:nvPr/>
            </p:nvSpPr>
            <p:spPr>
              <a:xfrm>
                <a:off x="6860986" y="3154545"/>
                <a:ext cx="708949" cy="470000"/>
              </a:xfrm>
              <a:prstGeom prst="rect">
                <a:avLst/>
              </a:prstGeom>
              <a:blipFill>
                <a:blip r:embed="rId14"/>
                <a:stretch>
                  <a:fillRect/>
                </a:stretch>
              </a:blipFill>
            </p:spPr>
            <p:txBody>
              <a:bodyPr/>
              <a:lstStyle/>
              <a:p>
                <a:r>
                  <a:rPr lang="en-US">
                    <a:noFill/>
                  </a:rPr>
                  <a:t> </a:t>
                </a:r>
              </a:p>
            </p:txBody>
          </p:sp>
        </mc:Fallback>
      </mc:AlternateContent>
      <p:sp>
        <p:nvSpPr>
          <p:cNvPr id="50" name="مربع نص 2">
            <a:extLst>
              <a:ext uri="{FF2B5EF4-FFF2-40B4-BE49-F238E27FC236}">
                <a16:creationId xmlns:a16="http://schemas.microsoft.com/office/drawing/2014/main" id="{CCA60456-9151-4655-86BB-D729B7C442AA}"/>
              </a:ext>
            </a:extLst>
          </p:cNvPr>
          <p:cNvSpPr txBox="1"/>
          <p:nvPr/>
        </p:nvSpPr>
        <p:spPr>
          <a:xfrm>
            <a:off x="3868879" y="5821002"/>
            <a:ext cx="1598324"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Arial" pitchFamily="34" charset="0"/>
              </a:rPr>
              <a:t>شكل القطع:</a:t>
            </a:r>
          </a:p>
        </p:txBody>
      </p:sp>
    </p:spTree>
    <p:extLst>
      <p:ext uri="{BB962C8B-B14F-4D97-AF65-F5344CB8AC3E}">
        <p14:creationId xmlns:p14="http://schemas.microsoft.com/office/powerpoint/2010/main" val="32110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ircle(in)">
                                      <p:cBhvr>
                                        <p:cTn id="49" dur="20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ircle(in)">
                                      <p:cBhvr>
                                        <p:cTn id="64" dur="20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ircle(in)">
                                      <p:cBhvr>
                                        <p:cTn id="69" dur="2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circle(in)">
                                      <p:cBhvr>
                                        <p:cTn id="74" dur="20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circle(in)">
                                      <p:cBhvr>
                                        <p:cTn id="79" dur="20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circle(in)">
                                      <p:cBhvr>
                                        <p:cTn id="84" dur="2000"/>
                                        <p:tgtEl>
                                          <p:spTgt spid="48"/>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circle(in)">
                                      <p:cBhvr>
                                        <p:cTn id="89" dur="20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randombar(horizont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randombar(horizontal)">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circle(in)">
                                      <p:cBhvr>
                                        <p:cTn id="104" dur="20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32" fill="hold"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circle(out)">
                                      <p:cBhvr>
                                        <p:cTn id="10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12" grpId="0"/>
      <p:bldP spid="13" grpId="0"/>
      <p:bldP spid="14" grpId="0"/>
      <p:bldP spid="16" grpId="0"/>
      <p:bldP spid="17" grpId="0"/>
      <p:bldP spid="20" grpId="0"/>
      <p:bldP spid="21" grpId="0"/>
      <p:bldP spid="22" grpId="0"/>
      <p:bldP spid="23" grpId="0"/>
      <p:bldP spid="24" grpId="0"/>
      <p:bldP spid="25" grpId="0"/>
      <p:bldP spid="47" grpId="0"/>
      <p:bldP spid="43"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67544" y="406152"/>
                <a:ext cx="7992888" cy="862608"/>
              </a:xfrm>
              <a:prstGeom prst="rect">
                <a:avLst/>
              </a:prstGeom>
              <a:noFill/>
            </p:spPr>
            <p:txBody>
              <a:bodyPr wrap="square" rtlCol="0">
                <a:spAutoFit/>
              </a:bodyPr>
              <a:lstStyle/>
              <a:p>
                <a:r>
                  <a:rPr lang="ar-KW" sz="2400" b="1" dirty="0">
                    <a:solidFill>
                      <a:schemeClr val="tx1"/>
                    </a:solidFill>
                    <a:cs typeface="+mj-cs"/>
                  </a:rPr>
                  <a:t>أوجد البؤرتين والرأسين وطول المحور الاكبر للقطع الناقص الذي معادلته :</a:t>
                </a:r>
              </a:p>
              <a:p>
                <a:r>
                  <a:rPr lang="en-US" sz="2400" b="1" dirty="0">
                    <a:solidFill>
                      <a:schemeClr val="tx1"/>
                    </a:solidFill>
                    <a:cs typeface="+mj-cs"/>
                  </a:rPr>
                  <a:t>25</a:t>
                </a:r>
                <a14:m>
                  <m:oMath xmlns:m="http://schemas.openxmlformats.org/officeDocument/2006/math">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𝒙</m:t>
                        </m:r>
                      </m:e>
                      <m:sup>
                        <m:r>
                          <a:rPr lang="en-US" sz="2400" b="1" i="1" smtClean="0">
                            <a:solidFill>
                              <a:schemeClr val="tx1"/>
                            </a:solidFill>
                            <a:latin typeface="Cambria Math"/>
                            <a:cs typeface="+mj-cs"/>
                          </a:rPr>
                          <m:t>𝟐</m:t>
                        </m:r>
                      </m:sup>
                    </m:sSup>
                  </m:oMath>
                </a14:m>
                <a:r>
                  <a:rPr lang="en-US" sz="2400" b="1" dirty="0">
                    <a:solidFill>
                      <a:schemeClr val="tx1"/>
                    </a:solidFill>
                    <a:cs typeface="+mj-cs"/>
                  </a:rPr>
                  <a:t> + 16</a:t>
                </a:r>
                <a14:m>
                  <m:oMath xmlns:m="http://schemas.openxmlformats.org/officeDocument/2006/math">
                    <m:sSup>
                      <m:sSupPr>
                        <m:ctrlPr>
                          <a:rPr lang="en-US" sz="2400" b="1" i="1" smtClean="0">
                            <a:solidFill>
                              <a:schemeClr val="tx1"/>
                            </a:solidFill>
                            <a:latin typeface="Cambria Math" panose="02040503050406030204" pitchFamily="18" charset="0"/>
                            <a:cs typeface="+mj-cs"/>
                          </a:rPr>
                        </m:ctrlPr>
                      </m:sSupPr>
                      <m:e>
                        <m:r>
                          <a:rPr lang="en-US" sz="2400" b="1" i="1" smtClean="0">
                            <a:solidFill>
                              <a:schemeClr val="tx1"/>
                            </a:solidFill>
                            <a:latin typeface="Cambria Math"/>
                            <a:cs typeface="+mj-cs"/>
                          </a:rPr>
                          <m:t>𝒚</m:t>
                        </m:r>
                      </m:e>
                      <m:sup>
                        <m:r>
                          <a:rPr lang="en-US" sz="2400" b="1" i="1" smtClean="0">
                            <a:solidFill>
                              <a:schemeClr val="tx1"/>
                            </a:solidFill>
                            <a:latin typeface="Cambria Math"/>
                            <a:cs typeface="+mj-cs"/>
                          </a:rPr>
                          <m:t>𝟐</m:t>
                        </m:r>
                      </m:sup>
                    </m:sSup>
                  </m:oMath>
                </a14:m>
                <a:r>
                  <a:rPr lang="en-US" sz="2400" b="1" dirty="0">
                    <a:solidFill>
                      <a:schemeClr val="tx1"/>
                    </a:solidFill>
                    <a:cs typeface="+mj-cs"/>
                  </a:rPr>
                  <a:t>- 400 = 0</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406152"/>
                <a:ext cx="7992888" cy="862608"/>
              </a:xfrm>
              <a:prstGeom prst="rect">
                <a:avLst/>
              </a:prstGeom>
              <a:blipFill>
                <a:blip r:embed="rId2"/>
                <a:stretch>
                  <a:fillRect t="-5674" r="-1220" b="-13475"/>
                </a:stretch>
              </a:blipFill>
            </p:spPr>
            <p:txBody>
              <a:bodyPr/>
              <a:lstStyle/>
              <a:p>
                <a:r>
                  <a:rPr lang="en-US">
                    <a:noFill/>
                  </a:rPr>
                  <a:t> </a:t>
                </a:r>
              </a:p>
            </p:txBody>
          </p:sp>
        </mc:Fallback>
      </mc:AlternateContent>
      <p:sp>
        <p:nvSpPr>
          <p:cNvPr id="7" name="TextBox 2"/>
          <p:cNvSpPr txBox="1"/>
          <p:nvPr/>
        </p:nvSpPr>
        <p:spPr>
          <a:xfrm>
            <a:off x="8106065" y="1126232"/>
            <a:ext cx="865406" cy="461665"/>
          </a:xfrm>
          <a:prstGeom prst="rect">
            <a:avLst/>
          </a:prstGeom>
          <a:noFill/>
        </p:spPr>
        <p:txBody>
          <a:bodyPr wrap="square" rtlCol="0">
            <a:spAutoFit/>
          </a:bodyPr>
          <a:lstStyle/>
          <a:p>
            <a:pPr algn="l" fontAlgn="base">
              <a:spcBef>
                <a:spcPct val="0"/>
              </a:spcBef>
              <a:spcAft>
                <a:spcPct val="0"/>
              </a:spcAft>
            </a:pPr>
            <a:r>
              <a:rPr lang="ar-EG" sz="2400" b="1" u="sng" dirty="0">
                <a:solidFill>
                  <a:srgbClr val="FF0000"/>
                </a:solidFill>
                <a:latin typeface="Lucida Calligraphy" pitchFamily="66" charset="0"/>
                <a:cs typeface="Arial" pitchFamily="34" charset="0"/>
              </a:rPr>
              <a:t>الحل</a:t>
            </a:r>
            <a:r>
              <a:rPr lang="en-US" sz="2400" b="1" u="sng" dirty="0">
                <a:solidFill>
                  <a:srgbClr val="FF0000"/>
                </a:solidFill>
                <a:latin typeface="Lucida Calligraphy" pitchFamily="66" charset="0"/>
                <a:cs typeface="Arial" pitchFamily="34" charset="0"/>
              </a:rPr>
              <a:t>:</a:t>
            </a:r>
          </a:p>
        </p:txBody>
      </p:sp>
      <mc:AlternateContent xmlns:mc="http://schemas.openxmlformats.org/markup-compatibility/2006">
        <mc:Choice xmlns:a14="http://schemas.microsoft.com/office/drawing/2010/main" Requires="a14">
          <p:sp>
            <p:nvSpPr>
              <p:cNvPr id="12" name="مربع نص 2"/>
              <p:cNvSpPr txBox="1"/>
              <p:nvPr/>
            </p:nvSpPr>
            <p:spPr>
              <a:xfrm>
                <a:off x="3310732" y="5237449"/>
                <a:ext cx="3263830" cy="461665"/>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𝒂</m:t>
                      </m:r>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𝟐</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𝟓</m:t>
                      </m:r>
                      <m:r>
                        <a:rPr lang="en-US" sz="2400" b="1" i="1" smtClean="0">
                          <a:solidFill>
                            <a:schemeClr val="tx1"/>
                          </a:solidFill>
                          <a:latin typeface="Cambria Math"/>
                          <a:ea typeface="Cambria Math"/>
                          <a:cs typeface="Arial" pitchFamily="34" charset="0"/>
                        </a:rPr>
                        <m:t> </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𝒂</m:t>
                      </m: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𝟏𝟎</m:t>
                      </m:r>
                    </m:oMath>
                  </m:oMathPara>
                </a14:m>
                <a:endParaRPr lang="ar-KW" sz="2400" b="1" dirty="0">
                  <a:solidFill>
                    <a:schemeClr val="tx1"/>
                  </a:solidFill>
                  <a:latin typeface="Lucida Calligraphy" pitchFamily="66" charset="0"/>
                  <a:cs typeface="Arial" pitchFamily="34" charset="0"/>
                </a:endParaRPr>
              </a:p>
            </p:txBody>
          </p:sp>
        </mc:Choice>
        <mc:Fallback>
          <p:sp>
            <p:nvSpPr>
              <p:cNvPr id="12" name="مربع نص 2"/>
              <p:cNvSpPr txBox="1">
                <a:spLocks noRot="1" noChangeAspect="1" noMove="1" noResize="1" noEditPoints="1" noAdjustHandles="1" noChangeArrowheads="1" noChangeShapeType="1" noTextEdit="1"/>
              </p:cNvSpPr>
              <p:nvPr/>
            </p:nvSpPr>
            <p:spPr>
              <a:xfrm>
                <a:off x="3310732" y="5237449"/>
                <a:ext cx="3263830" cy="461665"/>
              </a:xfrm>
              <a:prstGeom prst="rect">
                <a:avLst/>
              </a:prstGeom>
              <a:blipFill>
                <a:blip r:embed="rId3"/>
                <a:stretch>
                  <a:fillRect t="-39474" b="-828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مربع نص 2"/>
              <p:cNvSpPr txBox="1"/>
              <p:nvPr/>
            </p:nvSpPr>
            <p:spPr>
              <a:xfrm>
                <a:off x="324211" y="3447602"/>
                <a:ext cx="2974605"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latin typeface="Cambria Math" panose="02040503050406030204" pitchFamily="18" charset="0"/>
                              <a:ea typeface="Cambria Math"/>
                              <a:cs typeface="+mj-cs"/>
                            </a:rPr>
                          </m:ctrlPr>
                        </m:sSupPr>
                        <m:e>
                          <m:r>
                            <a:rPr lang="en-US" sz="2400" b="1" i="1">
                              <a:latin typeface="Cambria Math"/>
                              <a:ea typeface="Cambria Math"/>
                              <a:cs typeface="+mj-cs"/>
                            </a:rPr>
                            <m:t>𝒄</m:t>
                          </m:r>
                        </m:e>
                        <m:sup>
                          <m:r>
                            <a:rPr lang="en-US" sz="2400" b="1" i="1">
                              <a:latin typeface="Cambria Math"/>
                              <a:ea typeface="Cambria Math"/>
                              <a:cs typeface="+mj-cs"/>
                            </a:rPr>
                            <m:t>𝟐</m:t>
                          </m:r>
                        </m:sup>
                      </m:sSup>
                      <m:r>
                        <a:rPr lang="ar-KW" sz="2400" b="1" i="1">
                          <a:latin typeface="Cambria Math"/>
                          <a:ea typeface="Cambria Math"/>
                          <a:cs typeface="+mj-cs"/>
                        </a:rPr>
                        <m:t>=</m:t>
                      </m:r>
                      <m:r>
                        <a:rPr lang="en-US" sz="2400" b="1" i="1">
                          <a:latin typeface="Cambria Math"/>
                          <a:ea typeface="Cambria Math"/>
                          <a:cs typeface="+mj-cs"/>
                        </a:rPr>
                        <m:t>𝟗</m:t>
                      </m:r>
                      <m:groupChr>
                        <m:groupChrPr>
                          <m:chr m:val="⇒"/>
                          <m:vertJc m:val="bot"/>
                          <m:ctrlPr>
                            <a:rPr lang="en-US" sz="2400" b="1" i="1">
                              <a:latin typeface="Cambria Math" panose="02040503050406030204" pitchFamily="18" charset="0"/>
                              <a:ea typeface="Cambria Math"/>
                              <a:cs typeface="+mj-cs"/>
                            </a:rPr>
                          </m:ctrlPr>
                        </m:groupChrPr>
                        <m:e>
                          <m:r>
                            <m:rPr>
                              <m:brk m:alnAt="2"/>
                            </m:rPr>
                            <a:rPr lang="en-US" sz="2400" b="1" i="1" smtClean="0">
                              <a:latin typeface="Cambria Math" panose="02040503050406030204" pitchFamily="18" charset="0"/>
                              <a:ea typeface="Cambria Math"/>
                              <a:cs typeface="+mj-cs"/>
                            </a:rPr>
                            <m:t> </m:t>
                          </m:r>
                        </m:e>
                      </m:groupChr>
                      <m:r>
                        <a:rPr lang="en-US" sz="2400" b="1" i="1">
                          <a:latin typeface="Cambria Math"/>
                          <a:ea typeface="Cambria Math"/>
                          <a:cs typeface="+mj-cs"/>
                        </a:rPr>
                        <m:t> </m:t>
                      </m:r>
                      <m:r>
                        <a:rPr lang="en-US" sz="2400" b="1" i="1">
                          <a:latin typeface="Cambria Math"/>
                          <a:ea typeface="Cambria Math"/>
                          <a:cs typeface="+mj-cs"/>
                        </a:rPr>
                        <m:t>𝒄</m:t>
                      </m:r>
                      <m:r>
                        <a:rPr lang="en-US" sz="2400" b="1" i="1">
                          <a:latin typeface="Cambria Math"/>
                          <a:ea typeface="Cambria Math"/>
                          <a:cs typeface="+mj-cs"/>
                        </a:rPr>
                        <m:t>=</m:t>
                      </m:r>
                      <m:r>
                        <a:rPr lang="en-US" sz="2400" b="1" i="1">
                          <a:latin typeface="Cambria Math"/>
                          <a:ea typeface="Cambria Math"/>
                          <a:cs typeface="+mj-cs"/>
                        </a:rPr>
                        <m:t>𝟑</m:t>
                      </m:r>
                    </m:oMath>
                  </m:oMathPara>
                </a14:m>
                <a:endParaRPr lang="ar-KW" sz="2400" b="1" i="1" dirty="0">
                  <a:latin typeface="Cambria Math"/>
                  <a:ea typeface="Cambria Math"/>
                  <a:cs typeface="+mj-cs"/>
                </a:endParaRPr>
              </a:p>
            </p:txBody>
          </p:sp>
        </mc:Choice>
        <mc:Fallback>
          <p:sp>
            <p:nvSpPr>
              <p:cNvPr id="13" name="مربع نص 2"/>
              <p:cNvSpPr txBox="1">
                <a:spLocks noRot="1" noChangeAspect="1" noMove="1" noResize="1" noEditPoints="1" noAdjustHandles="1" noChangeArrowheads="1" noChangeShapeType="1" noTextEdit="1"/>
              </p:cNvSpPr>
              <p:nvPr/>
            </p:nvSpPr>
            <p:spPr>
              <a:xfrm>
                <a:off x="324211" y="3447602"/>
                <a:ext cx="2974605" cy="470000"/>
              </a:xfrm>
              <a:prstGeom prst="rect">
                <a:avLst/>
              </a:prstGeom>
              <a:blipFill>
                <a:blip r:embed="rId4"/>
                <a:stretch>
                  <a:fillRect t="-37662"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مربع نص 2"/>
              <p:cNvSpPr txBox="1"/>
              <p:nvPr/>
            </p:nvSpPr>
            <p:spPr>
              <a:xfrm>
                <a:off x="4389284" y="4200275"/>
                <a:ext cx="2760354" cy="461665"/>
              </a:xfrm>
              <a:prstGeom prst="rect">
                <a:avLst/>
              </a:prstGeom>
              <a:noFill/>
            </p:spPr>
            <p:txBody>
              <a:bodyPr wrap="square" rtlCol="1">
                <a:spAutoFit/>
              </a:bodyPr>
              <a:lstStyle/>
              <a:p>
                <a:pPr algn="r"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F</a:t>
                </a:r>
                <a:r>
                  <a:rPr lang="en-US" sz="2400" b="1" i="1" baseline="-25000" dirty="0">
                    <a:solidFill>
                      <a:schemeClr val="tx1"/>
                    </a:solidFill>
                    <a:latin typeface="Times New Roman" panose="02020603050405020304" pitchFamily="18" charset="0"/>
                    <a:cs typeface="Times New Roman" panose="02020603050405020304" pitchFamily="18" charset="0"/>
                  </a:rPr>
                  <a:t>1</a:t>
                </a:r>
                <a14:m>
                  <m:oMath xmlns:m="http://schemas.openxmlformats.org/officeDocument/2006/math">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𝟑</m:t>
                        </m:r>
                      </m:e>
                    </m:d>
                    <m:r>
                      <a:rPr lang="en-US" sz="2400" b="1" i="1" smtClean="0">
                        <a:solidFill>
                          <a:schemeClr val="tx1"/>
                        </a:solidFill>
                        <a:latin typeface="Cambria Math"/>
                        <a:cs typeface="Arial" pitchFamily="34" charset="0"/>
                      </a:rPr>
                      <m:t> , </m:t>
                    </m:r>
                    <m:r>
                      <a:rPr lang="en-US" sz="2400" b="1" i="1" smtClean="0">
                        <a:solidFill>
                          <a:schemeClr val="tx1"/>
                        </a:solidFill>
                        <a:latin typeface="Cambria Math"/>
                        <a:cs typeface="Arial" pitchFamily="34" charset="0"/>
                      </a:rPr>
                      <m:t>𝑭</m:t>
                    </m:r>
                    <m:r>
                      <a:rPr lang="en-US" sz="2400" b="1" i="1" baseline="-25000" smtClean="0">
                        <a:solidFill>
                          <a:schemeClr val="tx1"/>
                        </a:solidFill>
                        <a:latin typeface="Cambria Math"/>
                        <a:cs typeface="Arial" pitchFamily="34" charset="0"/>
                      </a:rPr>
                      <m:t>𝟐</m:t>
                    </m:r>
                    <m:r>
                      <a:rPr lang="en-US" sz="2400" b="1" i="1" baseline="-25000" smtClean="0">
                        <a:solidFill>
                          <a:schemeClr val="tx1"/>
                        </a:solidFill>
                        <a:latin typeface="Cambria Math"/>
                        <a:cs typeface="Arial" pitchFamily="34" charset="0"/>
                      </a:rPr>
                      <m:t> </m:t>
                    </m:r>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 </m:t>
                        </m:r>
                        <m:r>
                          <a:rPr lang="en-US" sz="2400" b="1" i="1" smtClean="0">
                            <a:solidFill>
                              <a:schemeClr val="tx1"/>
                            </a:solidFill>
                            <a:latin typeface="Cambria Math"/>
                            <a:cs typeface="Arial" pitchFamily="34" charset="0"/>
                          </a:rPr>
                          <m:t>𝟑</m:t>
                        </m:r>
                      </m:e>
                    </m:d>
                  </m:oMath>
                </a14:m>
                <a:endParaRPr lang="ar-KW" sz="2400" b="1" dirty="0">
                  <a:solidFill>
                    <a:schemeClr val="tx1"/>
                  </a:solidFill>
                  <a:latin typeface="Lucida Calligraphy" pitchFamily="66" charset="0"/>
                  <a:cs typeface="Arial" pitchFamily="34" charset="0"/>
                </a:endParaRPr>
              </a:p>
            </p:txBody>
          </p:sp>
        </mc:Choice>
        <mc:Fallback xmlns="">
          <p:sp>
            <p:nvSpPr>
              <p:cNvPr id="16" name="مربع نص 2"/>
              <p:cNvSpPr txBox="1">
                <a:spLocks noRot="1" noChangeAspect="1" noMove="1" noResize="1" noEditPoints="1" noAdjustHandles="1" noChangeArrowheads="1" noChangeShapeType="1" noTextEdit="1"/>
              </p:cNvSpPr>
              <p:nvPr/>
            </p:nvSpPr>
            <p:spPr>
              <a:xfrm>
                <a:off x="4389284" y="4200275"/>
                <a:ext cx="2760354" cy="461665"/>
              </a:xfrm>
              <a:prstGeom prst="rect">
                <a:avLst/>
              </a:prstGeom>
              <a:blipFill>
                <a:blip r:embed="rId5"/>
                <a:stretch>
                  <a:fillRect l="-88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مربع نص 2"/>
              <p:cNvSpPr txBox="1"/>
              <p:nvPr/>
            </p:nvSpPr>
            <p:spPr>
              <a:xfrm>
                <a:off x="392337" y="3024144"/>
                <a:ext cx="2278512"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ar-KW" sz="2400" b="1" i="1" smtClean="0">
                              <a:solidFill>
                                <a:schemeClr val="tx1"/>
                              </a:solidFill>
                              <a:latin typeface="Cambria Math" panose="02040503050406030204" pitchFamily="18" charset="0"/>
                              <a:ea typeface="Cambria Math" panose="02040503050406030204" pitchFamily="18" charset="0"/>
                              <a:cs typeface="Arial" pitchFamily="34" charset="0"/>
                            </a:rPr>
                            <m:t>∵</m:t>
                          </m:r>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𝒂</m:t>
                          </m:r>
                        </m:e>
                        <m:sup>
                          <m:r>
                            <a:rPr lang="en-US" sz="2400" b="1" i="1" smtClean="0">
                              <a:solidFill>
                                <a:schemeClr val="tx1"/>
                              </a:solidFill>
                              <a:latin typeface="Cambria Math"/>
                              <a:ea typeface="Cambria Math"/>
                              <a:cs typeface="Arial" pitchFamily="34" charset="0"/>
                            </a:rPr>
                            <m:t>𝟐</m:t>
                          </m:r>
                        </m:sup>
                      </m:sSup>
                      <m:r>
                        <a:rPr lang="ar-KW" sz="2400" b="1" i="1">
                          <a:solidFill>
                            <a:schemeClr val="tx1"/>
                          </a:solidFill>
                          <a:latin typeface="Cambria Math"/>
                          <a:ea typeface="Cambria Math"/>
                          <a:cs typeface="Arial" pitchFamily="34" charset="0"/>
                        </a:rPr>
                        <m:t>−</m:t>
                      </m:r>
                      <m:sSup>
                        <m:sSupPr>
                          <m:ctrlPr>
                            <a:rPr lang="ar-KW" sz="2400" b="1" i="1" smtClean="0">
                              <a:solidFill>
                                <a:schemeClr val="tx1"/>
                              </a:solidFill>
                              <a:latin typeface="Cambria Math" panose="02040503050406030204" pitchFamily="18" charset="0"/>
                              <a:ea typeface="Cambria Math"/>
                              <a:cs typeface="Arial" pitchFamily="34" charset="0"/>
                            </a:rPr>
                          </m:ctrlPr>
                        </m:sSupPr>
                        <m:e>
                          <m:r>
                            <a:rPr lang="en-US" sz="2400" b="1" i="1" smtClean="0">
                              <a:solidFill>
                                <a:schemeClr val="tx1"/>
                              </a:solidFill>
                              <a:latin typeface="Cambria Math"/>
                              <a:ea typeface="Cambria Math"/>
                              <a:cs typeface="Arial" pitchFamily="34" charset="0"/>
                            </a:rPr>
                            <m:t>𝒃</m:t>
                          </m:r>
                        </m:e>
                        <m:sup>
                          <m:r>
                            <a:rPr lang="en-US" sz="2400" b="1" i="1" smtClean="0">
                              <a:solidFill>
                                <a:schemeClr val="tx1"/>
                              </a:solidFill>
                              <a:latin typeface="Cambria Math"/>
                              <a:ea typeface="Cambria Math"/>
                              <a:cs typeface="Arial" pitchFamily="34" charset="0"/>
                            </a:rPr>
                            <m:t>𝟐</m:t>
                          </m:r>
                        </m:sup>
                      </m:sSup>
                    </m:oMath>
                  </m:oMathPara>
                </a14:m>
                <a:endParaRPr lang="ar-KW" sz="2400" b="1" dirty="0">
                  <a:solidFill>
                    <a:schemeClr val="tx1"/>
                  </a:solidFill>
                  <a:latin typeface="Lucida Calligraphy" pitchFamily="66" charset="0"/>
                  <a:cs typeface="Arial" pitchFamily="34" charset="0"/>
                </a:endParaRPr>
              </a:p>
            </p:txBody>
          </p:sp>
        </mc:Choice>
        <mc:Fallback xmlns="">
          <p:sp>
            <p:nvSpPr>
              <p:cNvPr id="21" name="مربع نص 2"/>
              <p:cNvSpPr txBox="1">
                <a:spLocks noRot="1" noChangeAspect="1" noMove="1" noResize="1" noEditPoints="1" noAdjustHandles="1" noChangeArrowheads="1" noChangeShapeType="1" noTextEdit="1"/>
              </p:cNvSpPr>
              <p:nvPr/>
            </p:nvSpPr>
            <p:spPr>
              <a:xfrm>
                <a:off x="392337" y="3024144"/>
                <a:ext cx="2278512" cy="4700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مربع نص 2"/>
              <p:cNvSpPr txBox="1"/>
              <p:nvPr/>
            </p:nvSpPr>
            <p:spPr>
              <a:xfrm>
                <a:off x="395536" y="2353601"/>
                <a:ext cx="270909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𝒂</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𝟐𝟓</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𝒂</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𝟓</m:t>
                      </m:r>
                    </m:oMath>
                  </m:oMathPara>
                </a14:m>
                <a:endParaRPr lang="ar-KW" sz="2400" b="1" dirty="0">
                  <a:solidFill>
                    <a:schemeClr val="tx1"/>
                  </a:solidFill>
                  <a:latin typeface="Lucida Calligraphy" pitchFamily="66" charset="0"/>
                  <a:cs typeface="Arial" pitchFamily="34" charset="0"/>
                </a:endParaRPr>
              </a:p>
            </p:txBody>
          </p:sp>
        </mc:Choice>
        <mc:Fallback>
          <p:sp>
            <p:nvSpPr>
              <p:cNvPr id="23" name="مربع نص 2"/>
              <p:cNvSpPr txBox="1">
                <a:spLocks noRot="1" noChangeAspect="1" noMove="1" noResize="1" noEditPoints="1" noAdjustHandles="1" noChangeArrowheads="1" noChangeShapeType="1" noTextEdit="1"/>
              </p:cNvSpPr>
              <p:nvPr/>
            </p:nvSpPr>
            <p:spPr>
              <a:xfrm>
                <a:off x="395536" y="2353601"/>
                <a:ext cx="2709098" cy="470000"/>
              </a:xfrm>
              <a:prstGeom prst="rect">
                <a:avLst/>
              </a:prstGeom>
              <a:blipFill>
                <a:blip r:embed="rId7"/>
                <a:stretch>
                  <a:fillRect t="-37662"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مربع نص 7"/>
              <p:cNvSpPr txBox="1"/>
              <p:nvPr/>
            </p:nvSpPr>
            <p:spPr>
              <a:xfrm>
                <a:off x="291346" y="1254387"/>
                <a:ext cx="2984509" cy="470000"/>
              </a:xfrm>
              <a:prstGeom prst="rect">
                <a:avLst/>
              </a:prstGeom>
              <a:noFill/>
            </p:spPr>
            <p:txBody>
              <a:bodyPr wrap="square" rtlCol="1">
                <a:spAutoFit/>
              </a:bodyPr>
              <a:lstStyle/>
              <a:p>
                <a:r>
                  <a:rPr lang="en-US" sz="2400" b="1" dirty="0">
                    <a:solidFill>
                      <a:schemeClr val="tx1"/>
                    </a:solidFill>
                  </a:rPr>
                  <a:t>25</a:t>
                </a:r>
                <a14:m>
                  <m:oMath xmlns:m="http://schemas.openxmlformats.org/officeDocument/2006/math">
                    <m:sSup>
                      <m:sSupPr>
                        <m:ctrlPr>
                          <a:rPr lang="en-US" sz="2400" b="1" i="1">
                            <a:solidFill>
                              <a:schemeClr val="tx1"/>
                            </a:solidFill>
                            <a:latin typeface="Cambria Math" panose="02040503050406030204" pitchFamily="18" charset="0"/>
                          </a:rPr>
                        </m:ctrlPr>
                      </m:sSupPr>
                      <m:e>
                        <m:r>
                          <a:rPr lang="en-US" sz="2400" b="1" i="1">
                            <a:solidFill>
                              <a:schemeClr val="tx1"/>
                            </a:solidFill>
                            <a:latin typeface="Cambria Math"/>
                          </a:rPr>
                          <m:t>𝒙</m:t>
                        </m:r>
                      </m:e>
                      <m:sup>
                        <m:r>
                          <a:rPr lang="en-US" sz="2400" b="1" i="1">
                            <a:solidFill>
                              <a:schemeClr val="tx1"/>
                            </a:solidFill>
                            <a:latin typeface="Cambria Math"/>
                          </a:rPr>
                          <m:t>𝟐</m:t>
                        </m:r>
                      </m:sup>
                    </m:sSup>
                  </m:oMath>
                </a14:m>
                <a:r>
                  <a:rPr lang="en-US" sz="2400" b="1" dirty="0">
                    <a:solidFill>
                      <a:schemeClr val="tx1"/>
                    </a:solidFill>
                  </a:rPr>
                  <a:t> + 16</a:t>
                </a:r>
                <a14:m>
                  <m:oMath xmlns:m="http://schemas.openxmlformats.org/officeDocument/2006/math">
                    <m:sSup>
                      <m:sSupPr>
                        <m:ctrlPr>
                          <a:rPr lang="en-US" sz="2400" b="1" i="1">
                            <a:solidFill>
                              <a:schemeClr val="tx1"/>
                            </a:solidFill>
                            <a:latin typeface="Cambria Math" panose="02040503050406030204" pitchFamily="18" charset="0"/>
                          </a:rPr>
                        </m:ctrlPr>
                      </m:sSupPr>
                      <m:e>
                        <m:r>
                          <a:rPr lang="en-US" sz="2400" b="1" i="1">
                            <a:solidFill>
                              <a:schemeClr val="tx1"/>
                            </a:solidFill>
                            <a:latin typeface="Cambria Math"/>
                          </a:rPr>
                          <m:t>𝒚</m:t>
                        </m:r>
                      </m:e>
                      <m:sup>
                        <m:r>
                          <a:rPr lang="en-US" sz="2400" b="1" i="1">
                            <a:solidFill>
                              <a:schemeClr val="tx1"/>
                            </a:solidFill>
                            <a:latin typeface="Cambria Math"/>
                          </a:rPr>
                          <m:t>𝟐</m:t>
                        </m:r>
                      </m:sup>
                    </m:sSup>
                  </m:oMath>
                </a14:m>
                <a:r>
                  <a:rPr lang="en-US" sz="2400" b="1" dirty="0">
                    <a:solidFill>
                      <a:schemeClr val="tx1"/>
                    </a:solidFill>
                  </a:rPr>
                  <a:t>- 400 = 0</a:t>
                </a:r>
              </a:p>
            </p:txBody>
          </p:sp>
        </mc:Choice>
        <mc:Fallback xmlns="">
          <p:sp>
            <p:nvSpPr>
              <p:cNvPr id="8" name="مربع نص 7"/>
              <p:cNvSpPr txBox="1">
                <a:spLocks noRot="1" noChangeAspect="1" noMove="1" noResize="1" noEditPoints="1" noAdjustHandles="1" noChangeArrowheads="1" noChangeShapeType="1" noTextEdit="1"/>
              </p:cNvSpPr>
              <p:nvPr/>
            </p:nvSpPr>
            <p:spPr>
              <a:xfrm>
                <a:off x="291346" y="1254387"/>
                <a:ext cx="2984509" cy="470000"/>
              </a:xfrm>
              <a:prstGeom prst="rect">
                <a:avLst/>
              </a:prstGeom>
              <a:blipFill>
                <a:blip r:embed="rId8"/>
                <a:stretch>
                  <a:fillRect t="-7792" r="-327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مربع نص 25"/>
              <p:cNvSpPr txBox="1"/>
              <p:nvPr/>
            </p:nvSpPr>
            <p:spPr>
              <a:xfrm>
                <a:off x="107504" y="1770543"/>
                <a:ext cx="2911430" cy="470000"/>
              </a:xfrm>
              <a:prstGeom prst="rect">
                <a:avLst/>
              </a:prstGeom>
              <a:noFill/>
            </p:spPr>
            <p:txBody>
              <a:bodyPr wrap="square" rtlCol="1">
                <a:spAutoFit/>
              </a:bodyPr>
              <a:lstStyle/>
              <a:p>
                <a:r>
                  <a:rPr lang="en-US" sz="2400" b="1" dirty="0">
                    <a:solidFill>
                      <a:schemeClr val="tx1"/>
                    </a:solidFill>
                  </a:rPr>
                  <a:t>25</a:t>
                </a:r>
                <a14:m>
                  <m:oMath xmlns:m="http://schemas.openxmlformats.org/officeDocument/2006/math">
                    <m:sSup>
                      <m:sSupPr>
                        <m:ctrlPr>
                          <a:rPr lang="en-US" sz="2400" b="1" i="1">
                            <a:solidFill>
                              <a:schemeClr val="tx1"/>
                            </a:solidFill>
                            <a:latin typeface="Cambria Math" panose="02040503050406030204" pitchFamily="18" charset="0"/>
                          </a:rPr>
                        </m:ctrlPr>
                      </m:sSupPr>
                      <m:e>
                        <m:r>
                          <a:rPr lang="en-US" sz="2400" b="1" i="1">
                            <a:solidFill>
                              <a:schemeClr val="tx1"/>
                            </a:solidFill>
                            <a:latin typeface="Cambria Math"/>
                          </a:rPr>
                          <m:t>𝒙</m:t>
                        </m:r>
                      </m:e>
                      <m:sup>
                        <m:r>
                          <a:rPr lang="en-US" sz="2400" b="1" i="1">
                            <a:solidFill>
                              <a:schemeClr val="tx1"/>
                            </a:solidFill>
                            <a:latin typeface="Cambria Math"/>
                          </a:rPr>
                          <m:t>𝟐</m:t>
                        </m:r>
                      </m:sup>
                    </m:sSup>
                  </m:oMath>
                </a14:m>
                <a:r>
                  <a:rPr lang="en-US" sz="2400" b="1" dirty="0">
                    <a:solidFill>
                      <a:schemeClr val="tx1"/>
                    </a:solidFill>
                  </a:rPr>
                  <a:t> + 16</a:t>
                </a:r>
                <a14:m>
                  <m:oMath xmlns:m="http://schemas.openxmlformats.org/officeDocument/2006/math">
                    <m:sSup>
                      <m:sSupPr>
                        <m:ctrlPr>
                          <a:rPr lang="en-US" sz="2400" b="1" i="1">
                            <a:solidFill>
                              <a:schemeClr val="tx1"/>
                            </a:solidFill>
                            <a:latin typeface="Cambria Math" panose="02040503050406030204" pitchFamily="18" charset="0"/>
                          </a:rPr>
                        </m:ctrlPr>
                      </m:sSupPr>
                      <m:e>
                        <m:r>
                          <a:rPr lang="en-US" sz="2400" b="1" i="1">
                            <a:solidFill>
                              <a:schemeClr val="tx1"/>
                            </a:solidFill>
                            <a:latin typeface="Cambria Math"/>
                          </a:rPr>
                          <m:t>𝒚</m:t>
                        </m:r>
                      </m:e>
                      <m:sup>
                        <m:r>
                          <a:rPr lang="en-US" sz="2400" b="1" i="1">
                            <a:solidFill>
                              <a:schemeClr val="tx1"/>
                            </a:solidFill>
                            <a:latin typeface="Cambria Math"/>
                          </a:rPr>
                          <m:t>𝟐</m:t>
                        </m:r>
                      </m:sup>
                    </m:sSup>
                    <m:r>
                      <a:rPr lang="en-US" sz="2400" b="1" i="0" smtClean="0">
                        <a:solidFill>
                          <a:schemeClr val="tx1"/>
                        </a:solidFill>
                        <a:latin typeface="Cambria Math"/>
                      </a:rPr>
                      <m:t>=</m:t>
                    </m:r>
                  </m:oMath>
                </a14:m>
                <a:r>
                  <a:rPr lang="en-US" sz="2400" b="1" dirty="0">
                    <a:solidFill>
                      <a:schemeClr val="tx1"/>
                    </a:solidFill>
                  </a:rPr>
                  <a:t> 400 </a:t>
                </a:r>
              </a:p>
            </p:txBody>
          </p:sp>
        </mc:Choice>
        <mc:Fallback xmlns="">
          <p:sp>
            <p:nvSpPr>
              <p:cNvPr id="26" name="مربع نص 25"/>
              <p:cNvSpPr txBox="1">
                <a:spLocks noRot="1" noChangeAspect="1" noMove="1" noResize="1" noEditPoints="1" noAdjustHandles="1" noChangeArrowheads="1" noChangeShapeType="1" noTextEdit="1"/>
              </p:cNvSpPr>
              <p:nvPr/>
            </p:nvSpPr>
            <p:spPr>
              <a:xfrm>
                <a:off x="107504" y="1770543"/>
                <a:ext cx="2911430" cy="470000"/>
              </a:xfrm>
              <a:prstGeom prst="rect">
                <a:avLst/>
              </a:prstGeom>
              <a:blipFill>
                <a:blip r:embed="rId9"/>
                <a:stretch>
                  <a:fillRect t="-7692" r="-3354"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5"/>
              <p:cNvSpPr txBox="1"/>
              <p:nvPr/>
            </p:nvSpPr>
            <p:spPr>
              <a:xfrm>
                <a:off x="2964354" y="1580766"/>
                <a:ext cx="3575331"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a:rPr>
                            <m:t>𝟐𝟓</m:t>
                          </m:r>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a:rPr>
                                <m:t>𝒙</m:t>
                              </m:r>
                            </m:e>
                            <m:sup>
                              <m:r>
                                <a:rPr lang="en-US" sz="2400" b="1" i="1" smtClean="0">
                                  <a:solidFill>
                                    <a:schemeClr val="tx1"/>
                                  </a:solidFill>
                                  <a:latin typeface="Cambria Math"/>
                                </a:rPr>
                                <m:t>𝟐</m:t>
                              </m:r>
                            </m:sup>
                          </m:sSup>
                        </m:num>
                        <m:den>
                          <m:r>
                            <a:rPr lang="en-US" sz="2400" b="1" i="1" smtClean="0">
                              <a:solidFill>
                                <a:schemeClr val="tx1"/>
                              </a:solidFill>
                              <a:latin typeface="Cambria Math"/>
                            </a:rPr>
                            <m:t>𝟒𝟎𝟎</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r>
                            <a:rPr lang="en-US" sz="2400" b="1" i="1" smtClean="0">
                              <a:solidFill>
                                <a:schemeClr val="tx1"/>
                              </a:solidFill>
                              <a:latin typeface="Cambria Math"/>
                              <a:ea typeface="Cambria Math"/>
                            </a:rPr>
                            <m:t>𝟏𝟔</m:t>
                          </m:r>
                          <m:sSup>
                            <m:sSupPr>
                              <m:ctrlPr>
                                <a:rPr lang="en-US" sz="2400" b="1" i="1" smtClean="0">
                                  <a:solidFill>
                                    <a:schemeClr val="tx1"/>
                                  </a:solidFill>
                                  <a:latin typeface="Cambria Math" panose="02040503050406030204" pitchFamily="18" charset="0"/>
                                  <a:ea typeface="Cambria Math"/>
                                </a:rPr>
                              </m:ctrlPr>
                            </m:sSupPr>
                            <m:e>
                              <m:r>
                                <a:rPr lang="en-US" sz="2400" b="1" i="1" smtClean="0">
                                  <a:solidFill>
                                    <a:schemeClr val="tx1"/>
                                  </a:solidFill>
                                  <a:latin typeface="Cambria Math"/>
                                  <a:ea typeface="Cambria Math"/>
                                </a:rPr>
                                <m:t>𝒚</m:t>
                              </m:r>
                            </m:e>
                            <m:sup>
                              <m:r>
                                <a:rPr lang="en-US" sz="2400" b="1" i="1" smtClean="0">
                                  <a:solidFill>
                                    <a:schemeClr val="tx1"/>
                                  </a:solidFill>
                                  <a:latin typeface="Cambria Math"/>
                                  <a:ea typeface="Cambria Math"/>
                                </a:rPr>
                                <m:t>𝟐</m:t>
                              </m:r>
                            </m:sup>
                          </m:sSup>
                        </m:num>
                        <m:den>
                          <m:r>
                            <a:rPr lang="en-US" sz="2400" b="1" i="1" smtClean="0">
                              <a:solidFill>
                                <a:schemeClr val="tx1"/>
                              </a:solidFill>
                              <a:latin typeface="Cambria Math"/>
                              <a:ea typeface="Cambria Math"/>
                            </a:rPr>
                            <m:t>𝟒𝟎𝟎</m:t>
                          </m:r>
                        </m:den>
                      </m:f>
                      <m:r>
                        <a:rPr lang="en-US" sz="2400" b="1" i="1" smtClean="0">
                          <a:solidFill>
                            <a:schemeClr val="tx1"/>
                          </a:solidFill>
                          <a:latin typeface="Cambria Math"/>
                          <a:ea typeface="Cambria Math"/>
                        </a:rPr>
                        <m:t>=</m:t>
                      </m:r>
                      <m:f>
                        <m:fPr>
                          <m:ctrlPr>
                            <a:rPr lang="en-US" sz="2400" b="1" i="1" smtClean="0">
                              <a:solidFill>
                                <a:schemeClr val="tx1"/>
                              </a:solidFill>
                              <a:latin typeface="Cambria Math" panose="02040503050406030204" pitchFamily="18" charset="0"/>
                              <a:ea typeface="Cambria Math"/>
                            </a:rPr>
                          </m:ctrlPr>
                        </m:fPr>
                        <m:num>
                          <m:r>
                            <a:rPr lang="en-US" sz="2400" b="1" i="1" smtClean="0">
                              <a:solidFill>
                                <a:schemeClr val="tx1"/>
                              </a:solidFill>
                              <a:latin typeface="Cambria Math"/>
                              <a:ea typeface="Cambria Math"/>
                            </a:rPr>
                            <m:t>𝟒𝟎𝟎</m:t>
                          </m:r>
                        </m:num>
                        <m:den>
                          <m:r>
                            <a:rPr lang="en-US" sz="2400" b="1" i="1" smtClean="0">
                              <a:solidFill>
                                <a:schemeClr val="tx1"/>
                              </a:solidFill>
                              <a:latin typeface="Cambria Math"/>
                              <a:ea typeface="Cambria Math"/>
                            </a:rPr>
                            <m:t>𝟒𝟎𝟎</m:t>
                          </m:r>
                        </m:den>
                      </m:f>
                    </m:oMath>
                  </m:oMathPara>
                </a14:m>
                <a:endParaRPr lang="en-US" sz="2400" b="1" dirty="0">
                  <a:solidFill>
                    <a:schemeClr val="tx1"/>
                  </a:solidFill>
                </a:endParaRPr>
              </a:p>
            </p:txBody>
          </p:sp>
        </mc:Choice>
        <mc:Fallback xmlns="">
          <p:sp>
            <p:nvSpPr>
              <p:cNvPr id="27" name="TextBox 5"/>
              <p:cNvSpPr txBox="1">
                <a:spLocks noRot="1" noChangeAspect="1" noMove="1" noResize="1" noEditPoints="1" noAdjustHandles="1" noChangeArrowheads="1" noChangeShapeType="1" noTextEdit="1"/>
              </p:cNvSpPr>
              <p:nvPr/>
            </p:nvSpPr>
            <p:spPr>
              <a:xfrm>
                <a:off x="2964354" y="1580766"/>
                <a:ext cx="3575331" cy="84285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5"/>
              <p:cNvSpPr txBox="1"/>
              <p:nvPr/>
            </p:nvSpPr>
            <p:spPr>
              <a:xfrm>
                <a:off x="6240718" y="1594443"/>
                <a:ext cx="2736304" cy="84285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sSup>
                            <m:sSupPr>
                              <m:ctrlPr>
                                <a:rPr lang="en-US" sz="2400" b="1" i="1" smtClean="0">
                                  <a:solidFill>
                                    <a:srgbClr val="FF0000"/>
                                  </a:solidFill>
                                  <a:latin typeface="Cambria Math" panose="02040503050406030204" pitchFamily="18" charset="0"/>
                                </a:rPr>
                              </m:ctrlPr>
                            </m:sSupPr>
                            <m:e>
                              <m:r>
                                <a:rPr lang="en-US" sz="2400" b="1" i="1" smtClean="0">
                                  <a:solidFill>
                                    <a:srgbClr val="FF0000"/>
                                  </a:solidFill>
                                  <a:latin typeface="Cambria Math"/>
                                </a:rPr>
                                <m:t>𝒙</m:t>
                              </m:r>
                            </m:e>
                            <m:sup>
                              <m:r>
                                <a:rPr lang="en-US" sz="2400" b="1" i="1" smtClean="0">
                                  <a:solidFill>
                                    <a:srgbClr val="FF0000"/>
                                  </a:solidFill>
                                  <a:latin typeface="Cambria Math"/>
                                </a:rPr>
                                <m:t>𝟐</m:t>
                              </m:r>
                            </m:sup>
                          </m:sSup>
                        </m:num>
                        <m:den>
                          <m:r>
                            <a:rPr lang="en-US" sz="2400" b="1" i="1" smtClean="0">
                              <a:solidFill>
                                <a:srgbClr val="FF0000"/>
                              </a:solidFill>
                              <a:latin typeface="Cambria Math"/>
                            </a:rPr>
                            <m:t>𝟏𝟔</m:t>
                          </m:r>
                        </m:den>
                      </m:f>
                      <m:r>
                        <a:rPr lang="en-US" sz="2400" b="1" i="1" smtClean="0">
                          <a:solidFill>
                            <a:srgbClr val="FF0000"/>
                          </a:solidFill>
                          <a:latin typeface="Cambria Math"/>
                          <a:ea typeface="Cambria Math"/>
                        </a:rPr>
                        <m:t>+</m:t>
                      </m:r>
                      <m:f>
                        <m:fPr>
                          <m:ctrlPr>
                            <a:rPr lang="en-US" sz="2400" b="1" i="1" smtClean="0">
                              <a:solidFill>
                                <a:srgbClr val="FF0000"/>
                              </a:solidFill>
                              <a:latin typeface="Cambria Math" panose="02040503050406030204" pitchFamily="18" charset="0"/>
                              <a:ea typeface="Cambria Math"/>
                            </a:rPr>
                          </m:ctrlPr>
                        </m:fPr>
                        <m:num>
                          <m:sSup>
                            <m:sSupPr>
                              <m:ctrlPr>
                                <a:rPr lang="en-US" sz="2400" b="1" i="1" smtClean="0">
                                  <a:solidFill>
                                    <a:srgbClr val="FF0000"/>
                                  </a:solidFill>
                                  <a:latin typeface="Cambria Math" panose="02040503050406030204" pitchFamily="18" charset="0"/>
                                  <a:ea typeface="Cambria Math"/>
                                </a:rPr>
                              </m:ctrlPr>
                            </m:sSupPr>
                            <m:e>
                              <m:r>
                                <a:rPr lang="en-US" sz="2400" b="1" i="1" smtClean="0">
                                  <a:solidFill>
                                    <a:srgbClr val="FF0000"/>
                                  </a:solidFill>
                                  <a:latin typeface="Cambria Math"/>
                                  <a:ea typeface="Cambria Math"/>
                                </a:rPr>
                                <m:t>𝒚</m:t>
                              </m:r>
                            </m:e>
                            <m:sup>
                              <m:r>
                                <a:rPr lang="en-US" sz="2400" b="1" i="1" smtClean="0">
                                  <a:solidFill>
                                    <a:srgbClr val="FF0000"/>
                                  </a:solidFill>
                                  <a:latin typeface="Cambria Math"/>
                                  <a:ea typeface="Cambria Math"/>
                                </a:rPr>
                                <m:t>𝟐</m:t>
                              </m:r>
                            </m:sup>
                          </m:sSup>
                        </m:num>
                        <m:den>
                          <m:r>
                            <a:rPr lang="en-US" sz="2400" b="1" i="1" smtClean="0">
                              <a:solidFill>
                                <a:srgbClr val="FF0000"/>
                              </a:solidFill>
                              <a:latin typeface="Cambria Math"/>
                              <a:ea typeface="Cambria Math"/>
                            </a:rPr>
                            <m:t>𝟐𝟓</m:t>
                          </m:r>
                        </m:den>
                      </m:f>
                      <m:r>
                        <a:rPr lang="en-US" sz="2400" b="1" i="1" smtClean="0">
                          <a:solidFill>
                            <a:srgbClr val="FF0000"/>
                          </a:solidFill>
                          <a:latin typeface="Cambria Math"/>
                          <a:ea typeface="Cambria Math"/>
                        </a:rPr>
                        <m:t>=</m:t>
                      </m:r>
                      <m:r>
                        <a:rPr lang="en-US" sz="2400" b="1" i="1" smtClean="0">
                          <a:solidFill>
                            <a:srgbClr val="FF0000"/>
                          </a:solidFill>
                          <a:latin typeface="Cambria Math"/>
                          <a:ea typeface="Cambria Math"/>
                        </a:rPr>
                        <m:t>𝟏</m:t>
                      </m:r>
                    </m:oMath>
                  </m:oMathPara>
                </a14:m>
                <a:endParaRPr lang="en-US" sz="2400" b="1" dirty="0">
                  <a:solidFill>
                    <a:srgbClr val="FF0000"/>
                  </a:solidFill>
                </a:endParaRPr>
              </a:p>
            </p:txBody>
          </p:sp>
        </mc:Choice>
        <mc:Fallback xmlns="">
          <p:sp>
            <p:nvSpPr>
              <p:cNvPr id="28" name="TextBox 5"/>
              <p:cNvSpPr txBox="1">
                <a:spLocks noRot="1" noChangeAspect="1" noMove="1" noResize="1" noEditPoints="1" noAdjustHandles="1" noChangeArrowheads="1" noChangeShapeType="1" noTextEdit="1"/>
              </p:cNvSpPr>
              <p:nvPr/>
            </p:nvSpPr>
            <p:spPr>
              <a:xfrm>
                <a:off x="6240718" y="1594443"/>
                <a:ext cx="2736304" cy="84285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مربع نص 2"/>
              <p:cNvSpPr txBox="1"/>
              <p:nvPr/>
            </p:nvSpPr>
            <p:spPr>
              <a:xfrm>
                <a:off x="3139987" y="2420888"/>
                <a:ext cx="2709098"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𝒃</m:t>
                          </m:r>
                        </m:e>
                        <m:sup>
                          <m:r>
                            <a:rPr lang="en-US" sz="2400" b="1" i="1" smtClean="0">
                              <a:solidFill>
                                <a:schemeClr val="tx1"/>
                              </a:solidFill>
                              <a:latin typeface="Cambria Math"/>
                              <a:cs typeface="Arial" pitchFamily="34" charset="0"/>
                            </a:rPr>
                            <m:t>𝟐</m:t>
                          </m:r>
                        </m:sup>
                      </m:sSup>
                      <m:r>
                        <a:rPr lang="ar-KW"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𝟏𝟔</m:t>
                      </m:r>
                      <m:groupChr>
                        <m:groupChrPr>
                          <m:chr m:val="⇒"/>
                          <m:vertJc m:val="bot"/>
                          <m:ctrlPr>
                            <a:rPr lang="en-US" sz="2400" b="1" i="1" smtClean="0">
                              <a:solidFill>
                                <a:schemeClr val="tx1"/>
                              </a:solidFill>
                              <a:latin typeface="Cambria Math" panose="02040503050406030204" pitchFamily="18" charset="0"/>
                              <a:ea typeface="Cambria Math"/>
                              <a:cs typeface="Arial" pitchFamily="34" charset="0"/>
                            </a:rPr>
                          </m:ctrlPr>
                        </m:groupChrPr>
                        <m:e>
                          <m:r>
                            <m:rPr>
                              <m:brk m:alnAt="2"/>
                            </m:rPr>
                            <a:rPr lang="en-US" sz="2400" b="1" i="1" smtClean="0">
                              <a:solidFill>
                                <a:schemeClr val="tx1"/>
                              </a:solidFill>
                              <a:latin typeface="Cambria Math" panose="02040503050406030204" pitchFamily="18" charset="0"/>
                              <a:ea typeface="Cambria Math"/>
                              <a:cs typeface="Arial" pitchFamily="34" charset="0"/>
                            </a:rPr>
                            <m:t> </m:t>
                          </m:r>
                        </m:e>
                      </m:groupChr>
                      <m:r>
                        <a:rPr lang="en-US" sz="2400" b="1" i="1" smtClean="0">
                          <a:solidFill>
                            <a:schemeClr val="tx1"/>
                          </a:solidFill>
                          <a:latin typeface="Cambria Math"/>
                          <a:ea typeface="Cambria Math"/>
                          <a:cs typeface="Arial" pitchFamily="34" charset="0"/>
                        </a:rPr>
                        <m:t> </m:t>
                      </m:r>
                      <m:r>
                        <a:rPr lang="en-US" sz="2400" b="1" i="1" smtClean="0">
                          <a:solidFill>
                            <a:schemeClr val="tx1"/>
                          </a:solidFill>
                          <a:latin typeface="Cambria Math"/>
                          <a:ea typeface="Cambria Math"/>
                          <a:cs typeface="Arial" pitchFamily="34" charset="0"/>
                        </a:rPr>
                        <m:t>𝒃</m:t>
                      </m:r>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𝟒</m:t>
                      </m:r>
                    </m:oMath>
                  </m:oMathPara>
                </a14:m>
                <a:endParaRPr lang="ar-KW" sz="2400" b="1" dirty="0">
                  <a:solidFill>
                    <a:schemeClr val="tx1"/>
                  </a:solidFill>
                  <a:latin typeface="Lucida Calligraphy" pitchFamily="66" charset="0"/>
                  <a:cs typeface="Arial" pitchFamily="34" charset="0"/>
                </a:endParaRPr>
              </a:p>
            </p:txBody>
          </p:sp>
        </mc:Choice>
        <mc:Fallback>
          <p:sp>
            <p:nvSpPr>
              <p:cNvPr id="29" name="مربع نص 2"/>
              <p:cNvSpPr txBox="1">
                <a:spLocks noRot="1" noChangeAspect="1" noMove="1" noResize="1" noEditPoints="1" noAdjustHandles="1" noChangeArrowheads="1" noChangeShapeType="1" noTextEdit="1"/>
              </p:cNvSpPr>
              <p:nvPr/>
            </p:nvSpPr>
            <p:spPr>
              <a:xfrm>
                <a:off x="3139987" y="2420888"/>
                <a:ext cx="2709098" cy="470000"/>
              </a:xfrm>
              <a:prstGeom prst="rect">
                <a:avLst/>
              </a:prstGeom>
              <a:blipFill>
                <a:blip r:embed="rId12"/>
                <a:stretch>
                  <a:fillRect t="-37662"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مربع نص 2"/>
              <p:cNvSpPr txBox="1"/>
              <p:nvPr/>
            </p:nvSpPr>
            <p:spPr>
              <a:xfrm>
                <a:off x="2750754" y="2998616"/>
                <a:ext cx="2278512" cy="470000"/>
              </a:xfrm>
              <a:prstGeom prst="rect">
                <a:avLst/>
              </a:prstGeom>
              <a:noFill/>
            </p:spPr>
            <p:txBody>
              <a:bodyPr wrap="square" rtlCol="1">
                <a:spAutoFit/>
              </a:bodyPr>
              <a:lstStyle/>
              <a:p>
                <a:pPr algn="l" rtl="0"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ar-KW" sz="2400" b="1" i="1" smtClean="0">
                              <a:solidFill>
                                <a:schemeClr val="tx1"/>
                              </a:solidFill>
                              <a:latin typeface="Cambria Math" panose="02040503050406030204" pitchFamily="18" charset="0"/>
                              <a:cs typeface="Arial" pitchFamily="34" charset="0"/>
                            </a:rPr>
                          </m:ctrlPr>
                        </m:sSupPr>
                        <m:e>
                          <m:r>
                            <a:rPr lang="en-US" sz="2400" b="1" i="1" smtClean="0">
                              <a:solidFill>
                                <a:schemeClr val="tx1"/>
                              </a:solidFill>
                              <a:latin typeface="Cambria Math"/>
                              <a:cs typeface="Arial" pitchFamily="34" charset="0"/>
                            </a:rPr>
                            <m:t>𝑪</m:t>
                          </m:r>
                        </m:e>
                        <m:sup>
                          <m:r>
                            <a:rPr lang="en-US" sz="2400" b="1" i="1" smtClean="0">
                              <a:solidFill>
                                <a:schemeClr val="tx1"/>
                              </a:solidFill>
                              <a:latin typeface="Cambria Math"/>
                              <a:cs typeface="Arial" pitchFamily="34" charset="0"/>
                            </a:rPr>
                            <m:t>𝟐</m:t>
                          </m:r>
                        </m:sup>
                      </m:sSup>
                      <m:r>
                        <a:rPr lang="en-US" sz="2400" b="1" i="1" smtClean="0">
                          <a:solidFill>
                            <a:schemeClr val="tx1"/>
                          </a:solidFill>
                          <a:latin typeface="Cambria Math"/>
                          <a:ea typeface="Cambria Math"/>
                          <a:cs typeface="Arial" pitchFamily="34" charset="0"/>
                        </a:rPr>
                        <m:t>=</m:t>
                      </m:r>
                      <m:r>
                        <a:rPr lang="en-US" sz="2400" b="1" i="1" smtClean="0">
                          <a:solidFill>
                            <a:schemeClr val="tx1"/>
                          </a:solidFill>
                          <a:latin typeface="Cambria Math"/>
                          <a:ea typeface="Cambria Math"/>
                          <a:cs typeface="Arial" pitchFamily="34" charset="0"/>
                        </a:rPr>
                        <m:t>𝟐𝟓</m:t>
                      </m:r>
                      <m:r>
                        <a:rPr lang="ar-KW" sz="2400" b="1" i="1">
                          <a:solidFill>
                            <a:schemeClr val="tx1"/>
                          </a:solidFill>
                          <a:latin typeface="Cambria Math"/>
                          <a:ea typeface="Cambria Math"/>
                          <a:cs typeface="Arial" pitchFamily="34" charset="0"/>
                        </a:rPr>
                        <m:t>−</m:t>
                      </m:r>
                      <m:r>
                        <a:rPr lang="ar-KW" sz="2400" b="1" i="1" smtClean="0">
                          <a:solidFill>
                            <a:schemeClr val="tx1"/>
                          </a:solidFill>
                          <a:latin typeface="Cambria Math"/>
                          <a:ea typeface="Cambria Math"/>
                          <a:cs typeface="Arial" pitchFamily="34" charset="0"/>
                        </a:rPr>
                        <m:t>𝟏𝟔</m:t>
                      </m:r>
                    </m:oMath>
                  </m:oMathPara>
                </a14:m>
                <a:endParaRPr lang="ar-KW" sz="2400" b="1" dirty="0">
                  <a:solidFill>
                    <a:schemeClr val="tx1"/>
                  </a:solidFill>
                  <a:latin typeface="Lucida Calligraphy" pitchFamily="66" charset="0"/>
                  <a:cs typeface="Arial" pitchFamily="34" charset="0"/>
                </a:endParaRPr>
              </a:p>
            </p:txBody>
          </p:sp>
        </mc:Choice>
        <mc:Fallback xmlns="">
          <p:sp>
            <p:nvSpPr>
              <p:cNvPr id="30" name="مربع نص 2"/>
              <p:cNvSpPr txBox="1">
                <a:spLocks noRot="1" noChangeAspect="1" noMove="1" noResize="1" noEditPoints="1" noAdjustHandles="1" noChangeArrowheads="1" noChangeShapeType="1" noTextEdit="1"/>
              </p:cNvSpPr>
              <p:nvPr/>
            </p:nvSpPr>
            <p:spPr>
              <a:xfrm>
                <a:off x="2750754" y="2998616"/>
                <a:ext cx="2278512" cy="47000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مربع نص 2"/>
              <p:cNvSpPr txBox="1"/>
              <p:nvPr/>
            </p:nvSpPr>
            <p:spPr>
              <a:xfrm>
                <a:off x="4409043" y="4767485"/>
                <a:ext cx="3062218" cy="461665"/>
              </a:xfrm>
              <a:prstGeom prst="rect">
                <a:avLst/>
              </a:prstGeom>
              <a:noFill/>
            </p:spPr>
            <p:txBody>
              <a:bodyPr wrap="square" rtlCol="1">
                <a:spAutoFit/>
              </a:bodyPr>
              <a:lstStyle/>
              <a:p>
                <a:pPr algn="l" rtl="0" fontAlgn="base">
                  <a:spcBef>
                    <a:spcPct val="0"/>
                  </a:spcBef>
                  <a:spcAft>
                    <a:spcPct val="0"/>
                  </a:spcAft>
                </a:pPr>
                <a:r>
                  <a:rPr lang="en-US" sz="2400" b="1" i="1" dirty="0">
                    <a:solidFill>
                      <a:schemeClr val="tx1"/>
                    </a:solidFill>
                    <a:latin typeface="Times New Roman" panose="02020603050405020304" pitchFamily="18" charset="0"/>
                    <a:cs typeface="Times New Roman" panose="02020603050405020304" pitchFamily="18" charset="0"/>
                  </a:rPr>
                  <a:t>A</a:t>
                </a:r>
                <a:r>
                  <a:rPr lang="en-US" sz="2400" b="1" i="1" baseline="-25000" dirty="0">
                    <a:solidFill>
                      <a:schemeClr val="tx1"/>
                    </a:solidFill>
                    <a:latin typeface="Times New Roman" panose="02020603050405020304" pitchFamily="18" charset="0"/>
                    <a:cs typeface="Times New Roman" panose="02020603050405020304" pitchFamily="18" charset="0"/>
                  </a:rPr>
                  <a:t>1</a:t>
                </a:r>
                <a14:m>
                  <m:oMath xmlns:m="http://schemas.openxmlformats.org/officeDocument/2006/math">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𝟓</m:t>
                        </m:r>
                      </m:e>
                    </m:d>
                    <m:r>
                      <a:rPr lang="en-US" sz="2400" b="1" i="1" smtClean="0">
                        <a:solidFill>
                          <a:schemeClr val="tx1"/>
                        </a:solidFill>
                        <a:latin typeface="Cambria Math"/>
                        <a:cs typeface="Arial" pitchFamily="34" charset="0"/>
                      </a:rPr>
                      <m:t> ,</m:t>
                    </m:r>
                    <m:r>
                      <m:rPr>
                        <m:nor/>
                      </m:rPr>
                      <a:rPr lang="en-US" sz="2400" b="1" i="1" dirty="0">
                        <a:latin typeface="Times New Roman" panose="02020603050405020304" pitchFamily="18" charset="0"/>
                        <a:cs typeface="Times New Roman" panose="02020603050405020304" pitchFamily="18" charset="0"/>
                      </a:rPr>
                      <m:t>A</m:t>
                    </m:r>
                    <m:r>
                      <m:rPr>
                        <m:nor/>
                      </m:rPr>
                      <a:rPr lang="en-US" sz="2400" b="1" i="1" baseline="-25000" dirty="0" smtClean="0">
                        <a:latin typeface="Times New Roman" panose="02020603050405020304" pitchFamily="18" charset="0"/>
                        <a:cs typeface="Times New Roman" panose="02020603050405020304" pitchFamily="18" charset="0"/>
                      </a:rPr>
                      <m:t>2</m:t>
                    </m:r>
                    <m:d>
                      <m:dPr>
                        <m:ctrlPr>
                          <a:rPr lang="en-US" sz="2400" b="1" i="1" smtClean="0">
                            <a:solidFill>
                              <a:schemeClr val="tx1"/>
                            </a:solidFill>
                            <a:latin typeface="Cambria Math" panose="02040503050406030204" pitchFamily="18" charset="0"/>
                            <a:cs typeface="Arial" pitchFamily="34" charset="0"/>
                          </a:rPr>
                        </m:ctrlPr>
                      </m:dPr>
                      <m:e>
                        <m:r>
                          <a:rPr lang="en-US" sz="2400" b="1" i="1" smtClean="0">
                            <a:solidFill>
                              <a:schemeClr val="tx1"/>
                            </a:solidFill>
                            <a:latin typeface="Cambria Math"/>
                            <a:cs typeface="Arial" pitchFamily="34" charset="0"/>
                          </a:rPr>
                          <m:t>𝟎</m:t>
                        </m:r>
                        <m:r>
                          <a:rPr lang="en-US" sz="2400" b="1" i="1" smtClean="0">
                            <a:solidFill>
                              <a:schemeClr val="tx1"/>
                            </a:solidFill>
                            <a:latin typeface="Cambria Math"/>
                            <a:cs typeface="Arial" pitchFamily="34" charset="0"/>
                          </a:rPr>
                          <m:t>,</m:t>
                        </m:r>
                        <m:r>
                          <a:rPr lang="en-US" sz="2400" b="1" i="1" smtClean="0">
                            <a:solidFill>
                              <a:schemeClr val="tx1"/>
                            </a:solidFill>
                            <a:latin typeface="Cambria Math"/>
                            <a:cs typeface="Arial" pitchFamily="34" charset="0"/>
                          </a:rPr>
                          <m:t>𝟓</m:t>
                        </m:r>
                      </m:e>
                    </m:d>
                  </m:oMath>
                </a14:m>
                <a:endParaRPr lang="ar-KW"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مربع نص 2"/>
              <p:cNvSpPr txBox="1">
                <a:spLocks noRot="1" noChangeAspect="1" noMove="1" noResize="1" noEditPoints="1" noAdjustHandles="1" noChangeArrowheads="1" noChangeShapeType="1" noTextEdit="1"/>
              </p:cNvSpPr>
              <p:nvPr/>
            </p:nvSpPr>
            <p:spPr>
              <a:xfrm>
                <a:off x="4409043" y="4767485"/>
                <a:ext cx="3062218" cy="461665"/>
              </a:xfrm>
              <a:prstGeom prst="rect">
                <a:avLst/>
              </a:prstGeom>
              <a:blipFill>
                <a:blip r:embed="rId14"/>
                <a:stretch>
                  <a:fillRect l="-2982" t="-10526" b="-28947"/>
                </a:stretch>
              </a:blipFill>
            </p:spPr>
            <p:txBody>
              <a:bodyPr/>
              <a:lstStyle/>
              <a:p>
                <a:r>
                  <a:rPr lang="en-US">
                    <a:noFill/>
                  </a:rPr>
                  <a:t> </a:t>
                </a:r>
              </a:p>
            </p:txBody>
          </p:sp>
        </mc:Fallback>
      </mc:AlternateContent>
      <p:sp>
        <p:nvSpPr>
          <p:cNvPr id="32" name="مربع نص 2"/>
          <p:cNvSpPr txBox="1"/>
          <p:nvPr/>
        </p:nvSpPr>
        <p:spPr>
          <a:xfrm>
            <a:off x="6734119" y="4191976"/>
            <a:ext cx="1981110"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mj-cs"/>
              </a:rPr>
              <a:t>البؤرتان هما :</a:t>
            </a:r>
          </a:p>
        </p:txBody>
      </p:sp>
      <p:sp>
        <p:nvSpPr>
          <p:cNvPr id="33" name="مربع نص 2"/>
          <p:cNvSpPr txBox="1"/>
          <p:nvPr/>
        </p:nvSpPr>
        <p:spPr>
          <a:xfrm>
            <a:off x="6240718" y="5353821"/>
            <a:ext cx="2426658" cy="461665"/>
          </a:xfrm>
          <a:prstGeom prst="rect">
            <a:avLst/>
          </a:prstGeom>
          <a:noFill/>
        </p:spPr>
        <p:txBody>
          <a:bodyPr wrap="square" rtlCol="1">
            <a:spAutoFit/>
          </a:bodyPr>
          <a:lstStyle/>
          <a:p>
            <a:pPr fontAlgn="base">
              <a:spcBef>
                <a:spcPct val="0"/>
              </a:spcBef>
              <a:spcAft>
                <a:spcPct val="0"/>
              </a:spcAft>
            </a:pPr>
            <a:r>
              <a:rPr lang="ar-KW" sz="2400" b="1" dirty="0">
                <a:latin typeface="Lucida Calligraphy" pitchFamily="66" charset="0"/>
                <a:cs typeface="+mj-cs"/>
              </a:rPr>
              <a:t>طول المحور الاكبر:</a:t>
            </a:r>
          </a:p>
        </p:txBody>
      </p:sp>
      <p:sp>
        <p:nvSpPr>
          <p:cNvPr id="35" name="مربع نص 34"/>
          <p:cNvSpPr txBox="1"/>
          <p:nvPr/>
        </p:nvSpPr>
        <p:spPr>
          <a:xfrm>
            <a:off x="6904750" y="112984"/>
            <a:ext cx="1843686" cy="461665"/>
          </a:xfrm>
          <a:prstGeom prst="rect">
            <a:avLst/>
          </a:prstGeom>
          <a:noFill/>
        </p:spPr>
        <p:txBody>
          <a:bodyPr wrap="square" rtlCol="1">
            <a:spAutoFit/>
          </a:bodyPr>
          <a:lstStyle/>
          <a:p>
            <a:r>
              <a:rPr lang="ar-KW" sz="2400" b="1" dirty="0">
                <a:solidFill>
                  <a:srgbClr val="FF0000"/>
                </a:solidFill>
              </a:rPr>
              <a:t>مثال </a:t>
            </a:r>
            <a:r>
              <a:rPr lang="en-US" sz="2400" b="1" dirty="0">
                <a:solidFill>
                  <a:srgbClr val="FF0000"/>
                </a:solidFill>
              </a:rPr>
              <a:t>3</a:t>
            </a:r>
            <a:r>
              <a:rPr lang="ar-KW" sz="2400" b="1" dirty="0">
                <a:solidFill>
                  <a:srgbClr val="FF0000"/>
                </a:solidFill>
              </a:rPr>
              <a:t> صـ</a:t>
            </a:r>
            <a:r>
              <a:rPr lang="en-US" sz="2400" b="1" dirty="0">
                <a:solidFill>
                  <a:srgbClr val="FF0000"/>
                </a:solidFill>
              </a:rPr>
              <a:t>113 </a:t>
            </a:r>
            <a:endParaRPr lang="ar-KW" sz="2400" b="1" dirty="0">
              <a:solidFill>
                <a:srgbClr val="FF0000"/>
              </a:solidFill>
            </a:endParaRPr>
          </a:p>
        </p:txBody>
      </p:sp>
      <p:sp>
        <p:nvSpPr>
          <p:cNvPr id="2" name="عنصر نائب لرقم الشريحة 1"/>
          <p:cNvSpPr>
            <a:spLocks noGrp="1"/>
          </p:cNvSpPr>
          <p:nvPr>
            <p:ph type="sldNum" sz="quarter" idx="12"/>
          </p:nvPr>
        </p:nvSpPr>
        <p:spPr/>
        <p:txBody>
          <a:bodyPr/>
          <a:lstStyle/>
          <a:p>
            <a:fld id="{EF6D0C88-FD47-4942-AB86-EF92671F3350}" type="slidenum">
              <a:rPr lang="ar-KW" sz="1400" smtClean="0">
                <a:solidFill>
                  <a:schemeClr val="tx1"/>
                </a:solidFill>
              </a:rPr>
              <a:t>9</a:t>
            </a:fld>
            <a:endParaRPr lang="ar-KW" sz="1400">
              <a:solidFill>
                <a:schemeClr val="tx1"/>
              </a:solidFill>
            </a:endParaRPr>
          </a:p>
        </p:txBody>
      </p:sp>
      <p:sp>
        <p:nvSpPr>
          <p:cNvPr id="36" name="مربع نص 35">
            <a:extLst>
              <a:ext uri="{FF2B5EF4-FFF2-40B4-BE49-F238E27FC236}">
                <a16:creationId xmlns:a16="http://schemas.microsoft.com/office/drawing/2014/main" id="{0DC7A41F-4FD3-4FC2-9BFA-D8D670341F78}"/>
              </a:ext>
            </a:extLst>
          </p:cNvPr>
          <p:cNvSpPr txBox="1"/>
          <p:nvPr/>
        </p:nvSpPr>
        <p:spPr>
          <a:xfrm>
            <a:off x="2843808" y="1764930"/>
            <a:ext cx="509165" cy="470000"/>
          </a:xfrm>
          <a:prstGeom prst="rect">
            <a:avLst/>
          </a:prstGeom>
          <a:noFill/>
        </p:spPr>
        <p:txBody>
          <a:bodyPr wrap="square" rtlCol="1">
            <a:spAutoFit/>
          </a:bodyPr>
          <a:lstStyle/>
          <a:p>
            <a:r>
              <a:rPr lang="en-US" sz="2400" b="1" dirty="0">
                <a:solidFill>
                  <a:schemeClr val="tx1"/>
                </a:solidFill>
                <a:latin typeface="Cambria Math" panose="02040503050406030204" pitchFamily="18" charset="0"/>
                <a:ea typeface="Cambria Math" panose="02040503050406030204" pitchFamily="18" charset="0"/>
              </a:rPr>
              <a:t>⇒</a:t>
            </a:r>
            <a:endParaRPr lang="en-US" sz="2400" b="1" dirty="0">
              <a:solidFill>
                <a:schemeClr val="tx1"/>
              </a:solidFill>
            </a:endParaRPr>
          </a:p>
        </p:txBody>
      </p:sp>
      <p:sp>
        <p:nvSpPr>
          <p:cNvPr id="37" name="مربع نص 36">
            <a:extLst>
              <a:ext uri="{FF2B5EF4-FFF2-40B4-BE49-F238E27FC236}">
                <a16:creationId xmlns:a16="http://schemas.microsoft.com/office/drawing/2014/main" id="{47CC6899-38D6-4973-9B71-060E3B7A3F7E}"/>
              </a:ext>
            </a:extLst>
          </p:cNvPr>
          <p:cNvSpPr txBox="1"/>
          <p:nvPr/>
        </p:nvSpPr>
        <p:spPr>
          <a:xfrm>
            <a:off x="6159994" y="1808407"/>
            <a:ext cx="509165" cy="470000"/>
          </a:xfrm>
          <a:prstGeom prst="rect">
            <a:avLst/>
          </a:prstGeom>
          <a:noFill/>
        </p:spPr>
        <p:txBody>
          <a:bodyPr wrap="square" rtlCol="1">
            <a:spAutoFit/>
          </a:bodyPr>
          <a:lstStyle/>
          <a:p>
            <a:r>
              <a:rPr lang="en-US" sz="2400" b="1" dirty="0">
                <a:solidFill>
                  <a:schemeClr val="tx1"/>
                </a:solidFill>
                <a:latin typeface="Cambria Math" panose="02040503050406030204" pitchFamily="18" charset="0"/>
                <a:ea typeface="Cambria Math" panose="02040503050406030204" pitchFamily="18" charset="0"/>
              </a:rPr>
              <a:t>⇒</a:t>
            </a:r>
            <a:endParaRPr lang="en-US" sz="2400" b="1" dirty="0">
              <a:solidFill>
                <a:schemeClr val="tx1"/>
              </a:solidFill>
            </a:endParaRPr>
          </a:p>
        </p:txBody>
      </p:sp>
      <p:sp>
        <p:nvSpPr>
          <p:cNvPr id="38" name="مربع نص 37">
            <a:extLst>
              <a:ext uri="{FF2B5EF4-FFF2-40B4-BE49-F238E27FC236}">
                <a16:creationId xmlns:a16="http://schemas.microsoft.com/office/drawing/2014/main" id="{659C08AB-45A9-46DD-9958-3B3F3EE548CD}"/>
              </a:ext>
            </a:extLst>
          </p:cNvPr>
          <p:cNvSpPr txBox="1"/>
          <p:nvPr/>
        </p:nvSpPr>
        <p:spPr>
          <a:xfrm>
            <a:off x="2953169" y="2444007"/>
            <a:ext cx="326591" cy="470000"/>
          </a:xfrm>
          <a:prstGeom prst="rect">
            <a:avLst/>
          </a:prstGeom>
          <a:noFill/>
        </p:spPr>
        <p:txBody>
          <a:bodyPr wrap="square" rtlCol="1">
            <a:spAutoFit/>
          </a:bodyPr>
          <a:lstStyle/>
          <a:p>
            <a:r>
              <a:rPr lang="en-US" sz="2400" b="1" dirty="0">
                <a:latin typeface="Cambria Math" panose="02040503050406030204" pitchFamily="18" charset="0"/>
                <a:ea typeface="Cambria Math" panose="02040503050406030204" pitchFamily="18" charset="0"/>
              </a:rPr>
              <a:t>,</a:t>
            </a:r>
            <a:endParaRPr lang="en-US" sz="2400" b="1" dirty="0">
              <a:solidFill>
                <a:schemeClr val="tx1"/>
              </a:solidFill>
            </a:endParaRPr>
          </a:p>
        </p:txBody>
      </p:sp>
      <p:sp>
        <p:nvSpPr>
          <p:cNvPr id="39" name="مربع نص 38">
            <a:extLst>
              <a:ext uri="{FF2B5EF4-FFF2-40B4-BE49-F238E27FC236}">
                <a16:creationId xmlns:a16="http://schemas.microsoft.com/office/drawing/2014/main" id="{4A15143C-B53B-4ADC-A4D9-2202456ABB3D}"/>
              </a:ext>
            </a:extLst>
          </p:cNvPr>
          <p:cNvSpPr txBox="1"/>
          <p:nvPr/>
        </p:nvSpPr>
        <p:spPr>
          <a:xfrm>
            <a:off x="2518834" y="3012545"/>
            <a:ext cx="509165" cy="470000"/>
          </a:xfrm>
          <a:prstGeom prst="rect">
            <a:avLst/>
          </a:prstGeom>
          <a:noFill/>
        </p:spPr>
        <p:txBody>
          <a:bodyPr wrap="square" rtlCol="1">
            <a:spAutoFit/>
          </a:bodyPr>
          <a:lstStyle/>
          <a:p>
            <a:r>
              <a:rPr lang="en-US" sz="2400" b="1" dirty="0">
                <a:solidFill>
                  <a:schemeClr val="tx1"/>
                </a:solidFill>
                <a:latin typeface="Cambria Math" panose="02040503050406030204" pitchFamily="18" charset="0"/>
                <a:ea typeface="Cambria Math" panose="02040503050406030204" pitchFamily="18" charset="0"/>
              </a:rPr>
              <a:t>⇒</a:t>
            </a:r>
            <a:endParaRPr lang="en-US" sz="2400" b="1" dirty="0">
              <a:solidFill>
                <a:schemeClr val="tx1"/>
              </a:solidFill>
            </a:endParaRPr>
          </a:p>
        </p:txBody>
      </p:sp>
      <p:sp>
        <p:nvSpPr>
          <p:cNvPr id="41" name="مربع نص 2">
            <a:extLst>
              <a:ext uri="{FF2B5EF4-FFF2-40B4-BE49-F238E27FC236}">
                <a16:creationId xmlns:a16="http://schemas.microsoft.com/office/drawing/2014/main" id="{86FEDA9B-74D9-43B2-8374-CA9FD5D2EBE3}"/>
              </a:ext>
            </a:extLst>
          </p:cNvPr>
          <p:cNvSpPr txBox="1"/>
          <p:nvPr/>
        </p:nvSpPr>
        <p:spPr>
          <a:xfrm>
            <a:off x="6767326" y="4775784"/>
            <a:ext cx="1981110" cy="461665"/>
          </a:xfrm>
          <a:prstGeom prst="rect">
            <a:avLst/>
          </a:prstGeom>
          <a:noFill/>
        </p:spPr>
        <p:txBody>
          <a:bodyPr wrap="square" rtlCol="1">
            <a:spAutoFit/>
          </a:bodyPr>
          <a:lstStyle/>
          <a:p>
            <a:pPr rtl="0" fontAlgn="base">
              <a:spcBef>
                <a:spcPct val="0"/>
              </a:spcBef>
              <a:spcAft>
                <a:spcPct val="0"/>
              </a:spcAft>
            </a:pPr>
            <a:r>
              <a:rPr lang="ar-KW" sz="2400" b="1" dirty="0">
                <a:latin typeface="Lucida Calligraphy" pitchFamily="66" charset="0"/>
                <a:cs typeface="+mj-cs"/>
              </a:rPr>
              <a:t> الرأسان هما :</a:t>
            </a:r>
          </a:p>
        </p:txBody>
      </p:sp>
    </p:spTree>
    <p:extLst>
      <p:ext uri="{BB962C8B-B14F-4D97-AF65-F5344CB8AC3E}">
        <p14:creationId xmlns:p14="http://schemas.microsoft.com/office/powerpoint/2010/main" val="278271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randombar(horizont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circle(in)">
                                      <p:cBhvr>
                                        <p:cTn id="64" dur="20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ircle(in)">
                                      <p:cBhvr>
                                        <p:cTn id="69" dur="2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randombar(horizontal)">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circle(in)">
                                      <p:cBhvr>
                                        <p:cTn id="79" dur="2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circle(in)">
                                      <p:cBhvr>
                                        <p:cTn id="84" dur="20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circle(in)">
                                      <p:cBhvr>
                                        <p:cTn id="89" dur="20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circle(in)">
                                      <p:cBhvr>
                                        <p:cTn id="94" dur="20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circle(in)">
                                      <p:cBhvr>
                                        <p:cTn id="99" dur="2000"/>
                                        <p:tgtEl>
                                          <p:spTgt spid="41"/>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circle(in)">
                                      <p:cBhvr>
                                        <p:cTn id="104" dur="20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circle(in)">
                                      <p:cBhvr>
                                        <p:cTn id="109" dur="20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circle(in)">
                                      <p:cBhvr>
                                        <p:cTn id="1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P spid="16" grpId="0"/>
      <p:bldP spid="21" grpId="0"/>
      <p:bldP spid="23" grpId="0"/>
      <p:bldP spid="8" grpId="0"/>
      <p:bldP spid="26" grpId="0"/>
      <p:bldP spid="27" grpId="0"/>
      <p:bldP spid="28" grpId="0"/>
      <p:bldP spid="29" grpId="0"/>
      <p:bldP spid="30" grpId="0"/>
      <p:bldP spid="31" grpId="0"/>
      <p:bldP spid="32" grpId="0"/>
      <p:bldP spid="33" grpId="0"/>
      <p:bldP spid="35" grpId="0"/>
      <p:bldP spid="36" grpId="0"/>
      <p:bldP spid="37" grpId="0"/>
      <p:bldP spid="38" grpId="0"/>
      <p:bldP spid="39" grpId="0"/>
      <p:bldP spid="41"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7DD247DD39A441B9A3C26F7BBAABB2" ma:contentTypeVersion="11" ma:contentTypeDescription="Create a new document." ma:contentTypeScope="" ma:versionID="6cf37f7220be936549828c7bebeca2c6">
  <xsd:schema xmlns:xsd="http://www.w3.org/2001/XMLSchema" xmlns:xs="http://www.w3.org/2001/XMLSchema" xmlns:p="http://schemas.microsoft.com/office/2006/metadata/properties" xmlns:ns2="b97b0aa8-1781-4c54-a774-0e389bbc798c" xmlns:ns3="c254ae3f-3131-48d8-b26b-ed44294e533b" targetNamespace="http://schemas.microsoft.com/office/2006/metadata/properties" ma:root="true" ma:fieldsID="5b366013ac4b4005ffbe6582a6abfc1e" ns2:_="" ns3:_="">
    <xsd:import namespace="b97b0aa8-1781-4c54-a774-0e389bbc798c"/>
    <xsd:import namespace="c254ae3f-3131-48d8-b26b-ed44294e5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b0aa8-1781-4c54-a774-0e389bbc79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4ae3f-3131-48d8-b26b-ed44294e5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EC9CF1-50BA-4BEB-8996-EAD8D50D4113}"/>
</file>

<file path=customXml/itemProps2.xml><?xml version="1.0" encoding="utf-8"?>
<ds:datastoreItem xmlns:ds="http://schemas.openxmlformats.org/officeDocument/2006/customXml" ds:itemID="{5B875841-0136-4D2D-B9BF-07E347938781}"/>
</file>

<file path=customXml/itemProps3.xml><?xml version="1.0" encoding="utf-8"?>
<ds:datastoreItem xmlns:ds="http://schemas.openxmlformats.org/officeDocument/2006/customXml" ds:itemID="{27ACEFFC-6E63-4CDC-9E72-B8FE9EB989E6}"/>
</file>

<file path=docProps/app.xml><?xml version="1.0" encoding="utf-8"?>
<Properties xmlns="http://schemas.openxmlformats.org/officeDocument/2006/extended-properties" xmlns:vt="http://schemas.openxmlformats.org/officeDocument/2006/docPropsVTypes">
  <TotalTime>387</TotalTime>
  <Words>1740</Words>
  <Application>Microsoft Office PowerPoint</Application>
  <PresentationFormat>On-screen Show (4:3)</PresentationFormat>
  <Paragraphs>298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Lucida Calligraphy</vt:lpstr>
      <vt:lpstr>Times New Roman</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يحيي محمد علي نصر</dc:creator>
  <cp:lastModifiedBy>عماد ابراهيم عبدالقادر عامر</cp:lastModifiedBy>
  <cp:revision>51</cp:revision>
  <dcterms:created xsi:type="dcterms:W3CDTF">2021-02-02T00:02:17Z</dcterms:created>
  <dcterms:modified xsi:type="dcterms:W3CDTF">2021-05-06T18:19:43Z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0x010100BD7DD247DD39A441B9A3C26F7BBAABB2</vt:lpwstr>
  </property>
</Properties>
</file>