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0" r:id="rId5"/>
    <p:sldId id="261" r:id="rId6"/>
    <p:sldId id="263" r:id="rId7"/>
    <p:sldId id="264" r:id="rId8"/>
    <p:sldId id="265" r:id="rId9"/>
    <p:sldId id="273" r:id="rId10"/>
    <p:sldId id="267" r:id="rId11"/>
    <p:sldId id="268" r:id="rId12"/>
    <p:sldId id="269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A4B"/>
    <a:srgbClr val="416D07"/>
    <a:srgbClr val="FFC2B0"/>
    <a:srgbClr val="CCBF17"/>
    <a:srgbClr val="7E5995"/>
    <a:srgbClr val="FF7D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2B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99379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91DC-90A5-42CE-B756-0C713A077932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C1630-64B7-4FF9-89FD-389BF2D0D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59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91DC-90A5-42CE-B756-0C713A077932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C1630-64B7-4FF9-89FD-389BF2D0D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FFC2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58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FFAA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7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416D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935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FF7D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72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CCBF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58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91DC-90A5-42CE-B756-0C713A077932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C1630-64B7-4FF9-89FD-389BF2D0D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83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91DC-90A5-42CE-B756-0C713A077932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C1630-64B7-4FF9-89FD-389BF2D0D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96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91DC-90A5-42CE-B756-0C713A077932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C1630-64B7-4FF9-89FD-389BF2D0D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47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091DC-90A5-42CE-B756-0C713A077932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C1630-64B7-4FF9-89FD-389BF2D0D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2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7" Type="http://schemas.openxmlformats.org/officeDocument/2006/relationships/image" Target="../media/image9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tmp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624" y="4032389"/>
            <a:ext cx="3176613" cy="1466129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467" y="5498518"/>
            <a:ext cx="4396928" cy="13594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8584" y="4545426"/>
            <a:ext cx="2426677" cy="216059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ct val="120000"/>
              </a:lnSpc>
            </a:pPr>
            <a:r>
              <a:rPr lang="ar-K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إعداد المعلمات :</a:t>
            </a:r>
          </a:p>
          <a:p>
            <a:pPr algn="ctr" rtl="1">
              <a:lnSpc>
                <a:spcPct val="120000"/>
              </a:lnSpc>
            </a:pPr>
            <a:r>
              <a:rPr lang="ar-K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 / فضة </a:t>
            </a:r>
            <a:r>
              <a:rPr lang="ar-K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المطيري</a:t>
            </a:r>
          </a:p>
          <a:p>
            <a:pPr algn="ctr" rtl="1">
              <a:lnSpc>
                <a:spcPct val="120000"/>
              </a:lnSpc>
            </a:pPr>
            <a:r>
              <a:rPr lang="ar-K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 </a:t>
            </a:r>
            <a:r>
              <a:rPr lang="ar-K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منى </a:t>
            </a:r>
            <a:r>
              <a:rPr lang="ar-K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المرشاد</a:t>
            </a:r>
          </a:p>
          <a:p>
            <a:pPr algn="ctr" rtl="1">
              <a:lnSpc>
                <a:spcPct val="120000"/>
              </a:lnSpc>
            </a:pPr>
            <a:r>
              <a:rPr lang="ar-K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 </a:t>
            </a:r>
            <a:r>
              <a:rPr lang="ar-K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أنفال الوعلان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0101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958957" y="458865"/>
            <a:ext cx="8968991" cy="147267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0" algn="ct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ar-KW" b="1" dirty="0" smtClean="0">
                <a:solidFill>
                  <a:srgbClr val="C00000"/>
                </a:solidFill>
              </a:rPr>
              <a:t>القواعد الأخلاقية </a:t>
            </a:r>
            <a:r>
              <a:rPr lang="ar-KW" b="1" dirty="0" smtClean="0"/>
              <a:t>عند </a:t>
            </a:r>
            <a:r>
              <a:rPr lang="ar-KW" b="1" dirty="0" smtClean="0">
                <a:solidFill>
                  <a:srgbClr val="C00000"/>
                </a:solidFill>
              </a:rPr>
              <a:t>ديكارت</a:t>
            </a:r>
            <a:r>
              <a:rPr lang="ar-KW" b="1" dirty="0" smtClean="0"/>
              <a:t> تعيد بطريقة غير مباشرة قواعد المنهج المتمثلة في الوضوح والتمييز والتحليل والترتيب</a:t>
            </a:r>
            <a:endParaRPr lang="ar-KW" b="1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23" y="278821"/>
            <a:ext cx="2279767" cy="3029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2958956" y="1931541"/>
            <a:ext cx="8968991" cy="147267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0" algn="ct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ar-KW" b="1" dirty="0" smtClean="0"/>
              <a:t>وتكشف عن ارتباط </a:t>
            </a:r>
            <a:r>
              <a:rPr lang="ar-KW" b="1" dirty="0" smtClean="0">
                <a:solidFill>
                  <a:srgbClr val="C00000"/>
                </a:solidFill>
              </a:rPr>
              <a:t>الأخلاق</a:t>
            </a:r>
            <a:r>
              <a:rPr lang="ar-KW" b="1" dirty="0" smtClean="0"/>
              <a:t> عند </a:t>
            </a:r>
            <a:r>
              <a:rPr lang="ar-KW" b="1" dirty="0" smtClean="0">
                <a:solidFill>
                  <a:srgbClr val="C00000"/>
                </a:solidFill>
              </a:rPr>
              <a:t>ديكارت</a:t>
            </a:r>
            <a:r>
              <a:rPr lang="ar-KW" b="1" dirty="0" smtClean="0"/>
              <a:t> بال</a:t>
            </a:r>
            <a:r>
              <a:rPr lang="ar-KW" b="1" dirty="0" smtClean="0">
                <a:solidFill>
                  <a:srgbClr val="C00000"/>
                </a:solidFill>
              </a:rPr>
              <a:t>معرفة</a:t>
            </a:r>
            <a:r>
              <a:rPr lang="ar-KW" b="1" dirty="0" smtClean="0"/>
              <a:t> </a:t>
            </a:r>
          </a:p>
          <a:p>
            <a:pPr marL="171450" indent="0" algn="ct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ar-KW" b="1" dirty="0" smtClean="0"/>
              <a:t>( أن </a:t>
            </a:r>
            <a:r>
              <a:rPr lang="ar-KW" b="1" dirty="0" smtClean="0">
                <a:solidFill>
                  <a:srgbClr val="C00000"/>
                </a:solidFill>
              </a:rPr>
              <a:t>معرفة</a:t>
            </a:r>
            <a:r>
              <a:rPr lang="ar-KW" b="1" dirty="0" smtClean="0"/>
              <a:t> الحق تكفي ل</a:t>
            </a:r>
            <a:r>
              <a:rPr lang="ar-KW" b="1" dirty="0" smtClean="0">
                <a:solidFill>
                  <a:srgbClr val="C00000"/>
                </a:solidFill>
              </a:rPr>
              <a:t>فعل</a:t>
            </a:r>
            <a:r>
              <a:rPr lang="ar-KW" b="1" dirty="0" smtClean="0"/>
              <a:t> الحق 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10966" y="3881502"/>
            <a:ext cx="8968991" cy="13483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0" algn="ct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ar-KW" b="1" dirty="0" smtClean="0"/>
              <a:t>تأثره بالفيلسوف اليوناني </a:t>
            </a:r>
            <a:r>
              <a:rPr lang="ar-KW" b="1" dirty="0" smtClean="0">
                <a:solidFill>
                  <a:srgbClr val="C00000"/>
                </a:solidFill>
              </a:rPr>
              <a:t>سقراط</a:t>
            </a:r>
            <a:r>
              <a:rPr lang="ar-KW" b="1" dirty="0" smtClean="0"/>
              <a:t> الذي جعل من الحكمة القائلة : ( </a:t>
            </a:r>
            <a:r>
              <a:rPr lang="ar-KW" b="1" dirty="0" smtClean="0">
                <a:solidFill>
                  <a:srgbClr val="C00000"/>
                </a:solidFill>
              </a:rPr>
              <a:t>أعرف نفسك </a:t>
            </a:r>
            <a:r>
              <a:rPr lang="ar-KW" b="1" dirty="0" smtClean="0"/>
              <a:t>) قاعدة لفلسفته</a:t>
            </a:r>
            <a:endParaRPr lang="ar-KW" b="1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957" y="3820561"/>
            <a:ext cx="2635385" cy="273064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10965" y="5566467"/>
            <a:ext cx="8968991" cy="98473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0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ar-KW" b="1" dirty="0" smtClean="0"/>
              <a:t>وربط بين الأخلاق والمعرفة العقلية عندما قال : ( الفضيلة معرفة )</a:t>
            </a:r>
            <a:endParaRPr lang="ar-KW" b="1" dirty="0"/>
          </a:p>
        </p:txBody>
      </p:sp>
    </p:spTree>
    <p:extLst>
      <p:ext uri="{BB962C8B-B14F-4D97-AF65-F5344CB8AC3E}">
        <p14:creationId xmlns:p14="http://schemas.microsoft.com/office/powerpoint/2010/main" val="40485341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435" y="5249884"/>
            <a:ext cx="3551256" cy="160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21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/>
          <p:cNvSpPr/>
          <p:nvPr/>
        </p:nvSpPr>
        <p:spPr>
          <a:xfrm>
            <a:off x="152401" y="157655"/>
            <a:ext cx="11859490" cy="756745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حل تقويم الكتاب ( ص : 88 )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: Diagonal Corners Rounded 2"/>
          <p:cNvSpPr/>
          <p:nvPr/>
        </p:nvSpPr>
        <p:spPr>
          <a:xfrm>
            <a:off x="152401" y="1066800"/>
            <a:ext cx="11859489" cy="756745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tx1"/>
                </a:solidFill>
              </a:rPr>
              <a:t>أولاً : أكمل العبارات التالية بما يناسبها : </a:t>
            </a:r>
            <a:r>
              <a:rPr lang="ar-KW" sz="3200" b="1" dirty="0" smtClean="0">
                <a:solidFill>
                  <a:schemeClr val="tx1"/>
                </a:solidFill>
              </a:rPr>
              <a:t>( ص  70 )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: Diagonal Corners Rounded 3"/>
          <p:cNvSpPr/>
          <p:nvPr/>
        </p:nvSpPr>
        <p:spPr>
          <a:xfrm>
            <a:off x="152401" y="2765654"/>
            <a:ext cx="11859489" cy="756745"/>
          </a:xfrm>
          <a:prstGeom prst="round2Diag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lvl="0" indent="-514350" algn="just" rtl="1">
              <a:lnSpc>
                <a:spcPct val="100000"/>
              </a:lnSpc>
              <a:buFont typeface="+mj-lt"/>
              <a:buAutoNum type="arabicParenR" startAt="2"/>
            </a:pPr>
            <a:r>
              <a:rPr lang="ar-KW" sz="3200" b="1" dirty="0">
                <a:solidFill>
                  <a:schemeClr val="tx1"/>
                </a:solidFill>
              </a:rPr>
              <a:t>مؤسس الفلسفة الحديثة هو </a:t>
            </a:r>
            <a:r>
              <a:rPr lang="ar-KW" sz="3200" b="1" dirty="0" smtClean="0">
                <a:solidFill>
                  <a:schemeClr val="tx1"/>
                </a:solidFill>
              </a:rPr>
              <a:t>الفيلسوف </a:t>
            </a:r>
            <a:r>
              <a:rPr lang="ar-KW" sz="3200" b="1" dirty="0">
                <a:solidFill>
                  <a:schemeClr val="tx1"/>
                </a:solidFill>
              </a:rPr>
              <a:t>...................... .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55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/>
          <p:cNvSpPr/>
          <p:nvPr/>
        </p:nvSpPr>
        <p:spPr>
          <a:xfrm>
            <a:off x="152401" y="157655"/>
            <a:ext cx="11859490" cy="756745"/>
          </a:xfrm>
          <a:prstGeom prst="round2DiagRect">
            <a:avLst/>
          </a:prstGeom>
          <a:solidFill>
            <a:srgbClr val="8FAADC"/>
          </a:solidFill>
          <a:ln>
            <a:solidFill>
              <a:srgbClr val="8FA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حل تقويم الكتاب ( ص : 88 )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: Diagonal Corners Rounded 2"/>
          <p:cNvSpPr/>
          <p:nvPr/>
        </p:nvSpPr>
        <p:spPr>
          <a:xfrm>
            <a:off x="152401" y="1066800"/>
            <a:ext cx="11859489" cy="756745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8FA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ثانياً : عرف المفاهيم التالية :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: Diagonal Corners Rounded 3"/>
          <p:cNvSpPr/>
          <p:nvPr/>
        </p:nvSpPr>
        <p:spPr>
          <a:xfrm>
            <a:off x="152401" y="1975945"/>
            <a:ext cx="11859489" cy="756745"/>
          </a:xfrm>
          <a:prstGeom prst="round2DiagRect">
            <a:avLst/>
          </a:prstGeom>
          <a:noFill/>
          <a:ln>
            <a:solidFill>
              <a:srgbClr val="8FA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ar-KW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الضمير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861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/>
          <p:cNvSpPr/>
          <p:nvPr/>
        </p:nvSpPr>
        <p:spPr>
          <a:xfrm>
            <a:off x="152401" y="157655"/>
            <a:ext cx="11859490" cy="756745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حل تقويم الكتاب ( ص : </a:t>
            </a:r>
            <a:r>
              <a:rPr lang="ar-KW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 </a:t>
            </a: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: Diagonal Corners Rounded 2"/>
          <p:cNvSpPr/>
          <p:nvPr/>
        </p:nvSpPr>
        <p:spPr>
          <a:xfrm>
            <a:off x="152401" y="1066800"/>
            <a:ext cx="11859489" cy="756745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rgbClr val="C00000"/>
                </a:solidFill>
              </a:rPr>
              <a:t>رابعاً : اذكر نقطتين لكل مما </a:t>
            </a:r>
            <a:r>
              <a:rPr lang="ar-KW" sz="3200" b="1" dirty="0" smtClean="0">
                <a:solidFill>
                  <a:srgbClr val="C00000"/>
                </a:solidFill>
              </a:rPr>
              <a:t>يأتي :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: Diagonal Corners Rounded 3"/>
          <p:cNvSpPr/>
          <p:nvPr/>
        </p:nvSpPr>
        <p:spPr>
          <a:xfrm>
            <a:off x="152401" y="1975945"/>
            <a:ext cx="11859489" cy="756745"/>
          </a:xfrm>
          <a:prstGeom prst="round2Diag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ar-KW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</a:t>
            </a:r>
            <a:r>
              <a:rPr lang="ar-KW" sz="3200" b="1" dirty="0">
                <a:solidFill>
                  <a:schemeClr val="tx1"/>
                </a:solidFill>
              </a:rPr>
              <a:t>أنواع المصادر الداخلية للإلزام </a:t>
            </a:r>
            <a:r>
              <a:rPr lang="ar-KW" sz="3200" b="1" dirty="0" smtClean="0">
                <a:solidFill>
                  <a:schemeClr val="tx1"/>
                </a:solidFill>
              </a:rPr>
              <a:t>الخلقي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671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751" y="827473"/>
            <a:ext cx="2283375" cy="226869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565" y="827473"/>
            <a:ext cx="2143876" cy="228989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461" y="417571"/>
            <a:ext cx="2195270" cy="226869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1070">
            <a:off x="493515" y="3485784"/>
            <a:ext cx="2646027" cy="2826245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146" y="417569"/>
            <a:ext cx="2143876" cy="2268692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75" y="417570"/>
            <a:ext cx="2195271" cy="2268691"/>
          </a:xfrm>
          <a:prstGeom prst="rect">
            <a:avLst/>
          </a:prstGeom>
        </p:spPr>
      </p:pic>
      <p:sp>
        <p:nvSpPr>
          <p:cNvPr id="8" name="Explosion 1 7"/>
          <p:cNvSpPr/>
          <p:nvPr/>
        </p:nvSpPr>
        <p:spPr>
          <a:xfrm>
            <a:off x="9512360" y="2384990"/>
            <a:ext cx="2617076" cy="1986455"/>
          </a:xfrm>
          <a:prstGeom prst="irregularSeal1">
            <a:avLst/>
          </a:prstGeom>
          <a:solidFill>
            <a:srgbClr val="CCBF1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نشـــاط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20573" y="3315756"/>
            <a:ext cx="731520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rtl="1"/>
            <a:r>
              <a:rPr lang="ar-KW" sz="3200" b="1" dirty="0" smtClean="0">
                <a:solidFill>
                  <a:srgbClr val="C00000"/>
                </a:solidFill>
              </a:rPr>
              <a:t>1- من </a:t>
            </a:r>
            <a:r>
              <a:rPr lang="ar-KW" sz="3200" b="1" dirty="0">
                <a:solidFill>
                  <a:srgbClr val="C00000"/>
                </a:solidFill>
              </a:rPr>
              <a:t>الذي تعبر عنه الصور </a:t>
            </a:r>
            <a:r>
              <a:rPr lang="ar-KW" sz="3200" b="1" dirty="0" smtClean="0">
                <a:solidFill>
                  <a:srgbClr val="C00000"/>
                </a:solidFill>
              </a:rPr>
              <a:t>؟</a:t>
            </a:r>
            <a:endParaRPr lang="ar-KW" sz="3200" b="1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9565" y="4120691"/>
            <a:ext cx="731520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KW" sz="3200" b="1" dirty="0">
                <a:solidFill>
                  <a:srgbClr val="002060"/>
                </a:solidFill>
              </a:rPr>
              <a:t>2- لماذا يساعد الناس بعضهم بعضاً ؟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54216" y="4925626"/>
            <a:ext cx="8778240" cy="1005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61963" indent="-461963" algn="just" rtl="1"/>
            <a:r>
              <a:rPr lang="ar-KW" sz="3200" b="1" dirty="0" smtClean="0">
                <a:solidFill>
                  <a:schemeClr val="accent6">
                    <a:lumMod val="75000"/>
                  </a:schemeClr>
                </a:solidFill>
                <a:cs typeface="+mj-cs"/>
              </a:rPr>
              <a:t>3- </a:t>
            </a:r>
            <a:r>
              <a:rPr lang="ar-KW" sz="3200" b="1" dirty="0">
                <a:solidFill>
                  <a:schemeClr val="accent6">
                    <a:lumMod val="75000"/>
                  </a:schemeClr>
                </a:solidFill>
              </a:rPr>
              <a:t>باعتقادك هل من واجب كل انسان مساعده الاخرين </a:t>
            </a:r>
            <a:r>
              <a:rPr lang="ar-KW" sz="3200" b="1" dirty="0" smtClean="0">
                <a:solidFill>
                  <a:schemeClr val="accent6">
                    <a:lumMod val="75000"/>
                  </a:schemeClr>
                </a:solidFill>
              </a:rPr>
              <a:t>بغض    </a:t>
            </a:r>
          </a:p>
          <a:p>
            <a:pPr algn="just" rtl="1"/>
            <a:r>
              <a:rPr lang="ar-KW" sz="3200" b="1" dirty="0" smtClean="0">
                <a:solidFill>
                  <a:schemeClr val="accent6">
                    <a:lumMod val="75000"/>
                  </a:schemeClr>
                </a:solidFill>
              </a:rPr>
              <a:t>    النظر عن </a:t>
            </a:r>
            <a:r>
              <a:rPr lang="ar-KW" sz="3200" b="1" dirty="0">
                <a:solidFill>
                  <a:schemeClr val="accent6">
                    <a:lumMod val="75000"/>
                  </a:schemeClr>
                </a:solidFill>
              </a:rPr>
              <a:t>جنسهم أو دينهم أو </a:t>
            </a:r>
            <a:r>
              <a:rPr lang="ar-KW" sz="3200" b="1" dirty="0" smtClean="0">
                <a:solidFill>
                  <a:schemeClr val="accent6">
                    <a:lumMod val="75000"/>
                  </a:schemeClr>
                </a:solidFill>
              </a:rPr>
              <a:t>عرقهم ؟ </a:t>
            </a:r>
            <a:endParaRPr lang="ar-KW" sz="3200" b="1" dirty="0">
              <a:solidFill>
                <a:schemeClr val="accent6">
                  <a:lumMod val="75000"/>
                </a:schemeClr>
              </a:solidFill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49822" y="6128433"/>
            <a:ext cx="731520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KW" sz="3200" b="1" dirty="0" smtClean="0">
                <a:solidFill>
                  <a:srgbClr val="7E5995"/>
                </a:solidFill>
                <a:cs typeface="+mj-cs"/>
              </a:rPr>
              <a:t>4- </a:t>
            </a:r>
            <a:r>
              <a:rPr lang="ar-KW" sz="3200" b="1" dirty="0">
                <a:solidFill>
                  <a:srgbClr val="7E5995"/>
                </a:solidFill>
              </a:rPr>
              <a:t>من الذي يلزم الانسان اخلاقياً في أفعاله </a:t>
            </a:r>
            <a:r>
              <a:rPr lang="ar-KW" sz="3200" b="1" dirty="0" smtClean="0">
                <a:solidFill>
                  <a:srgbClr val="7E5995"/>
                </a:solidFill>
              </a:rPr>
              <a:t>وأقواله ؟ </a:t>
            </a:r>
            <a:endParaRPr lang="ar-KW" sz="3200" b="1" dirty="0">
              <a:solidFill>
                <a:srgbClr val="7E59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51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Brace 4"/>
          <p:cNvSpPr/>
          <p:nvPr/>
        </p:nvSpPr>
        <p:spPr>
          <a:xfrm rot="16200000">
            <a:off x="5559972" y="-1262573"/>
            <a:ext cx="1072056" cy="5644689"/>
          </a:xfrm>
          <a:prstGeom prst="rightBrace">
            <a:avLst>
              <a:gd name="adj1" fmla="val 268"/>
              <a:gd name="adj2" fmla="val 50000"/>
            </a:avLst>
          </a:prstGeom>
          <a:ln w="57150">
            <a:solidFill>
              <a:srgbClr val="FFC2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Diagonal Corner Rectangle 5"/>
          <p:cNvSpPr/>
          <p:nvPr/>
        </p:nvSpPr>
        <p:spPr>
          <a:xfrm>
            <a:off x="3810001" y="274596"/>
            <a:ext cx="4572000" cy="914400"/>
          </a:xfrm>
          <a:prstGeom prst="round2DiagRect">
            <a:avLst/>
          </a:prstGeom>
          <a:solidFill>
            <a:srgbClr val="FFC2B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spcBef>
                <a:spcPts val="600"/>
              </a:spcBef>
              <a:spcAft>
                <a:spcPts val="600"/>
              </a:spcAft>
            </a:pP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الإلزام الخلقي</a:t>
            </a:r>
          </a:p>
        </p:txBody>
      </p:sp>
      <p:sp>
        <p:nvSpPr>
          <p:cNvPr id="7" name="Snip Single Corner Rectangle 6"/>
          <p:cNvSpPr/>
          <p:nvPr/>
        </p:nvSpPr>
        <p:spPr>
          <a:xfrm>
            <a:off x="7117467" y="2018679"/>
            <a:ext cx="4771696" cy="1280160"/>
          </a:xfrm>
          <a:prstGeom prst="snip1Rect">
            <a:avLst/>
          </a:prstGeom>
          <a:solidFill>
            <a:schemeClr val="bg1"/>
          </a:solidFill>
          <a:ln w="38100">
            <a:solidFill>
              <a:srgbClr val="CCBF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rgbClr val="C00000"/>
                </a:solidFill>
                <a:cs typeface="+mj-cs"/>
              </a:rPr>
              <a:t>قاعده</a:t>
            </a:r>
            <a:r>
              <a:rPr lang="ar-SA" sz="3200" b="1" dirty="0">
                <a:solidFill>
                  <a:schemeClr val="tx1"/>
                </a:solidFill>
                <a:cs typeface="+mj-cs"/>
              </a:rPr>
              <a:t> اساسيه </a:t>
            </a:r>
            <a:endParaRPr lang="en-US" sz="3200" b="1" dirty="0">
              <a:solidFill>
                <a:schemeClr val="tx1"/>
              </a:solidFill>
              <a:cs typeface="+mj-cs"/>
            </a:endParaRPr>
          </a:p>
          <a:p>
            <a:pPr algn="ctr"/>
            <a:r>
              <a:rPr lang="ar-SA" sz="3200" b="1" dirty="0">
                <a:solidFill>
                  <a:srgbClr val="C00000"/>
                </a:solidFill>
                <a:cs typeface="+mj-cs"/>
              </a:rPr>
              <a:t>ترتكز</a:t>
            </a:r>
            <a:r>
              <a:rPr lang="ar-SA" sz="3200" b="1" dirty="0">
                <a:solidFill>
                  <a:schemeClr val="tx1"/>
                </a:solidFill>
                <a:cs typeface="+mj-cs"/>
              </a:rPr>
              <a:t> عليها </a:t>
            </a:r>
            <a:r>
              <a:rPr lang="ar-SA" sz="3200" b="1" dirty="0">
                <a:solidFill>
                  <a:srgbClr val="C00000"/>
                </a:solidFill>
                <a:cs typeface="+mj-cs"/>
              </a:rPr>
              <a:t>القيم الاخلاقيه</a:t>
            </a:r>
            <a:endParaRPr lang="en-US" sz="3200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8" name="Snip Single Corner Rectangle 7"/>
          <p:cNvSpPr/>
          <p:nvPr/>
        </p:nvSpPr>
        <p:spPr>
          <a:xfrm>
            <a:off x="302837" y="2018679"/>
            <a:ext cx="4771696" cy="1280160"/>
          </a:xfrm>
          <a:prstGeom prst="snip1Rect">
            <a:avLst/>
          </a:prstGeom>
          <a:solidFill>
            <a:schemeClr val="bg1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 smtClean="0">
                <a:solidFill>
                  <a:schemeClr val="tx1"/>
                </a:solidFill>
              </a:rPr>
              <a:t>ويعد</a:t>
            </a:r>
            <a:r>
              <a:rPr lang="ar-SA" sz="3200" b="1" dirty="0" smtClean="0">
                <a:solidFill>
                  <a:schemeClr val="tx1"/>
                </a:solidFill>
              </a:rPr>
              <a:t> </a:t>
            </a:r>
            <a:r>
              <a:rPr lang="ar-SA" sz="3200" b="1" dirty="0" smtClean="0">
                <a:solidFill>
                  <a:srgbClr val="C00000"/>
                </a:solidFill>
              </a:rPr>
              <a:t>ال</a:t>
            </a:r>
            <a:r>
              <a:rPr lang="ar-KW" sz="3200" b="1" dirty="0" smtClean="0">
                <a:solidFill>
                  <a:srgbClr val="C00000"/>
                </a:solidFill>
              </a:rPr>
              <a:t>أ</a:t>
            </a:r>
            <a:r>
              <a:rPr lang="ar-SA" sz="3200" b="1" dirty="0" smtClean="0">
                <a:solidFill>
                  <a:srgbClr val="C00000"/>
                </a:solidFill>
              </a:rPr>
              <a:t>دا</a:t>
            </a:r>
            <a:r>
              <a:rPr lang="ar-KW" sz="3200" b="1" dirty="0" smtClean="0">
                <a:solidFill>
                  <a:srgbClr val="C00000"/>
                </a:solidFill>
              </a:rPr>
              <a:t>ة</a:t>
            </a:r>
            <a:r>
              <a:rPr lang="ar-SA" sz="3200" b="1" dirty="0" smtClean="0">
                <a:solidFill>
                  <a:srgbClr val="C00000"/>
                </a:solidFill>
              </a:rPr>
              <a:t> </a:t>
            </a:r>
            <a:r>
              <a:rPr lang="ar-SA" sz="3200" b="1" dirty="0" smtClean="0">
                <a:solidFill>
                  <a:schemeClr val="tx1"/>
                </a:solidFill>
              </a:rPr>
              <a:t>التي تؤدي </a:t>
            </a:r>
            <a:r>
              <a:rPr lang="ar-KW" sz="3200" b="1" dirty="0" smtClean="0">
                <a:solidFill>
                  <a:schemeClr val="tx1"/>
                </a:solidFill>
              </a:rPr>
              <a:t>إ</a:t>
            </a:r>
            <a:r>
              <a:rPr lang="ar-SA" sz="3200" b="1" dirty="0" smtClean="0">
                <a:solidFill>
                  <a:schemeClr val="tx1"/>
                </a:solidFill>
              </a:rPr>
              <a:t>لى </a:t>
            </a:r>
            <a:r>
              <a:rPr lang="ar-SA" sz="3200" b="1" dirty="0" smtClean="0">
                <a:solidFill>
                  <a:srgbClr val="C00000"/>
                </a:solidFill>
              </a:rPr>
              <a:t>تماسك المجتمع</a:t>
            </a:r>
            <a:r>
              <a:rPr lang="ar-SA" sz="3200" b="1" dirty="0" smtClean="0">
                <a:solidFill>
                  <a:schemeClr val="tx1"/>
                </a:solidFill>
              </a:rPr>
              <a:t> وحفظ الفضيله في</a:t>
            </a:r>
            <a:r>
              <a:rPr lang="ar-KW" sz="3200" b="1" dirty="0" smtClean="0">
                <a:solidFill>
                  <a:schemeClr val="tx1"/>
                </a:solidFill>
              </a:rPr>
              <a:t>ه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9" name="Double Brace 8"/>
          <p:cNvSpPr/>
          <p:nvPr/>
        </p:nvSpPr>
        <p:spPr>
          <a:xfrm>
            <a:off x="7117467" y="3389290"/>
            <a:ext cx="4771696" cy="1828800"/>
          </a:xfrm>
          <a:prstGeom prst="bracePair">
            <a:avLst/>
          </a:prstGeom>
          <a:solidFill>
            <a:schemeClr val="bg1"/>
          </a:solidFill>
          <a:ln w="38100">
            <a:solidFill>
              <a:srgbClr val="CCBF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 smtClean="0">
                <a:solidFill>
                  <a:schemeClr val="tx1"/>
                </a:solidFill>
              </a:rPr>
              <a:t>فإ</a:t>
            </a:r>
            <a:r>
              <a:rPr lang="ar-SA" sz="3200" b="1" dirty="0" smtClean="0">
                <a:solidFill>
                  <a:schemeClr val="tx1"/>
                </a:solidFill>
              </a:rPr>
              <a:t>ذا </a:t>
            </a:r>
            <a:r>
              <a:rPr lang="ar-SA" sz="3200" b="1" dirty="0" smtClean="0">
                <a:solidFill>
                  <a:srgbClr val="C00000"/>
                </a:solidFill>
              </a:rPr>
              <a:t>غاب</a:t>
            </a:r>
            <a:r>
              <a:rPr lang="ar-SA" sz="3200" b="1" dirty="0" smtClean="0">
                <a:solidFill>
                  <a:schemeClr val="tx1"/>
                </a:solidFill>
              </a:rPr>
              <a:t> </a:t>
            </a:r>
            <a:r>
              <a:rPr lang="ar-KW" sz="3200" b="1" dirty="0" smtClean="0">
                <a:solidFill>
                  <a:schemeClr val="tx1"/>
                </a:solidFill>
              </a:rPr>
              <a:t>الإلزام</a:t>
            </a:r>
            <a:r>
              <a:rPr lang="ar-SA" sz="3200" b="1" dirty="0" smtClean="0">
                <a:solidFill>
                  <a:schemeClr val="tx1"/>
                </a:solidFill>
              </a:rPr>
              <a:t> </a:t>
            </a:r>
            <a:endParaRPr lang="ar-KW" sz="3200" b="1" dirty="0" smtClean="0">
              <a:solidFill>
                <a:schemeClr val="tx1"/>
              </a:solidFill>
            </a:endParaRPr>
          </a:p>
          <a:p>
            <a:pPr algn="ctr"/>
            <a:r>
              <a:rPr lang="ar-KW" sz="3200" b="1" dirty="0" smtClean="0">
                <a:solidFill>
                  <a:srgbClr val="C00000"/>
                </a:solidFill>
              </a:rPr>
              <a:t>غابت</a:t>
            </a:r>
            <a:r>
              <a:rPr lang="ar-KW" sz="3200" b="1" dirty="0" smtClean="0">
                <a:solidFill>
                  <a:schemeClr val="tx1"/>
                </a:solidFill>
              </a:rPr>
              <a:t> </a:t>
            </a:r>
            <a:r>
              <a:rPr lang="ar-SA" sz="3200" b="1" dirty="0" smtClean="0">
                <a:solidFill>
                  <a:schemeClr val="tx1"/>
                </a:solidFill>
              </a:rPr>
              <a:t>المسؤوليه </a:t>
            </a:r>
            <a:r>
              <a:rPr lang="ar-KW" sz="3200" b="1" dirty="0" smtClean="0">
                <a:solidFill>
                  <a:schemeClr val="tx1"/>
                </a:solidFill>
              </a:rPr>
              <a:t>و</a:t>
            </a:r>
            <a:r>
              <a:rPr lang="ar-SA" sz="3200" b="1" dirty="0" smtClean="0">
                <a:solidFill>
                  <a:schemeClr val="tx1"/>
                </a:solidFill>
              </a:rPr>
              <a:t>العداله </a:t>
            </a:r>
            <a:r>
              <a:rPr lang="ar-KW" sz="3200" b="1" dirty="0" smtClean="0">
                <a:solidFill>
                  <a:schemeClr val="tx1"/>
                </a:solidFill>
              </a:rPr>
              <a:t>و</a:t>
            </a:r>
            <a:r>
              <a:rPr lang="ar-SA" sz="3200" b="1" dirty="0" smtClean="0">
                <a:solidFill>
                  <a:schemeClr val="tx1"/>
                </a:solidFill>
              </a:rPr>
              <a:t> </a:t>
            </a:r>
            <a:r>
              <a:rPr lang="ar-KW" sz="3200" b="1" dirty="0" smtClean="0">
                <a:solidFill>
                  <a:schemeClr val="tx1"/>
                </a:solidFill>
              </a:rPr>
              <a:t>انتشرت</a:t>
            </a:r>
            <a:r>
              <a:rPr lang="ar-SA" sz="3200" b="1" dirty="0" smtClean="0">
                <a:solidFill>
                  <a:schemeClr val="tx1"/>
                </a:solidFill>
              </a:rPr>
              <a:t> الفوضى و </a:t>
            </a:r>
            <a:r>
              <a:rPr lang="ar-KW" sz="3200" b="1" dirty="0" smtClean="0">
                <a:solidFill>
                  <a:schemeClr val="tx1"/>
                </a:solidFill>
              </a:rPr>
              <a:t>فسدت </a:t>
            </a:r>
            <a:r>
              <a:rPr lang="ar-SA" sz="3200" b="1" dirty="0" smtClean="0">
                <a:solidFill>
                  <a:schemeClr val="tx1"/>
                </a:solidFill>
              </a:rPr>
              <a:t>القيم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10" name="Double Brace 9"/>
          <p:cNvSpPr/>
          <p:nvPr/>
        </p:nvSpPr>
        <p:spPr>
          <a:xfrm>
            <a:off x="302837" y="3389289"/>
            <a:ext cx="4771696" cy="1828800"/>
          </a:xfrm>
          <a:prstGeom prst="bracePair">
            <a:avLst/>
          </a:prstGeom>
          <a:solidFill>
            <a:schemeClr val="bg1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لانه يعتبر </a:t>
            </a:r>
            <a:r>
              <a:rPr lang="ar-SA" sz="3200" b="1" dirty="0" smtClean="0">
                <a:solidFill>
                  <a:srgbClr val="C00000"/>
                </a:solidFill>
              </a:rPr>
              <a:t>ال</a:t>
            </a:r>
            <a:r>
              <a:rPr lang="ar-KW" sz="3200" b="1" dirty="0" smtClean="0">
                <a:solidFill>
                  <a:srgbClr val="C00000"/>
                </a:solidFill>
              </a:rPr>
              <a:t>أ</a:t>
            </a:r>
            <a:r>
              <a:rPr lang="ar-SA" sz="3200" b="1" dirty="0" smtClean="0">
                <a:solidFill>
                  <a:srgbClr val="C00000"/>
                </a:solidFill>
              </a:rPr>
              <a:t>ساس و</a:t>
            </a:r>
            <a:r>
              <a:rPr lang="ar-KW" sz="3200" b="1" dirty="0" smtClean="0">
                <a:solidFill>
                  <a:srgbClr val="C00000"/>
                </a:solidFill>
              </a:rPr>
              <a:t>الركيزة </a:t>
            </a:r>
            <a:r>
              <a:rPr lang="ar-SA" sz="3200" b="1" dirty="0" smtClean="0">
                <a:solidFill>
                  <a:srgbClr val="C00000"/>
                </a:solidFill>
              </a:rPr>
              <a:t>الصلبه</a:t>
            </a:r>
            <a:r>
              <a:rPr lang="ar-SA" sz="3200" b="1" dirty="0" smtClean="0">
                <a:solidFill>
                  <a:schemeClr val="tx1"/>
                </a:solidFill>
              </a:rPr>
              <a:t> التي تقوم عليها </a:t>
            </a:r>
            <a:r>
              <a:rPr lang="ar-SA" sz="3200" b="1" dirty="0" smtClean="0">
                <a:solidFill>
                  <a:srgbClr val="C00000"/>
                </a:solidFill>
              </a:rPr>
              <a:t>الاخلاق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12" name="Hexagon 11"/>
          <p:cNvSpPr/>
          <p:nvPr/>
        </p:nvSpPr>
        <p:spPr>
          <a:xfrm>
            <a:off x="539827" y="4329626"/>
            <a:ext cx="1189821" cy="594911"/>
          </a:xfrm>
          <a:prstGeom prst="hexagon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134737" y="4924537"/>
            <a:ext cx="0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 Diagonal Corner Rectangle 14"/>
          <p:cNvSpPr/>
          <p:nvPr/>
        </p:nvSpPr>
        <p:spPr>
          <a:xfrm>
            <a:off x="302837" y="5419471"/>
            <a:ext cx="8224218" cy="1200837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spcBef>
                <a:spcPts val="600"/>
              </a:spcBef>
              <a:spcAft>
                <a:spcPts val="600"/>
              </a:spcAft>
            </a:pPr>
            <a:r>
              <a:rPr lang="ar-KW" sz="3200" b="1" dirty="0" smtClean="0">
                <a:solidFill>
                  <a:schemeClr val="tx1"/>
                </a:solidFill>
              </a:rPr>
              <a:t>تبحث</a:t>
            </a:r>
            <a:r>
              <a:rPr lang="ar-SA" sz="3200" b="1" dirty="0" smtClean="0">
                <a:solidFill>
                  <a:schemeClr val="tx1"/>
                </a:solidFill>
              </a:rPr>
              <a:t> في المعايير التي يخضع لها </a:t>
            </a:r>
            <a:r>
              <a:rPr lang="ar-SA" sz="3200" b="1" dirty="0" smtClean="0">
                <a:solidFill>
                  <a:srgbClr val="C00000"/>
                </a:solidFill>
              </a:rPr>
              <a:t>السلوك</a:t>
            </a:r>
            <a:r>
              <a:rPr lang="ar-SA" sz="3200" b="1" dirty="0" smtClean="0">
                <a:solidFill>
                  <a:schemeClr val="tx1"/>
                </a:solidFill>
              </a:rPr>
              <a:t> من اجل </a:t>
            </a:r>
            <a:r>
              <a:rPr lang="ar-KW" sz="3200" b="1" dirty="0" smtClean="0">
                <a:solidFill>
                  <a:schemeClr val="tx1"/>
                </a:solidFill>
              </a:rPr>
              <a:t>التأثير</a:t>
            </a:r>
            <a:r>
              <a:rPr lang="ar-SA" sz="3200" b="1" dirty="0" smtClean="0">
                <a:solidFill>
                  <a:schemeClr val="tx1"/>
                </a:solidFill>
              </a:rPr>
              <a:t> في </a:t>
            </a:r>
            <a:r>
              <a:rPr lang="ar-KW" sz="3200" b="1" dirty="0" smtClean="0">
                <a:solidFill>
                  <a:schemeClr val="tx1"/>
                </a:solidFill>
              </a:rPr>
              <a:t>إرادتنا و</a:t>
            </a:r>
            <a:r>
              <a:rPr lang="ar-SA" sz="3200" b="1" dirty="0" smtClean="0">
                <a:solidFill>
                  <a:schemeClr val="tx1"/>
                </a:solidFill>
              </a:rPr>
              <a:t>حملنا على </a:t>
            </a:r>
            <a:r>
              <a:rPr lang="ar-KW" sz="3200" b="1" dirty="0" smtClean="0">
                <a:solidFill>
                  <a:schemeClr val="tx1"/>
                </a:solidFill>
              </a:rPr>
              <a:t>أن </a:t>
            </a:r>
            <a:r>
              <a:rPr lang="ar-KW" sz="3200" b="1" dirty="0" smtClean="0">
                <a:solidFill>
                  <a:srgbClr val="C00000"/>
                </a:solidFill>
              </a:rPr>
              <a:t>نشكل </a:t>
            </a:r>
            <a:r>
              <a:rPr lang="ar-SA" sz="3200" b="1" dirty="0" smtClean="0">
                <a:solidFill>
                  <a:srgbClr val="C00000"/>
                </a:solidFill>
              </a:rPr>
              <a:t>حياتنا </a:t>
            </a:r>
            <a:r>
              <a:rPr lang="ar-KW" sz="3200" b="1" dirty="0" smtClean="0">
                <a:solidFill>
                  <a:schemeClr val="tx1"/>
                </a:solidFill>
              </a:rPr>
              <a:t>وفقاً</a:t>
            </a:r>
            <a:r>
              <a:rPr lang="ar-SA" sz="3200" b="1" dirty="0" smtClean="0">
                <a:solidFill>
                  <a:schemeClr val="tx1"/>
                </a:solidFill>
              </a:rPr>
              <a:t> </a:t>
            </a:r>
            <a:r>
              <a:rPr lang="ar-KW" sz="3200" b="1" dirty="0" smtClean="0">
                <a:solidFill>
                  <a:schemeClr val="tx1"/>
                </a:solidFill>
              </a:rPr>
              <a:t>ل</a:t>
            </a:r>
            <a:r>
              <a:rPr lang="ar-SA" sz="3200" b="1" dirty="0" smtClean="0">
                <a:solidFill>
                  <a:srgbClr val="C00000"/>
                </a:solidFill>
              </a:rPr>
              <a:t>انسانيتنا الع</a:t>
            </a:r>
            <a:r>
              <a:rPr lang="ar-KW" sz="3200" b="1" dirty="0" smtClean="0">
                <a:solidFill>
                  <a:srgbClr val="C00000"/>
                </a:solidFill>
              </a:rPr>
              <a:t>ا</a:t>
            </a:r>
            <a:r>
              <a:rPr lang="ar-SA" sz="3200" b="1" dirty="0" smtClean="0">
                <a:solidFill>
                  <a:srgbClr val="C00000"/>
                </a:solidFill>
              </a:rPr>
              <a:t>قل</a:t>
            </a:r>
            <a:r>
              <a:rPr lang="ar-KW" sz="3200" b="1" dirty="0" smtClean="0">
                <a:solidFill>
                  <a:srgbClr val="C00000"/>
                </a:solidFill>
              </a:rPr>
              <a:t>ة</a:t>
            </a:r>
            <a:endParaRPr lang="ar-KW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67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 Brace 3"/>
          <p:cNvSpPr/>
          <p:nvPr/>
        </p:nvSpPr>
        <p:spPr>
          <a:xfrm rot="5400000">
            <a:off x="5288299" y="-1022583"/>
            <a:ext cx="1491554" cy="6101039"/>
          </a:xfrm>
          <a:prstGeom prst="leftBrace">
            <a:avLst>
              <a:gd name="adj1" fmla="val 0"/>
              <a:gd name="adj2" fmla="val 50000"/>
            </a:avLst>
          </a:prstGeom>
          <a:ln w="28575">
            <a:solidFill>
              <a:srgbClr val="FFC2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Left Brace 6"/>
          <p:cNvSpPr/>
          <p:nvPr/>
        </p:nvSpPr>
        <p:spPr>
          <a:xfrm rot="5400000">
            <a:off x="8470203" y="2083661"/>
            <a:ext cx="1228785" cy="3312428"/>
          </a:xfrm>
          <a:prstGeom prst="leftBrace">
            <a:avLst>
              <a:gd name="adj1" fmla="val 0"/>
              <a:gd name="adj2" fmla="val 50000"/>
            </a:avLst>
          </a:prstGeom>
          <a:ln w="28575">
            <a:solidFill>
              <a:srgbClr val="ADCC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Left Brace 7"/>
          <p:cNvSpPr/>
          <p:nvPr/>
        </p:nvSpPr>
        <p:spPr>
          <a:xfrm rot="5400000">
            <a:off x="2369164" y="2083661"/>
            <a:ext cx="1228783" cy="3312429"/>
          </a:xfrm>
          <a:prstGeom prst="leftBrace">
            <a:avLst>
              <a:gd name="adj1" fmla="val 0"/>
              <a:gd name="adj2" fmla="val 50000"/>
            </a:avLst>
          </a:prstGeom>
          <a:ln w="28575">
            <a:solidFill>
              <a:srgbClr val="ADCC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loud 8"/>
          <p:cNvSpPr/>
          <p:nvPr/>
        </p:nvSpPr>
        <p:spPr>
          <a:xfrm>
            <a:off x="9520226" y="4248836"/>
            <a:ext cx="2286000" cy="914400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الضمير</a:t>
            </a:r>
            <a:endParaRPr lang="ar-KW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loud 9"/>
          <p:cNvSpPr/>
          <p:nvPr/>
        </p:nvSpPr>
        <p:spPr>
          <a:xfrm>
            <a:off x="6275365" y="4248836"/>
            <a:ext cx="2286000" cy="91440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العقل</a:t>
            </a:r>
            <a:endParaRPr lang="ar-KW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loud 10"/>
          <p:cNvSpPr/>
          <p:nvPr/>
        </p:nvSpPr>
        <p:spPr>
          <a:xfrm>
            <a:off x="3676346" y="4248836"/>
            <a:ext cx="2286000" cy="914400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الدين</a:t>
            </a:r>
            <a:endParaRPr lang="ar-KW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loud 11"/>
          <p:cNvSpPr/>
          <p:nvPr/>
        </p:nvSpPr>
        <p:spPr>
          <a:xfrm>
            <a:off x="431485" y="4248836"/>
            <a:ext cx="2286000" cy="914400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المجتم</a:t>
            </a:r>
            <a:r>
              <a:rPr lang="ar-KW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</a:t>
            </a:r>
            <a:endParaRPr lang="ar-KW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04946" y="682293"/>
            <a:ext cx="4114800" cy="914400"/>
          </a:xfrm>
          <a:prstGeom prst="rect">
            <a:avLst/>
          </a:prstGeom>
          <a:solidFill>
            <a:srgbClr val="FFC2B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KW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مصادر </a:t>
            </a:r>
            <a:r>
              <a:rPr lang="ar-SA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r>
              <a:rPr lang="ar-KW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لإل</a:t>
            </a:r>
            <a:r>
              <a:rPr lang="ar-SA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زام الخلقي </a:t>
            </a:r>
            <a:endParaRPr lang="ar-KW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12995" y="2448166"/>
            <a:ext cx="2743200" cy="914400"/>
          </a:xfrm>
          <a:prstGeom prst="rect">
            <a:avLst/>
          </a:prstGeom>
          <a:solidFill>
            <a:srgbClr val="FFAA4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مصادر </a:t>
            </a: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داخلي</a:t>
            </a:r>
            <a:r>
              <a:rPr lang="ar-KW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ة</a:t>
            </a:r>
            <a:endParaRPr lang="ar-KW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11955" y="2448166"/>
            <a:ext cx="2743200" cy="914400"/>
          </a:xfrm>
          <a:prstGeom prst="rect">
            <a:avLst/>
          </a:prstGeom>
          <a:solidFill>
            <a:srgbClr val="FFAA4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مصادر خارجيه </a:t>
            </a:r>
            <a:endParaRPr lang="ar-KW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33835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9688392" y="212867"/>
            <a:ext cx="2286000" cy="914400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الضمير</a:t>
            </a:r>
            <a:endParaRPr lang="ar-KW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8416289" y="572867"/>
            <a:ext cx="1280160" cy="0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52248" y="212867"/>
            <a:ext cx="8048427" cy="7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/>
              <a:t>يسمى بال</a:t>
            </a:r>
            <a:r>
              <a:rPr lang="ar-SA" sz="2800" b="1" dirty="0">
                <a:solidFill>
                  <a:srgbClr val="C00000"/>
                </a:solidFill>
              </a:rPr>
              <a:t>وجدان</a:t>
            </a:r>
            <a:r>
              <a:rPr lang="ar-SA" sz="2800" b="1" dirty="0"/>
              <a:t> او بال</a:t>
            </a:r>
            <a:r>
              <a:rPr lang="ar-SA" sz="2800" b="1" dirty="0">
                <a:solidFill>
                  <a:srgbClr val="C00000"/>
                </a:solidFill>
              </a:rPr>
              <a:t>ح</a:t>
            </a:r>
            <a:r>
              <a:rPr lang="ar-KW" sz="2800" b="1" dirty="0">
                <a:solidFill>
                  <a:srgbClr val="C00000"/>
                </a:solidFill>
              </a:rPr>
              <a:t>س</a:t>
            </a:r>
            <a:r>
              <a:rPr lang="ar-SA" sz="2800" b="1" dirty="0">
                <a:solidFill>
                  <a:srgbClr val="C00000"/>
                </a:solidFill>
              </a:rPr>
              <a:t> </a:t>
            </a:r>
            <a:r>
              <a:rPr lang="ar-SA" sz="2800" b="1" dirty="0"/>
              <a:t>ال</a:t>
            </a:r>
            <a:r>
              <a:rPr lang="ar-KW" sz="2800" b="1" dirty="0"/>
              <a:t>أ</a:t>
            </a:r>
            <a:r>
              <a:rPr lang="ar-SA" sz="2800" b="1" dirty="0">
                <a:solidFill>
                  <a:srgbClr val="C00000"/>
                </a:solidFill>
              </a:rPr>
              <a:t>خلاقي</a:t>
            </a:r>
            <a:endParaRPr lang="en-GB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902" y="1497842"/>
            <a:ext cx="2047347" cy="2132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903" y="3779735"/>
            <a:ext cx="2047346" cy="2746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252249" y="996412"/>
            <a:ext cx="94361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SA" sz="2800" b="1" dirty="0"/>
              <a:t>حدد بعض معاني</a:t>
            </a:r>
            <a:r>
              <a:rPr lang="ar-KW" sz="2800" b="1" dirty="0"/>
              <a:t>ه</a:t>
            </a:r>
            <a:r>
              <a:rPr lang="ar-SA" sz="2800" b="1" dirty="0"/>
              <a:t> </a:t>
            </a:r>
            <a:r>
              <a:rPr lang="ar-KW" sz="2800" b="1" dirty="0"/>
              <a:t>( أ</a:t>
            </a:r>
            <a:r>
              <a:rPr lang="ar-SA" sz="2800" b="1" dirty="0">
                <a:solidFill>
                  <a:srgbClr val="C00000"/>
                </a:solidFill>
              </a:rPr>
              <a:t>ندريه لالاند </a:t>
            </a:r>
            <a:r>
              <a:rPr lang="ar-KW" sz="2800" b="1" dirty="0"/>
              <a:t>) </a:t>
            </a:r>
            <a:r>
              <a:rPr lang="ar-SA" sz="2800" b="1" dirty="0"/>
              <a:t>في </a:t>
            </a:r>
            <a:r>
              <a:rPr lang="ar-SA" sz="2800" b="1" dirty="0">
                <a:solidFill>
                  <a:srgbClr val="C00000"/>
                </a:solidFill>
              </a:rPr>
              <a:t>قاموس</a:t>
            </a:r>
            <a:r>
              <a:rPr lang="ar-KW" sz="2800" b="1" dirty="0">
                <a:solidFill>
                  <a:srgbClr val="C00000"/>
                </a:solidFill>
              </a:rPr>
              <a:t>ه</a:t>
            </a:r>
            <a:r>
              <a:rPr lang="ar-SA" sz="2800" b="1" dirty="0">
                <a:solidFill>
                  <a:srgbClr val="C00000"/>
                </a:solidFill>
              </a:rPr>
              <a:t> الفلسف</a:t>
            </a:r>
            <a:r>
              <a:rPr lang="ar-KW" sz="2800" b="1" dirty="0">
                <a:solidFill>
                  <a:srgbClr val="C00000"/>
                </a:solidFill>
              </a:rPr>
              <a:t>ي </a:t>
            </a:r>
            <a:endParaRPr lang="ar-KW" sz="2800" b="1" dirty="0" smtClean="0"/>
          </a:p>
        </p:txBody>
      </p:sp>
      <p:cxnSp>
        <p:nvCxnSpPr>
          <p:cNvPr id="11" name="Straight Arrow Connector 10"/>
          <p:cNvCxnSpPr>
            <a:endCxn id="15" idx="1"/>
          </p:cNvCxnSpPr>
          <p:nvPr/>
        </p:nvCxnSpPr>
        <p:spPr>
          <a:xfrm flipV="1">
            <a:off x="5901209" y="2789178"/>
            <a:ext cx="814902" cy="18541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ouble Brace 14"/>
          <p:cNvSpPr/>
          <p:nvPr/>
        </p:nvSpPr>
        <p:spPr>
          <a:xfrm>
            <a:off x="6716111" y="1798621"/>
            <a:ext cx="2972282" cy="1981114"/>
          </a:xfrm>
          <a:prstGeom prst="bracePair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tx1"/>
                </a:solidFill>
              </a:rPr>
              <a:t>خاصيه </a:t>
            </a:r>
            <a:r>
              <a:rPr lang="ar-KW" sz="2800" b="1" dirty="0">
                <a:solidFill>
                  <a:schemeClr val="tx1"/>
                </a:solidFill>
              </a:rPr>
              <a:t>تمكن </a:t>
            </a:r>
            <a:r>
              <a:rPr lang="ar-KW" sz="2800" b="1" dirty="0">
                <a:solidFill>
                  <a:srgbClr val="C00000"/>
                </a:solidFill>
              </a:rPr>
              <a:t>العقل</a:t>
            </a:r>
            <a:r>
              <a:rPr lang="ar-KW" sz="2800" b="1" dirty="0">
                <a:solidFill>
                  <a:schemeClr val="tx1"/>
                </a:solidFill>
              </a:rPr>
              <a:t> </a:t>
            </a:r>
            <a:r>
              <a:rPr lang="ar-KW" sz="2800" b="1" dirty="0" smtClean="0">
                <a:solidFill>
                  <a:schemeClr val="tx1"/>
                </a:solidFill>
              </a:rPr>
              <a:t>من </a:t>
            </a:r>
            <a:r>
              <a:rPr lang="ar-KW" sz="2800" b="1" dirty="0">
                <a:solidFill>
                  <a:schemeClr val="tx1"/>
                </a:solidFill>
              </a:rPr>
              <a:t>اطلاق </a:t>
            </a:r>
            <a:r>
              <a:rPr lang="ar-KW" sz="2800" b="1" dirty="0">
                <a:solidFill>
                  <a:srgbClr val="C00000"/>
                </a:solidFill>
              </a:rPr>
              <a:t>احكام</a:t>
            </a:r>
            <a:r>
              <a:rPr lang="ar-KW" sz="2800" b="1" dirty="0">
                <a:solidFill>
                  <a:schemeClr val="tx1"/>
                </a:solidFill>
              </a:rPr>
              <a:t> </a:t>
            </a:r>
            <a:r>
              <a:rPr lang="ar-KW" sz="2800" b="1" dirty="0" smtClean="0">
                <a:solidFill>
                  <a:schemeClr val="tx1"/>
                </a:solidFill>
              </a:rPr>
              <a:t>على </a:t>
            </a:r>
            <a:r>
              <a:rPr lang="ar-KW" sz="2800" b="1" dirty="0">
                <a:solidFill>
                  <a:schemeClr val="tx1"/>
                </a:solidFill>
              </a:rPr>
              <a:t>القيمه الاخلاقيه </a:t>
            </a:r>
            <a:endParaRPr lang="en-GB" sz="2800" b="1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970321" y="3778761"/>
            <a:ext cx="4450" cy="897105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ouble Brace 17"/>
          <p:cNvSpPr/>
          <p:nvPr/>
        </p:nvSpPr>
        <p:spPr>
          <a:xfrm>
            <a:off x="3497088" y="4675866"/>
            <a:ext cx="2972282" cy="1981114"/>
          </a:xfrm>
          <a:prstGeom prst="bracePair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rtl="1">
              <a:spcBef>
                <a:spcPts val="600"/>
              </a:spcBef>
              <a:spcAft>
                <a:spcPts val="600"/>
              </a:spcAft>
            </a:pPr>
            <a:r>
              <a:rPr lang="ar-KW" sz="2800" b="1" dirty="0">
                <a:solidFill>
                  <a:schemeClr val="tx1"/>
                </a:solidFill>
              </a:rPr>
              <a:t>يعد </a:t>
            </a:r>
            <a:r>
              <a:rPr lang="ar-KW" sz="2800" b="1" dirty="0" smtClean="0">
                <a:solidFill>
                  <a:schemeClr val="tx1"/>
                </a:solidFill>
              </a:rPr>
              <a:t>نوع </a:t>
            </a:r>
            <a:r>
              <a:rPr lang="ar-KW" sz="2800" b="1" dirty="0">
                <a:solidFill>
                  <a:schemeClr val="tx1"/>
                </a:solidFill>
              </a:rPr>
              <a:t>من الشعور بال</a:t>
            </a:r>
            <a:r>
              <a:rPr lang="ar-KW" sz="2800" b="1" dirty="0">
                <a:solidFill>
                  <a:srgbClr val="C00000"/>
                </a:solidFill>
              </a:rPr>
              <a:t>خير</a:t>
            </a:r>
            <a:r>
              <a:rPr lang="ar-KW" sz="2800" b="1" dirty="0">
                <a:solidFill>
                  <a:schemeClr val="tx1"/>
                </a:solidFill>
              </a:rPr>
              <a:t> و </a:t>
            </a:r>
            <a:r>
              <a:rPr lang="ar-KW" sz="2800" b="1" dirty="0">
                <a:solidFill>
                  <a:srgbClr val="C00000"/>
                </a:solidFill>
              </a:rPr>
              <a:t>الشر</a:t>
            </a:r>
            <a:r>
              <a:rPr lang="ar-KW" sz="2800" b="1" dirty="0">
                <a:solidFill>
                  <a:schemeClr val="tx1"/>
                </a:solidFill>
              </a:rPr>
              <a:t> </a:t>
            </a:r>
            <a:r>
              <a:rPr lang="ar-KW" sz="2800" b="1" dirty="0" smtClean="0">
                <a:solidFill>
                  <a:schemeClr val="tx1"/>
                </a:solidFill>
              </a:rPr>
              <a:t>ويظهر في </a:t>
            </a:r>
            <a:r>
              <a:rPr lang="ar-KW" sz="2800" b="1" dirty="0">
                <a:solidFill>
                  <a:srgbClr val="C00000"/>
                </a:solidFill>
              </a:rPr>
              <a:t>الأسف</a:t>
            </a:r>
            <a:r>
              <a:rPr lang="ar-KW" sz="2800" b="1" dirty="0">
                <a:solidFill>
                  <a:schemeClr val="tx1"/>
                </a:solidFill>
              </a:rPr>
              <a:t> و</a:t>
            </a:r>
            <a:r>
              <a:rPr lang="ar-KW" sz="2800" b="1" dirty="0">
                <a:solidFill>
                  <a:srgbClr val="C00000"/>
                </a:solidFill>
              </a:rPr>
              <a:t>الندم</a:t>
            </a:r>
            <a:r>
              <a:rPr lang="ar-KW" sz="2800" b="1" dirty="0">
                <a:solidFill>
                  <a:schemeClr val="tx1"/>
                </a:solidFill>
              </a:rPr>
              <a:t> و</a:t>
            </a:r>
            <a:r>
              <a:rPr lang="ar-KW" sz="2800" b="1" dirty="0">
                <a:solidFill>
                  <a:srgbClr val="C00000"/>
                </a:solidFill>
              </a:rPr>
              <a:t>التوبه</a:t>
            </a:r>
            <a:r>
              <a:rPr lang="ar-KW" sz="2800" b="1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20" name="Straight Arrow Connector 19"/>
          <p:cNvCxnSpPr>
            <a:endCxn id="21" idx="1"/>
          </p:cNvCxnSpPr>
          <p:nvPr/>
        </p:nvCxnSpPr>
        <p:spPr>
          <a:xfrm>
            <a:off x="5785223" y="3525580"/>
            <a:ext cx="1083287" cy="1646069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ouble Brace 20"/>
          <p:cNvSpPr/>
          <p:nvPr/>
        </p:nvSpPr>
        <p:spPr>
          <a:xfrm>
            <a:off x="6868510" y="4181092"/>
            <a:ext cx="2972282" cy="1981114"/>
          </a:xfrm>
          <a:prstGeom prst="bracePair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/>
                </a:solidFill>
              </a:rPr>
              <a:t>يظهر ب</a:t>
            </a:r>
            <a:r>
              <a:rPr lang="ar-KW" sz="2800" b="1" dirty="0">
                <a:solidFill>
                  <a:srgbClr val="C00000"/>
                </a:solidFill>
              </a:rPr>
              <a:t>الأحول</a:t>
            </a:r>
            <a:r>
              <a:rPr lang="ar-KW" sz="2800" b="1" dirty="0">
                <a:solidFill>
                  <a:schemeClr val="tx1"/>
                </a:solidFill>
              </a:rPr>
              <a:t> التي يمر بها الشخص</a:t>
            </a:r>
            <a:endParaRPr lang="en-GB" sz="2800" b="1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>
            <a:endCxn id="26" idx="3"/>
          </p:cNvCxnSpPr>
          <p:nvPr/>
        </p:nvCxnSpPr>
        <p:spPr>
          <a:xfrm flipH="1">
            <a:off x="3012419" y="3630102"/>
            <a:ext cx="1155946" cy="1541547"/>
          </a:xfrm>
          <a:prstGeom prst="straightConnector1">
            <a:avLst/>
          </a:prstGeom>
          <a:ln w="57150">
            <a:solidFill>
              <a:srgbClr val="7030A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ouble Brace 25"/>
          <p:cNvSpPr/>
          <p:nvPr/>
        </p:nvSpPr>
        <p:spPr>
          <a:xfrm>
            <a:off x="40137" y="4181092"/>
            <a:ext cx="2972282" cy="1981114"/>
          </a:xfrm>
          <a:prstGeom prst="bracePair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rtl="1">
              <a:spcBef>
                <a:spcPts val="600"/>
              </a:spcBef>
              <a:spcAft>
                <a:spcPts val="600"/>
              </a:spcAft>
            </a:pPr>
            <a:r>
              <a:rPr lang="ar-KW" sz="2800" b="1" dirty="0">
                <a:solidFill>
                  <a:schemeClr val="tx1"/>
                </a:solidFill>
              </a:rPr>
              <a:t>اسبابها طبيعيه أو تربوية أو اجتماعية أو حضارية</a:t>
            </a:r>
          </a:p>
        </p:txBody>
      </p:sp>
      <p:cxnSp>
        <p:nvCxnSpPr>
          <p:cNvPr id="29" name="Straight Arrow Connector 28"/>
          <p:cNvCxnSpPr>
            <a:endCxn id="30" idx="3"/>
          </p:cNvCxnSpPr>
          <p:nvPr/>
        </p:nvCxnSpPr>
        <p:spPr>
          <a:xfrm flipH="1" flipV="1">
            <a:off x="3353463" y="2757530"/>
            <a:ext cx="814902" cy="330877"/>
          </a:xfrm>
          <a:prstGeom prst="straightConnector1">
            <a:avLst/>
          </a:prstGeom>
          <a:ln w="57150">
            <a:solidFill>
              <a:srgbClr val="FFAA4B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Double Brace 29"/>
          <p:cNvSpPr/>
          <p:nvPr/>
        </p:nvSpPr>
        <p:spPr>
          <a:xfrm>
            <a:off x="381181" y="1766973"/>
            <a:ext cx="2972282" cy="1981114"/>
          </a:xfrm>
          <a:prstGeom prst="bracePair">
            <a:avLst/>
          </a:prstGeom>
          <a:solidFill>
            <a:schemeClr val="bg1"/>
          </a:solidFill>
          <a:ln w="38100">
            <a:solidFill>
              <a:srgbClr val="FFAA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 rtl="1">
              <a:spcBef>
                <a:spcPts val="600"/>
              </a:spcBef>
              <a:spcAft>
                <a:spcPts val="600"/>
              </a:spcAft>
            </a:pPr>
            <a:r>
              <a:rPr lang="ar-SA" sz="2800" b="1" dirty="0">
                <a:solidFill>
                  <a:schemeClr val="tx1"/>
                </a:solidFill>
              </a:rPr>
              <a:t>يتميز </a:t>
            </a:r>
            <a:r>
              <a:rPr lang="ar-SA" sz="2800" b="1" dirty="0" smtClean="0">
                <a:solidFill>
                  <a:schemeClr val="tx1"/>
                </a:solidFill>
              </a:rPr>
              <a:t>بكون</a:t>
            </a:r>
            <a:r>
              <a:rPr lang="ar-KW" sz="2800" b="1" dirty="0">
                <a:solidFill>
                  <a:schemeClr val="tx1"/>
                </a:solidFill>
              </a:rPr>
              <a:t>ه</a:t>
            </a:r>
            <a:r>
              <a:rPr lang="ar-SA" sz="2800" b="1" dirty="0">
                <a:solidFill>
                  <a:schemeClr val="tx1"/>
                </a:solidFill>
              </a:rPr>
              <a:t> يعرب اعراب</a:t>
            </a:r>
            <a:r>
              <a:rPr lang="ar-KW" sz="2800" b="1" dirty="0">
                <a:solidFill>
                  <a:schemeClr val="tx1"/>
                </a:solidFill>
              </a:rPr>
              <a:t>اً</a:t>
            </a:r>
            <a:r>
              <a:rPr lang="ar-SA" sz="2800" b="1" dirty="0">
                <a:solidFill>
                  <a:schemeClr val="tx1"/>
                </a:solidFill>
              </a:rPr>
              <a:t> صادقا</a:t>
            </a:r>
            <a:r>
              <a:rPr lang="ar-KW" sz="2800" b="1" dirty="0">
                <a:solidFill>
                  <a:schemeClr val="tx1"/>
                </a:solidFill>
              </a:rPr>
              <a:t>ً</a:t>
            </a:r>
            <a:r>
              <a:rPr lang="ar-SA" sz="2800" b="1" dirty="0">
                <a:solidFill>
                  <a:schemeClr val="tx1"/>
                </a:solidFill>
              </a:rPr>
              <a:t> عن الخير و الشر</a:t>
            </a:r>
            <a:endParaRPr lang="ar-KW" sz="2800" b="1" dirty="0">
              <a:solidFill>
                <a:schemeClr val="tx1"/>
              </a:solidFill>
            </a:endParaRPr>
          </a:p>
        </p:txBody>
      </p:sp>
      <p:sp>
        <p:nvSpPr>
          <p:cNvPr id="22" name="Cloud 21"/>
          <p:cNvSpPr/>
          <p:nvPr/>
        </p:nvSpPr>
        <p:spPr>
          <a:xfrm>
            <a:off x="3827321" y="2865335"/>
            <a:ext cx="2286000" cy="914400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الضمير</a:t>
            </a:r>
            <a:endParaRPr lang="ar-KW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24331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9" grpId="0"/>
      <p:bldP spid="15" grpId="0" animBg="1"/>
      <p:bldP spid="18" grpId="0" animBg="1"/>
      <p:bldP spid="21" grpId="0" animBg="1"/>
      <p:bldP spid="26" grpId="0" animBg="1"/>
      <p:bldP spid="3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516086" y="1062999"/>
            <a:ext cx="8013762" cy="117085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SA" sz="2800" b="1" dirty="0"/>
              <a:t>الفيلسوف </a:t>
            </a:r>
            <a:r>
              <a:rPr lang="ar-KW" sz="2800" b="1" dirty="0">
                <a:solidFill>
                  <a:srgbClr val="C00000"/>
                </a:solidFill>
              </a:rPr>
              <a:t>جان </a:t>
            </a:r>
            <a:r>
              <a:rPr lang="ar-SA" sz="2800" b="1" dirty="0">
                <a:solidFill>
                  <a:srgbClr val="C00000"/>
                </a:solidFill>
              </a:rPr>
              <a:t>جاك روسو</a:t>
            </a:r>
            <a:endParaRPr lang="ar-KW" sz="28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16086" y="2430162"/>
            <a:ext cx="8008341" cy="130764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SA" sz="2800" b="1" dirty="0">
                <a:solidFill>
                  <a:schemeClr val="tx1"/>
                </a:solidFill>
              </a:rPr>
              <a:t>اكبر المدافعين عن فكره الضمير هو مصدر </a:t>
            </a:r>
            <a:r>
              <a:rPr lang="ar-SA" sz="2800" b="1" dirty="0">
                <a:solidFill>
                  <a:srgbClr val="C00000"/>
                </a:solidFill>
              </a:rPr>
              <a:t>ا</a:t>
            </a:r>
            <a:r>
              <a:rPr lang="ar-KW" sz="2800" b="1" dirty="0">
                <a:solidFill>
                  <a:srgbClr val="C00000"/>
                </a:solidFill>
              </a:rPr>
              <a:t>لإل</a:t>
            </a:r>
            <a:r>
              <a:rPr lang="ar-SA" sz="2800" b="1" dirty="0">
                <a:solidFill>
                  <a:srgbClr val="C00000"/>
                </a:solidFill>
              </a:rPr>
              <a:t>زام </a:t>
            </a:r>
            <a:r>
              <a:rPr lang="ar-KW" sz="2800" b="1" dirty="0">
                <a:solidFill>
                  <a:srgbClr val="C00000"/>
                </a:solidFill>
              </a:rPr>
              <a:t>الأخلاقي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18" y="439545"/>
            <a:ext cx="2916983" cy="4150109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435818" y="4343400"/>
            <a:ext cx="11088610" cy="2286000"/>
          </a:xfrm>
          <a:prstGeom prst="wedgeRoundRectCallout">
            <a:avLst>
              <a:gd name="adj1" fmla="val -32270"/>
              <a:gd name="adj2" fmla="val -119412"/>
              <a:gd name="adj3" fmla="val 16667"/>
            </a:avLst>
          </a:prstGeom>
          <a:noFill/>
          <a:ln>
            <a:solidFill>
              <a:srgbClr val="D36F8B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lvl="1" indent="-514350" algn="ct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AutoNum type="arabicPeriod" startAt="4"/>
            </a:pPr>
            <a:r>
              <a:rPr lang="ar-SA" sz="2800" b="1" dirty="0"/>
              <a:t>يقول</a:t>
            </a:r>
            <a:r>
              <a:rPr lang="ar-KW" sz="2800" b="1" dirty="0"/>
              <a:t> : ( </a:t>
            </a:r>
            <a:r>
              <a:rPr lang="ar-KW" sz="2800" b="1" dirty="0">
                <a:solidFill>
                  <a:srgbClr val="002060"/>
                </a:solidFill>
              </a:rPr>
              <a:t>ليس لي إلا ان استشير </a:t>
            </a:r>
            <a:r>
              <a:rPr lang="ar-KW" sz="2800" b="1" dirty="0">
                <a:solidFill>
                  <a:srgbClr val="C00000"/>
                </a:solidFill>
              </a:rPr>
              <a:t>ضميري</a:t>
            </a:r>
            <a:r>
              <a:rPr lang="ar-KW" sz="2800" b="1" dirty="0">
                <a:solidFill>
                  <a:srgbClr val="002060"/>
                </a:solidFill>
              </a:rPr>
              <a:t> في شأن ما أنا فاعل ان كل ما أشعر به بأنه حسن فهو حسن ، و كل ما أشعر بأنه سيء فهو سيء ، وأن خير فتوى لهي فتوى </a:t>
            </a:r>
            <a:r>
              <a:rPr lang="ar-KW" sz="2800" b="1" dirty="0">
                <a:solidFill>
                  <a:srgbClr val="C00000"/>
                </a:solidFill>
              </a:rPr>
              <a:t>الضمير</a:t>
            </a:r>
            <a:r>
              <a:rPr lang="ar-KW" sz="2800" b="1" dirty="0">
                <a:solidFill>
                  <a:srgbClr val="002060"/>
                </a:solidFill>
              </a:rPr>
              <a:t> ، </a:t>
            </a:r>
            <a:r>
              <a:rPr lang="ar-KW" sz="2800" b="1" dirty="0" smtClean="0">
                <a:solidFill>
                  <a:srgbClr val="002060"/>
                </a:solidFill>
              </a:rPr>
              <a:t>ولا </a:t>
            </a:r>
            <a:r>
              <a:rPr lang="ar-KW" sz="2800" b="1" dirty="0">
                <a:solidFill>
                  <a:srgbClr val="002060"/>
                </a:solidFill>
              </a:rPr>
              <a:t>يصطنع الانسان فنون البرهان إلا عندما يساوم </a:t>
            </a:r>
            <a:r>
              <a:rPr lang="ar-KW" sz="2800" b="1" dirty="0">
                <a:solidFill>
                  <a:srgbClr val="C00000"/>
                </a:solidFill>
              </a:rPr>
              <a:t>ضميره</a:t>
            </a:r>
            <a:r>
              <a:rPr lang="ar-KW" sz="2800" b="1" dirty="0">
                <a:solidFill>
                  <a:srgbClr val="002060"/>
                </a:solidFill>
              </a:rPr>
              <a:t> </a:t>
            </a:r>
            <a:r>
              <a:rPr lang="ar-KW" sz="2800" b="1" dirty="0"/>
              <a:t>)</a:t>
            </a:r>
            <a:endParaRPr lang="ar-SA" sz="2800" b="1" dirty="0"/>
          </a:p>
        </p:txBody>
      </p:sp>
      <p:sp>
        <p:nvSpPr>
          <p:cNvPr id="7" name="Cloud 6"/>
          <p:cNvSpPr/>
          <p:nvPr/>
        </p:nvSpPr>
        <p:spPr>
          <a:xfrm>
            <a:off x="9688392" y="212867"/>
            <a:ext cx="2286000" cy="914400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الضمير</a:t>
            </a:r>
            <a:endParaRPr lang="ar-KW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984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96510" y="1265140"/>
            <a:ext cx="83567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200" b="1" dirty="0"/>
              <a:t>مؤسس الفلسفه الحديثه الفيلسوف الفرنسي ( </a:t>
            </a:r>
            <a:r>
              <a:rPr lang="ar-KW" sz="3200" b="1" dirty="0">
                <a:solidFill>
                  <a:srgbClr val="C00000"/>
                </a:solidFill>
              </a:rPr>
              <a:t>رينيه ديكارت </a:t>
            </a:r>
            <a:r>
              <a:rPr lang="ar-KW" sz="3200" b="1" dirty="0"/>
              <a:t>) </a:t>
            </a:r>
            <a:endParaRPr lang="en-US" sz="3200" dirty="0"/>
          </a:p>
        </p:txBody>
      </p:sp>
      <p:sp>
        <p:nvSpPr>
          <p:cNvPr id="4" name="Left Brace 3"/>
          <p:cNvSpPr/>
          <p:nvPr/>
        </p:nvSpPr>
        <p:spPr>
          <a:xfrm rot="5400000">
            <a:off x="6810026" y="-767589"/>
            <a:ext cx="499339" cy="6101039"/>
          </a:xfrm>
          <a:prstGeom prst="leftBrace">
            <a:avLst>
              <a:gd name="adj1" fmla="val 0"/>
              <a:gd name="adj2" fmla="val 50000"/>
            </a:avLst>
          </a:prstGeom>
          <a:ln w="28575">
            <a:solidFill>
              <a:srgbClr val="FFA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11313" y="2673502"/>
            <a:ext cx="27126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200" b="1" dirty="0">
                <a:solidFill>
                  <a:srgbClr val="C00000"/>
                </a:solidFill>
              </a:rPr>
              <a:t>تأملات ميتافيزيقيه 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2679448" y="2594949"/>
            <a:ext cx="30043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200" b="1" dirty="0">
                <a:solidFill>
                  <a:srgbClr val="C00000"/>
                </a:solidFill>
              </a:rPr>
              <a:t>الرسائل إلى إليزابيث 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5075961" y="6194672"/>
            <a:ext cx="43685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200" b="1" dirty="0"/>
              <a:t>العقل هو مصدر </a:t>
            </a:r>
            <a:r>
              <a:rPr lang="ar-SA" sz="3200" b="1" dirty="0">
                <a:solidFill>
                  <a:srgbClr val="C00000"/>
                </a:solidFill>
              </a:rPr>
              <a:t>ا</a:t>
            </a:r>
            <a:r>
              <a:rPr lang="ar-KW" sz="3200" b="1" dirty="0">
                <a:solidFill>
                  <a:srgbClr val="C00000"/>
                </a:solidFill>
              </a:rPr>
              <a:t>لإل</a:t>
            </a:r>
            <a:r>
              <a:rPr lang="ar-SA" sz="3200" b="1" dirty="0">
                <a:solidFill>
                  <a:srgbClr val="C00000"/>
                </a:solidFill>
              </a:rPr>
              <a:t>زام </a:t>
            </a:r>
            <a:r>
              <a:rPr lang="ar-KW" sz="3200" b="1" dirty="0">
                <a:solidFill>
                  <a:srgbClr val="C00000"/>
                </a:solidFill>
              </a:rPr>
              <a:t>الأخلاقي</a:t>
            </a:r>
            <a:endParaRPr lang="en-US" sz="3200" dirty="0"/>
          </a:p>
        </p:txBody>
      </p:sp>
      <p:sp>
        <p:nvSpPr>
          <p:cNvPr id="8" name="Cloud 7"/>
          <p:cNvSpPr/>
          <p:nvPr/>
        </p:nvSpPr>
        <p:spPr>
          <a:xfrm>
            <a:off x="9682594" y="294849"/>
            <a:ext cx="2286000" cy="91440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العقل</a:t>
            </a:r>
            <a:endParaRPr lang="ar-KW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03" y="1265140"/>
            <a:ext cx="2279767" cy="3029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440" y="3399179"/>
            <a:ext cx="1794845" cy="2425592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066" y="3235475"/>
            <a:ext cx="2159111" cy="2603634"/>
          </a:xfrm>
          <a:prstGeom prst="rect">
            <a:avLst/>
          </a:prstGeom>
        </p:spPr>
      </p:pic>
      <p:sp>
        <p:nvSpPr>
          <p:cNvPr id="13" name="Left Brace 12"/>
          <p:cNvSpPr/>
          <p:nvPr/>
        </p:nvSpPr>
        <p:spPr>
          <a:xfrm rot="16200000">
            <a:off x="7034144" y="1504900"/>
            <a:ext cx="452138" cy="8927405"/>
          </a:xfrm>
          <a:prstGeom prst="leftBrac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  <p:bldP spid="7" grpId="0"/>
      <p:bldP spid="8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67039" y="840561"/>
            <a:ext cx="76113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200" b="1" dirty="0" smtClean="0"/>
              <a:t>هل تذكرين عزيزتي الطالبة تعريف ( </a:t>
            </a:r>
            <a:r>
              <a:rPr lang="ar-KW" sz="3200" b="1" dirty="0" smtClean="0">
                <a:solidFill>
                  <a:srgbClr val="C00000"/>
                </a:solidFill>
              </a:rPr>
              <a:t>ديكارت</a:t>
            </a:r>
            <a:r>
              <a:rPr lang="ar-KW" sz="3200" b="1" dirty="0" smtClean="0"/>
              <a:t> ) لل</a:t>
            </a:r>
            <a:r>
              <a:rPr lang="ar-KW" sz="3200" b="1" dirty="0" smtClean="0">
                <a:solidFill>
                  <a:srgbClr val="C00000"/>
                </a:solidFill>
              </a:rPr>
              <a:t>فلسفة</a:t>
            </a:r>
            <a:r>
              <a:rPr lang="ar-KW" sz="3200" b="1" dirty="0" smtClean="0"/>
              <a:t> ؟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318823" y="3619542"/>
            <a:ext cx="94827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3200" b="1" dirty="0" smtClean="0"/>
              <a:t>الفلسفة عباره </a:t>
            </a:r>
            <a:r>
              <a:rPr lang="ar-KW" sz="3200" b="1" dirty="0"/>
              <a:t>عن </a:t>
            </a:r>
            <a:endParaRPr lang="ar-KW" sz="3200" b="1" dirty="0" smtClean="0"/>
          </a:p>
          <a:p>
            <a:pPr algn="ctr"/>
            <a:r>
              <a:rPr lang="ar-KW" sz="3200" b="1" dirty="0" smtClean="0">
                <a:solidFill>
                  <a:srgbClr val="C00000"/>
                </a:solidFill>
              </a:rPr>
              <a:t>شجره</a:t>
            </a:r>
            <a:r>
              <a:rPr lang="ar-KW" sz="3200" b="1" dirty="0" smtClean="0"/>
              <a:t> </a:t>
            </a:r>
            <a:r>
              <a:rPr lang="ar-KW" sz="3200" b="1" dirty="0"/>
              <a:t>جذرها الميتافيزيقيا وجذعها الفيزياء وفروعها الطب و</a:t>
            </a:r>
            <a:r>
              <a:rPr lang="ar-KW" sz="3200" b="1" dirty="0">
                <a:solidFill>
                  <a:srgbClr val="C00000"/>
                </a:solidFill>
              </a:rPr>
              <a:t>الأخلاق</a:t>
            </a:r>
            <a:r>
              <a:rPr lang="ar-KW" sz="3200" b="1" dirty="0"/>
              <a:t>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318824" y="5188339"/>
            <a:ext cx="115693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</a:rPr>
              <a:t>الأخلاق</a:t>
            </a:r>
            <a:r>
              <a:rPr lang="ar-KW" sz="3200" b="1" dirty="0"/>
              <a:t> بالنسبة إليه </a:t>
            </a:r>
            <a:r>
              <a:rPr lang="ar-KW" sz="3200" b="1" dirty="0">
                <a:solidFill>
                  <a:srgbClr val="C00000"/>
                </a:solidFill>
              </a:rPr>
              <a:t>جزء</a:t>
            </a:r>
            <a:r>
              <a:rPr lang="ar-KW" sz="3200" b="1" dirty="0"/>
              <a:t> أصيل من أجزاء </a:t>
            </a:r>
            <a:r>
              <a:rPr lang="ar-KW" sz="3200" b="1" dirty="0">
                <a:solidFill>
                  <a:srgbClr val="C00000"/>
                </a:solidFill>
              </a:rPr>
              <a:t>الفلسفة</a:t>
            </a:r>
            <a:r>
              <a:rPr lang="ar-KW" sz="3200" b="1" dirty="0"/>
              <a:t> يطبق عليه المنهج العقلي مثلما يطبق على سائر العلوم</a:t>
            </a: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418" y="204009"/>
            <a:ext cx="988234" cy="185788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23" y="278821"/>
            <a:ext cx="2279767" cy="3029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"/>
          <a:stretch/>
        </p:blipFill>
        <p:spPr>
          <a:xfrm>
            <a:off x="9868681" y="2455524"/>
            <a:ext cx="2019474" cy="22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9411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8956" y="840561"/>
            <a:ext cx="6837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KW" sz="2800" b="1" dirty="0"/>
              <a:t>من القائل ( </a:t>
            </a:r>
            <a:r>
              <a:rPr lang="ar-KW" sz="2800" b="1" dirty="0">
                <a:solidFill>
                  <a:schemeClr val="accent5">
                    <a:lumMod val="75000"/>
                  </a:schemeClr>
                </a:solidFill>
              </a:rPr>
              <a:t>أن </a:t>
            </a:r>
            <a:r>
              <a:rPr lang="ar-KW" sz="2800" b="1" dirty="0">
                <a:solidFill>
                  <a:srgbClr val="C00000"/>
                </a:solidFill>
              </a:rPr>
              <a:t>العقل</a:t>
            </a:r>
            <a:r>
              <a:rPr lang="ar-KW" sz="2800" b="1" dirty="0">
                <a:solidFill>
                  <a:schemeClr val="accent5">
                    <a:lumMod val="75000"/>
                  </a:schemeClr>
                </a:solidFill>
              </a:rPr>
              <a:t> هو أعدل الأشياء قسمة بين الناس </a:t>
            </a:r>
            <a:r>
              <a:rPr lang="ar-KW" sz="2800" b="1" dirty="0" smtClean="0"/>
              <a:t>) ؟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418" y="204009"/>
            <a:ext cx="988234" cy="185788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23" y="278821"/>
            <a:ext cx="2279767" cy="3029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ounded Rectangular Callout 2"/>
          <p:cNvSpPr/>
          <p:nvPr/>
        </p:nvSpPr>
        <p:spPr>
          <a:xfrm>
            <a:off x="2774978" y="2252319"/>
            <a:ext cx="9113178" cy="1055608"/>
          </a:xfrm>
          <a:prstGeom prst="wedgeRoundRectCallout">
            <a:avLst>
              <a:gd name="adj1" fmla="val -58085"/>
              <a:gd name="adj2" fmla="val -121029"/>
              <a:gd name="adj3" fmla="val 16667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>
              <a:spcBef>
                <a:spcPts val="600"/>
              </a:spcBef>
              <a:spcAft>
                <a:spcPts val="600"/>
              </a:spcAft>
            </a:pPr>
            <a:r>
              <a:rPr lang="ar-KW" sz="2800" b="1" dirty="0" smtClean="0"/>
              <a:t>( </a:t>
            </a:r>
            <a:r>
              <a:rPr lang="ar-KW" sz="2800" b="1" dirty="0"/>
              <a:t>يبدو لي أن يمكن لكل أمريء أن يكون راضياً عن نفسه دون أن ينتظر أي جزاء إذا احترم في أخلاقه القواعد العقلية التي وضعتها في </a:t>
            </a:r>
            <a:r>
              <a:rPr lang="ar-KW" sz="2800" b="1" dirty="0">
                <a:solidFill>
                  <a:srgbClr val="C00000"/>
                </a:solidFill>
              </a:rPr>
              <a:t>كتاب المنهج </a:t>
            </a:r>
            <a:r>
              <a:rPr lang="ar-KW" sz="2800" b="1" dirty="0"/>
              <a:t>)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502957" y="4030495"/>
            <a:ext cx="0" cy="36576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10078" y="4386639"/>
            <a:ext cx="78638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0372327" y="4367375"/>
            <a:ext cx="0" cy="36576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502957" y="4372038"/>
            <a:ext cx="0" cy="36576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510078" y="4367375"/>
            <a:ext cx="0" cy="36576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xplosion 1 13"/>
          <p:cNvSpPr/>
          <p:nvPr/>
        </p:nvSpPr>
        <p:spPr>
          <a:xfrm>
            <a:off x="5359957" y="3294167"/>
            <a:ext cx="2286000" cy="914400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KW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وهي</a:t>
            </a:r>
            <a:endParaRPr lang="ar-KW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513004" y="4765587"/>
            <a:ext cx="3566160" cy="1461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KW" sz="2800" b="1" dirty="0"/>
              <a:t>ضرورة استخدام </a:t>
            </a:r>
            <a:r>
              <a:rPr lang="ar-KW" sz="2800" b="1" dirty="0">
                <a:solidFill>
                  <a:srgbClr val="C00000"/>
                </a:solidFill>
              </a:rPr>
              <a:t>العقل</a:t>
            </a:r>
            <a:r>
              <a:rPr lang="ar-KW" sz="2800" b="1" dirty="0"/>
              <a:t> </a:t>
            </a:r>
            <a:endParaRPr lang="ar-KW" sz="2800" b="1" dirty="0" smtClean="0"/>
          </a:p>
          <a:p>
            <a:pPr algn="ct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KW" sz="2800" b="1" dirty="0" smtClean="0"/>
              <a:t>على </a:t>
            </a:r>
            <a:r>
              <a:rPr lang="ar-KW" sz="2800" b="1" dirty="0"/>
              <a:t>أفضل </a:t>
            </a:r>
            <a:r>
              <a:rPr lang="ar-KW" sz="2800" b="1" dirty="0" smtClean="0"/>
              <a:t>وجه</a:t>
            </a:r>
            <a:endParaRPr lang="ar-KW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4719877" y="4765587"/>
            <a:ext cx="3566160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KW" sz="2800" b="1" dirty="0" smtClean="0"/>
              <a:t>يتمتع الانسان بالإرادة </a:t>
            </a:r>
            <a:r>
              <a:rPr lang="ar-KW" sz="2800" b="1" dirty="0"/>
              <a:t>الكافية حتى ينفذ أوامر </a:t>
            </a:r>
            <a:r>
              <a:rPr lang="ar-KW" sz="2800" b="1" dirty="0">
                <a:solidFill>
                  <a:srgbClr val="C00000"/>
                </a:solidFill>
              </a:rPr>
              <a:t>العقل</a:t>
            </a:r>
            <a:r>
              <a:rPr lang="ar-KW" sz="2800" b="1" dirty="0"/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26998" y="4765587"/>
            <a:ext cx="3566160" cy="1953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KW" sz="2800" b="1" dirty="0" smtClean="0"/>
              <a:t>يعتمد </a:t>
            </a:r>
            <a:r>
              <a:rPr lang="ar-KW" sz="2800" b="1" dirty="0"/>
              <a:t>على أوامر </a:t>
            </a:r>
            <a:r>
              <a:rPr lang="ar-KW" sz="2800" b="1" dirty="0">
                <a:solidFill>
                  <a:srgbClr val="C00000"/>
                </a:solidFill>
              </a:rPr>
              <a:t>العقل</a:t>
            </a:r>
            <a:r>
              <a:rPr lang="ar-KW" sz="2800" b="1" dirty="0"/>
              <a:t> في كل يأمل ويرغب في حتى لا يقع في التردد والندم </a:t>
            </a:r>
          </a:p>
        </p:txBody>
      </p:sp>
    </p:spTree>
    <p:extLst>
      <p:ext uri="{BB962C8B-B14F-4D97-AF65-F5344CB8AC3E}">
        <p14:creationId xmlns:p14="http://schemas.microsoft.com/office/powerpoint/2010/main" val="22462369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4" grpId="0" animBg="1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541</Words>
  <Application>Microsoft Office PowerPoint</Application>
  <PresentationFormat>Custom</PresentationFormat>
  <Paragraphs>68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Ahmed</cp:lastModifiedBy>
  <cp:revision>19</cp:revision>
  <dcterms:created xsi:type="dcterms:W3CDTF">2016-12-10T20:26:48Z</dcterms:created>
  <dcterms:modified xsi:type="dcterms:W3CDTF">2019-11-01T17:20:52Z</dcterms:modified>
</cp:coreProperties>
</file>