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64" r:id="rId6"/>
    <p:sldId id="265" r:id="rId7"/>
    <p:sldId id="267" r:id="rId8"/>
    <p:sldId id="268" r:id="rId9"/>
    <p:sldId id="274" r:id="rId10"/>
    <p:sldId id="273" r:id="rId11"/>
    <p:sldId id="2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CC"/>
    <a:srgbClr val="F7A60C"/>
    <a:srgbClr val="EB5E57"/>
    <a:srgbClr val="A7DE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48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770762" y="0"/>
            <a:ext cx="267128" cy="6857999"/>
          </a:xfrm>
          <a:prstGeom prst="rect">
            <a:avLst/>
          </a:prstGeom>
          <a:solidFill>
            <a:srgbClr val="F7A60C"/>
          </a:solidFill>
          <a:ln>
            <a:solidFill>
              <a:srgbClr val="F7A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66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EC8CB-D91A-46AC-B99C-0EC59217ECE5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AADA-A942-4923-BBC8-49D4C986D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38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EC8CB-D91A-46AC-B99C-0EC59217ECE5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AADA-A942-4923-BBC8-49D4C986D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51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EC8CB-D91A-46AC-B99C-0EC59217ECE5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AADA-A942-4923-BBC8-49D4C986D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74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EC8CB-D91A-46AC-B99C-0EC59217ECE5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AADA-A942-4923-BBC8-49D4C986D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95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A7DEE3"/>
          </a:solidFill>
          <a:ln>
            <a:solidFill>
              <a:srgbClr val="A7DE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33564" y="133564"/>
            <a:ext cx="11897474" cy="6565187"/>
          </a:xfrm>
          <a:prstGeom prst="rect">
            <a:avLst/>
          </a:prstGeom>
          <a:solidFill>
            <a:schemeClr val="bg1"/>
          </a:solidFill>
          <a:ln>
            <a:solidFill>
              <a:srgbClr val="A7DE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57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EB5E57"/>
          </a:solidFill>
          <a:ln>
            <a:solidFill>
              <a:srgbClr val="EB5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33564" y="123290"/>
            <a:ext cx="11897474" cy="6565187"/>
          </a:xfrm>
          <a:prstGeom prst="rect">
            <a:avLst/>
          </a:prstGeom>
          <a:solidFill>
            <a:schemeClr val="bg1"/>
          </a:solidFill>
          <a:ln>
            <a:solidFill>
              <a:srgbClr val="EB5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24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F7A60C"/>
          </a:solidFill>
          <a:ln>
            <a:solidFill>
              <a:srgbClr val="F7A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33564" y="123290"/>
            <a:ext cx="11897474" cy="6565187"/>
          </a:xfrm>
          <a:prstGeom prst="rect">
            <a:avLst/>
          </a:prstGeom>
          <a:solidFill>
            <a:schemeClr val="bg1"/>
          </a:solidFill>
          <a:ln>
            <a:solidFill>
              <a:srgbClr val="F7A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32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1770762" y="0"/>
            <a:ext cx="267128" cy="6857999"/>
          </a:xfrm>
          <a:prstGeom prst="rect">
            <a:avLst/>
          </a:prstGeom>
          <a:solidFill>
            <a:srgbClr val="A7DEE3"/>
          </a:solidFill>
          <a:ln>
            <a:solidFill>
              <a:srgbClr val="A7DE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54110" y="-1"/>
            <a:ext cx="267128" cy="6857999"/>
          </a:xfrm>
          <a:prstGeom prst="rect">
            <a:avLst/>
          </a:prstGeom>
          <a:solidFill>
            <a:srgbClr val="A7DEE3"/>
          </a:solidFill>
          <a:ln>
            <a:solidFill>
              <a:srgbClr val="A7DE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17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1770762" y="0"/>
            <a:ext cx="267128" cy="6857999"/>
          </a:xfrm>
          <a:prstGeom prst="rect">
            <a:avLst/>
          </a:prstGeom>
          <a:solidFill>
            <a:srgbClr val="EB5E57"/>
          </a:solidFill>
          <a:ln>
            <a:solidFill>
              <a:srgbClr val="EB5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54110" y="-1"/>
            <a:ext cx="267128" cy="6857999"/>
          </a:xfrm>
          <a:prstGeom prst="rect">
            <a:avLst/>
          </a:prstGeom>
          <a:solidFill>
            <a:srgbClr val="EB5E57"/>
          </a:solidFill>
          <a:ln>
            <a:solidFill>
              <a:srgbClr val="EB5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61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770762" y="0"/>
            <a:ext cx="267128" cy="6857999"/>
          </a:xfrm>
          <a:prstGeom prst="rect">
            <a:avLst/>
          </a:prstGeom>
          <a:solidFill>
            <a:srgbClr val="F7A60C"/>
          </a:solidFill>
          <a:ln>
            <a:solidFill>
              <a:srgbClr val="F7A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54110" y="-1"/>
            <a:ext cx="267128" cy="6857999"/>
          </a:xfrm>
          <a:prstGeom prst="rect">
            <a:avLst/>
          </a:prstGeom>
          <a:solidFill>
            <a:srgbClr val="F7A60C"/>
          </a:solidFill>
          <a:ln>
            <a:solidFill>
              <a:srgbClr val="F7A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75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1770762" y="0"/>
            <a:ext cx="267128" cy="6857999"/>
          </a:xfrm>
          <a:prstGeom prst="rect">
            <a:avLst/>
          </a:prstGeom>
          <a:solidFill>
            <a:srgbClr val="A7DEE3"/>
          </a:solidFill>
          <a:ln>
            <a:solidFill>
              <a:srgbClr val="A7DE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33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1770762" y="0"/>
            <a:ext cx="267128" cy="6857999"/>
          </a:xfrm>
          <a:prstGeom prst="rect">
            <a:avLst/>
          </a:prstGeom>
          <a:solidFill>
            <a:srgbClr val="EB5E57"/>
          </a:solidFill>
          <a:ln>
            <a:solidFill>
              <a:srgbClr val="EB5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1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EC8CB-D91A-46AC-B99C-0EC59217ECE5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6AADA-A942-4923-BBC8-49D4C986D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2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tm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460937" y="4266390"/>
            <a:ext cx="9144000" cy="1126225"/>
          </a:xfrm>
        </p:spPr>
        <p:txBody>
          <a:bodyPr>
            <a:normAutofit/>
          </a:bodyPr>
          <a:lstStyle/>
          <a:p>
            <a:pPr algn="ctr" rtl="1"/>
            <a:r>
              <a:rPr lang="ar-KW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الاتجاه </a:t>
            </a:r>
            <a:r>
              <a:rPr lang="ar-KW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التجريبي</a:t>
            </a:r>
            <a:endParaRPr lang="en-US" sz="66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870" y="2617075"/>
            <a:ext cx="2850134" cy="12808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8457" t="21471" r="21237" b="50000"/>
          <a:stretch/>
        </p:blipFill>
        <p:spPr>
          <a:xfrm>
            <a:off x="11205144" y="204686"/>
            <a:ext cx="822960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3611" t="22085" r="36083" b="49386"/>
          <a:stretch/>
        </p:blipFill>
        <p:spPr>
          <a:xfrm>
            <a:off x="10193457" y="923107"/>
            <a:ext cx="822960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4265" t="21266" r="65429" b="50205"/>
          <a:stretch/>
        </p:blipFill>
        <p:spPr>
          <a:xfrm>
            <a:off x="11205144" y="2605300"/>
            <a:ext cx="822960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9534" t="20858" r="80160" b="50613"/>
          <a:stretch/>
        </p:blipFill>
        <p:spPr>
          <a:xfrm>
            <a:off x="11205144" y="4407217"/>
            <a:ext cx="822960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83493" t="43583" r="6107" b="27121"/>
          <a:stretch/>
        </p:blipFill>
        <p:spPr>
          <a:xfrm>
            <a:off x="1221280" y="923107"/>
            <a:ext cx="851535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54876" t="43322" r="34724" b="27382"/>
          <a:stretch/>
        </p:blipFill>
        <p:spPr>
          <a:xfrm>
            <a:off x="181018" y="204686"/>
            <a:ext cx="851535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41195" t="43322" r="48405" b="27382"/>
          <a:stretch/>
        </p:blipFill>
        <p:spPr>
          <a:xfrm>
            <a:off x="181018" y="2617075"/>
            <a:ext cx="851535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12019" t="43322" r="77581" b="27382"/>
          <a:stretch/>
        </p:blipFill>
        <p:spPr>
          <a:xfrm>
            <a:off x="187574" y="4407217"/>
            <a:ext cx="851535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032552" y="5450421"/>
            <a:ext cx="10172591" cy="1302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20000"/>
              </a:lnSpc>
            </a:pPr>
            <a:r>
              <a:rPr lang="ar-KW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إعداد المعلمات :</a:t>
            </a:r>
          </a:p>
          <a:p>
            <a:pPr algn="ctr" rtl="1">
              <a:lnSpc>
                <a:spcPct val="120000"/>
              </a:lnSpc>
            </a:pPr>
            <a:r>
              <a:rPr lang="ar-KW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 / فضة المطيري      أ / منى المرشاد     أ / أنفال الوعلان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18346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4289" y="294835"/>
            <a:ext cx="11613931" cy="11052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ar-K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حل ( تقويم الوحدة الأولى ) صفحة ( 35 )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290" y="1524545"/>
            <a:ext cx="11613930" cy="7102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KW" sz="3000" b="1" u="sng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رابعاً : ضع علامة ( </a:t>
            </a:r>
            <a:r>
              <a:rPr lang="en-US" sz="3000" b="1" u="sng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</a:t>
            </a:r>
            <a:r>
              <a:rPr lang="ar-KW" sz="3000" b="1" u="sng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 أما العبارة الصحيحة وعلامة ( </a:t>
            </a:r>
            <a:r>
              <a:rPr lang="en-US" sz="3000" b="1" u="sng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</a:t>
            </a:r>
            <a:r>
              <a:rPr lang="ar-KW" sz="3000" b="1" u="sng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 أمام العبارة غير الصحيحة :</a:t>
            </a:r>
            <a:endParaRPr lang="en-US" sz="3000" b="1" u="sng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4289" y="2790525"/>
            <a:ext cx="116139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 rtl="1">
              <a:lnSpc>
                <a:spcPct val="100000"/>
              </a:lnSpc>
              <a:buFont typeface="+mj-lt"/>
              <a:buAutoNum type="arabicParenR" startAt="6"/>
            </a:pPr>
            <a:r>
              <a:rPr lang="ar-KW" sz="3200" b="1" dirty="0"/>
              <a:t>يرى الاتجاه التجريبي أنه عن طريق الاستدلال العقلي والبرهان نستطيع الوصول إلى المعرفة الحقيقية .                                         			  (       )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648649" y="3117421"/>
            <a:ext cx="67358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</a:t>
            </a:r>
            <a:endParaRPr lang="en-US" sz="6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76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4289" y="294835"/>
            <a:ext cx="11613931" cy="1105241"/>
          </a:xfrm>
          <a:prstGeom prst="rect">
            <a:avLst/>
          </a:prstGeom>
          <a:solidFill>
            <a:srgbClr val="7030A0">
              <a:alpha val="26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ar-KW" sz="4000" b="1" dirty="0"/>
              <a:t>حل ( تقويم الوحدة الأولى ) صفحة ( 36 ) 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94290" y="1524545"/>
            <a:ext cx="11613930" cy="7102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KW" sz="3000" b="1" u="sng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خامساً : أجب عن الاسئلة التالية :</a:t>
            </a:r>
            <a:endParaRPr lang="en-US" sz="3000" b="1" u="sng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4288" y="2234804"/>
            <a:ext cx="11613931" cy="751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 rtl="1">
              <a:lnSpc>
                <a:spcPct val="150000"/>
              </a:lnSpc>
              <a:buFont typeface="+mj-lt"/>
              <a:buAutoNum type="arabicParenR" startAt="5"/>
            </a:pPr>
            <a:r>
              <a:rPr lang="ar-KW" sz="3200" b="1" dirty="0"/>
              <a:t>ما الفرق بين الاتجاه العقلي والاتجاه التجريبي ؟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9609558" y="3239351"/>
            <a:ext cx="164592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400" b="1" dirty="0">
                <a:solidFill>
                  <a:schemeClr val="tx1"/>
                </a:solidFill>
              </a:rPr>
              <a:t>المقارنة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20438" y="3239351"/>
            <a:ext cx="4297680" cy="457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400" b="1" dirty="0">
                <a:solidFill>
                  <a:schemeClr val="tx1"/>
                </a:solidFill>
              </a:rPr>
              <a:t>الاتجاه العقلي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9878" y="3239351"/>
            <a:ext cx="4389120" cy="457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400" b="1" dirty="0">
                <a:solidFill>
                  <a:schemeClr val="tx1"/>
                </a:solidFill>
              </a:rPr>
              <a:t>الاتجاه التجريبي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09558" y="3788527"/>
            <a:ext cx="1645920" cy="6753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>
                <a:solidFill>
                  <a:schemeClr val="tx1"/>
                </a:solidFill>
              </a:rPr>
              <a:t>مصدر المعرفة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20438" y="3788527"/>
            <a:ext cx="4318000" cy="6753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>
                <a:solidFill>
                  <a:schemeClr val="tx1"/>
                </a:solidFill>
              </a:rPr>
              <a:t>العقل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9878" y="3788527"/>
            <a:ext cx="4389120" cy="6753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>
                <a:solidFill>
                  <a:schemeClr val="tx1"/>
                </a:solidFill>
              </a:rPr>
              <a:t>التجربة الحسية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609558" y="4510145"/>
            <a:ext cx="164592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>
                <a:solidFill>
                  <a:schemeClr val="tx1"/>
                </a:solidFill>
              </a:rPr>
              <a:t>الخصائص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20438" y="4510145"/>
            <a:ext cx="43180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>
                <a:solidFill>
                  <a:schemeClr val="tx1"/>
                </a:solidFill>
              </a:rPr>
              <a:t>الانسان يولد بأفكار سابقة على التجربة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9878" y="4510145"/>
            <a:ext cx="4389120" cy="914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>
                <a:solidFill>
                  <a:schemeClr val="tx1"/>
                </a:solidFill>
              </a:rPr>
              <a:t>أن العقل صفحة بيضاء والمعرفة مكتسبة بواسطة الحواس والتجربة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09558" y="5470845"/>
            <a:ext cx="164592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>
                <a:solidFill>
                  <a:schemeClr val="tx1"/>
                </a:solidFill>
              </a:rPr>
              <a:t>أهم روادها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20438" y="5470845"/>
            <a:ext cx="43180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>
                <a:solidFill>
                  <a:schemeClr val="tx1"/>
                </a:solidFill>
              </a:rPr>
              <a:t>ديكارت – لايبنتز - سبينوزا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9878" y="5470845"/>
            <a:ext cx="4389120" cy="914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>
                <a:solidFill>
                  <a:schemeClr val="tx1"/>
                </a:solidFill>
              </a:rPr>
              <a:t>جون لوك – جون ستيوارت مل </a:t>
            </a:r>
          </a:p>
          <a:p>
            <a:pPr algn="ctr"/>
            <a:r>
              <a:rPr lang="ar-KW" sz="2400" b="1" dirty="0">
                <a:solidFill>
                  <a:schemeClr val="tx1"/>
                </a:solidFill>
              </a:rPr>
              <a:t> ديفيد هيوم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86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49516" y="1365978"/>
            <a:ext cx="11088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اتجاه فلسفي يرى أن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التجربة لحسية</a:t>
            </a:r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مصدر المعرفة عند الإنسان</a:t>
            </a:r>
            <a:endParaRPr lang="en-US"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9517" y="2225515"/>
            <a:ext cx="11088413" cy="1315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يرى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أصحاب</a:t>
            </a:r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هذا الاتجاه </a:t>
            </a:r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 العقل صفحة بيضاء </a:t>
            </a:r>
          </a:p>
          <a:p>
            <a:pPr algn="ctr" rtl="1">
              <a:lnSpc>
                <a:spcPct val="150000"/>
              </a:lnSpc>
            </a:pPr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وأن المعرفة مكتسبة بواسطة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الحواس والتجربة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11559" y="4019187"/>
            <a:ext cx="1818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ويعتبر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0578" y="5957422"/>
            <a:ext cx="3836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 أهم رواد هذا الاتجاه</a:t>
            </a:r>
            <a:endParaRPr lang="en-US"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Picture 2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9"/>
          <a:stretch/>
        </p:blipFill>
        <p:spPr>
          <a:xfrm rot="21079549">
            <a:off x="949658" y="2045995"/>
            <a:ext cx="2224466" cy="1913698"/>
          </a:xfrm>
          <a:prstGeom prst="rect">
            <a:avLst/>
          </a:prstGeom>
        </p:spPr>
      </p:pic>
      <p:pic>
        <p:nvPicPr>
          <p:cNvPr id="27" name="Picture 2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371" y="4019187"/>
            <a:ext cx="1738049" cy="2480243"/>
          </a:xfrm>
          <a:prstGeom prst="rect">
            <a:avLst/>
          </a:prstGeom>
        </p:spPr>
      </p:pic>
      <p:pic>
        <p:nvPicPr>
          <p:cNvPr id="28" name="Picture 2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692" y="4019187"/>
            <a:ext cx="1756840" cy="2461456"/>
          </a:xfrm>
          <a:prstGeom prst="rect">
            <a:avLst/>
          </a:prstGeom>
        </p:spPr>
      </p:pic>
      <p:pic>
        <p:nvPicPr>
          <p:cNvPr id="29" name="Picture 2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854" y="4019187"/>
            <a:ext cx="1831999" cy="2461455"/>
          </a:xfrm>
          <a:prstGeom prst="rect">
            <a:avLst/>
          </a:prstGeom>
        </p:spPr>
      </p:pic>
      <p:sp>
        <p:nvSpPr>
          <p:cNvPr id="11" name="Snip Diagonal Corner Rectangle 10"/>
          <p:cNvSpPr/>
          <p:nvPr/>
        </p:nvSpPr>
        <p:spPr>
          <a:xfrm>
            <a:off x="6265692" y="335083"/>
            <a:ext cx="5212080" cy="79177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( 2 ) الاتجاه التجريبي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837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1" grpId="0"/>
      <p:bldP spid="25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ded Corner 2"/>
          <p:cNvSpPr/>
          <p:nvPr/>
        </p:nvSpPr>
        <p:spPr>
          <a:xfrm rot="21368627">
            <a:off x="501705" y="559939"/>
            <a:ext cx="10757238" cy="5808576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5225">
            <a:off x="8467459" y="1269568"/>
            <a:ext cx="2355971" cy="8382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21330132">
            <a:off x="1645921" y="2539572"/>
            <a:ext cx="7500241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 الكثير من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معتقداتنا الدينية </a:t>
            </a:r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ليس مصدرها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التجربة الحسية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ar-K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بل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مصدرها</a:t>
            </a:r>
            <a:endParaRPr lang="en-US"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الوحي ( القرآن ) و السنة ( النقل )</a:t>
            </a:r>
            <a:endParaRPr lang="en-US"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9586408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76943" y="156662"/>
            <a:ext cx="2123931" cy="3021968"/>
            <a:chOff x="576943" y="156662"/>
            <a:chExt cx="2123931" cy="3021968"/>
          </a:xfrm>
        </p:grpSpPr>
        <p:pic>
          <p:nvPicPr>
            <p:cNvPr id="5" name="Picture 2" descr="https://upload.wikimedia.org/wikipedia/commons/4/49/John_Locke_by_Herman_Verelst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69" t="6741" r="25600" b="38047"/>
            <a:stretch/>
          </p:blipFill>
          <p:spPr bwMode="auto">
            <a:xfrm>
              <a:off x="576943" y="156662"/>
              <a:ext cx="2123931" cy="3021968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576943" y="2449286"/>
              <a:ext cx="2123931" cy="7293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جون لوك</a:t>
              </a:r>
            </a:p>
            <a:p>
              <a:pPr algn="ctr"/>
              <a:r>
                <a:rPr lang="ar-KW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1632 – 1704 م</a:t>
              </a:r>
              <a:endPara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" name="Rounded Rectangular Callout 5"/>
          <p:cNvSpPr/>
          <p:nvPr/>
        </p:nvSpPr>
        <p:spPr>
          <a:xfrm>
            <a:off x="3163714" y="402558"/>
            <a:ext cx="8407799" cy="1141719"/>
          </a:xfrm>
          <a:prstGeom prst="wedgeRoundRectCallout">
            <a:avLst>
              <a:gd name="adj1" fmla="val -54124"/>
              <a:gd name="adj2" fmla="val -356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عبر جون عن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موقفه المعرفي 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كتابه</a:t>
            </a:r>
          </a:p>
          <a:p>
            <a:pPr algn="ctr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مقال في فهم البشر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</a:t>
            </a: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793" y="494953"/>
            <a:ext cx="944142" cy="956930"/>
          </a:xfrm>
          <a:prstGeom prst="rect">
            <a:avLst/>
          </a:prstGeom>
        </p:spPr>
      </p:pic>
      <p:sp>
        <p:nvSpPr>
          <p:cNvPr id="10" name="Rounded Rectangular Callout 5"/>
          <p:cNvSpPr/>
          <p:nvPr/>
        </p:nvSpPr>
        <p:spPr>
          <a:xfrm>
            <a:off x="3163713" y="1878426"/>
            <a:ext cx="8407799" cy="2367003"/>
          </a:xfrm>
          <a:prstGeom prst="wedgeRoundRectCallout">
            <a:avLst>
              <a:gd name="adj1" fmla="val -53878"/>
              <a:gd name="adj2" fmla="val -3029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النفس البشرية 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أشبه بلوح مصقول لم ينقش فيه شيء ، وأن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التجربة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هي التي تنقش فيه المعاني والمبادئ</a:t>
            </a:r>
            <a:endParaRPr lang="ar-KW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ounded Rectangular Callout 5"/>
          <p:cNvSpPr/>
          <p:nvPr/>
        </p:nvSpPr>
        <p:spPr>
          <a:xfrm>
            <a:off x="3374571" y="2993568"/>
            <a:ext cx="8000999" cy="112442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كما قال (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 يوجد في العقل شيء إلا وقد سبق وجوده في الحس </a:t>
            </a:r>
          </a:p>
          <a:p>
            <a:pPr algn="ctr"/>
            <a:r>
              <a:rPr lang="ar-KW" sz="2800" b="1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 عدا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العقل نفسه 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5"/>
          <p:cNvSpPr/>
          <p:nvPr/>
        </p:nvSpPr>
        <p:spPr>
          <a:xfrm>
            <a:off x="3163712" y="4419600"/>
            <a:ext cx="8407800" cy="2118454"/>
          </a:xfrm>
          <a:prstGeom prst="wedgeRoundRectCallout">
            <a:avLst>
              <a:gd name="adj1" fmla="val -54081"/>
              <a:gd name="adj2" fmla="val -53152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تنقسم التجربة إلى نوعين :</a:t>
            </a:r>
          </a:p>
        </p:txBody>
      </p:sp>
      <p:sp>
        <p:nvSpPr>
          <p:cNvPr id="16" name="Left Brace 15"/>
          <p:cNvSpPr/>
          <p:nvPr/>
        </p:nvSpPr>
        <p:spPr>
          <a:xfrm rot="5400000">
            <a:off x="7184810" y="3187471"/>
            <a:ext cx="255893" cy="4256313"/>
          </a:xfrm>
          <a:prstGeom prst="leftBrace">
            <a:avLst>
              <a:gd name="adj1" fmla="val 0"/>
              <a:gd name="adj2" fmla="val 50000"/>
            </a:avLst>
          </a:prstGeom>
          <a:ln w="38100">
            <a:solidFill>
              <a:schemeClr val="accent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ular Callout 5"/>
          <p:cNvSpPr/>
          <p:nvPr/>
        </p:nvSpPr>
        <p:spPr>
          <a:xfrm>
            <a:off x="7749273" y="5443574"/>
            <a:ext cx="3383280" cy="914400"/>
          </a:xfrm>
          <a:prstGeom prst="snip2Diag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تجربة ظاهرية </a:t>
            </a:r>
          </a:p>
          <a:p>
            <a:pPr algn="ctr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واقعة على الأشياء</a:t>
            </a:r>
          </a:p>
        </p:txBody>
      </p:sp>
      <p:sp>
        <p:nvSpPr>
          <p:cNvPr id="12" name="Rounded Rectangular Callout 5"/>
          <p:cNvSpPr/>
          <p:nvPr/>
        </p:nvSpPr>
        <p:spPr>
          <a:xfrm>
            <a:off x="3492960" y="5407083"/>
            <a:ext cx="3383280" cy="914400"/>
          </a:xfrm>
          <a:prstGeom prst="snip2Diag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تجربة باطنية </a:t>
            </a:r>
          </a:p>
          <a:p>
            <a:pPr algn="ctr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واقعية على أحوال النفس</a:t>
            </a:r>
            <a:endParaRPr lang="ar-KW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7490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5" grpId="0" animBg="1"/>
      <p:bldP spid="16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76943" y="156662"/>
            <a:ext cx="2123931" cy="3021968"/>
            <a:chOff x="576943" y="156662"/>
            <a:chExt cx="2123931" cy="3021968"/>
          </a:xfrm>
        </p:grpSpPr>
        <p:pic>
          <p:nvPicPr>
            <p:cNvPr id="5" name="Picture 2" descr="https://upload.wikimedia.org/wikipedia/commons/4/49/John_Locke_by_Herman_Verelst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69" t="6741" r="25600" b="38047"/>
            <a:stretch/>
          </p:blipFill>
          <p:spPr bwMode="auto">
            <a:xfrm>
              <a:off x="576943" y="156662"/>
              <a:ext cx="2123931" cy="3021968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576943" y="2449286"/>
              <a:ext cx="2123931" cy="7293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جون لوك</a:t>
              </a:r>
            </a:p>
            <a:p>
              <a:pPr algn="ctr"/>
              <a:r>
                <a:rPr lang="ar-KW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1632 – 1704 م</a:t>
              </a:r>
              <a:endPara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" name="Rounded Rectangular Callout 5"/>
          <p:cNvSpPr/>
          <p:nvPr/>
        </p:nvSpPr>
        <p:spPr>
          <a:xfrm>
            <a:off x="3163714" y="213371"/>
            <a:ext cx="8407799" cy="6417340"/>
          </a:xfrm>
          <a:prstGeom prst="wedgeRoundRectCallout">
            <a:avLst>
              <a:gd name="adj1" fmla="val -53999"/>
              <a:gd name="adj2" fmla="val -3074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تنقسم الأفكار إلى مجموعتين :</a:t>
            </a:r>
          </a:p>
        </p:txBody>
      </p:sp>
      <p:sp>
        <p:nvSpPr>
          <p:cNvPr id="16" name="Left Brace 15"/>
          <p:cNvSpPr/>
          <p:nvPr/>
        </p:nvSpPr>
        <p:spPr>
          <a:xfrm rot="5400000">
            <a:off x="7247873" y="-764419"/>
            <a:ext cx="255893" cy="4256313"/>
          </a:xfrm>
          <a:prstGeom prst="leftBrace">
            <a:avLst>
              <a:gd name="adj1" fmla="val 0"/>
              <a:gd name="adj2" fmla="val 50000"/>
            </a:avLst>
          </a:prstGeom>
          <a:ln w="38100">
            <a:solidFill>
              <a:schemeClr val="accent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ular Callout 5"/>
          <p:cNvSpPr/>
          <p:nvPr/>
        </p:nvSpPr>
        <p:spPr>
          <a:xfrm>
            <a:off x="7514897" y="1491684"/>
            <a:ext cx="3899337" cy="1272537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أفكار بسيطة مكتسبة بال</a:t>
            </a:r>
            <a:r>
              <a:rPr lang="ar-KW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تجربتين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KW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الظاهرة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KW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والباطنية</a:t>
            </a:r>
          </a:p>
        </p:txBody>
      </p:sp>
      <p:sp>
        <p:nvSpPr>
          <p:cNvPr id="12" name="Rounded Rectangular Callout 5"/>
          <p:cNvSpPr/>
          <p:nvPr/>
        </p:nvSpPr>
        <p:spPr>
          <a:xfrm>
            <a:off x="3556023" y="1491683"/>
            <a:ext cx="3383280" cy="3607929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أفكار مركبة </a:t>
            </a:r>
          </a:p>
          <a:p>
            <a:pPr algn="ctr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ترجع إلى </a:t>
            </a:r>
            <a:r>
              <a:rPr lang="ar-KW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الفكر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وهي التي يقوم بتركيبهما </a:t>
            </a:r>
          </a:p>
          <a:p>
            <a:pPr algn="ctr"/>
            <a:endParaRPr lang="ar-K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ar-K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مثل : 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فكرة الانسان أو فكرة السببية</a:t>
            </a:r>
            <a:endParaRPr lang="ar-KW" sz="2800" b="1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5"/>
          <p:cNvSpPr/>
          <p:nvPr/>
        </p:nvSpPr>
        <p:spPr>
          <a:xfrm>
            <a:off x="7514897" y="5099612"/>
            <a:ext cx="2993470" cy="994447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وأفكار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باطنية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ترجع إلى الذاكرة والانتباه</a:t>
            </a:r>
          </a:p>
        </p:txBody>
      </p:sp>
      <p:sp>
        <p:nvSpPr>
          <p:cNvPr id="17" name="Left Brace 16"/>
          <p:cNvSpPr/>
          <p:nvPr/>
        </p:nvSpPr>
        <p:spPr>
          <a:xfrm rot="10800000">
            <a:off x="10508367" y="2800511"/>
            <a:ext cx="740170" cy="1194381"/>
          </a:xfrm>
          <a:prstGeom prst="leftBrace">
            <a:avLst>
              <a:gd name="adj1" fmla="val 0"/>
              <a:gd name="adj2" fmla="val 100000"/>
            </a:avLst>
          </a:prstGeom>
          <a:ln w="38100">
            <a:solidFill>
              <a:schemeClr val="accent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ular Callout 5"/>
          <p:cNvSpPr/>
          <p:nvPr/>
        </p:nvSpPr>
        <p:spPr>
          <a:xfrm>
            <a:off x="7514897" y="3125214"/>
            <a:ext cx="2993470" cy="1710033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أفكار </a:t>
            </a:r>
            <a:r>
              <a:rPr lang="ar-KW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محسوسة</a:t>
            </a:r>
            <a:r>
              <a:rPr lang="ar-KW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بالحواس الظاهرة </a:t>
            </a:r>
          </a:p>
          <a:p>
            <a:pPr algn="ctr"/>
            <a:r>
              <a:rPr lang="ar-KW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مثل : </a:t>
            </a:r>
            <a:r>
              <a:rPr lang="ar-KW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البرودة ، الصلابة ، الخشونة</a:t>
            </a:r>
          </a:p>
        </p:txBody>
      </p:sp>
      <p:sp>
        <p:nvSpPr>
          <p:cNvPr id="19" name="Left Brace 18"/>
          <p:cNvSpPr/>
          <p:nvPr/>
        </p:nvSpPr>
        <p:spPr>
          <a:xfrm rot="10800000">
            <a:off x="10508367" y="2793284"/>
            <a:ext cx="740170" cy="2842979"/>
          </a:xfrm>
          <a:prstGeom prst="leftBrace">
            <a:avLst>
              <a:gd name="adj1" fmla="val 0"/>
              <a:gd name="adj2" fmla="val 100000"/>
            </a:avLst>
          </a:prstGeom>
          <a:ln w="38100">
            <a:solidFill>
              <a:schemeClr val="accent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26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1" grpId="0" animBg="1"/>
      <p:bldP spid="12" grpId="0" animBg="1"/>
      <p:bldP spid="14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76943" y="156662"/>
            <a:ext cx="2123931" cy="3021968"/>
            <a:chOff x="576943" y="156662"/>
            <a:chExt cx="2123931" cy="3021968"/>
          </a:xfrm>
        </p:grpSpPr>
        <p:pic>
          <p:nvPicPr>
            <p:cNvPr id="5" name="Picture 2" descr="https://upload.wikimedia.org/wikipedia/commons/4/49/John_Locke_by_Herman_Verelst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69" t="6741" r="25600" b="38047"/>
            <a:stretch/>
          </p:blipFill>
          <p:spPr bwMode="auto">
            <a:xfrm>
              <a:off x="576943" y="156662"/>
              <a:ext cx="2123931" cy="3021968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576943" y="2449286"/>
              <a:ext cx="2123931" cy="7293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جون لوك</a:t>
              </a:r>
            </a:p>
            <a:p>
              <a:pPr algn="ctr"/>
              <a:r>
                <a:rPr lang="ar-KW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1632 – 1704 م</a:t>
              </a:r>
              <a:endPara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" name="Rounded Rectangular Callout 5"/>
          <p:cNvSpPr/>
          <p:nvPr/>
        </p:nvSpPr>
        <p:spPr>
          <a:xfrm>
            <a:off x="3163714" y="213371"/>
            <a:ext cx="8407799" cy="6417340"/>
          </a:xfrm>
          <a:prstGeom prst="wedgeRoundRectCallout">
            <a:avLst>
              <a:gd name="adj1" fmla="val -53999"/>
              <a:gd name="adj2" fmla="val -3074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(4) تعتبر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التجربة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أساس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المعرفة</a:t>
            </a:r>
          </a:p>
        </p:txBody>
      </p:sp>
      <p:sp>
        <p:nvSpPr>
          <p:cNvPr id="13" name="Rounded Rectangular Callout 5"/>
          <p:cNvSpPr/>
          <p:nvPr/>
        </p:nvSpPr>
        <p:spPr>
          <a:xfrm>
            <a:off x="3374571" y="1240222"/>
            <a:ext cx="8000999" cy="4035972"/>
          </a:xfrm>
          <a:prstGeom prst="downArrowCallout">
            <a:avLst>
              <a:gd name="adj1" fmla="val 17708"/>
              <a:gd name="adj2" fmla="val 18490"/>
              <a:gd name="adj3" fmla="val 25000"/>
              <a:gd name="adj4" fmla="val 64977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just" rtl="1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كما قال :</a:t>
            </a:r>
          </a:p>
          <a:p>
            <a:pPr algn="ctr" rtl="1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لنفترض إذن أن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الذهن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على حد قولنا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صفحة بيضاء خالية 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 جميع الحروف وبدون أية أفكار</a:t>
            </a:r>
          </a:p>
          <a:p>
            <a:pPr algn="ctr" rtl="1"/>
            <a:endParaRPr lang="ar-KW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KW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فكيف يحدث أن يملأ ؟</a:t>
            </a:r>
          </a:p>
          <a:p>
            <a:pPr algn="ctr" rtl="1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705" y="2286725"/>
            <a:ext cx="1671820" cy="1340913"/>
          </a:xfrm>
          <a:prstGeom prst="rect">
            <a:avLst/>
          </a:prstGeom>
        </p:spPr>
      </p:pic>
      <p:sp>
        <p:nvSpPr>
          <p:cNvPr id="4" name="Explosion: 8 Points 3"/>
          <p:cNvSpPr/>
          <p:nvPr/>
        </p:nvSpPr>
        <p:spPr>
          <a:xfrm>
            <a:off x="4824109" y="4686297"/>
            <a:ext cx="5087007" cy="1861648"/>
          </a:xfrm>
          <a:prstGeom prst="irregularSeal1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التجربة</a:t>
            </a:r>
            <a:endParaRPr lang="en-US"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549" y="2449286"/>
            <a:ext cx="1451782" cy="116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64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ded Corner 2"/>
          <p:cNvSpPr/>
          <p:nvPr/>
        </p:nvSpPr>
        <p:spPr>
          <a:xfrm rot="21368627">
            <a:off x="501705" y="559939"/>
            <a:ext cx="10757238" cy="5808576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نشاط : عزيزي المتعلم ، ناقش زملاءك في الاتجاه التجريبي ، مستعيناً بالأسئلة التالية :</a:t>
            </a:r>
          </a:p>
          <a:p>
            <a:pPr algn="ctr"/>
            <a:endParaRPr lang="ar-KW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س1: 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هل يحقق الاتجاه التجريبي المعرفة الحقيقية اليقينية ؟</a:t>
            </a:r>
          </a:p>
          <a:p>
            <a:pPr algn="ctr"/>
            <a:endParaRPr lang="ar-KW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س2: 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 الفرق بين الاتجاه التجريبي وبين الاتجاه العقلي ؟</a:t>
            </a:r>
          </a:p>
          <a:p>
            <a:pPr algn="ctr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س3: 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اكتب تقريراً عن أحد رواد الاتجاه التجريبي ؟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0511434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460937" y="4782206"/>
            <a:ext cx="9144000" cy="1470955"/>
          </a:xfrm>
        </p:spPr>
        <p:txBody>
          <a:bodyPr>
            <a:normAutofit/>
          </a:bodyPr>
          <a:lstStyle/>
          <a:p>
            <a:pPr algn="ctr" rtl="1"/>
            <a:r>
              <a:rPr lang="ar-KW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التقويم</a:t>
            </a:r>
            <a:endParaRPr lang="en-US" sz="66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870" y="2617075"/>
            <a:ext cx="2850134" cy="12808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8457" t="21471" r="21237" b="50000"/>
          <a:stretch/>
        </p:blipFill>
        <p:spPr>
          <a:xfrm>
            <a:off x="11205144" y="204686"/>
            <a:ext cx="822960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3611" t="22085" r="36083" b="49386"/>
          <a:stretch/>
        </p:blipFill>
        <p:spPr>
          <a:xfrm>
            <a:off x="10193457" y="923107"/>
            <a:ext cx="822960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4265" t="21266" r="65429" b="50205"/>
          <a:stretch/>
        </p:blipFill>
        <p:spPr>
          <a:xfrm>
            <a:off x="11205144" y="2605300"/>
            <a:ext cx="822960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9534" t="20858" r="80160" b="50613"/>
          <a:stretch/>
        </p:blipFill>
        <p:spPr>
          <a:xfrm>
            <a:off x="11205144" y="4407217"/>
            <a:ext cx="822960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83493" t="43583" r="6107" b="27121"/>
          <a:stretch/>
        </p:blipFill>
        <p:spPr>
          <a:xfrm>
            <a:off x="1221280" y="923107"/>
            <a:ext cx="851535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54876" t="43322" r="34724" b="27382"/>
          <a:stretch/>
        </p:blipFill>
        <p:spPr>
          <a:xfrm>
            <a:off x="181018" y="204686"/>
            <a:ext cx="851535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41195" t="43322" r="48405" b="27382"/>
          <a:stretch/>
        </p:blipFill>
        <p:spPr>
          <a:xfrm>
            <a:off x="181018" y="2617075"/>
            <a:ext cx="851535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12019" t="43322" r="77581" b="27382"/>
          <a:stretch/>
        </p:blipFill>
        <p:spPr>
          <a:xfrm>
            <a:off x="187574" y="4407217"/>
            <a:ext cx="851535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178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40959" y="1899210"/>
            <a:ext cx="11007317" cy="727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( 1 ) يرفض الاتجاه التجريبي الأفكار الفطرية التي يراها أصحاب الاتجاه العقلي .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61566" y="2828843"/>
            <a:ext cx="10419662" cy="18414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KW" sz="3200" b="1" dirty="0">
                <a:solidFill>
                  <a:schemeClr val="accent5"/>
                </a:solidFill>
              </a:rPr>
              <a:t>لأنه يرى أن العقل صفحة بيضاء </a:t>
            </a:r>
          </a:p>
          <a:p>
            <a:pPr algn="ctr">
              <a:lnSpc>
                <a:spcPct val="150000"/>
              </a:lnSpc>
            </a:pPr>
            <a:r>
              <a:rPr lang="ar-KW" sz="3200" b="1" dirty="0">
                <a:solidFill>
                  <a:schemeClr val="accent5"/>
                </a:solidFill>
              </a:rPr>
              <a:t>وأن المعرفة مكتسبة من الحواس والتجربة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407" y="335811"/>
            <a:ext cx="2317869" cy="85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848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428</Words>
  <Application>Microsoft Office PowerPoint</Application>
  <PresentationFormat>Custom</PresentationFormat>
  <Paragraphs>77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الاتجاه التجريبي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التقويم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الفلسفة</dc:title>
  <dc:creator>athari .m</dc:creator>
  <cp:lastModifiedBy>Ahmed</cp:lastModifiedBy>
  <cp:revision>29</cp:revision>
  <dcterms:created xsi:type="dcterms:W3CDTF">2016-10-15T20:13:50Z</dcterms:created>
  <dcterms:modified xsi:type="dcterms:W3CDTF">2019-11-01T17:12:02Z</dcterms:modified>
</cp:coreProperties>
</file>