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4" r:id="rId4"/>
    <p:sldId id="296" r:id="rId5"/>
    <p:sldId id="297" r:id="rId6"/>
    <p:sldId id="298" r:id="rId7"/>
    <p:sldId id="267" r:id="rId8"/>
    <p:sldId id="268" r:id="rId9"/>
    <p:sldId id="274" r:id="rId10"/>
    <p:sldId id="29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7A60C"/>
    <a:srgbClr val="EB5E57"/>
    <a:srgbClr val="A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33564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266391"/>
            <a:ext cx="9144000" cy="1184840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الاتجاه التحليلي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39108" y="5485590"/>
            <a:ext cx="10166035" cy="129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ar-KW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1834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277" y="1084460"/>
            <a:ext cx="11071122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KW" sz="3200" b="1" dirty="0"/>
              <a:t>1) يتميز الاتجاه التحليلي بمجموعة من العناصر ، اذكريها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8327923" y="2600336"/>
            <a:ext cx="3254476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1)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تحليل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العالم أو الواقع إلى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وحدات صغيرة </a:t>
            </a:r>
            <a:endParaRPr lang="ar-K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5609442" y="-1745384"/>
            <a:ext cx="580103" cy="8111336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EB5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99355" y="2293421"/>
            <a:ext cx="0" cy="751488"/>
          </a:xfrm>
          <a:prstGeom prst="line">
            <a:avLst/>
          </a:prstGeom>
          <a:ln w="28575">
            <a:solidFill>
              <a:srgbClr val="EB5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81949" y="3340090"/>
            <a:ext cx="3254476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2)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تحليل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اللغة 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975" y="2600336"/>
            <a:ext cx="3254476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/>
              <a:t>3)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الدقة والوضوح 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90" y="155410"/>
            <a:ext cx="4064209" cy="749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80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439" y="294835"/>
            <a:ext cx="11080955" cy="1105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( 35 )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440" y="1524545"/>
            <a:ext cx="110809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ثالثاً : ما المقصود بكل من :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439" y="2616350"/>
            <a:ext cx="11080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KW" sz="3200" b="1" dirty="0"/>
              <a:t>5) الاتجاه التحليلي :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613769" y="3461933"/>
            <a:ext cx="8934963" cy="2444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3200" b="1" dirty="0">
                <a:solidFill>
                  <a:schemeClr val="accent5"/>
                </a:solidFill>
              </a:rPr>
              <a:t>هو اتجاه فلسفي يقوم بتحليل الموضوع الذي يتناوله</a:t>
            </a:r>
          </a:p>
          <a:p>
            <a:pPr algn="ctr">
              <a:lnSpc>
                <a:spcPct val="150000"/>
              </a:lnSpc>
            </a:pPr>
            <a:r>
              <a:rPr lang="ar-KW" sz="3200" b="1" dirty="0">
                <a:solidFill>
                  <a:schemeClr val="accent5"/>
                </a:solidFill>
              </a:rPr>
              <a:t>إلى عناصره أو وحداته الأولية </a:t>
            </a:r>
          </a:p>
          <a:p>
            <a:pPr algn="ctr">
              <a:lnSpc>
                <a:spcPct val="150000"/>
              </a:lnSpc>
            </a:pPr>
            <a:r>
              <a:rPr lang="ar-KW" sz="3200" b="1" dirty="0">
                <a:solidFill>
                  <a:schemeClr val="accent5"/>
                </a:solidFill>
              </a:rPr>
              <a:t>سواء كان ذلك فكرة أو قضية أو ظاهرة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48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135" y="1196315"/>
            <a:ext cx="11615892" cy="131542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اتجاه فلسفي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يقوم بتحليل الموضوع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 يتناوله</a:t>
            </a:r>
          </a:p>
          <a:p>
            <a:pPr algn="ctr" rtl="1">
              <a:lnSpc>
                <a:spcPct val="150000"/>
              </a:lnSpc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 عناصره أو وحداته الأولية سواء كان ذلك فكرة أو قضية أو ظاهرة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nip Diagonal Corner Rectangle 13"/>
          <p:cNvSpPr/>
          <p:nvPr/>
        </p:nvSpPr>
        <p:spPr>
          <a:xfrm>
            <a:off x="6688947" y="266679"/>
            <a:ext cx="5212080" cy="7917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( 5 ) الاتجاه التحليلي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135" y="2684390"/>
            <a:ext cx="11615892" cy="66909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ويتميز الاتجاه التحليلي بمجموعة من العناصر ،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أهمها 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rrow: Down 2"/>
          <p:cNvSpPr/>
          <p:nvPr/>
        </p:nvSpPr>
        <p:spPr>
          <a:xfrm>
            <a:off x="9842089" y="3408994"/>
            <a:ext cx="511277" cy="530941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14648" y="3818781"/>
            <a:ext cx="3566160" cy="2743200"/>
          </a:xfrm>
          <a:prstGeom prst="round2Diag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تحليل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العالم أو الواقع إلى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وحدات صغيرة 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يسمى الوقائع الأولية أو الذرية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9890" y="3818781"/>
            <a:ext cx="3566160" cy="2743200"/>
          </a:xfrm>
          <a:prstGeom prst="round2Diag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تحليل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اللغة ويعني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تحليلاً للأفكار ل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معناها ومعرفة إذا كانت صادقة أم كاذبة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132" y="3818781"/>
            <a:ext cx="3566160" cy="2743200"/>
          </a:xfrm>
          <a:prstGeom prst="round2Diag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lvl="1" algn="ctr" rtl="1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الدقة والوضوح </a:t>
            </a:r>
          </a:p>
          <a:p>
            <a:pPr marL="0" lvl="1" algn="ctr" rtl="1">
              <a:lnSpc>
                <a:spcPct val="150000"/>
              </a:lnSpc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 الإبهام والغموض يؤدي إلى سوء الفهم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rrow: Down 22"/>
          <p:cNvSpPr/>
          <p:nvPr/>
        </p:nvSpPr>
        <p:spPr>
          <a:xfrm>
            <a:off x="5827332" y="3408995"/>
            <a:ext cx="511277" cy="530941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/>
          <p:cNvSpPr/>
          <p:nvPr/>
        </p:nvSpPr>
        <p:spPr>
          <a:xfrm>
            <a:off x="1812576" y="3408994"/>
            <a:ext cx="511277" cy="530941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3" grpId="0" animBg="1"/>
      <p:bldP spid="18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3401" y="2485896"/>
            <a:ext cx="5693329" cy="2421136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solidFill>
                  <a:schemeClr val="tx1"/>
                </a:solidFill>
              </a:rPr>
              <a:t>ومن أهم فلاسفة هذا الاتجاه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nip Diagonal Corner Rectangle 13"/>
          <p:cNvSpPr/>
          <p:nvPr/>
        </p:nvSpPr>
        <p:spPr>
          <a:xfrm>
            <a:off x="6354650" y="192377"/>
            <a:ext cx="5212080" cy="7917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( 5 ) الاتجاه التحليلي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6" y="3757623"/>
            <a:ext cx="1968601" cy="2375022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96" y="3757623"/>
            <a:ext cx="1790792" cy="2336920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71" y="588262"/>
            <a:ext cx="1816193" cy="23432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42363" y="6132645"/>
            <a:ext cx="1965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/>
              <a:t>جورج أ.مور 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2040086" y="2969634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/>
              <a:t>برتراند رسل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553545" y="6139793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/>
              <a:t>لدفيج فتجنشتين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90679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5"/>
          <p:cNvSpPr/>
          <p:nvPr/>
        </p:nvSpPr>
        <p:spPr>
          <a:xfrm>
            <a:off x="570271" y="504623"/>
            <a:ext cx="8858864" cy="2178215"/>
          </a:xfrm>
          <a:prstGeom prst="wedgeRoundRectCallout">
            <a:avLst>
              <a:gd name="adj1" fmla="val 54293"/>
              <a:gd name="adj2" fmla="val -340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 من السهل تحديد الموقف المعرفي لهذا الفيلسوف 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22" y="301466"/>
            <a:ext cx="1816193" cy="2343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27237" y="2682838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/>
              <a:t>برتراند رسل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766916" y="1347019"/>
            <a:ext cx="8455742" cy="11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وذلك بالنظر إلى التعديلات التي ادخلها على آرائه في المعرفة </a:t>
            </a:r>
          </a:p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مختلف كتبه</a:t>
            </a:r>
          </a:p>
        </p:txBody>
      </p:sp>
      <p:sp>
        <p:nvSpPr>
          <p:cNvPr id="13" name="Rounded Rectangular Callout 5"/>
          <p:cNvSpPr/>
          <p:nvPr/>
        </p:nvSpPr>
        <p:spPr>
          <a:xfrm>
            <a:off x="570271" y="2976594"/>
            <a:ext cx="8858864" cy="867819"/>
          </a:xfrm>
          <a:prstGeom prst="wedgeRoundRectCallout">
            <a:avLst>
              <a:gd name="adj1" fmla="val 52997"/>
              <a:gd name="adj2" fmla="val -492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وبخاصة كتابيه ( معرفتنا بالعالم الخارجي ) و ( تحليل العقل )</a:t>
            </a:r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ular Callout 5"/>
          <p:cNvSpPr/>
          <p:nvPr/>
        </p:nvSpPr>
        <p:spPr>
          <a:xfrm>
            <a:off x="570271" y="4138169"/>
            <a:ext cx="8858864" cy="867819"/>
          </a:xfrm>
          <a:prstGeom prst="wedgeRoundRectCallout">
            <a:avLst>
              <a:gd name="adj1" fmla="val 52997"/>
              <a:gd name="adj2" fmla="val -4926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الملامح العامة لموقفه المعرفي</a:t>
            </a:r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ular Callout 5"/>
          <p:cNvSpPr/>
          <p:nvPr/>
        </p:nvSpPr>
        <p:spPr>
          <a:xfrm>
            <a:off x="570271" y="5299744"/>
            <a:ext cx="8858864" cy="64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يتألف العالم من وقائع ( ذرية 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0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22" y="301466"/>
            <a:ext cx="1816193" cy="2343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27237" y="2682838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/>
              <a:t>برتراند رسل</a:t>
            </a:r>
            <a:endParaRPr lang="en-US" sz="3200" b="1" dirty="0"/>
          </a:p>
        </p:txBody>
      </p:sp>
      <p:sp>
        <p:nvSpPr>
          <p:cNvPr id="16" name="Rounded Rectangular Callout 5"/>
          <p:cNvSpPr/>
          <p:nvPr/>
        </p:nvSpPr>
        <p:spPr>
          <a:xfrm>
            <a:off x="570272" y="378698"/>
            <a:ext cx="8858864" cy="51863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ضرورة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التمييز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بين نوعين من المعرفة</a:t>
            </a:r>
          </a:p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4777609" y="-939850"/>
            <a:ext cx="444192" cy="4837472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02797" y="1735597"/>
            <a:ext cx="325095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 بالإتصال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324" y="1732392"/>
            <a:ext cx="325095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 بالوصف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1833" y="2441703"/>
            <a:ext cx="8455742" cy="2690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just" rtl="1">
              <a:lnSpc>
                <a:spcPct val="150000"/>
              </a:lnSpc>
              <a:buNone/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كما قال ( نحن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نكون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اتصال بالشيء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نشعر به مباشرة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 تدخلات وسيطة للفكر والحكم والاستدلال .. ألخ ، ما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الوصف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فيقصد به كل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معرفة غير مباشرة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وبالتالي كل معرفة عن شيء وكل معرفة تقول أن الشيء هو كذا 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ular Callout 5"/>
          <p:cNvSpPr/>
          <p:nvPr/>
        </p:nvSpPr>
        <p:spPr>
          <a:xfrm>
            <a:off x="570272" y="5742960"/>
            <a:ext cx="8858864" cy="9093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تتصل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الجزيئات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 طريق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الحواس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، ونتصل بال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كليات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بالتصور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العقلي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912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22" y="301466"/>
            <a:ext cx="1816193" cy="2343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27237" y="2682838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/>
              <a:t>برتراند رسل</a:t>
            </a:r>
            <a:endParaRPr lang="en-US" sz="3200" b="1" dirty="0"/>
          </a:p>
        </p:txBody>
      </p:sp>
      <p:sp>
        <p:nvSpPr>
          <p:cNvPr id="9" name="Rounded Rectangular Callout 5"/>
          <p:cNvSpPr/>
          <p:nvPr/>
        </p:nvSpPr>
        <p:spPr>
          <a:xfrm>
            <a:off x="658762" y="396673"/>
            <a:ext cx="8858864" cy="1188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تشكل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المعطيات الحسية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عنصراً حقيقياً داخلاً في تركيب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العالم الفيزيائي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كقولنا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البرو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ونات والالكترونات والذرات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Rounded Rectangular Callout 5"/>
          <p:cNvSpPr/>
          <p:nvPr/>
        </p:nvSpPr>
        <p:spPr>
          <a:xfrm>
            <a:off x="658762" y="1763362"/>
            <a:ext cx="8858864" cy="27791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يتألف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العالم الفيزيائي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أحداث يجب النظر إليها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4797273" y="465426"/>
            <a:ext cx="444192" cy="4837472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22461" y="3140873"/>
            <a:ext cx="325095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أنها محتويات إدراكية حسية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4988" y="3137668"/>
            <a:ext cx="325095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وثانياً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أنها ما يمكن أن يستدل بها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ular Callout 5"/>
          <p:cNvSpPr/>
          <p:nvPr/>
        </p:nvSpPr>
        <p:spPr>
          <a:xfrm>
            <a:off x="658762" y="4720479"/>
            <a:ext cx="8858864" cy="9093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ضرورة وصف الوقائع أو الأحداث أو الذرات التي يتشكل منها العالم 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ular Callout 5"/>
          <p:cNvSpPr/>
          <p:nvPr/>
        </p:nvSpPr>
        <p:spPr>
          <a:xfrm>
            <a:off x="658762" y="5807776"/>
            <a:ext cx="8858864" cy="9093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ضرورة ممارسة التحليل 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401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2"/>
          <p:cNvSpPr/>
          <p:nvPr/>
        </p:nvSpPr>
        <p:spPr>
          <a:xfrm rot="21368627">
            <a:off x="501705" y="559939"/>
            <a:ext cx="10757238" cy="580857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: عزيزي المتعلم ، ناقش زملاءك في الاتجاه التحليلي ، مستعيناً بالأسئلة التالية 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س1: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ترى أن الاتجاه التحليلي يمكن أن يصل إلى معرفة دقيقة 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س2: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يعتمد الاتجاه التحليلي على تحليل المشكلات الفلسفية كطريقة حل ) اشرح هذه العبارة موضحا الكيفية التي يقوم بها هذا الاتجاه 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س3: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تقريراً مبسطاً عن أحد رواد الاتجاه التحليلي 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51143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782206"/>
            <a:ext cx="9144000" cy="147095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7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288" y="1158205"/>
            <a:ext cx="11613932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3200" b="1" dirty="0"/>
              <a:t>اتجاه فلسفى </a:t>
            </a:r>
            <a:r>
              <a:rPr lang="ar-KW" sz="3200" b="1" dirty="0"/>
              <a:t>يقوم بتحليل الموضوع إلى عناصره أو وحداته الأولية يسمى </a:t>
            </a:r>
            <a:r>
              <a:rPr lang="ar-SA" sz="3200" b="1" dirty="0"/>
              <a:t>......................... 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26890" y="279348"/>
            <a:ext cx="93813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 : أكمل العبارات التالية بما يناسبها :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4315" y="2005312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الاتجاه التحليلي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87" y="4030040"/>
            <a:ext cx="11613931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</a:pPr>
            <a:r>
              <a:rPr lang="ar-KW" sz="3200" b="1" dirty="0"/>
              <a:t>فيلسوف يرى أن العالم يتألف من وقائع ( ذرية ) يسمى  </a:t>
            </a:r>
            <a:r>
              <a:rPr lang="ar-SA" sz="3200" b="1" dirty="0"/>
              <a:t>.........................</a:t>
            </a:r>
            <a:r>
              <a:rPr lang="ar-KW" sz="3200" b="1" dirty="0"/>
              <a:t>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352612" y="4153517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برتراند رسل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286" y="4930301"/>
            <a:ext cx="11613931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</a:pPr>
            <a:r>
              <a:rPr lang="ar-SA" sz="3200" b="1" dirty="0"/>
              <a:t>مؤلف كتاب</a:t>
            </a:r>
            <a:r>
              <a:rPr lang="ar-KW" sz="3200" b="1" dirty="0"/>
              <a:t>ين</a:t>
            </a:r>
            <a:r>
              <a:rPr lang="ar-SA" sz="3200" b="1" dirty="0"/>
              <a:t> ( </a:t>
            </a:r>
            <a:r>
              <a:rPr lang="ar-KW" sz="3200" b="1" dirty="0"/>
              <a:t>معرفتنا بالعالم الخارجي ، تحليل العقل</a:t>
            </a:r>
            <a:r>
              <a:rPr lang="ar-SA" sz="3200" b="1" dirty="0"/>
              <a:t>) فيلسوف يسمى .........................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8725206" y="5697206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برتراند رسل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286" y="2841070"/>
            <a:ext cx="11613931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</a:pPr>
            <a:r>
              <a:rPr lang="ar-KW" sz="3200" b="1" dirty="0"/>
              <a:t>الوقائع الأولية أو الذرية هي </a:t>
            </a:r>
            <a:r>
              <a:rPr lang="ar-SA" sz="3200" b="1" dirty="0"/>
              <a:t>.........................</a:t>
            </a:r>
            <a:r>
              <a:rPr lang="ar-KW" sz="3200" b="1" dirty="0"/>
              <a:t> 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924232" y="2937944"/>
            <a:ext cx="647242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تحليل العالم أو الوقائع إلى وحدات صغيرة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4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481</Words>
  <Application>Microsoft Office PowerPoint</Application>
  <PresentationFormat>Custom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الاتجاه التحليلي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الفلسفة</dc:title>
  <dc:creator>athari .m</dc:creator>
  <cp:lastModifiedBy>Ahmed</cp:lastModifiedBy>
  <cp:revision>60</cp:revision>
  <dcterms:created xsi:type="dcterms:W3CDTF">2016-10-15T20:13:50Z</dcterms:created>
  <dcterms:modified xsi:type="dcterms:W3CDTF">2019-11-01T17:14:42Z</dcterms:modified>
</cp:coreProperties>
</file>