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7" r:id="rId4"/>
    <p:sldId id="295" r:id="rId5"/>
    <p:sldId id="297" r:id="rId6"/>
    <p:sldId id="298" r:id="rId7"/>
    <p:sldId id="293" r:id="rId8"/>
    <p:sldId id="270" r:id="rId9"/>
    <p:sldId id="299" r:id="rId10"/>
    <p:sldId id="300" r:id="rId11"/>
    <p:sldId id="302" r:id="rId12"/>
    <p:sldId id="30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E57"/>
    <a:srgbClr val="F7A60C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278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172607"/>
            <a:ext cx="9144000" cy="1104244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K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مباحث الفلسفة وأهم اتجاهاتها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9108" y="5144156"/>
            <a:ext cx="10166035" cy="154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K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00000"/>
              </a:lnSpc>
            </a:pPr>
            <a:r>
              <a:rPr lang="ar-K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( 34 )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538258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arenR"/>
            </a:pPr>
            <a:r>
              <a:rPr lang="ar-KW" sz="3200" b="1" dirty="0"/>
              <a:t>أول من وضع بحثاً فلسفياً منظماً يتناول بالفحص والدرس أصل المعرفة فيلسوف يسمى ...................... 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908720" y="3076867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جون لوك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289" y="4047276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arenR" startAt="2"/>
            </a:pPr>
            <a:r>
              <a:rPr lang="ar-KW" sz="3200" b="1" dirty="0"/>
              <a:t>قيمة تتصل بالمعايير التي ينبغي أن يكون على الفرد إتباعها لكي يكون ذو تفكير سليم تسمى ...................... .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134020" y="4585885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قيمة الحق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289" y="5852849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arenR" startAt="3"/>
            </a:pPr>
            <a:r>
              <a:rPr lang="ar-KW" sz="3200" b="1" dirty="0"/>
              <a:t>البحث في طبيعة المعرفة ومصادرها ووسائلها وأدواتها تسمى ...................... 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580820" y="5829113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مبحث المعرفة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 animBg="1"/>
      <p:bldP spid="7" grpId="0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ثالثاً : ما المقصود بكل من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616350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1 ) مبحث المعرفة  :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94289" y="3293172"/>
            <a:ext cx="10952219" cy="1124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هي البحث في </a:t>
            </a:r>
            <a:r>
              <a:rPr lang="ar-KW" sz="3200" b="1" dirty="0">
                <a:solidFill>
                  <a:srgbClr val="C00000"/>
                </a:solidFill>
              </a:rPr>
              <a:t>طبيعة المعرفة </a:t>
            </a:r>
            <a:r>
              <a:rPr lang="ar-KW" sz="3200" b="1" dirty="0">
                <a:solidFill>
                  <a:schemeClr val="accent5"/>
                </a:solidFill>
              </a:rPr>
              <a:t>ومصادرها ووسائلها وأدواتها وحدودها</a:t>
            </a:r>
          </a:p>
        </p:txBody>
      </p:sp>
    </p:spTree>
    <p:extLst>
      <p:ext uri="{BB962C8B-B14F-4D97-AF65-F5344CB8AC3E}">
        <p14:creationId xmlns:p14="http://schemas.microsoft.com/office/powerpoint/2010/main" val="18666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00000"/>
              </a:lnSpc>
              <a:buFont typeface="+mj-lt"/>
              <a:buAutoNum type="arabicParenR"/>
            </a:pPr>
            <a:r>
              <a:rPr lang="ar-KW" sz="3200" b="1" dirty="0"/>
              <a:t>تتصل قيمة الجمال بالمعايير التي ينبغي أن يكون عليها السلوك كي يتوافق مع مبادئ الخير .                                                                   (	          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67008" y="311742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4000" b="1" dirty="0"/>
              <a:t>حل ( تقويم الوحدة الأولى ) صفحة ( 36 )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أجب عن الاسئلة التالية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8" y="2234804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/>
              <a:t>عدد مباحث الفلسفة 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94288" y="4009725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 startAt="2"/>
            </a:pPr>
            <a:r>
              <a:rPr lang="ar-KW" sz="3200" b="1" dirty="0"/>
              <a:t>ما الفرق بين قيمة الخير وقيمة الحق 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72088" y="2986292"/>
            <a:ext cx="10952219" cy="922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1) مبحث الوجود          2) مبحث المعرفة          3) مبحث القيم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12188"/>
              </p:ext>
            </p:extLst>
          </p:nvPr>
        </p:nvGraphicFramePr>
        <p:xfrm>
          <a:off x="472087" y="4761213"/>
          <a:ext cx="109522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110">
                  <a:extLst>
                    <a:ext uri="{9D8B030D-6E8A-4147-A177-3AD203B41FA5}">
                      <a16:colId xmlns:a16="http://schemas.microsoft.com/office/drawing/2014/main" xmlns="" val="2860592031"/>
                    </a:ext>
                  </a:extLst>
                </a:gridCol>
                <a:gridCol w="5476110">
                  <a:extLst>
                    <a:ext uri="{9D8B030D-6E8A-4147-A177-3AD203B41FA5}">
                      <a16:colId xmlns:a16="http://schemas.microsoft.com/office/drawing/2014/main" xmlns="" val="209233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قيمة الحق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قيمة الخير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59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3200" b="1" dirty="0">
                          <a:solidFill>
                            <a:schemeClr val="tx1"/>
                          </a:solidFill>
                          <a:effectLst/>
                        </a:rPr>
                        <a:t>هي المعايير التي يتبعها الفرد لكي يكون ذا </a:t>
                      </a: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</a:rPr>
                        <a:t>تفكير سليم قادر</a:t>
                      </a:r>
                      <a:r>
                        <a:rPr lang="ar-KW" sz="3200" b="1" dirty="0">
                          <a:solidFill>
                            <a:schemeClr val="tx1"/>
                          </a:solidFill>
                          <a:effectLst/>
                        </a:rPr>
                        <a:t> على </a:t>
                      </a: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</a:rPr>
                        <a:t>معرفة الحق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3200" b="1" dirty="0">
                          <a:solidFill>
                            <a:schemeClr val="tx1"/>
                          </a:solidFill>
                          <a:effectLst/>
                        </a:rPr>
                        <a:t>هي المعيار الذي يقاس عليه </a:t>
                      </a: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</a:rPr>
                        <a:t>السلوك الإنساني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496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65" y="1136054"/>
            <a:ext cx="5456791" cy="373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51" y="499871"/>
            <a:ext cx="1161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اختلف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الفلاسفة حول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وماهية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51" y="4875479"/>
            <a:ext cx="11613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ذلك نابع من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اختلاف مباحثها وتباين اتجاهاتها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69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2925" y="366497"/>
            <a:ext cx="1103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منذ القدم إلى يومنا هذا </a:t>
            </a:r>
          </a:p>
          <a:p>
            <a:pPr algn="ctr" rtl="1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عبارة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مجال معرفي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49" y="1616177"/>
            <a:ext cx="1103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يتكون من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مباحث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اساسية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مترابطة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55" y="333350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29" y="330302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330302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Hexagon 33"/>
          <p:cNvSpPr/>
          <p:nvPr/>
        </p:nvSpPr>
        <p:spPr>
          <a:xfrm>
            <a:off x="8745855" y="3638305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الوجود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5106989" y="3607824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المعرفة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1329055" y="3607824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القيم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5148" y="2691031"/>
            <a:ext cx="11017252" cy="400186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4"/>
          <p:cNvSpPr/>
          <p:nvPr/>
        </p:nvSpPr>
        <p:spPr>
          <a:xfrm>
            <a:off x="4969194" y="2373414"/>
            <a:ext cx="2258060" cy="6833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الفلسفة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5817" y="5855084"/>
            <a:ext cx="2743200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الأنطولوجيا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4090" y="5855084"/>
            <a:ext cx="2743200" cy="578882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الأبستمولوجيا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9017" y="5855084"/>
            <a:ext cx="2743200" cy="57888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الأكسيولوجيا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32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055" y="37440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9330055" y="679205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الوجود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0017" y="2895984"/>
            <a:ext cx="2743200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الأنطولوجيا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uble Brace 4"/>
          <p:cNvSpPr/>
          <p:nvPr/>
        </p:nvSpPr>
        <p:spPr>
          <a:xfrm>
            <a:off x="8896825" y="3797893"/>
            <a:ext cx="3009584" cy="2381693"/>
          </a:xfrm>
          <a:prstGeom prst="bracePair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الوجود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بما 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موجود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1" y="518597"/>
            <a:ext cx="840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أقدم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مباحث الفكر الفلسفي </a:t>
            </a:r>
          </a:p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الشرارة التي أضاءت طريق الفلسفة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1" y="3531683"/>
            <a:ext cx="840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فيلسوف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يقوم بال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بحث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الوجود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تعرف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أصله وبدايته وطبيعته وهل هو مادي أم روحي ؟ هل هو ثابت أم متغير ؟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24" y="5375215"/>
            <a:ext cx="840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ولقد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ظهرت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اتجاهات عديدة حول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الوجود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منذ فلاسفة الطبيعة إلى عصرنا الحالي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62" y="1526368"/>
            <a:ext cx="2051523" cy="20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101" y="347454"/>
            <a:ext cx="840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بمعنى هل بإمكان الإنسان :</a:t>
            </a:r>
          </a:p>
          <a:p>
            <a:pPr algn="ctr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يدرك جميع الأشياء ؟ وأن يصل جميع الحقائق 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101" y="1618688"/>
            <a:ext cx="840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وإذا كان ممكن ذلك ممكناً : </a:t>
            </a:r>
          </a:p>
          <a:p>
            <a:pPr algn="ctr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فما هي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معرفة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</a:p>
          <a:p>
            <a:pPr algn="ctr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هي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الحواس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الحواس والعقل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</a:p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هناك مصادر أخرى 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425" y="4115652"/>
            <a:ext cx="627470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 من وضع بحثاً فلسفياً منظماً يتناول بالفحص والدرس أصل المعرفة وماهيتها </a:t>
            </a:r>
          </a:p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جون لوك  </a:t>
            </a:r>
          </a:p>
          <a:p>
            <a:pPr algn="ctr" rtl="1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كتابة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مقالة في العقل البشري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829" y="43282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exagon 9"/>
          <p:cNvSpPr/>
          <p:nvPr/>
        </p:nvSpPr>
        <p:spPr>
          <a:xfrm>
            <a:off x="9310689" y="737624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المعرفة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7790" y="2984884"/>
            <a:ext cx="2743200" cy="578882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الأبستمولوجيا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uble Brace 11"/>
          <p:cNvSpPr/>
          <p:nvPr/>
        </p:nvSpPr>
        <p:spPr>
          <a:xfrm>
            <a:off x="8896825" y="3881019"/>
            <a:ext cx="2834166" cy="2381693"/>
          </a:xfrm>
          <a:prstGeom prst="brace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طبيعة المعرفة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ومصادرها ووسائلها وأدواتها وحدودها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52" y="3912264"/>
            <a:ext cx="1738049" cy="24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8" grpId="0" uiExpand="1" build="p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ics4world.com/vb/dabshcache/2/6717showing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55" y="382025"/>
            <a:ext cx="21431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9393555" y="686824"/>
            <a:ext cx="2120265" cy="1694326"/>
          </a:xfrm>
          <a:prstGeom prst="hexagon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القيم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3517" y="2934084"/>
            <a:ext cx="2743200" cy="57888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الأكسيولوجيا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uble Brace 4"/>
          <p:cNvSpPr/>
          <p:nvPr/>
        </p:nvSpPr>
        <p:spPr>
          <a:xfrm>
            <a:off x="9093517" y="3861393"/>
            <a:ext cx="2743200" cy="2381693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البحث في القيم الثلاث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الخير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الجمال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p:sp>
        <p:nvSpPr>
          <p:cNvPr id="9" name="Rounded Rectangle 11"/>
          <p:cNvSpPr/>
          <p:nvPr/>
        </p:nvSpPr>
        <p:spPr>
          <a:xfrm>
            <a:off x="3213100" y="1645815"/>
            <a:ext cx="4074160" cy="13713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المعيار الذي يقاس عليه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السلوك الإنساني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038935" y="1607475"/>
            <a:ext cx="1828800" cy="1554480"/>
          </a:xfrm>
          <a:prstGeom prst="teardrop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قيمة الخير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3213100" y="3345089"/>
            <a:ext cx="4074160" cy="13713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المعايير التي يتبعها الفرد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لكي يكون ذا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تفكير سليم 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قادر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معرفة الحق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7038935" y="3296571"/>
            <a:ext cx="1828800" cy="1554480"/>
          </a:xfrm>
          <a:prstGeom prst="teardrop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قيمة الحق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22"/>
          <p:cNvSpPr/>
          <p:nvPr/>
        </p:nvSpPr>
        <p:spPr>
          <a:xfrm>
            <a:off x="3213100" y="5125747"/>
            <a:ext cx="4074160" cy="1371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تتصل بمعايير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التذوق الجمالي والفني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بحيث تدرس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الجمال وخصائصه وأهميته أثره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7038935" y="5034185"/>
            <a:ext cx="1828800" cy="1554480"/>
          </a:xfrm>
          <a:prstGeom prst="teardrop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قيمة الجمال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320041" y="1645815"/>
            <a:ext cx="2740659" cy="13713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وتدرسها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فلسفة الأخلاق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20"/>
          <p:cNvSpPr/>
          <p:nvPr/>
        </p:nvSpPr>
        <p:spPr>
          <a:xfrm>
            <a:off x="320040" y="3345089"/>
            <a:ext cx="2740659" cy="13713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وتدرسها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 والفلسفة السياسية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22"/>
          <p:cNvSpPr/>
          <p:nvPr/>
        </p:nvSpPr>
        <p:spPr>
          <a:xfrm>
            <a:off x="320039" y="5125747"/>
            <a:ext cx="2740659" cy="1371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وتدرسها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فلسفة الجمال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lded Corner 5"/>
          <p:cNvSpPr/>
          <p:nvPr/>
        </p:nvSpPr>
        <p:spPr>
          <a:xfrm>
            <a:off x="386079" y="382026"/>
            <a:ext cx="8707437" cy="1129184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 التي يتعامل الإنسان بموجبها مع الظواهر والأشياء التي تحيط به ، كما تحدد علاقة الإنسان بالإنسان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4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43320" y="81989"/>
            <a:ext cx="5351780" cy="6721105"/>
            <a:chOff x="6243320" y="81989"/>
            <a:chExt cx="5351780" cy="672110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0" y="81989"/>
              <a:ext cx="5351780" cy="67211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43320" y="711424"/>
              <a:ext cx="2992119" cy="791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هل اقتصرت </a:t>
              </a:r>
              <a:r>
                <a:rPr lang="ar-KW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دراسة الفلسفة</a:t>
              </a:r>
              <a:r>
                <a:rPr lang="ar-KW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على </a:t>
              </a:r>
              <a:r>
                <a:rPr lang="ar-KW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هذه المباحث فقط </a:t>
              </a:r>
              <a:r>
                <a:rPr lang="ar-KW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؟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Flowchart: Multidocument 6"/>
          <p:cNvSpPr/>
          <p:nvPr/>
        </p:nvSpPr>
        <p:spPr>
          <a:xfrm>
            <a:off x="482600" y="901924"/>
            <a:ext cx="5557520" cy="5486176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r-K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نعم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ولكن هذه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المباحث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تتجدد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مواضيعها</a:t>
            </a:r>
          </a:p>
          <a:p>
            <a:pPr algn="ctr"/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: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فلسفة العلوم ، فلسفة التاريخ ، فلسفة القانون ... إلخ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74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3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90" y="2418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قارني بين </a:t>
            </a: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مباحث الفلسفة </a:t>
            </a:r>
            <a:r>
              <a:rPr lang="ar-KW" sz="32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المطلوب في الجدول التالي :</a:t>
            </a:r>
            <a:endParaRPr lang="en-US" sz="32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60" y="1270000"/>
            <a:ext cx="2834640" cy="822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الأكسيولوجيا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3077780" y="1270000"/>
            <a:ext cx="283464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الأكسيولوجيا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6019800" y="1270000"/>
            <a:ext cx="2834640" cy="822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الأنطولوجيا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961820" y="2255327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مبحث :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60" y="2255327"/>
            <a:ext cx="2834640" cy="1371600"/>
          </a:xfrm>
          <a:prstGeom prst="rect">
            <a:avLst/>
          </a:prstGeom>
          <a:noFill/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7780" y="2255327"/>
            <a:ext cx="2834640" cy="137160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2255327"/>
            <a:ext cx="2834640" cy="1371600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61820" y="3789294"/>
            <a:ext cx="2743200" cy="283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يبحث في :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760" y="3789294"/>
            <a:ext cx="2834640" cy="2834640"/>
          </a:xfrm>
          <a:prstGeom prst="rect">
            <a:avLst/>
          </a:prstGeom>
          <a:noFill/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7780" y="3789294"/>
            <a:ext cx="2834640" cy="283464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3789294"/>
            <a:ext cx="2834640" cy="2834640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554</Words>
  <Application>Microsoft Office PowerPoint</Application>
  <PresentationFormat>Custom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ثانياً : مباحث الفلسفة وأهم اتجاهاتها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58</cp:revision>
  <dcterms:created xsi:type="dcterms:W3CDTF">2016-10-15T20:13:50Z</dcterms:created>
  <dcterms:modified xsi:type="dcterms:W3CDTF">2019-11-01T16:43:28Z</dcterms:modified>
</cp:coreProperties>
</file>