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60C"/>
    <a:srgbClr val="EB5E57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F7EF9-7EB7-48A7-BF44-A9DDE3AB918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CF5985-0908-465D-AC22-D91F84F6231E}">
      <dgm:prSet phldrT="[Text]" custT="1"/>
      <dgm:spPr/>
      <dgm:t>
        <a:bodyPr/>
        <a:lstStyle/>
        <a:p>
          <a:pPr algn="ctr"/>
          <a:r>
            <a:rPr lang="ar-KW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علاقتها بنظرية المعرفة ؟ 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BC606-D69A-4101-8ED2-7FA867A76CAE}" type="parTrans" cxnId="{DE0643C7-765D-496A-8ED2-320E7B63C687}">
      <dgm:prSet/>
      <dgm:spPr/>
      <dgm:t>
        <a:bodyPr/>
        <a:lstStyle/>
        <a:p>
          <a:endParaRPr lang="en-US"/>
        </a:p>
      </dgm:t>
    </dgm:pt>
    <dgm:pt modelId="{683E1946-FEF9-4BC9-9A04-0911D63BFC64}" type="sibTrans" cxnId="{DE0643C7-765D-496A-8ED2-320E7B63C687}">
      <dgm:prSet custT="1"/>
      <dgm:spPr/>
      <dgm:t>
        <a:bodyPr/>
        <a:lstStyle/>
        <a:p>
          <a:pPr algn="ctr"/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8E8B2E-24E9-49E2-A38A-220A6800E3F5}">
      <dgm:prSet custT="1"/>
      <dgm:spPr/>
      <dgm:t>
        <a:bodyPr/>
        <a:lstStyle/>
        <a:p>
          <a:pPr algn="ctr"/>
          <a:r>
            <a:rPr lang="ar-KW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المعرفة ؟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74C1A-53C2-41D5-8A1A-2D508DDF6DB1}" type="sibTrans" cxnId="{1E863A37-CF29-4CB1-A091-2724006928D2}">
      <dgm:prSet custT="1"/>
      <dgm:spPr/>
      <dgm:t>
        <a:bodyPr/>
        <a:lstStyle/>
        <a:p>
          <a:pPr algn="ctr"/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4C8DB3-7DCD-4343-8FEB-67EC8FA0DA91}" type="parTrans" cxnId="{1E863A37-CF29-4CB1-A091-2724006928D2}">
      <dgm:prSet/>
      <dgm:spPr/>
      <dgm:t>
        <a:bodyPr/>
        <a:lstStyle/>
        <a:p>
          <a:endParaRPr lang="en-US"/>
        </a:p>
      </dgm:t>
    </dgm:pt>
    <dgm:pt modelId="{5D2C46C6-A66C-463A-90F7-2129F88B0614}">
      <dgm:prSet phldrT="[Text]" custT="1"/>
      <dgm:spPr/>
      <dgm:t>
        <a:bodyPr/>
        <a:lstStyle/>
        <a:p>
          <a:pPr algn="ctr"/>
          <a:r>
            <a:rPr lang="ar-KW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هي مميزات المعرفة ؟ 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33B6A1-0D0E-4DBC-B713-99DF884C45CE}" type="sibTrans" cxnId="{961D6DB2-1BAF-43A9-A156-4F496C7AEC3A}">
      <dgm:prSet custT="1"/>
      <dgm:spPr/>
      <dgm:t>
        <a:bodyPr/>
        <a:lstStyle/>
        <a:p>
          <a:pPr algn="ctr"/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0B3751-AF37-47F6-A5EB-AB5E6279B011}" type="parTrans" cxnId="{961D6DB2-1BAF-43A9-A156-4F496C7AEC3A}">
      <dgm:prSet/>
      <dgm:spPr/>
      <dgm:t>
        <a:bodyPr/>
        <a:lstStyle/>
        <a:p>
          <a:endParaRPr lang="en-US"/>
        </a:p>
      </dgm:t>
    </dgm:pt>
    <dgm:pt modelId="{4ED9E1F6-B2AD-4E4C-BBF1-B55241555AE2}">
      <dgm:prSet custT="1"/>
      <dgm:spPr/>
      <dgm:t>
        <a:bodyPr/>
        <a:lstStyle/>
        <a:p>
          <a:pPr algn="ctr"/>
          <a:r>
            <a:rPr lang="ar-KW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إسهام التيارات الفلسفية الكبرى فيها ؟ 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FAB51E-8E78-4435-B1E6-277ABAC3F854}" type="parTrans" cxnId="{7E39C80B-2132-4DE8-BB12-6CCF237283C4}">
      <dgm:prSet/>
      <dgm:spPr/>
      <dgm:t>
        <a:bodyPr/>
        <a:lstStyle/>
        <a:p>
          <a:endParaRPr lang="en-US"/>
        </a:p>
      </dgm:t>
    </dgm:pt>
    <dgm:pt modelId="{85D588C2-0894-4E41-AB69-45A283CEF2C0}" type="sibTrans" cxnId="{7E39C80B-2132-4DE8-BB12-6CCF237283C4}">
      <dgm:prSet/>
      <dgm:spPr/>
      <dgm:t>
        <a:bodyPr/>
        <a:lstStyle/>
        <a:p>
          <a:endParaRPr lang="en-US"/>
        </a:p>
      </dgm:t>
    </dgm:pt>
    <dgm:pt modelId="{5E97AE10-79EC-4B27-926D-C8880D7EB251}" type="pres">
      <dgm:prSet presAssocID="{0FCF7EF9-7EB7-48A7-BF44-A9DDE3AB918D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pPr rtl="1"/>
          <a:endParaRPr lang="ar-KW"/>
        </a:p>
      </dgm:t>
    </dgm:pt>
    <dgm:pt modelId="{45F6641B-5EEF-4051-A0C3-785D40A18DA8}" type="pres">
      <dgm:prSet presAssocID="{0FCF7EF9-7EB7-48A7-BF44-A9DDE3AB918D}" presName="dummyMaxCanvas" presStyleCnt="0">
        <dgm:presLayoutVars/>
      </dgm:prSet>
      <dgm:spPr/>
    </dgm:pt>
    <dgm:pt modelId="{DC11FA6E-9FE4-464C-84F3-6AE4DB00B700}" type="pres">
      <dgm:prSet presAssocID="{0FCF7EF9-7EB7-48A7-BF44-A9DDE3AB918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23E87565-5C38-4DD6-9494-FAB6EF6300B9}" type="pres">
      <dgm:prSet presAssocID="{0FCF7EF9-7EB7-48A7-BF44-A9DDE3AB918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B7EFB61D-66BF-4A5C-8009-4EE981A334AE}" type="pres">
      <dgm:prSet presAssocID="{0FCF7EF9-7EB7-48A7-BF44-A9DDE3AB918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08797E65-E513-435D-BEDD-500F466BA897}" type="pres">
      <dgm:prSet presAssocID="{0FCF7EF9-7EB7-48A7-BF44-A9DDE3AB918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B677F994-1B0D-48C6-B982-77715D2D2FDF}" type="pres">
      <dgm:prSet presAssocID="{0FCF7EF9-7EB7-48A7-BF44-A9DDE3AB918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770A84A9-4D99-46E0-ABB3-D7F38D74349E}" type="pres">
      <dgm:prSet presAssocID="{0FCF7EF9-7EB7-48A7-BF44-A9DDE3AB918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2E2587E0-2D0A-4964-81DB-7F06FAF0779B}" type="pres">
      <dgm:prSet presAssocID="{0FCF7EF9-7EB7-48A7-BF44-A9DDE3AB918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4FCD2CC6-F0C8-4164-B2A8-38723C886BE0}" type="pres">
      <dgm:prSet presAssocID="{0FCF7EF9-7EB7-48A7-BF44-A9DDE3AB918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9D1266F4-00AF-4105-AA43-46C926CFBEA4}" type="pres">
      <dgm:prSet presAssocID="{0FCF7EF9-7EB7-48A7-BF44-A9DDE3AB918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AB3823A1-DC0F-41C4-88E6-95D853A472DE}" type="pres">
      <dgm:prSet presAssocID="{0FCF7EF9-7EB7-48A7-BF44-A9DDE3AB918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C2C7C005-EE56-4C6F-BD2C-03E50B7ADA25}" type="pres">
      <dgm:prSet presAssocID="{0FCF7EF9-7EB7-48A7-BF44-A9DDE3AB918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</dgm:ptLst>
  <dgm:cxnLst>
    <dgm:cxn modelId="{D6D0D948-9474-4509-9EB2-88AA69D5EE3A}" type="presOf" srcId="{41CF5985-0908-465D-AC22-D91F84F6231E}" destId="{AB3823A1-DC0F-41C4-88E6-95D853A472DE}" srcOrd="1" destOrd="0" presId="urn:microsoft.com/office/officeart/2005/8/layout/vProcess5"/>
    <dgm:cxn modelId="{45884746-909A-4794-94AE-B9987201E87A}" type="presOf" srcId="{4ED9E1F6-B2AD-4E4C-BBF1-B55241555AE2}" destId="{08797E65-E513-435D-BEDD-500F466BA897}" srcOrd="0" destOrd="0" presId="urn:microsoft.com/office/officeart/2005/8/layout/vProcess5"/>
    <dgm:cxn modelId="{5699A519-8576-4BE8-8F52-FB84BE9A8140}" type="presOf" srcId="{41CF5985-0908-465D-AC22-D91F84F6231E}" destId="{B7EFB61D-66BF-4A5C-8009-4EE981A334AE}" srcOrd="0" destOrd="0" presId="urn:microsoft.com/office/officeart/2005/8/layout/vProcess5"/>
    <dgm:cxn modelId="{55D4E67E-7216-470B-84EE-916AFF23FAAD}" type="presOf" srcId="{0FCF7EF9-7EB7-48A7-BF44-A9DDE3AB918D}" destId="{5E97AE10-79EC-4B27-926D-C8880D7EB251}" srcOrd="0" destOrd="0" presId="urn:microsoft.com/office/officeart/2005/8/layout/vProcess5"/>
    <dgm:cxn modelId="{28140603-1C17-4856-953E-8C7AE6D597FA}" type="presOf" srcId="{C833B6A1-0D0E-4DBC-B713-99DF884C45CE}" destId="{770A84A9-4D99-46E0-ABB3-D7F38D74349E}" srcOrd="0" destOrd="0" presId="urn:microsoft.com/office/officeart/2005/8/layout/vProcess5"/>
    <dgm:cxn modelId="{1E863A37-CF29-4CB1-A091-2724006928D2}" srcId="{0FCF7EF9-7EB7-48A7-BF44-A9DDE3AB918D}" destId="{FD8E8B2E-24E9-49E2-A38A-220A6800E3F5}" srcOrd="0" destOrd="0" parTransId="{164C8DB3-7DCD-4343-8FEB-67EC8FA0DA91}" sibTransId="{6BC74C1A-53C2-41D5-8A1A-2D508DDF6DB1}"/>
    <dgm:cxn modelId="{EDFA0FAD-F65B-4353-AB1A-14272733CD50}" type="presOf" srcId="{683E1946-FEF9-4BC9-9A04-0911D63BFC64}" destId="{2E2587E0-2D0A-4964-81DB-7F06FAF0779B}" srcOrd="0" destOrd="0" presId="urn:microsoft.com/office/officeart/2005/8/layout/vProcess5"/>
    <dgm:cxn modelId="{3F9AEB2A-7E22-46EA-BB4A-E714E30BFA73}" type="presOf" srcId="{4ED9E1F6-B2AD-4E4C-BBF1-B55241555AE2}" destId="{C2C7C005-EE56-4C6F-BD2C-03E50B7ADA25}" srcOrd="1" destOrd="0" presId="urn:microsoft.com/office/officeart/2005/8/layout/vProcess5"/>
    <dgm:cxn modelId="{DE0643C7-765D-496A-8ED2-320E7B63C687}" srcId="{0FCF7EF9-7EB7-48A7-BF44-A9DDE3AB918D}" destId="{41CF5985-0908-465D-AC22-D91F84F6231E}" srcOrd="2" destOrd="0" parTransId="{3D7BC606-D69A-4101-8ED2-7FA867A76CAE}" sibTransId="{683E1946-FEF9-4BC9-9A04-0911D63BFC64}"/>
    <dgm:cxn modelId="{457A295E-78ED-4773-8D24-51BB1D297FD2}" type="presOf" srcId="{5D2C46C6-A66C-463A-90F7-2129F88B0614}" destId="{9D1266F4-00AF-4105-AA43-46C926CFBEA4}" srcOrd="1" destOrd="0" presId="urn:microsoft.com/office/officeart/2005/8/layout/vProcess5"/>
    <dgm:cxn modelId="{7E39C80B-2132-4DE8-BB12-6CCF237283C4}" srcId="{0FCF7EF9-7EB7-48A7-BF44-A9DDE3AB918D}" destId="{4ED9E1F6-B2AD-4E4C-BBF1-B55241555AE2}" srcOrd="3" destOrd="0" parTransId="{7BFAB51E-8E78-4435-B1E6-277ABAC3F854}" sibTransId="{85D588C2-0894-4E41-AB69-45A283CEF2C0}"/>
    <dgm:cxn modelId="{6DD8E31A-DEF0-4786-A925-2ADCE9791F1E}" type="presOf" srcId="{FD8E8B2E-24E9-49E2-A38A-220A6800E3F5}" destId="{DC11FA6E-9FE4-464C-84F3-6AE4DB00B700}" srcOrd="0" destOrd="0" presId="urn:microsoft.com/office/officeart/2005/8/layout/vProcess5"/>
    <dgm:cxn modelId="{961D6DB2-1BAF-43A9-A156-4F496C7AEC3A}" srcId="{0FCF7EF9-7EB7-48A7-BF44-A9DDE3AB918D}" destId="{5D2C46C6-A66C-463A-90F7-2129F88B0614}" srcOrd="1" destOrd="0" parTransId="{8A0B3751-AF37-47F6-A5EB-AB5E6279B011}" sibTransId="{C833B6A1-0D0E-4DBC-B713-99DF884C45CE}"/>
    <dgm:cxn modelId="{E4BF248A-6A20-4CB5-A446-314F589253A4}" type="presOf" srcId="{5D2C46C6-A66C-463A-90F7-2129F88B0614}" destId="{23E87565-5C38-4DD6-9494-FAB6EF6300B9}" srcOrd="0" destOrd="0" presId="urn:microsoft.com/office/officeart/2005/8/layout/vProcess5"/>
    <dgm:cxn modelId="{DD6989F2-FD94-454C-B5B9-F4182208AB92}" type="presOf" srcId="{6BC74C1A-53C2-41D5-8A1A-2D508DDF6DB1}" destId="{B677F994-1B0D-48C6-B982-77715D2D2FDF}" srcOrd="0" destOrd="0" presId="urn:microsoft.com/office/officeart/2005/8/layout/vProcess5"/>
    <dgm:cxn modelId="{AF2A72D4-AE9A-45AA-8875-735A1793D963}" type="presOf" srcId="{FD8E8B2E-24E9-49E2-A38A-220A6800E3F5}" destId="{4FCD2CC6-F0C8-4164-B2A8-38723C886BE0}" srcOrd="1" destOrd="0" presId="urn:microsoft.com/office/officeart/2005/8/layout/vProcess5"/>
    <dgm:cxn modelId="{D700C985-95C8-44B0-AF08-643F9BA3B537}" type="presParOf" srcId="{5E97AE10-79EC-4B27-926D-C8880D7EB251}" destId="{45F6641B-5EEF-4051-A0C3-785D40A18DA8}" srcOrd="0" destOrd="0" presId="urn:microsoft.com/office/officeart/2005/8/layout/vProcess5"/>
    <dgm:cxn modelId="{8124D47A-9F08-4273-A860-0913DC3028AF}" type="presParOf" srcId="{5E97AE10-79EC-4B27-926D-C8880D7EB251}" destId="{DC11FA6E-9FE4-464C-84F3-6AE4DB00B700}" srcOrd="1" destOrd="0" presId="urn:microsoft.com/office/officeart/2005/8/layout/vProcess5"/>
    <dgm:cxn modelId="{8E807DB6-9705-4227-95FF-7F63691C2B67}" type="presParOf" srcId="{5E97AE10-79EC-4B27-926D-C8880D7EB251}" destId="{23E87565-5C38-4DD6-9494-FAB6EF6300B9}" srcOrd="2" destOrd="0" presId="urn:microsoft.com/office/officeart/2005/8/layout/vProcess5"/>
    <dgm:cxn modelId="{F37EE1AF-E246-43BC-B48E-F485F1BAB48D}" type="presParOf" srcId="{5E97AE10-79EC-4B27-926D-C8880D7EB251}" destId="{B7EFB61D-66BF-4A5C-8009-4EE981A334AE}" srcOrd="3" destOrd="0" presId="urn:microsoft.com/office/officeart/2005/8/layout/vProcess5"/>
    <dgm:cxn modelId="{E9DDB3A3-2E4D-4C5F-A238-CE0D0F9E416B}" type="presParOf" srcId="{5E97AE10-79EC-4B27-926D-C8880D7EB251}" destId="{08797E65-E513-435D-BEDD-500F466BA897}" srcOrd="4" destOrd="0" presId="urn:microsoft.com/office/officeart/2005/8/layout/vProcess5"/>
    <dgm:cxn modelId="{7E667B5C-50DB-4968-A4D4-D489BD39946E}" type="presParOf" srcId="{5E97AE10-79EC-4B27-926D-C8880D7EB251}" destId="{B677F994-1B0D-48C6-B982-77715D2D2FDF}" srcOrd="5" destOrd="0" presId="urn:microsoft.com/office/officeart/2005/8/layout/vProcess5"/>
    <dgm:cxn modelId="{534C13D3-DA5D-4080-B730-43785EF4C880}" type="presParOf" srcId="{5E97AE10-79EC-4B27-926D-C8880D7EB251}" destId="{770A84A9-4D99-46E0-ABB3-D7F38D74349E}" srcOrd="6" destOrd="0" presId="urn:microsoft.com/office/officeart/2005/8/layout/vProcess5"/>
    <dgm:cxn modelId="{D6F62713-26CE-4D48-8B6E-69AA71EE8A1B}" type="presParOf" srcId="{5E97AE10-79EC-4B27-926D-C8880D7EB251}" destId="{2E2587E0-2D0A-4964-81DB-7F06FAF0779B}" srcOrd="7" destOrd="0" presId="urn:microsoft.com/office/officeart/2005/8/layout/vProcess5"/>
    <dgm:cxn modelId="{4F64C4F0-EC83-4107-842A-C07A9437A62D}" type="presParOf" srcId="{5E97AE10-79EC-4B27-926D-C8880D7EB251}" destId="{4FCD2CC6-F0C8-4164-B2A8-38723C886BE0}" srcOrd="8" destOrd="0" presId="urn:microsoft.com/office/officeart/2005/8/layout/vProcess5"/>
    <dgm:cxn modelId="{455CC958-84C5-4AC2-B5AD-FD2C3088A23E}" type="presParOf" srcId="{5E97AE10-79EC-4B27-926D-C8880D7EB251}" destId="{9D1266F4-00AF-4105-AA43-46C926CFBEA4}" srcOrd="9" destOrd="0" presId="urn:microsoft.com/office/officeart/2005/8/layout/vProcess5"/>
    <dgm:cxn modelId="{187532DA-243D-4FA9-8993-D016085DC75B}" type="presParOf" srcId="{5E97AE10-79EC-4B27-926D-C8880D7EB251}" destId="{AB3823A1-DC0F-41C4-88E6-95D853A472DE}" srcOrd="10" destOrd="0" presId="urn:microsoft.com/office/officeart/2005/8/layout/vProcess5"/>
    <dgm:cxn modelId="{BE50BF2D-1130-41FC-9871-B10974B10F08}" type="presParOf" srcId="{5E97AE10-79EC-4B27-926D-C8880D7EB251}" destId="{C2C7C005-EE56-4C6F-BD2C-03E50B7ADA2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1FA6E-9FE4-464C-84F3-6AE4DB00B700}">
      <dsp:nvSpPr>
        <dsp:cNvPr id="0" name=""/>
        <dsp:cNvSpPr/>
      </dsp:nvSpPr>
      <dsp:spPr>
        <a:xfrm>
          <a:off x="1913890" y="0"/>
          <a:ext cx="7655560" cy="11921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المعرفة ؟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8335" y="34916"/>
        <a:ext cx="6276199" cy="1122274"/>
      </dsp:txXfrm>
    </dsp:sp>
    <dsp:sp modelId="{23E87565-5C38-4DD6-9494-FAB6EF6300B9}">
      <dsp:nvSpPr>
        <dsp:cNvPr id="0" name=""/>
        <dsp:cNvSpPr/>
      </dsp:nvSpPr>
      <dsp:spPr>
        <a:xfrm>
          <a:off x="1272736" y="1408853"/>
          <a:ext cx="7655560" cy="1192106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هي مميزات المعرفة ؟ 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3675" y="1443769"/>
        <a:ext cx="6169706" cy="1122274"/>
      </dsp:txXfrm>
    </dsp:sp>
    <dsp:sp modelId="{B7EFB61D-66BF-4A5C-8009-4EE981A334AE}">
      <dsp:nvSpPr>
        <dsp:cNvPr id="0" name=""/>
        <dsp:cNvSpPr/>
      </dsp:nvSpPr>
      <dsp:spPr>
        <a:xfrm>
          <a:off x="641153" y="2817706"/>
          <a:ext cx="7655560" cy="1192106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علاقتها بنظرية المعرفة ؟ 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522" y="2852622"/>
        <a:ext cx="6179275" cy="1122274"/>
      </dsp:txXfrm>
    </dsp:sp>
    <dsp:sp modelId="{08797E65-E513-435D-BEDD-500F466BA897}">
      <dsp:nvSpPr>
        <dsp:cNvPr id="0" name=""/>
        <dsp:cNvSpPr/>
      </dsp:nvSpPr>
      <dsp:spPr>
        <a:xfrm>
          <a:off x="0" y="4226560"/>
          <a:ext cx="7655560" cy="119210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إسهام التيارات الفلسفية الكبرى فيها ؟ 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0938" y="4261476"/>
        <a:ext cx="6169706" cy="1122274"/>
      </dsp:txXfrm>
    </dsp:sp>
    <dsp:sp modelId="{B677F994-1B0D-48C6-B982-77715D2D2FDF}">
      <dsp:nvSpPr>
        <dsp:cNvPr id="0" name=""/>
        <dsp:cNvSpPr/>
      </dsp:nvSpPr>
      <dsp:spPr>
        <a:xfrm>
          <a:off x="191389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8236" y="913045"/>
        <a:ext cx="426177" cy="583089"/>
      </dsp:txXfrm>
    </dsp:sp>
    <dsp:sp modelId="{770A84A9-4D99-46E0-ABB3-D7F38D74349E}">
      <dsp:nvSpPr>
        <dsp:cNvPr id="0" name=""/>
        <dsp:cNvSpPr/>
      </dsp:nvSpPr>
      <dsp:spPr>
        <a:xfrm>
          <a:off x="1272736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7082" y="2321898"/>
        <a:ext cx="426177" cy="583089"/>
      </dsp:txXfrm>
    </dsp:sp>
    <dsp:sp modelId="{2E2587E0-2D0A-4964-81DB-7F06FAF0779B}">
      <dsp:nvSpPr>
        <dsp:cNvPr id="0" name=""/>
        <dsp:cNvSpPr/>
      </dsp:nvSpPr>
      <dsp:spPr>
        <a:xfrm>
          <a:off x="641153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5499" y="3730752"/>
        <a:ext cx="426177" cy="58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313282"/>
            <a:ext cx="9144000" cy="997271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الاتجاهات الفلسفية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60937" y="5344913"/>
            <a:ext cx="9144000" cy="138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91" y="624051"/>
            <a:ext cx="1128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تقوم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الاتجاهات الفلسفية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على (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موقف معرفي 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محدد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770" y="4562035"/>
            <a:ext cx="1128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ومصطلح (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نظرية المعرفة 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مصطلح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حديث نسبياً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291" y="2667283"/>
            <a:ext cx="1128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وتعتبر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المعرفة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موضوعا لـ (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نظرية المعرفة 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571625"/>
            <a:ext cx="1990725" cy="514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6" name="Arrow: Down 5"/>
          <p:cNvSpPr/>
          <p:nvPr/>
        </p:nvSpPr>
        <p:spPr>
          <a:xfrm>
            <a:off x="5962650" y="2104649"/>
            <a:ext cx="419100" cy="42900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975" y="3562423"/>
            <a:ext cx="1990725" cy="514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8" name="Arrow: Down 7"/>
          <p:cNvSpPr/>
          <p:nvPr/>
        </p:nvSpPr>
        <p:spPr>
          <a:xfrm>
            <a:off x="5153025" y="4095447"/>
            <a:ext cx="419100" cy="42900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pic>
        <p:nvPicPr>
          <p:cNvPr id="9" name="Picture 2" descr="http://images.clipartpanda.com/philosophy-clipart-philosop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027" y="3105783"/>
            <a:ext cx="2897431" cy="320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70" y="294835"/>
            <a:ext cx="11287760" cy="148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ومصطلح (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نظرية المعرفة 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مصطلح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حديث نسبياً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5101" y="2480061"/>
            <a:ext cx="530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يعود إلى القرن ( 18 )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5100" y="3309280"/>
            <a:ext cx="530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الفيلسوف الألماني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رينهولد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عام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5671335" y="-1460140"/>
            <a:ext cx="576469" cy="704761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2475" y="1195263"/>
            <a:ext cx="1695450" cy="514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488140" y="3047126"/>
            <a:ext cx="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5400000">
            <a:off x="9195142" y="2563823"/>
            <a:ext cx="576469" cy="319609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8993" y="4524940"/>
            <a:ext cx="2761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للدلالة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المجال الثاني الذي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تهتم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به الفلسفة وهو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7924" y="4508435"/>
            <a:ext cx="2773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وللتأكيد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أهمية ما قدمه الفيلسوف الألماني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كانت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في مجال المعرفة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175" y="2458765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ولكن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مناقشة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موضوع المعرفة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قبل الفلاسفة قديم قدم الفلسفة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175" y="372281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والدليل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ما قدمه 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35762" y="3448491"/>
            <a:ext cx="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5400000">
            <a:off x="2147527" y="2908348"/>
            <a:ext cx="576469" cy="319609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894262"/>
            <a:ext cx="304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ابن سينا وابن رشد </a:t>
            </a: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 الإسلامية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6293" y="4894262"/>
            <a:ext cx="3368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أفلاطون وأرسطو </a:t>
            </a: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 اليونانية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91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6164166"/>
              </p:ext>
            </p:extLst>
          </p:nvPr>
        </p:nvGraphicFramePr>
        <p:xfrm>
          <a:off x="1241424" y="719666"/>
          <a:ext cx="95694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Greek philosopher thinking 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7" y="564867"/>
            <a:ext cx="1789912" cy="2632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42252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1FA6E-9FE4-464C-84F3-6AE4DB00B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C11FA6E-9FE4-464C-84F3-6AE4DB00B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77F994-1B0D-48C6-B982-77715D2D2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B677F994-1B0D-48C6-B982-77715D2D2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87565-5C38-4DD6-9494-FAB6EF630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23E87565-5C38-4DD6-9494-FAB6EF630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A84A9-4D99-46E0-ABB3-D7F38D743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70A84A9-4D99-46E0-ABB3-D7F38D743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EFB61D-66BF-4A5C-8009-4EE981A33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B7EFB61D-66BF-4A5C-8009-4EE981A33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2587E0-2D0A-4964-81DB-7F06FAF07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2E2587E0-2D0A-4964-81DB-7F06FAF07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797E65-E513-435D-BEDD-500F466BA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08797E65-E513-435D-BEDD-500F466BA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78813" y="283137"/>
            <a:ext cx="7655560" cy="1192106"/>
            <a:chOff x="1913890" y="0"/>
            <a:chExt cx="7655560" cy="1192106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913890" y="0"/>
              <a:ext cx="7655560" cy="11921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: Rounded Corners 4"/>
            <p:cNvSpPr txBox="1"/>
            <p:nvPr/>
          </p:nvSpPr>
          <p:spPr>
            <a:xfrm>
              <a:off x="1913891" y="34916"/>
              <a:ext cx="7620644" cy="1122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KW" sz="32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المعرفة ؟</a:t>
              </a:r>
              <a:endParaRPr lang="en-US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2096206" y="3489702"/>
            <a:ext cx="9338500" cy="273724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KW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وهذا يعني أن </a:t>
            </a:r>
            <a:r>
              <a:rPr lang="ar-K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صورة المعرفة وشكلها ذاتي </a:t>
            </a:r>
            <a:r>
              <a:rPr lang="ar-KW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يحققه الإنسان</a:t>
            </a:r>
          </a:p>
          <a:p>
            <a:pPr marL="0" indent="0" algn="ctr" rtl="1">
              <a:buNone/>
            </a:pPr>
            <a:r>
              <a:rPr lang="ar-KW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بواسطة حواسه وعقله</a:t>
            </a:r>
          </a:p>
          <a:p>
            <a:pPr marL="0" indent="0" algn="ctr" rtl="1">
              <a:buNone/>
            </a:pPr>
            <a:r>
              <a:rPr lang="ar-KW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أما مضمونها ف</a:t>
            </a:r>
            <a:r>
              <a:rPr lang="ar-K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موضوعي</a:t>
            </a:r>
            <a:r>
              <a:rPr lang="ar-KW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 rtl="1">
              <a:buNone/>
            </a:pPr>
            <a:r>
              <a:rPr lang="ar-KW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يتعلق بالعالم بمختلف أحداثه وظواهره الطبيعية والإنسانية على حد سواء</a:t>
            </a:r>
            <a:endParaRPr lang="en-US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/>
            <a:endParaRPr lang="en-US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3.bp.blogspot.com/-AOpidWGmV0Q/Tab64us8iQI/AAAAAAAAADU/JG4iU-lvtyA/s320/sen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34" y="3388999"/>
            <a:ext cx="1467000" cy="14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92452" y="1688514"/>
            <a:ext cx="11791910" cy="65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 هي ال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صورة الذاتية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 يشكلها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الإنسان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حول مختلف الظواهر الخارجية أو الإنسانية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7" y="4928878"/>
            <a:ext cx="1482581" cy="1186065"/>
          </a:xfrm>
          <a:prstGeom prst="rect">
            <a:avLst/>
          </a:prstGeom>
        </p:spPr>
      </p:pic>
      <p:pic>
        <p:nvPicPr>
          <p:cNvPr id="9" name="Picture 2" descr="https://encrypted-tbn2.gstatic.com/images?q=tbn:ANd9GcSxINdWRyOz08XhJqW2o-wN5dHhDKKs1u93uZhS2cT8kCwdqapO3w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7437420">
            <a:off x="6361629" y="2328703"/>
            <a:ext cx="941284" cy="94128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5107012" y="2271230"/>
            <a:ext cx="1328119" cy="1035904"/>
            <a:chOff x="4071890" y="2653822"/>
            <a:chExt cx="2347993" cy="1671803"/>
          </a:xfrm>
        </p:grpSpPr>
        <p:pic>
          <p:nvPicPr>
            <p:cNvPr id="11" name="Picture 4" descr="http://www.do2learn.com/picturecards/images/imageschedule/looksee_l.gif"/>
            <p:cNvPicPr>
              <a:picLocks noChangeAspect="1"/>
            </p:cNvPicPr>
            <p:nvPr/>
          </p:nvPicPr>
          <p:blipFill>
            <a:blip r:embed="rId5"/>
            <a:srcRect r="13172"/>
            <a:stretch>
              <a:fillRect/>
            </a:stretch>
          </p:blipFill>
          <p:spPr>
            <a:xfrm>
              <a:off x="4071890" y="2653822"/>
              <a:ext cx="1850544" cy="16621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Picture 4" descr="http://www.do2learn.com/picturecards/images/imageschedule/looksee_l.gif"/>
            <p:cNvPicPr>
              <a:picLocks noChangeAspect="1"/>
            </p:cNvPicPr>
            <p:nvPr/>
          </p:nvPicPr>
          <p:blipFill>
            <a:blip r:embed="rId5"/>
            <a:srcRect l="64048"/>
            <a:stretch>
              <a:fillRect/>
            </a:stretch>
          </p:blipFill>
          <p:spPr>
            <a:xfrm>
              <a:off x="5653662" y="2663447"/>
              <a:ext cx="766221" cy="1662178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83535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896" y="517821"/>
            <a:ext cx="7655560" cy="1192106"/>
            <a:chOff x="1272736" y="1408853"/>
            <a:chExt cx="7655560" cy="1192106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272736" y="1408853"/>
              <a:ext cx="7655560" cy="11921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: Rounded Corners 4"/>
            <p:cNvSpPr txBox="1"/>
            <p:nvPr/>
          </p:nvSpPr>
          <p:spPr>
            <a:xfrm>
              <a:off x="1367613" y="1443769"/>
              <a:ext cx="7525768" cy="1122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KW" sz="32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هي مميزات المعرفة ؟ </a:t>
              </a:r>
              <a:endParaRPr lang="en-US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flipH="1">
            <a:off x="293347" y="2128241"/>
            <a:ext cx="2743200" cy="35661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تتصف المعرفة بكونها تاريخية 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وهذا يعني أننا ننتقل </a:t>
            </a:r>
          </a:p>
          <a:p>
            <a:pPr algn="ctr" rtl="1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الجهل إلى المعرفة </a:t>
            </a:r>
          </a:p>
          <a:p>
            <a:pPr algn="ctr" rtl="1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ومن معرفة محدودة إلى معرفة دقيقة </a:t>
            </a:r>
          </a:p>
          <a:p>
            <a:pPr algn="ctr" rtl="1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وهو ما يفيد الإنسانية تغتني وتتقدم تاريخياً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88797" y="2343684"/>
            <a:ext cx="2743200" cy="35661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lvl="1"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 واقعاً قائماً 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 rtl="1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فمن خلال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الحياة العملية المباشرة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نعرف ونتعرف على الأشياء والكائنات الطبيعية المختلفة وعلى الإنسان نفسه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5661" y="2988023"/>
            <a:ext cx="2743200" cy="32932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KW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تتميز المعرفة بطابعها الاجتماعي </a:t>
            </a:r>
            <a:r>
              <a:rPr lang="ar-K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KW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الرغم من طابعها الذاتي </a:t>
            </a:r>
            <a:r>
              <a:rPr lang="ar-K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 rtl="1"/>
            <a:r>
              <a:rPr lang="ar-K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أن في الحياة الإجتماعية تتم المعرفة واكتشاف الأشياء والكائنات وفيه تتم عملية المعرفة 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0954" y="2988022"/>
            <a:ext cx="2743200" cy="329184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تتصف المعرفة بطابعها التطبيقي </a:t>
            </a:r>
          </a:p>
          <a:p>
            <a:pPr algn="ctr" rtl="1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عملية وتطبيقية استعملها الإنسان لتلبية مطالبة وحاجاته قبل أن تصبح مشكلة فلسفية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39"/>
          <p:cNvSpPr/>
          <p:nvPr/>
        </p:nvSpPr>
        <p:spPr>
          <a:xfrm rot="17853649">
            <a:off x="8738802" y="1645282"/>
            <a:ext cx="550249" cy="9160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40"/>
          <p:cNvSpPr/>
          <p:nvPr/>
        </p:nvSpPr>
        <p:spPr>
          <a:xfrm rot="3746351" flipH="1">
            <a:off x="2936293" y="1653714"/>
            <a:ext cx="550249" cy="9160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41"/>
          <p:cNvSpPr/>
          <p:nvPr/>
        </p:nvSpPr>
        <p:spPr>
          <a:xfrm rot="20722761">
            <a:off x="7258481" y="1799457"/>
            <a:ext cx="550249" cy="9160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42"/>
          <p:cNvSpPr/>
          <p:nvPr/>
        </p:nvSpPr>
        <p:spPr>
          <a:xfrm rot="1005718" flipH="1">
            <a:off x="4945013" y="1761922"/>
            <a:ext cx="550249" cy="9160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40" y="470536"/>
            <a:ext cx="11827406" cy="7917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موضوعات نظرية المعرفة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010" y="1389979"/>
            <a:ext cx="11287760" cy="914400"/>
          </a:xfrm>
          <a:prstGeom prst="rect">
            <a:avLst/>
          </a:prstGeom>
          <a:solidFill>
            <a:srgbClr val="8ECECD"/>
          </a:solidFill>
          <a:ln>
            <a:solidFill>
              <a:srgbClr val="8ECEC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dk1"/>
                </a:solidFill>
              </a:rPr>
              <a:t>على الرغم من اختلاف الفلاسفة المحدثين والمعاصرين في تحديد مضمون نظرية المعرفة ، إلا أننا نستطيع القول أن نظرية المعرفة تناقش ثلاثة عناصر رئيسية :</a:t>
            </a:r>
            <a:endParaRPr lang="en-US" sz="2800" b="1" dirty="0">
              <a:solidFill>
                <a:schemeClr val="dk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27540" y="2284059"/>
            <a:ext cx="5080" cy="365760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67020" y="2657834"/>
            <a:ext cx="8229600" cy="0"/>
          </a:xfrm>
          <a:prstGeom prst="lin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67020" y="2655294"/>
            <a:ext cx="0" cy="457200"/>
          </a:xfrm>
          <a:prstGeom prst="straightConnector1">
            <a:avLst/>
          </a:prstGeom>
          <a:ln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283920" y="2655294"/>
            <a:ext cx="0" cy="457200"/>
          </a:xfrm>
          <a:prstGeom prst="straightConnector1">
            <a:avLst/>
          </a:prstGeom>
          <a:ln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32620" y="2655294"/>
            <a:ext cx="0" cy="457200"/>
          </a:xfrm>
          <a:prstGeom prst="straightConnector1">
            <a:avLst/>
          </a:prstGeom>
          <a:ln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 Diagonal Corner Rectangle 15"/>
          <p:cNvSpPr/>
          <p:nvPr/>
        </p:nvSpPr>
        <p:spPr>
          <a:xfrm>
            <a:off x="8305260" y="3120509"/>
            <a:ext cx="3200400" cy="3291840"/>
          </a:xfrm>
          <a:prstGeom prst="round2DiagRect">
            <a:avLst/>
          </a:prstGeom>
          <a:noFill/>
          <a:ln w="38100">
            <a:solidFill>
              <a:srgbClr val="EA4095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</a:rPr>
              <a:t>1) دراسة علاقة الإنسان بالعالم </a:t>
            </a:r>
            <a:endParaRPr lang="en-US" sz="2800" b="1" dirty="0">
              <a:solidFill>
                <a:schemeClr val="dk1"/>
              </a:solidFill>
            </a:endParaRPr>
          </a:p>
        </p:txBody>
      </p:sp>
      <p:sp>
        <p:nvSpPr>
          <p:cNvPr id="10" name="Round Diagonal Corner Rectangle 16"/>
          <p:cNvSpPr/>
          <p:nvPr/>
        </p:nvSpPr>
        <p:spPr>
          <a:xfrm>
            <a:off x="4444460" y="3120509"/>
            <a:ext cx="3200400" cy="3291840"/>
          </a:xfrm>
          <a:prstGeom prst="round2DiagRect">
            <a:avLst/>
          </a:prstGeom>
          <a:noFill/>
          <a:ln w="38100">
            <a:solidFill>
              <a:srgbClr val="CEE06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</a:rPr>
              <a:t>2) مصادر ووسائل المعرفة التي يستخدمها الإنسان سواء تعلق الأمر بالحواس أو بالعقل أو بالمناهج العلمية المختلفة</a:t>
            </a:r>
            <a:endParaRPr lang="en-US" sz="2800" b="1" dirty="0">
              <a:solidFill>
                <a:schemeClr val="dk1"/>
              </a:solidFill>
            </a:endParaRPr>
          </a:p>
        </p:txBody>
      </p:sp>
      <p:sp>
        <p:nvSpPr>
          <p:cNvPr id="11" name="Round Diagonal Corner Rectangle 17"/>
          <p:cNvSpPr/>
          <p:nvPr/>
        </p:nvSpPr>
        <p:spPr>
          <a:xfrm>
            <a:off x="583660" y="3112494"/>
            <a:ext cx="3200400" cy="3291840"/>
          </a:xfrm>
          <a:prstGeom prst="round2DiagRect">
            <a:avLst/>
          </a:prstGeom>
          <a:noFill/>
          <a:ln w="38100">
            <a:solidFill>
              <a:srgbClr val="A3459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</a:rPr>
              <a:t>3) مسألة الحقيقة سواء تعلق الأمر بقدرة الإنسان على بلوغ الحقيقة أو حقيقة المعارف التي توصل إليها </a:t>
            </a:r>
            <a:endParaRPr lang="en-US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71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1735" y="3021235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بعد قراءة الفقرة السابقة ، أجيبي عما يلي :</a:t>
            </a:r>
            <a:endParaRPr lang="ar-KW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734" y="3817096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 </a:t>
            </a:r>
            <a:r>
              <a:rPr lang="ar-K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الفيلسوف الذي استعمل مصطلح نظرية المعرفة في القرن ( 18 ) هو </a:t>
            </a:r>
            <a:r>
              <a:rPr lang="ar-S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.........................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734" y="4544835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( 2 ) الفلاسفة الذين ناقشوا موضوع المعرفة في الفلسفة اليونانية هم ................ و ................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6637" y="3854883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رينهولد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3642" y="4582622"/>
            <a:ext cx="1438423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افلاطون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3" y="261728"/>
            <a:ext cx="10161350" cy="2866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713614" y="4572908"/>
            <a:ext cx="1438423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أرسطو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734" y="5300647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( 2 ) الفلاسفة الذين ناقشوا موضوع المعرفة في الفلسفة الاسلامية هم ............... و ...............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55152" y="5320126"/>
            <a:ext cx="1438423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ابن سينا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4232" y="5300647"/>
            <a:ext cx="1438423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ابن رشد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29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8" grpId="0"/>
      <p:bldP spid="19" grpId="0"/>
      <p:bldP spid="15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404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الاتجاهات الفلسفية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8</cp:revision>
  <dcterms:created xsi:type="dcterms:W3CDTF">2016-10-15T20:13:50Z</dcterms:created>
  <dcterms:modified xsi:type="dcterms:W3CDTF">2019-11-01T16:44:12Z</dcterms:modified>
</cp:coreProperties>
</file>