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0" r:id="rId5"/>
    <p:sldId id="262" r:id="rId6"/>
    <p:sldId id="267" r:id="rId7"/>
    <p:sldId id="268" r:id="rId8"/>
    <p:sldId id="269" r:id="rId9"/>
    <p:sldId id="270" r:id="rId10"/>
    <p:sldId id="275" r:id="rId11"/>
    <p:sldId id="276" r:id="rId12"/>
    <p:sldId id="277" r:id="rId13"/>
    <p:sldId id="266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9074"/>
    <a:srgbClr val="5EC3B6"/>
    <a:srgbClr val="8A9EAC"/>
    <a:srgbClr val="F59C96"/>
    <a:srgbClr val="D0DD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0123"/>
            <a:ext cx="4984347" cy="18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9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D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7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48602"/>
          <a:stretch/>
        </p:blipFill>
        <p:spPr>
          <a:xfrm flipV="1">
            <a:off x="0" y="3333134"/>
            <a:ext cx="12192000" cy="35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7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7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81136"/>
            <a:ext cx="6003312" cy="3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9474" y="2030328"/>
            <a:ext cx="8582526" cy="48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8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3609474" y="0"/>
            <a:ext cx="8582526" cy="48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6003312" cy="3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9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0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B97-FFA7-494D-AC64-F2D67C82455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74D0-4A00-4B57-8D2B-4921313EB7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9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1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2B97-FFA7-494D-AC64-F2D67C82455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E74D0-4A00-4B57-8D2B-4921313E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553" y="4699739"/>
            <a:ext cx="9343293" cy="13740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2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794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131" y="1366863"/>
            <a:ext cx="11613737" cy="1932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الاسطورة تفسر الأحداث وفقاً لنظام يقود على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وجود إله لكل شيء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العالم 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سواء كان 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خلق العالم وظواهره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الإنسان وقضاياه وقيمه </a:t>
            </a:r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هناك إله للرعد والبرق والمطر والخير والشر ... ألخ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131" y="3756531"/>
            <a:ext cx="11613737" cy="77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وفكرة وجود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إله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لكل شيء اعطى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تماسك واتساق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تفسيير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العالم والإنسان وقضاياه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40" y="4986892"/>
            <a:ext cx="9120999" cy="1232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تتميز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الأساطير بطابعها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القصصي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الشعري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الذي يعتمد على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الخيال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أن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لغة الأسطورة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تتصف بطابعها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الأدبي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والخيالي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87" y="308551"/>
            <a:ext cx="3257793" cy="1058312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19462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89" y="2073562"/>
            <a:ext cx="3257793" cy="1052179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5974" y="4054889"/>
            <a:ext cx="11557822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الإنسان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القديم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ينظر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إلى الطبيعة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نظرة حيوية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975" y="3231929"/>
            <a:ext cx="11557823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أقدم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أنماط التفكير الإنساني لكنه يتخذ نظاماً معيناً مثل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الأسطوري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974" y="4927149"/>
            <a:ext cx="115578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ويتعامل معها كـ ( كائن حي ) وينظر إلى مظاهرها وكأنها تعبير عن غايات تهدف الطبيعة للقيام بها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974" y="6053667"/>
            <a:ext cx="11557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وهو ما يعرف بمبدأ (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حيوية الطبيعية 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12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6809" y="205561"/>
            <a:ext cx="11779049" cy="924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مميزات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الغائي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5825832" y="-1768293"/>
            <a:ext cx="575186" cy="6267839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71148" y="1653612"/>
            <a:ext cx="4572000" cy="10972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</a:rPr>
              <a:t>تفسير</a:t>
            </a:r>
            <a:r>
              <a:rPr lang="ar-KW" sz="2800" b="1" dirty="0">
                <a:solidFill>
                  <a:schemeClr val="tx1"/>
                </a:solidFill>
              </a:rPr>
              <a:t> الأحداث والظواهر الطبيعية </a:t>
            </a:r>
          </a:p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</a:rPr>
              <a:t>على </a:t>
            </a:r>
            <a:r>
              <a:rPr lang="ar-KW" sz="2800" b="1" dirty="0">
                <a:solidFill>
                  <a:srgbClr val="C00000"/>
                </a:solidFill>
              </a:rPr>
              <a:t>أساس الغايات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162" y="1653612"/>
            <a:ext cx="4572000" cy="1097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</a:rPr>
              <a:t>تفكير ذاتي </a:t>
            </a:r>
            <a:r>
              <a:rPr lang="ar-KW" sz="2800" b="1" dirty="0">
                <a:solidFill>
                  <a:schemeClr val="tx1"/>
                </a:solidFill>
              </a:rPr>
              <a:t>صرف </a:t>
            </a:r>
          </a:p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</a:rPr>
              <a:t>يعتمد على </a:t>
            </a:r>
            <a:r>
              <a:rPr lang="ar-KW" sz="2800" b="1" dirty="0">
                <a:solidFill>
                  <a:srgbClr val="C00000"/>
                </a:solidFill>
              </a:rPr>
              <a:t>التفسير الذاتي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Double Brace 19"/>
          <p:cNvSpPr/>
          <p:nvPr/>
        </p:nvSpPr>
        <p:spPr>
          <a:xfrm>
            <a:off x="6287789" y="2979506"/>
            <a:ext cx="5722706" cy="3626777"/>
          </a:xfrm>
          <a:prstGeom prst="bracePair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uble Brace 20"/>
          <p:cNvSpPr/>
          <p:nvPr/>
        </p:nvSpPr>
        <p:spPr>
          <a:xfrm>
            <a:off x="186809" y="2979505"/>
            <a:ext cx="5722706" cy="3626777"/>
          </a:xfrm>
          <a:prstGeom prst="bracePai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14762" y="2856392"/>
            <a:ext cx="5084771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/>
              <a:t>هناك </a:t>
            </a:r>
            <a:r>
              <a:rPr lang="ar-KW" sz="2800" b="1" dirty="0">
                <a:solidFill>
                  <a:srgbClr val="C00000"/>
                </a:solidFill>
              </a:rPr>
              <a:t>غاية ما 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/>
              <a:t>لكل حدث يجري في الطبيعة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06756" y="4191720"/>
            <a:ext cx="5084771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FF0000"/>
                </a:solidFill>
              </a:rPr>
              <a:t>مثال : </a:t>
            </a:r>
            <a:r>
              <a:rPr lang="ar-KW" sz="2800" b="1" dirty="0"/>
              <a:t>تفسير </a:t>
            </a:r>
            <a:r>
              <a:rPr lang="ar-KW" sz="2800" b="1" dirty="0">
                <a:solidFill>
                  <a:srgbClr val="FF0000"/>
                </a:solidFill>
              </a:rPr>
              <a:t>سقوط الأجرام السماوية 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/>
              <a:t>لـ ( </a:t>
            </a:r>
            <a:r>
              <a:rPr lang="ar-KW" sz="2800" b="1" dirty="0">
                <a:solidFill>
                  <a:srgbClr val="C00000"/>
                </a:solidFill>
              </a:rPr>
              <a:t>أرسطو</a:t>
            </a:r>
            <a:r>
              <a:rPr lang="ar-KW" sz="2800" b="1" dirty="0"/>
              <a:t> )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eft Brace 24"/>
          <p:cNvSpPr/>
          <p:nvPr/>
        </p:nvSpPr>
        <p:spPr>
          <a:xfrm rot="5400000">
            <a:off x="9066109" y="3687386"/>
            <a:ext cx="362469" cy="3746835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635614" y="5788141"/>
            <a:ext cx="2144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</a:rPr>
              <a:t>محبة</a:t>
            </a:r>
            <a:r>
              <a:rPr lang="ar-KW" sz="2800" b="1" dirty="0"/>
              <a:t> الأجرام للأرض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14762" y="5788140"/>
            <a:ext cx="2144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/>
              <a:t>لل</a:t>
            </a:r>
            <a:r>
              <a:rPr lang="ar-KW" sz="2800" b="1" dirty="0">
                <a:solidFill>
                  <a:srgbClr val="C00000"/>
                </a:solidFill>
              </a:rPr>
              <a:t>خلود</a:t>
            </a:r>
            <a:r>
              <a:rPr lang="ar-KW" sz="2800" b="1" dirty="0"/>
              <a:t> و</a:t>
            </a:r>
            <a:r>
              <a:rPr lang="ar-KW" sz="2800" b="1" dirty="0">
                <a:solidFill>
                  <a:srgbClr val="C00000"/>
                </a:solidFill>
              </a:rPr>
              <a:t>الراحة</a:t>
            </a:r>
            <a:r>
              <a:rPr lang="ar-KW" sz="2800" b="1" dirty="0"/>
              <a:t> على الأرض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951" y="2875115"/>
            <a:ext cx="5084771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</a:rPr>
              <a:t>يعتمد</a:t>
            </a:r>
            <a:r>
              <a:rPr lang="ar-KW" sz="2800" b="1" dirty="0"/>
              <a:t> على </a:t>
            </a:r>
            <a:r>
              <a:rPr lang="ar-KW" sz="2800" b="1" dirty="0">
                <a:solidFill>
                  <a:srgbClr val="C00000"/>
                </a:solidFill>
              </a:rPr>
              <a:t>الأهواء</a:t>
            </a:r>
            <a:r>
              <a:rPr lang="ar-KW" sz="2800" b="1" dirty="0"/>
              <a:t> و</a:t>
            </a:r>
            <a:r>
              <a:rPr lang="ar-KW" sz="2800" b="1" dirty="0">
                <a:solidFill>
                  <a:srgbClr val="C00000"/>
                </a:solidFill>
              </a:rPr>
              <a:t>الميول الذاتية 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/>
              <a:t>و</a:t>
            </a:r>
            <a:r>
              <a:rPr lang="ar-KW" sz="2800" b="1" dirty="0">
                <a:solidFill>
                  <a:srgbClr val="C00000"/>
                </a:solidFill>
              </a:rPr>
              <a:t>يفتقر</a:t>
            </a:r>
            <a:r>
              <a:rPr lang="ar-KW" sz="2800" b="1" dirty="0"/>
              <a:t> إلى </a:t>
            </a:r>
            <a:r>
              <a:rPr lang="ar-KW" sz="2800" b="1" dirty="0">
                <a:solidFill>
                  <a:srgbClr val="C00000"/>
                </a:solidFill>
              </a:rPr>
              <a:t>الموضوعية</a:t>
            </a:r>
            <a:r>
              <a:rPr lang="ar-KW" sz="2800" b="1" dirty="0"/>
              <a:t> و</a:t>
            </a:r>
            <a:r>
              <a:rPr lang="ar-KW" sz="2800" b="1" dirty="0">
                <a:solidFill>
                  <a:srgbClr val="C00000"/>
                </a:solidFill>
              </a:rPr>
              <a:t>الأدلة</a:t>
            </a:r>
            <a:r>
              <a:rPr lang="ar-KW" sz="2800" b="1" dirty="0"/>
              <a:t> و</a:t>
            </a:r>
            <a:r>
              <a:rPr lang="ar-KW" sz="2800" b="1" dirty="0">
                <a:solidFill>
                  <a:srgbClr val="C00000"/>
                </a:solidFill>
              </a:rPr>
              <a:t>البراهين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/>
              <a:t> المادية التي تدل على </a:t>
            </a:r>
            <a:r>
              <a:rPr lang="ar-KW" sz="2800" b="1" dirty="0">
                <a:solidFill>
                  <a:srgbClr val="002060"/>
                </a:solidFill>
              </a:rPr>
              <a:t>صدق التفسير</a:t>
            </a:r>
            <a:endParaRPr lang="ar-KW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5776" y="4768460"/>
            <a:ext cx="5084771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</a:rPr>
              <a:t>لأنه</a:t>
            </a:r>
            <a:r>
              <a:rPr lang="ar-KW" sz="2800" b="1" dirty="0"/>
              <a:t> </a:t>
            </a:r>
            <a:r>
              <a:rPr lang="ar-KW" sz="2800" b="1" dirty="0">
                <a:solidFill>
                  <a:srgbClr val="002060"/>
                </a:solidFill>
              </a:rPr>
              <a:t>يضع </a:t>
            </a:r>
            <a:r>
              <a:rPr lang="ar-KW" sz="2800" b="1" dirty="0">
                <a:solidFill>
                  <a:srgbClr val="C00000"/>
                </a:solidFill>
              </a:rPr>
              <a:t>أسباب</a:t>
            </a:r>
            <a:r>
              <a:rPr lang="ar-KW" sz="2800" b="1" dirty="0">
                <a:solidFill>
                  <a:srgbClr val="002060"/>
                </a:solidFill>
              </a:rPr>
              <a:t> الظواهر في </a:t>
            </a:r>
            <a:r>
              <a:rPr lang="ar-KW" sz="2800" b="1" dirty="0">
                <a:solidFill>
                  <a:srgbClr val="C00000"/>
                </a:solidFill>
              </a:rPr>
              <a:t>الغايات</a:t>
            </a:r>
            <a:r>
              <a:rPr lang="ar-KW" sz="2800" b="1" dirty="0">
                <a:solidFill>
                  <a:srgbClr val="002060"/>
                </a:solidFill>
              </a:rPr>
              <a:t> 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002060"/>
                </a:solidFill>
              </a:rPr>
              <a:t>وهي </a:t>
            </a:r>
            <a:r>
              <a:rPr lang="ar-KW" sz="2800" b="1" dirty="0">
                <a:solidFill>
                  <a:srgbClr val="C00000"/>
                </a:solidFill>
              </a:rPr>
              <a:t>خارج</a:t>
            </a:r>
            <a:r>
              <a:rPr lang="ar-KW" sz="2800" b="1" dirty="0">
                <a:solidFill>
                  <a:srgbClr val="002060"/>
                </a:solidFill>
              </a:rPr>
              <a:t> الحدث أو الظاهرة  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002060"/>
                </a:solidFill>
              </a:rPr>
              <a:t>أي </a:t>
            </a:r>
            <a:r>
              <a:rPr lang="ar-KW" sz="2800" b="1" dirty="0">
                <a:solidFill>
                  <a:srgbClr val="C00000"/>
                </a:solidFill>
              </a:rPr>
              <a:t>لا علاقة </a:t>
            </a:r>
            <a:r>
              <a:rPr lang="ar-KW" sz="2800" b="1" dirty="0">
                <a:solidFill>
                  <a:srgbClr val="002060"/>
                </a:solidFill>
              </a:rPr>
              <a:t>لها بال</a:t>
            </a:r>
            <a:r>
              <a:rPr lang="ar-KW" sz="2800" b="1" dirty="0">
                <a:solidFill>
                  <a:srgbClr val="C00000"/>
                </a:solidFill>
              </a:rPr>
              <a:t>أسباب</a:t>
            </a:r>
            <a:r>
              <a:rPr lang="ar-KW" sz="2800" b="1" dirty="0">
                <a:solidFill>
                  <a:srgbClr val="002060"/>
                </a:solidFill>
              </a:rPr>
              <a:t> </a:t>
            </a:r>
            <a:r>
              <a:rPr lang="ar-KW" sz="2800" b="1" dirty="0">
                <a:solidFill>
                  <a:srgbClr val="C00000"/>
                </a:solidFill>
              </a:rPr>
              <a:t>الفعلية</a:t>
            </a:r>
            <a:r>
              <a:rPr lang="ar-KW" sz="2800" b="1" dirty="0">
                <a:solidFill>
                  <a:srgbClr val="002060"/>
                </a:solidFill>
              </a:rPr>
              <a:t> لحدوث الظواهر والأحداث</a:t>
            </a:r>
            <a:endParaRPr lang="ar-KW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871148" y="4086050"/>
            <a:ext cx="457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50336" y="4679972"/>
            <a:ext cx="457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9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 animBg="1"/>
      <p:bldP spid="19" grpId="0" animBg="1"/>
      <p:bldP spid="20" grpId="0" animBg="1"/>
      <p:bldP spid="21" grpId="0" animBg="1"/>
      <p:bldP spid="22" grpId="0"/>
      <p:bldP spid="24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62" y="2323661"/>
            <a:ext cx="5933700" cy="24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55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3083" y="894738"/>
            <a:ext cx="3200400" cy="64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التفكير الخرافي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2389" y="894738"/>
            <a:ext cx="3200400" cy="640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التفكير الاسطوري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3083" y="1603975"/>
            <a:ext cx="3200400" cy="64008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غير منظم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2389" y="1603975"/>
            <a:ext cx="3200400" cy="64008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منظم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695" y="894738"/>
            <a:ext cx="3200400" cy="64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التفكير الغائي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695" y="1603975"/>
            <a:ext cx="3200400" cy="64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ليس له نظام محدد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3083" y="2329403"/>
            <a:ext cx="3200400" cy="64008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الساحر أو العراف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2389" y="2329403"/>
            <a:ext cx="3200400" cy="64008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وجود إله لكل شيء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695" y="2329403"/>
            <a:ext cx="3200400" cy="64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يتعامل مع الطبيعة ككائن حي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33776" y="1603975"/>
            <a:ext cx="1773087" cy="64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نوع التفكير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33776" y="2329403"/>
            <a:ext cx="1773087" cy="64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حل المشكلات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083" y="3054831"/>
            <a:ext cx="3200400" cy="73152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السردي او القصصي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2389" y="3054831"/>
            <a:ext cx="3200400" cy="73152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القصصي او الشعرى</a:t>
            </a:r>
          </a:p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الذي يعتمد على الخيال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695" y="3054831"/>
            <a:ext cx="3200400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مبدأ ( حيوية الطبيعية 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33776" y="3054831"/>
            <a:ext cx="1773087" cy="731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الاسلوب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3083" y="3871699"/>
            <a:ext cx="3200400" cy="27432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400" b="1" dirty="0">
                <a:solidFill>
                  <a:schemeClr val="tx1"/>
                </a:solidFill>
              </a:rPr>
              <a:t>لا يقدم نظرة عامة ومتماسكة للعالم  بل هو عبارة عن رواية لأحداث لا تكرر كثيراً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72389" y="3871699"/>
            <a:ext cx="3200400" cy="274320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342900" algn="just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KW" sz="2200" b="1" dirty="0">
                <a:solidFill>
                  <a:schemeClr val="accent5">
                    <a:lumMod val="50000"/>
                  </a:schemeClr>
                </a:solidFill>
              </a:rPr>
              <a:t>وتنقسم مواضيع الاسطورة إلى : </a:t>
            </a:r>
            <a:r>
              <a:rPr lang="ar-KW" sz="2200" b="1" dirty="0">
                <a:solidFill>
                  <a:schemeClr val="tx1"/>
                </a:solidFill>
              </a:rPr>
              <a:t>(</a:t>
            </a:r>
            <a:r>
              <a:rPr lang="ar-KW" sz="2200" b="1" dirty="0">
                <a:solidFill>
                  <a:srgbClr val="C00000"/>
                </a:solidFill>
              </a:rPr>
              <a:t>الوجود والطبيعة</a:t>
            </a:r>
            <a:r>
              <a:rPr lang="ar-KW" sz="2200" b="1" dirty="0">
                <a:solidFill>
                  <a:schemeClr val="tx1"/>
                </a:solidFill>
              </a:rPr>
              <a:t>) و (</a:t>
            </a:r>
            <a:r>
              <a:rPr lang="ar-KW" sz="2200" b="1" dirty="0">
                <a:solidFill>
                  <a:srgbClr val="C00000"/>
                </a:solidFill>
              </a:rPr>
              <a:t>الإنسان وقضاياه</a:t>
            </a:r>
            <a:r>
              <a:rPr lang="ar-KW" sz="2200" b="1" dirty="0">
                <a:solidFill>
                  <a:schemeClr val="tx1"/>
                </a:solidFill>
              </a:rPr>
              <a:t>)</a:t>
            </a:r>
          </a:p>
          <a:p>
            <a:pPr marL="0" lvl="1" indent="-342900" algn="just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KW" sz="2200" b="1" dirty="0">
                <a:solidFill>
                  <a:schemeClr val="accent5">
                    <a:lumMod val="50000"/>
                  </a:schemeClr>
                </a:solidFill>
              </a:rPr>
              <a:t>تتصف بـ </a:t>
            </a:r>
            <a:r>
              <a:rPr lang="ar-KW" sz="2200" b="1" dirty="0">
                <a:solidFill>
                  <a:schemeClr val="tx1"/>
                </a:solidFill>
              </a:rPr>
              <a:t>(</a:t>
            </a:r>
            <a:r>
              <a:rPr lang="ar-KW" sz="2200" b="1" dirty="0">
                <a:solidFill>
                  <a:srgbClr val="C00000"/>
                </a:solidFill>
              </a:rPr>
              <a:t>الشمول والاتساق</a:t>
            </a:r>
            <a:r>
              <a:rPr lang="ar-KW" sz="2200" b="1" dirty="0">
                <a:solidFill>
                  <a:schemeClr val="tx1"/>
                </a:solidFill>
              </a:rPr>
              <a:t>)</a:t>
            </a:r>
          </a:p>
          <a:p>
            <a:pPr marL="0" lvl="1" indent="-342900" algn="just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KW" sz="2200" b="1" dirty="0">
                <a:solidFill>
                  <a:schemeClr val="tx1"/>
                </a:solidFill>
              </a:rPr>
              <a:t>وفكرة وجود إله لكل شيء اعطى تماسك واتساق في تفسيير العالم والإنسان وقضاياه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1695" y="3871699"/>
            <a:ext cx="3200400" cy="274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lvl="1" indent="-457200" algn="just" rtl="1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ar-KW" sz="2200" b="1" dirty="0">
                <a:solidFill>
                  <a:schemeClr val="tx1"/>
                </a:solidFill>
              </a:rPr>
              <a:t>تفسير الأحداث والظواهر الطبيعية على أساس الغايات</a:t>
            </a:r>
          </a:p>
          <a:p>
            <a:pPr marL="114300" lvl="1" indent="-457200" algn="just" rtl="1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ar-KW" sz="2200" b="1" dirty="0">
                <a:solidFill>
                  <a:schemeClr val="tx1"/>
                </a:solidFill>
              </a:rPr>
              <a:t>تفكير ذاتي صرف يعتمد على التفسير الذاتي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33776" y="3871699"/>
            <a:ext cx="1773087" cy="274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</a:rPr>
              <a:t>المميزات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1695" y="185501"/>
            <a:ext cx="11658599" cy="640080"/>
          </a:xfrm>
          <a:prstGeom prst="rect">
            <a:avLst/>
          </a:prstGeom>
          <a:ln w="38100">
            <a:solidFill>
              <a:srgbClr val="F59C9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قارني بين : التفكير ( الخرافي و الاسطوري و الغائي ) من حيث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9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640" y="228602"/>
            <a:ext cx="11658599" cy="825909"/>
          </a:xfrm>
          <a:prstGeom prst="rect">
            <a:avLst/>
          </a:prstGeom>
          <a:solidFill>
            <a:srgbClr val="F59C9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( 58 )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639" y="1315066"/>
            <a:ext cx="11658599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59C9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 : أكمل العبارات التالية بما يناسبها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639" y="2401530"/>
            <a:ext cx="11658599" cy="1600199"/>
          </a:xfrm>
          <a:prstGeom prst="rect">
            <a:avLst/>
          </a:prstGeom>
          <a:ln w="38100">
            <a:solidFill>
              <a:srgbClr val="F59C9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algn="just" rtl="1">
              <a:lnSpc>
                <a:spcPct val="15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تفكير ذاتي صرف يعتمد على التفسير الذي يقدمه الفرد لما يجري في الواقع يسمى .........................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9029" y="3162301"/>
            <a:ext cx="2674374" cy="6685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الغائي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9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808" y="228602"/>
            <a:ext cx="11668432" cy="825909"/>
          </a:xfrm>
          <a:prstGeom prst="rect">
            <a:avLst/>
          </a:prstGeom>
          <a:solidFill>
            <a:srgbClr val="8A9EA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( 58 )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807" y="1315066"/>
            <a:ext cx="11668432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A9EA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ثانياً : أجب عن الاسئلة التالية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807" y="2401529"/>
            <a:ext cx="11668432" cy="914400"/>
          </a:xfrm>
          <a:prstGeom prst="rect">
            <a:avLst/>
          </a:prstGeom>
          <a:ln w="38100">
            <a:solidFill>
              <a:srgbClr val="8A9EA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algn="just" rtl="1">
              <a:lnSpc>
                <a:spcPct val="15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ما الفرق بين التفكير الخرافي والتفكير الاسطوري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7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478" y="228602"/>
            <a:ext cx="11707761" cy="825909"/>
          </a:xfrm>
          <a:prstGeom prst="rect">
            <a:avLst/>
          </a:prstGeom>
          <a:solidFill>
            <a:srgbClr val="5EC3B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( 58 )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477" y="1315066"/>
            <a:ext cx="11707761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5EC3B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ثالثا : ما المقصود بكل من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477" y="2401531"/>
            <a:ext cx="11707761" cy="914400"/>
          </a:xfrm>
          <a:prstGeom prst="rect">
            <a:avLst/>
          </a:prstGeom>
          <a:ln w="38100">
            <a:solidFill>
              <a:srgbClr val="5EC3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algn="just" rtl="1">
              <a:lnSpc>
                <a:spcPct val="15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التفكير الخرافي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476" y="3576487"/>
            <a:ext cx="11707761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أقدم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أنماط التفكير الإنساني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477" y="4289326"/>
            <a:ext cx="11707760" cy="924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يتميز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بعد خضوعه لأي شكل من أشكال التنظيم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477" y="4979055"/>
            <a:ext cx="11707760" cy="1474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يقدم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نظرة عامة ومتماسكة للعالم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بل هو عبارة عن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رواية لأحداث لا تكرر كثيراً</a:t>
            </a:r>
          </a:p>
        </p:txBody>
      </p:sp>
    </p:spTree>
    <p:extLst>
      <p:ext uri="{BB962C8B-B14F-4D97-AF65-F5344CB8AC3E}">
        <p14:creationId xmlns:p14="http://schemas.microsoft.com/office/powerpoint/2010/main" val="23891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04" y="258099"/>
            <a:ext cx="11638936" cy="825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( 59 )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303" y="1344563"/>
            <a:ext cx="11638936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رابعاً : ضع علامة (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 العبارة الصحيحة وعلامة (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أمام العبارة غير الصحيحة 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303" y="2431027"/>
            <a:ext cx="11638936" cy="102944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يعد التفكير الغائي من أقدم أنماط التفكير الانساني				(	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541" y="2543705"/>
            <a:ext cx="73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04" y="258099"/>
            <a:ext cx="11638936" cy="825909"/>
          </a:xfrm>
          <a:prstGeom prst="rect">
            <a:avLst/>
          </a:prstGeom>
          <a:solidFill>
            <a:srgbClr val="B59074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( 59 )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303" y="1344563"/>
            <a:ext cx="11638936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5907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خامساً : اذكر نقطتين في كل مما يأتي 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303" y="2431027"/>
            <a:ext cx="11638936" cy="1029447"/>
          </a:xfrm>
          <a:prstGeom prst="rect">
            <a:avLst/>
          </a:prstGeom>
          <a:ln w="38100">
            <a:solidFill>
              <a:srgbClr val="B5907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مميزات التفكير الغائي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5894658" y="877162"/>
            <a:ext cx="575186" cy="6267839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9974" y="4299067"/>
            <a:ext cx="4572000" cy="10972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</a:rPr>
              <a:t>تفسير</a:t>
            </a:r>
            <a:r>
              <a:rPr lang="ar-KW" sz="2800" b="1" dirty="0">
                <a:solidFill>
                  <a:schemeClr val="tx1"/>
                </a:solidFill>
              </a:rPr>
              <a:t> الأحداث والظواهر الطبيعية </a:t>
            </a:r>
          </a:p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</a:rPr>
              <a:t>على </a:t>
            </a:r>
            <a:r>
              <a:rPr lang="ar-KW" sz="2800" b="1" dirty="0">
                <a:solidFill>
                  <a:srgbClr val="C00000"/>
                </a:solidFill>
              </a:rPr>
              <a:t>أساس الغايات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988" y="4299067"/>
            <a:ext cx="4572000" cy="1097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</a:rPr>
              <a:t>تفكير ذاتي </a:t>
            </a:r>
            <a:r>
              <a:rPr lang="ar-KW" sz="2800" b="1" dirty="0">
                <a:solidFill>
                  <a:schemeClr val="tx1"/>
                </a:solidFill>
              </a:rPr>
              <a:t>صرف </a:t>
            </a:r>
          </a:p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</a:rPr>
              <a:t>يعتمد على </a:t>
            </a:r>
            <a:r>
              <a:rPr lang="ar-KW" sz="2800" b="1" dirty="0">
                <a:solidFill>
                  <a:srgbClr val="C00000"/>
                </a:solidFill>
              </a:rPr>
              <a:t>التفسير الذاتي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7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53" y="285137"/>
            <a:ext cx="6525426" cy="15745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06" y="1859659"/>
            <a:ext cx="7489658" cy="175861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3382297"/>
            <a:ext cx="6867409" cy="19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28328" y="2408905"/>
            <a:ext cx="3653883" cy="1993469"/>
            <a:chOff x="4559773" y="2595715"/>
            <a:chExt cx="2814421" cy="1531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Cloud 1"/>
            <p:cNvSpPr/>
            <p:nvPr/>
          </p:nvSpPr>
          <p:spPr>
            <a:xfrm>
              <a:off x="4680156" y="2595715"/>
              <a:ext cx="2694038" cy="1356852"/>
            </a:xfrm>
            <a:prstGeom prst="cloud">
              <a:avLst/>
            </a:prstGeom>
            <a:solidFill>
              <a:srgbClr val="5EC3B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التفكير</a:t>
              </a:r>
              <a:endPara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773" y="2691749"/>
              <a:ext cx="2775093" cy="1435174"/>
            </a:xfrm>
            <a:prstGeom prst="cloud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18" y="5176997"/>
            <a:ext cx="3257793" cy="1052179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6" y="3188223"/>
            <a:ext cx="3257792" cy="1049332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18" y="3183029"/>
            <a:ext cx="3257793" cy="1058312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4"/>
          <a:stretch/>
        </p:blipFill>
        <p:spPr>
          <a:xfrm>
            <a:off x="4504517" y="709976"/>
            <a:ext cx="3257793" cy="1049332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23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45" y="1567786"/>
            <a:ext cx="11844667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أقدم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أنماط التفكير الإنساني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642" y="2529918"/>
            <a:ext cx="11844667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فعندما بدأ الإنسان القديم يعيش في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التجمعات البدائية الأولى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6" y="3265247"/>
            <a:ext cx="2508499" cy="31719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196643" y="3815899"/>
            <a:ext cx="11844667" cy="207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ظهر ما يسمى بال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عراف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أو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الساحر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 يقوم بأعمال السحر والشعوذة والخرافة 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كأسلوب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لحل مشكلات الفرد والجماعة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4"/>
          <a:stretch/>
        </p:blipFill>
        <p:spPr>
          <a:xfrm>
            <a:off x="4490081" y="310937"/>
            <a:ext cx="3257793" cy="1049332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3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643" y="1562230"/>
            <a:ext cx="11844669" cy="924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يتميز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بعد خضوعه لأي شكل من أشكال التنظيم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643" y="2688425"/>
            <a:ext cx="11844669" cy="1424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الخرافة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تعبر عن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حادثة جزئية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وتفسرها بشكل خارق للعادة أو غير مألوف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وتتبع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ذلك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الأسلوب السردي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القصصي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وليس الأسلوب النظري المنظم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9245" y="4979055"/>
            <a:ext cx="6883686" cy="1474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ولذلك فإن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الخرافي </a:t>
            </a:r>
          </a:p>
          <a:p>
            <a:pPr marL="0" lvl="1" algn="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يقدم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نظرة عامة ومتماسكة للعالم</a:t>
            </a:r>
          </a:p>
          <a:p>
            <a:pPr marL="0" lvl="1" algn="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بل هو عبارة عن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رواية لأحداث لا تكرر كثيراً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4"/>
          <a:stretch/>
        </p:blipFill>
        <p:spPr>
          <a:xfrm>
            <a:off x="4490081" y="310937"/>
            <a:ext cx="3257793" cy="1049332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854006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7079" y="1108737"/>
            <a:ext cx="6439218" cy="2594282"/>
          </a:xfrm>
          <a:prstGeom prst="flowChartDocument">
            <a:avLst/>
          </a:prstGeom>
          <a:noFill/>
          <a:ln w="38100">
            <a:solidFill>
              <a:srgbClr val="F59C9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 :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تؤمن بأن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الخرافي </a:t>
            </a:r>
          </a:p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لازال قائماً أو منتشراً بين الناس ؟</a:t>
            </a:r>
            <a:endParaRPr lang="ar-KW" sz="2800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81" y="1108737"/>
            <a:ext cx="3360175" cy="2372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41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642" y="1964664"/>
            <a:ext cx="11613737" cy="138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ظهر مع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بدايات استقرار الإنسان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واكتشاف الزراعة </a:t>
            </a:r>
          </a:p>
          <a:p>
            <a:pPr marL="228600" lvl="1" algn="ctr" rtl="1"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حيث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أخذت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حياته طابعاً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منتظماً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وبدأ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الفكر الإنساني ينتظم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أيضاً</a:t>
            </a:r>
            <a:endParaRPr lang="ar-KW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642" y="3865054"/>
            <a:ext cx="11613737" cy="118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الأسطورة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شكل من أشكال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المنظم 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 تحول إلى معتقدات عرفتها الحضارات القديمة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642" y="3340015"/>
            <a:ext cx="11613737" cy="118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endParaRPr lang="ar-KW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87" y="308551"/>
            <a:ext cx="3257793" cy="1058312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40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644" y="1451240"/>
            <a:ext cx="11613737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ولقد تضمنت الأساطير مواضيع عدة ، أهمها 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721578"/>
              </p:ext>
            </p:extLst>
          </p:nvPr>
        </p:nvGraphicFramePr>
        <p:xfrm>
          <a:off x="494071" y="2182760"/>
          <a:ext cx="10223090" cy="3451122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5111545">
                  <a:extLst>
                    <a:ext uri="{9D8B030D-6E8A-4147-A177-3AD203B41FA5}">
                      <a16:colId xmlns:a16="http://schemas.microsoft.com/office/drawing/2014/main" xmlns="" val="3869389764"/>
                    </a:ext>
                  </a:extLst>
                </a:gridCol>
                <a:gridCol w="5111545">
                  <a:extLst>
                    <a:ext uri="{9D8B030D-6E8A-4147-A177-3AD203B41FA5}">
                      <a16:colId xmlns:a16="http://schemas.microsoft.com/office/drawing/2014/main" xmlns="" val="3159429177"/>
                    </a:ext>
                  </a:extLst>
                </a:gridCol>
              </a:tblGrid>
              <a:tr h="575187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الأسطورة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ADC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2604642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الطبيعة والوجود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الإنسان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693431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أصل الكون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القيم الأخلاقية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560215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أصل العبادة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العدالة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3618294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أصل الإنسان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الحياة بعد الموت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0034368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الظواهر الطبيعية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الثواب والعقاب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88671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6644" y="5742039"/>
            <a:ext cx="8888362" cy="943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هذه المواضيع شغلت بال الإنسان منذ القدم وإلى يومنا هذا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87" y="308551"/>
            <a:ext cx="3257793" cy="1058312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96376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972" y="1427155"/>
            <a:ext cx="11613737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وتنقسم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الموضوعات التي شغلت بال الانسان منذ القدم إلى مجموعتين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5631426" y="-523075"/>
            <a:ext cx="575186" cy="6037006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F59C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5842" y="2834147"/>
            <a:ext cx="40233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الوجود والطبيعة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8836" y="2834147"/>
            <a:ext cx="40233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الإنسان وقضاياه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974" y="3669077"/>
            <a:ext cx="11695734" cy="7123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ولقد استخدم الإنسان القديم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الأسطورة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كأداة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لتفسير العالم 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87" y="249559"/>
            <a:ext cx="3257793" cy="1058312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17972" y="4553811"/>
            <a:ext cx="11613737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وتتصف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الأسطورة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بـ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eft Brace 14"/>
          <p:cNvSpPr/>
          <p:nvPr/>
        </p:nvSpPr>
        <p:spPr>
          <a:xfrm rot="5400000">
            <a:off x="5631426" y="2603581"/>
            <a:ext cx="575186" cy="6037006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8A9E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25842" y="5960803"/>
            <a:ext cx="40233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الشمول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8836" y="5960803"/>
            <a:ext cx="40233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KW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الاتساق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5350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/>
      <p:bldP spid="10" grpId="0"/>
      <p:bldP spid="12" grpId="0" animBg="1"/>
      <p:bldP spid="14" grpId="0"/>
      <p:bldP spid="15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699</Words>
  <Application>Microsoft Office PowerPoint</Application>
  <PresentationFormat>Custom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Azari Alrashidi</dc:creator>
  <cp:lastModifiedBy>Ahmed</cp:lastModifiedBy>
  <cp:revision>43</cp:revision>
  <dcterms:created xsi:type="dcterms:W3CDTF">2016-10-29T12:14:22Z</dcterms:created>
  <dcterms:modified xsi:type="dcterms:W3CDTF">2019-11-01T17:16:41Z</dcterms:modified>
</cp:coreProperties>
</file>