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68" r:id="rId5"/>
    <p:sldId id="272" r:id="rId6"/>
    <p:sldId id="278" r:id="rId7"/>
    <p:sldId id="280" r:id="rId8"/>
    <p:sldId id="281" r:id="rId9"/>
    <p:sldId id="282" r:id="rId10"/>
    <p:sldId id="283" r:id="rId11"/>
    <p:sldId id="285" r:id="rId12"/>
    <p:sldId id="266" r:id="rId13"/>
    <p:sldId id="286" r:id="rId14"/>
    <p:sldId id="290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3B6"/>
    <a:srgbClr val="D0DD96"/>
    <a:srgbClr val="B59074"/>
    <a:srgbClr val="8A9EAC"/>
    <a:srgbClr val="F59C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0123"/>
            <a:ext cx="4984347" cy="18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9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D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7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C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48602"/>
          <a:stretch/>
        </p:blipFill>
        <p:spPr>
          <a:xfrm flipV="1">
            <a:off x="0" y="3333134"/>
            <a:ext cx="12192000" cy="35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7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281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7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81136"/>
            <a:ext cx="6003312" cy="3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9474" y="2030328"/>
            <a:ext cx="8582526" cy="48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8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3609474" y="0"/>
            <a:ext cx="8582526" cy="48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0" y="0"/>
            <a:ext cx="6003312" cy="3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9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0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B97-FFA7-494D-AC64-F2D67C82455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74D0-4A00-4B57-8D2B-4921313EB7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9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1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2B97-FFA7-494D-AC64-F2D67C824553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E74D0-4A00-4B57-8D2B-4921313EB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384" y="4699739"/>
            <a:ext cx="9343293" cy="13740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2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794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8728588" y="245806"/>
            <a:ext cx="3200400" cy="914400"/>
          </a:xfrm>
          <a:prstGeom prst="round2DiagRect">
            <a:avLst/>
          </a:prstGeom>
          <a:solidFill>
            <a:srgbClr val="8A9EA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الدقة والوضوح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2568" y="1297732"/>
            <a:ext cx="7954298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لأنه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يستخدم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لغة علمية دقيقة وهي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اللغة الرياضية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التي تتصف بـ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1" y="1297732"/>
            <a:ext cx="3514688" cy="2629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2568" y="3195602"/>
            <a:ext cx="7954298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فأصبح عصرنا يعرف بـ 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العصر الرقمي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Rectangle: Diagonal Corners Rounded 5"/>
          <p:cNvSpPr/>
          <p:nvPr/>
        </p:nvSpPr>
        <p:spPr>
          <a:xfrm>
            <a:off x="6329517" y="2155227"/>
            <a:ext cx="3200400" cy="914400"/>
          </a:xfrm>
          <a:prstGeom prst="round2DiagRect">
            <a:avLst/>
          </a:prstGeom>
          <a:solidFill>
            <a:srgbClr val="8A9EA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الدقة والوضوح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356420" y="4235976"/>
            <a:ext cx="11550445" cy="217465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ويعمل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العلماء والباحثون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إيجاد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الحلول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اللازمة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للغموض الذي يعتري بعض الظواهر والمشكلات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وهذا يعني أنه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مجال للغموض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مجال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البحث والتفكير العلمي</a:t>
            </a:r>
          </a:p>
        </p:txBody>
      </p:sp>
    </p:spTree>
    <p:extLst>
      <p:ext uri="{BB962C8B-B14F-4D97-AF65-F5344CB8AC3E}">
        <p14:creationId xmlns:p14="http://schemas.microsoft.com/office/powerpoint/2010/main" val="36958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r="825" b="17230"/>
          <a:stretch/>
        </p:blipFill>
        <p:spPr>
          <a:xfrm>
            <a:off x="8372169" y="242947"/>
            <a:ext cx="3608438" cy="417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76981" y="242947"/>
            <a:ext cx="7905135" cy="639382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KW" sz="2400" b="1" dirty="0"/>
              <a:t>أن أعظم ما </a:t>
            </a:r>
            <a:r>
              <a:rPr lang="ar-KW" sz="2400" b="1" dirty="0">
                <a:solidFill>
                  <a:srgbClr val="FFC000"/>
                </a:solidFill>
              </a:rPr>
              <a:t>يفخر</a:t>
            </a:r>
            <a:r>
              <a:rPr lang="ar-KW" sz="2400" b="1" dirty="0"/>
              <a:t> به </a:t>
            </a:r>
            <a:r>
              <a:rPr lang="ar-KW" sz="2400" b="1" dirty="0">
                <a:solidFill>
                  <a:srgbClr val="FFC000"/>
                </a:solidFill>
              </a:rPr>
              <a:t>العالم الإسلامي </a:t>
            </a:r>
            <a:r>
              <a:rPr lang="ar-KW" sz="2400" b="1" dirty="0"/>
              <a:t>في عصر ازدهاره </a:t>
            </a:r>
          </a:p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KW" sz="2400" b="1" dirty="0"/>
              <a:t>أنه </a:t>
            </a:r>
            <a:r>
              <a:rPr lang="ar-KW" sz="2400" b="1" dirty="0">
                <a:solidFill>
                  <a:srgbClr val="FFC000"/>
                </a:solidFill>
              </a:rPr>
              <a:t>أضاف</a:t>
            </a:r>
            <a:r>
              <a:rPr lang="ar-KW" sz="2400" b="1" dirty="0"/>
              <a:t> إلى مفهوم العلم </a:t>
            </a:r>
            <a:r>
              <a:rPr lang="ar-KW" sz="2400" b="1" dirty="0">
                <a:solidFill>
                  <a:srgbClr val="FFC000"/>
                </a:solidFill>
              </a:rPr>
              <a:t>معنى جديد </a:t>
            </a:r>
            <a:r>
              <a:rPr lang="ar-KW" sz="2400" b="1" dirty="0"/>
              <a:t>لم يلقى اهتمام من اليونانيين </a:t>
            </a:r>
          </a:p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KW" sz="2400" b="1" dirty="0"/>
              <a:t>هو </a:t>
            </a:r>
            <a:r>
              <a:rPr lang="ar-KW" sz="2400" b="1" dirty="0">
                <a:solidFill>
                  <a:srgbClr val="FFC000"/>
                </a:solidFill>
              </a:rPr>
              <a:t>استخدام العلم </a:t>
            </a:r>
            <a:r>
              <a:rPr lang="ar-KW" sz="2400" b="1" dirty="0"/>
              <a:t>من أجل كشف أسرار العالم الطبيعي وتمكين الإنسان من السيطرة عليه </a:t>
            </a:r>
          </a:p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KW" sz="2400" b="1" dirty="0"/>
              <a:t>فقد </a:t>
            </a:r>
            <a:r>
              <a:rPr lang="ar-KW" sz="2400" b="1" dirty="0">
                <a:solidFill>
                  <a:srgbClr val="FFC000"/>
                </a:solidFill>
              </a:rPr>
              <a:t>عرف اليونانيون الرياضيات </a:t>
            </a:r>
            <a:r>
              <a:rPr lang="ar-KW" sz="2400" b="1" dirty="0"/>
              <a:t>لكنهم </a:t>
            </a:r>
            <a:r>
              <a:rPr lang="ar-KW" sz="2400" b="1" dirty="0">
                <a:solidFill>
                  <a:srgbClr val="FFC000"/>
                </a:solidFill>
              </a:rPr>
              <a:t>لم يعرفوا </a:t>
            </a:r>
            <a:r>
              <a:rPr lang="ar-KW" sz="2400" b="1" dirty="0"/>
              <a:t>كيف يستخدمونها </a:t>
            </a:r>
            <a:r>
              <a:rPr lang="ar-KW" sz="2400" b="1" dirty="0">
                <a:solidFill>
                  <a:srgbClr val="FFC000"/>
                </a:solidFill>
              </a:rPr>
              <a:t>لحل المشكلات </a:t>
            </a:r>
          </a:p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KW" sz="2400" b="1" dirty="0"/>
              <a:t>وفي مقابل </a:t>
            </a:r>
            <a:r>
              <a:rPr lang="ar-KW" sz="2400" b="1" dirty="0">
                <a:solidFill>
                  <a:srgbClr val="FFC000"/>
                </a:solidFill>
              </a:rPr>
              <a:t>كان المسلمون </a:t>
            </a:r>
            <a:r>
              <a:rPr lang="ar-KW" sz="2400" b="1" dirty="0"/>
              <a:t>بارعين في </a:t>
            </a:r>
            <a:r>
              <a:rPr lang="ar-KW" sz="2400" b="1" dirty="0">
                <a:solidFill>
                  <a:srgbClr val="FFC000"/>
                </a:solidFill>
              </a:rPr>
              <a:t>استخدام الأرقام </a:t>
            </a:r>
            <a:r>
              <a:rPr lang="ar-KW" sz="2400" b="1" dirty="0"/>
              <a:t>ووضع أسس علم الحساب الذي يمكن تطبيقه في حياة الناس اليومية</a:t>
            </a:r>
          </a:p>
          <a:p>
            <a:pPr marL="0" lvl="1" algn="ctr" rtl="1">
              <a:spcBef>
                <a:spcPts val="1000"/>
              </a:spcBef>
            </a:pPr>
            <a:r>
              <a:rPr lang="ar-KW" sz="2400" b="1" dirty="0"/>
              <a:t>وكان اختراعهم لل</a:t>
            </a:r>
            <a:r>
              <a:rPr lang="ar-KW" sz="2400" b="1" dirty="0">
                <a:solidFill>
                  <a:srgbClr val="FFC000"/>
                </a:solidFill>
              </a:rPr>
              <a:t>جبر</a:t>
            </a:r>
            <a:r>
              <a:rPr lang="ar-KW" sz="2400" b="1" dirty="0"/>
              <a:t> إيذاناً لعصر جديد تستخدم فيه الرياضيات للتعبير عن قوانين العالم الطبيعي </a:t>
            </a:r>
          </a:p>
          <a:p>
            <a:pPr marL="0" lvl="1" algn="ctr" rtl="1">
              <a:spcBef>
                <a:spcPts val="1000"/>
              </a:spcBef>
            </a:pPr>
            <a:r>
              <a:rPr lang="ar-KW" sz="2400" b="1" dirty="0"/>
              <a:t>وتطبق فيه </a:t>
            </a:r>
            <a:r>
              <a:rPr lang="ar-KW" sz="2400" b="1" dirty="0">
                <a:solidFill>
                  <a:srgbClr val="FFC000"/>
                </a:solidFill>
              </a:rPr>
              <a:t>مبادئها</a:t>
            </a:r>
            <a:r>
              <a:rPr lang="ar-KW" sz="2400" b="1" dirty="0"/>
              <a:t> من أجل </a:t>
            </a:r>
            <a:r>
              <a:rPr lang="ar-KW" sz="2400" b="1" dirty="0">
                <a:solidFill>
                  <a:srgbClr val="FFC000"/>
                </a:solidFill>
              </a:rPr>
              <a:t>حل مشكلات </a:t>
            </a:r>
            <a:r>
              <a:rPr lang="ar-KW" sz="2400" b="1" dirty="0"/>
              <a:t>المساحة الأرضية وحساب المواقيت وصناعة الأجهزة الآلية 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8372170" y="4652715"/>
            <a:ext cx="3608438" cy="134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400" b="1" dirty="0"/>
              <a:t>وكان من نتائج </a:t>
            </a:r>
            <a:r>
              <a:rPr lang="ar-KW" sz="2400" b="1" dirty="0">
                <a:solidFill>
                  <a:srgbClr val="FFC000"/>
                </a:solidFill>
              </a:rPr>
              <a:t>التفكير العلمي </a:t>
            </a:r>
            <a:r>
              <a:rPr lang="ar-KW" sz="2400" b="1" dirty="0"/>
              <a:t>على الحضارة الإسلامية </a:t>
            </a:r>
          </a:p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400" b="1" dirty="0"/>
              <a:t>ما ذكره فؤاد زكريا في كتابه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372170" y="6103373"/>
            <a:ext cx="3608437" cy="614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400" b="1" dirty="0">
                <a:solidFill>
                  <a:srgbClr val="FFC000"/>
                </a:solidFill>
              </a:rPr>
              <a:t>التفكير العلمي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62" y="2323661"/>
            <a:ext cx="5933700" cy="24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55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640" y="228602"/>
            <a:ext cx="11658599" cy="82590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اذكري ما هي ( السمة ) التي يتصف بها التفكير العلمي 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8891752" y="3174129"/>
            <a:ext cx="3022487" cy="668594"/>
          </a:xfrm>
          <a:prstGeom prst="roundRect">
            <a:avLst/>
          </a:prstGeom>
          <a:noFill/>
          <a:ln w="38100">
            <a:solidFill>
              <a:srgbClr val="F59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الواقعية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llout: Down Arrow 4"/>
          <p:cNvSpPr/>
          <p:nvPr/>
        </p:nvSpPr>
        <p:spPr>
          <a:xfrm>
            <a:off x="8891752" y="1145632"/>
            <a:ext cx="3022487" cy="2028497"/>
          </a:xfrm>
          <a:prstGeom prst="downArrowCallout">
            <a:avLst/>
          </a:prstGeom>
          <a:solidFill>
            <a:srgbClr val="F59C9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العلمي</a:t>
            </a:r>
          </a:p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تفكير واقعي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749915" y="3174129"/>
            <a:ext cx="3022487" cy="668594"/>
          </a:xfrm>
          <a:prstGeom prst="roundRect">
            <a:avLst/>
          </a:prstGeom>
          <a:noFill/>
          <a:ln w="38100">
            <a:solidFill>
              <a:srgbClr val="8A9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التنظيم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llout: Down Arrow 7"/>
          <p:cNvSpPr/>
          <p:nvPr/>
        </p:nvSpPr>
        <p:spPr>
          <a:xfrm>
            <a:off x="4749915" y="1145632"/>
            <a:ext cx="3022487" cy="2028497"/>
          </a:xfrm>
          <a:prstGeom prst="downArrowCallout">
            <a:avLst/>
          </a:prstGeom>
          <a:solidFill>
            <a:srgbClr val="8A9EAC"/>
          </a:solidFill>
          <a:ln>
            <a:solidFill>
              <a:srgbClr val="8A9EA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 بحثا عشوائيا بل يخضع للتنظيم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272889" y="3174129"/>
            <a:ext cx="3022487" cy="668594"/>
          </a:xfrm>
          <a:prstGeom prst="roundRect">
            <a:avLst/>
          </a:prstGeom>
          <a:noFill/>
          <a:ln w="38100">
            <a:solidFill>
              <a:srgbClr val="B59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التفسير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llout: Down Arrow 10"/>
          <p:cNvSpPr/>
          <p:nvPr/>
        </p:nvSpPr>
        <p:spPr>
          <a:xfrm>
            <a:off x="272889" y="1145632"/>
            <a:ext cx="3022487" cy="2028497"/>
          </a:xfrm>
          <a:prstGeom prst="downArrowCallout">
            <a:avLst/>
          </a:prstGeom>
          <a:solidFill>
            <a:srgbClr val="B59074"/>
          </a:solidFill>
          <a:ln>
            <a:solidFill>
              <a:srgbClr val="B5907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تفسير الظواهر</a:t>
            </a:r>
          </a:p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وأسبابها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6789683" y="5923770"/>
            <a:ext cx="3022487" cy="668594"/>
          </a:xfrm>
          <a:prstGeom prst="roundRect">
            <a:avLst/>
          </a:prstGeom>
          <a:noFill/>
          <a:ln w="38100">
            <a:solidFill>
              <a:srgbClr val="D0D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الموضوعية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llout: Down Arrow 12"/>
          <p:cNvSpPr/>
          <p:nvPr/>
        </p:nvSpPr>
        <p:spPr>
          <a:xfrm>
            <a:off x="6789683" y="3895273"/>
            <a:ext cx="3022487" cy="2028497"/>
          </a:xfrm>
          <a:prstGeom prst="downArrowCallout">
            <a:avLst/>
          </a:prstGeom>
          <a:solidFill>
            <a:srgbClr val="D0DD96"/>
          </a:solidFill>
          <a:ln>
            <a:solidFill>
              <a:srgbClr val="D0DD9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أهم الركائز التي يقوم عليها التفكير العلمي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2343807" y="5923770"/>
            <a:ext cx="3022487" cy="668594"/>
          </a:xfrm>
          <a:prstGeom prst="roundRect">
            <a:avLst/>
          </a:prstGeom>
          <a:noFill/>
          <a:ln w="38100">
            <a:solidFill>
              <a:srgbClr val="5EC3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الدقة والوضوح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llout: Down Arrow 14"/>
          <p:cNvSpPr/>
          <p:nvPr/>
        </p:nvSpPr>
        <p:spPr>
          <a:xfrm>
            <a:off x="2343808" y="3895273"/>
            <a:ext cx="3022487" cy="2028497"/>
          </a:xfrm>
          <a:prstGeom prst="downArrowCallout">
            <a:avLst/>
          </a:prstGeom>
          <a:solidFill>
            <a:srgbClr val="5EC3B6"/>
          </a:solidFill>
          <a:ln>
            <a:solidFill>
              <a:srgbClr val="5EC3B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اللغة العلمية الدقيقة الرياضية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7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640" y="228602"/>
            <a:ext cx="11658599" cy="825909"/>
          </a:xfrm>
          <a:prstGeom prst="rect">
            <a:avLst/>
          </a:prstGeom>
          <a:solidFill>
            <a:srgbClr val="F59C9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( 58 )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639" y="1315066"/>
            <a:ext cx="11658599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59C9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 : أكمل العبارات التالية بما يناسبها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639" y="2401530"/>
            <a:ext cx="11658599" cy="1600199"/>
          </a:xfrm>
          <a:prstGeom prst="rect">
            <a:avLst/>
          </a:prstGeom>
          <a:ln w="38100">
            <a:solidFill>
              <a:srgbClr val="F59C9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algn="just" rtl="1">
              <a:lnSpc>
                <a:spcPct val="150000"/>
              </a:lnSpc>
              <a:spcBef>
                <a:spcPts val="1000"/>
              </a:spcBef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البحث العلمي ليس بحثاً عشوائياً بل إنه يخضع لأحد أهم عناصر التفكير العلمي يسمى ......................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597" y="3293807"/>
            <a:ext cx="2674374" cy="6685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التنظيم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600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04" y="258099"/>
            <a:ext cx="11638936" cy="825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تقويم الوحدة الثانية ( صفحة ( 59 )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303" y="1344563"/>
            <a:ext cx="11638936" cy="825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rtl="1"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رابعاً : ضع علامة (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 العبارة الصحيحة وعلامة (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أمام العبارة غير الصحيحة :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303" y="2431027"/>
            <a:ext cx="11638936" cy="102944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 rtl="1"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تعتبر الواقعية أبرز عناصر التفكير الأسطوري</a:t>
            </a: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		       (	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8029" y="2484713"/>
            <a:ext cx="73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83" y="2507226"/>
            <a:ext cx="7240429" cy="187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0581" y="1701925"/>
            <a:ext cx="9534484" cy="726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العلمي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تفكير عصرنا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74" y="346701"/>
            <a:ext cx="3257792" cy="1049332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0271" y="3907771"/>
            <a:ext cx="3235735" cy="29502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12258" y="2623207"/>
            <a:ext cx="9632808" cy="2440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ثمرة لجهود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العلماء والمفكرين والفلاسفة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الذين عملوا على </a:t>
            </a:r>
          </a:p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إحداث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نقلة نوعية 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تفكير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الإنسان </a:t>
            </a:r>
          </a:p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تتماشى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مع التحولات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العلمية والمعرفية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التي شهدتها مسيرة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الحضارة الإنسانية</a:t>
            </a:r>
          </a:p>
        </p:txBody>
      </p:sp>
    </p:spTree>
    <p:extLst>
      <p:ext uri="{BB962C8B-B14F-4D97-AF65-F5344CB8AC3E}">
        <p14:creationId xmlns:p14="http://schemas.microsoft.com/office/powerpoint/2010/main" val="8480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/>
          <p:cNvSpPr/>
          <p:nvPr/>
        </p:nvSpPr>
        <p:spPr>
          <a:xfrm>
            <a:off x="3994356" y="168927"/>
            <a:ext cx="4166418" cy="3586996"/>
          </a:xfrm>
          <a:prstGeom prst="irregularSeal1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سمات </a:t>
            </a:r>
          </a:p>
          <a:p>
            <a:pPr marL="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العلمي</a:t>
            </a:r>
          </a:p>
        </p:txBody>
      </p:sp>
      <p:sp>
        <p:nvSpPr>
          <p:cNvPr id="8" name="Rectangle: Diagonal Corners Rounded 7"/>
          <p:cNvSpPr/>
          <p:nvPr/>
        </p:nvSpPr>
        <p:spPr>
          <a:xfrm>
            <a:off x="8426245" y="2320412"/>
            <a:ext cx="3200400" cy="914400"/>
          </a:xfrm>
          <a:prstGeom prst="round2DiagRect">
            <a:avLst/>
          </a:prstGeom>
          <a:solidFill>
            <a:srgbClr val="F59C9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الواقعية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Diagonal Corners Rounded 8"/>
          <p:cNvSpPr/>
          <p:nvPr/>
        </p:nvSpPr>
        <p:spPr>
          <a:xfrm>
            <a:off x="528485" y="2320412"/>
            <a:ext cx="3200400" cy="914400"/>
          </a:xfrm>
          <a:prstGeom prst="round2DiagRect">
            <a:avLst/>
          </a:prstGeom>
          <a:solidFill>
            <a:srgbClr val="8A9EA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الدقة والوضوح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Diagonal Corners Rounded 9"/>
          <p:cNvSpPr/>
          <p:nvPr/>
        </p:nvSpPr>
        <p:spPr>
          <a:xfrm>
            <a:off x="6826045" y="3898485"/>
            <a:ext cx="3200400" cy="914400"/>
          </a:xfrm>
          <a:prstGeom prst="round2DiagRect">
            <a:avLst/>
          </a:prstGeom>
          <a:solidFill>
            <a:srgbClr val="5EC3B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التنظيم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4477365" y="5476558"/>
            <a:ext cx="3200400" cy="914400"/>
          </a:xfrm>
          <a:prstGeom prst="round2DiagRect">
            <a:avLst/>
          </a:prstGeom>
          <a:solidFill>
            <a:srgbClr val="D0DD9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التفسير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: Diagonal Corners Rounded 11"/>
          <p:cNvSpPr/>
          <p:nvPr/>
        </p:nvSpPr>
        <p:spPr>
          <a:xfrm>
            <a:off x="2128685" y="3898485"/>
            <a:ext cx="3200400" cy="914400"/>
          </a:xfrm>
          <a:prstGeom prst="round2DiagRect">
            <a:avLst/>
          </a:prstGeom>
          <a:solidFill>
            <a:srgbClr val="B5907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الموضوعية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062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8652387" y="294967"/>
            <a:ext cx="3200400" cy="914400"/>
          </a:xfrm>
          <a:prstGeom prst="round2DiagRect">
            <a:avLst/>
          </a:prstGeom>
          <a:solidFill>
            <a:srgbClr val="F59C9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الواقعية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639" y="1111988"/>
            <a:ext cx="11597148" cy="726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العلمي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تفكير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واقعي</a:t>
            </a:r>
          </a:p>
        </p:txBody>
      </p:sp>
      <p:sp>
        <p:nvSpPr>
          <p:cNvPr id="5" name="Left Brace 4"/>
          <p:cNvSpPr/>
          <p:nvPr/>
        </p:nvSpPr>
        <p:spPr>
          <a:xfrm rot="5400000">
            <a:off x="5631426" y="-827876"/>
            <a:ext cx="575186" cy="6037006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F59C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2962" y="2478220"/>
            <a:ext cx="4389120" cy="130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لأنه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يتعلق بالواقع المادي</a:t>
            </a:r>
          </a:p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والمشكلات الناتجة عنه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4792" y="4828618"/>
            <a:ext cx="10031365" cy="130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ذلك ...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يختلف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أنماط التفكير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السابقة والتي تتسم </a:t>
            </a:r>
          </a:p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خيال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الذاتية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مفارقة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الواقع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تفسير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الظواهر بشكل 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أدبي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أو 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فني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415362" y="-885151"/>
            <a:ext cx="690225" cy="10031364"/>
          </a:xfrm>
          <a:prstGeom prst="leftBrace">
            <a:avLst/>
          </a:prstGeom>
          <a:ln w="38100">
            <a:solidFill>
              <a:srgbClr val="8A9E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0708" y="2478220"/>
            <a:ext cx="4389120" cy="130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المادة هي المصدر الأساسي </a:t>
            </a:r>
          </a:p>
          <a:p>
            <a:pPr marL="228600" lvl="1" algn="ctr" rtl="1">
              <a:lnSpc>
                <a:spcPct val="10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للبحث في العلوم التجريبية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645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8645013" y="299879"/>
            <a:ext cx="3200400" cy="914400"/>
          </a:xfrm>
          <a:prstGeom prst="round2DiagRect">
            <a:avLst/>
          </a:prstGeom>
          <a:solidFill>
            <a:srgbClr val="5EC3B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التنظيم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968" y="1307690"/>
            <a:ext cx="1155044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يعد التنظيم إحدى سمات التفكير العلمي الأساسية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452" y="2283052"/>
            <a:ext cx="1155044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البحث العلمي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ليس بحثاً عشوائياً بل يخضع لل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تنظيم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452" y="3017512"/>
            <a:ext cx="1155044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 ل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طبيعة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التي تتصف بال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تنظيم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452" y="3842443"/>
            <a:ext cx="1155044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التنظيم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يشمل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العلوم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التجريبية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lang="ar-KW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الإنسانية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</a:t>
            </a:r>
            <a:r>
              <a:rPr lang="ar-KW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الاجتماعية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968" y="4817805"/>
            <a:ext cx="9144000" cy="1533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مثلا ...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الباحث في التاريخ يحتاج إلى أن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ينظم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عناصر مادته التاريخية حسب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تسلسها التاريخي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أجل تقديم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تحليل ونقد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متماسك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84" y="4233776"/>
            <a:ext cx="2211029" cy="23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8645013" y="299879"/>
            <a:ext cx="3200400" cy="914400"/>
          </a:xfrm>
          <a:prstGeom prst="round2DiagRect">
            <a:avLst/>
          </a:prstGeom>
          <a:solidFill>
            <a:srgbClr val="5EC3B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التنظيم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968" y="1573035"/>
            <a:ext cx="1155044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يقوم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التنظيم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العلم على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المنهج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968" y="2663312"/>
            <a:ext cx="1155044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وبخاصة على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المنهج التجريبي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 يتكون من 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8441932" y="3868417"/>
            <a:ext cx="3200400" cy="11887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الملاحظة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5858755" y="4750454"/>
            <a:ext cx="3200400" cy="11887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الفرضية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3090643" y="3868417"/>
            <a:ext cx="3200400" cy="11887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التجربة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07466" y="4750454"/>
            <a:ext cx="3200400" cy="11887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النتائج أو الاستنتاج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5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8675739" y="324454"/>
            <a:ext cx="3200400" cy="914400"/>
          </a:xfrm>
          <a:prstGeom prst="round2DiagRect">
            <a:avLst/>
          </a:prstGeom>
          <a:solidFill>
            <a:srgbClr val="D0DD9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التفسير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5135" y="1278197"/>
            <a:ext cx="11591003" cy="8229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rtl="1">
              <a:lnSpc>
                <a:spcPct val="150000"/>
              </a:lnSpc>
              <a:spcBef>
                <a:spcPts val="1000"/>
              </a:spcBef>
              <a:buNone/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تفسير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الظواهر وأسبابها يعتبر من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أهم الموضوعات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التي شغلت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عقل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الإنسان العادي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35560" y="2140500"/>
            <a:ext cx="6340577" cy="2103120"/>
          </a:xfrm>
          <a:prstGeom prst="leftArrowCallout">
            <a:avLst>
              <a:gd name="adj1" fmla="val 22995"/>
              <a:gd name="adj2" fmla="val 24499"/>
              <a:gd name="adj3" fmla="val 29897"/>
              <a:gd name="adj4" fmla="val 83994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جميع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أنماط التفكير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السابقة تقدم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تفسيرات</a:t>
            </a:r>
          </a:p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خارج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الظواهر وليس من 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داخلها</a:t>
            </a:r>
          </a:p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لأنها تفسر الظواهر بأسباب ذاتية أو غائية</a:t>
            </a:r>
            <a:endParaRPr lang="ar-KW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5135" y="2140500"/>
            <a:ext cx="5073445" cy="14876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rtl="1">
              <a:lnSpc>
                <a:spcPct val="150000"/>
              </a:lnSpc>
              <a:spcBef>
                <a:spcPts val="1000"/>
              </a:spcBef>
              <a:buNone/>
            </a:pPr>
            <a:r>
              <a:rPr lang="ar-K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مثلاً :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تفسير سقوط الأجرام السماوية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 algn="ctr" rtl="1">
              <a:lnSpc>
                <a:spcPct val="150000"/>
              </a:lnSpc>
              <a:spcBef>
                <a:spcPts val="1000"/>
              </a:spcBef>
              <a:buNone/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بـ ( 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محبتها للأرض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أو ( 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خلودها للراحة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35560" y="4433859"/>
            <a:ext cx="6340577" cy="2103120"/>
          </a:xfrm>
          <a:prstGeom prst="leftArrowCallout">
            <a:avLst>
              <a:gd name="adj1" fmla="val 22995"/>
              <a:gd name="adj2" fmla="val 24499"/>
              <a:gd name="adj3" fmla="val 29897"/>
              <a:gd name="adj4" fmla="val 83994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البحث العلمي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تقدم أسباب حقيقية وفعلية </a:t>
            </a:r>
          </a:p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لأنها تفسر الظواهر والمشكلات </a:t>
            </a:r>
          </a:p>
          <a:p>
            <a:pPr marL="0" lvl="1" indent="0" algn="ctr" rtl="1">
              <a:lnSpc>
                <a:spcPct val="100000"/>
              </a:lnSpc>
              <a:spcBef>
                <a:spcPts val="1000"/>
              </a:spcBef>
              <a:buNone/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بأسباب مادية وفعلية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0106" y="5122606"/>
            <a:ext cx="5073445" cy="14143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rtl="1">
              <a:lnSpc>
                <a:spcPct val="150000"/>
              </a:lnSpc>
              <a:spcBef>
                <a:spcPts val="1000"/>
              </a:spcBef>
              <a:buNone/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الجاذبية الأرضية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496" y="3628103"/>
            <a:ext cx="1792663" cy="17993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160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/>
          <p:cNvSpPr/>
          <p:nvPr/>
        </p:nvSpPr>
        <p:spPr>
          <a:xfrm>
            <a:off x="8706466" y="270382"/>
            <a:ext cx="3200400" cy="914400"/>
          </a:xfrm>
          <a:prstGeom prst="round2DiagRect">
            <a:avLst/>
          </a:prstGeom>
          <a:solidFill>
            <a:srgbClr val="B5907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الموضوعية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421" y="1297732"/>
            <a:ext cx="1155044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أهم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الركائز التي يقوم عليها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العلمي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421" y="4861840"/>
            <a:ext cx="11550445" cy="130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العلمي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يتصف بال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موضوعية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والعقلانية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ولا يقوم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الأهواء العالم الشخصية وتفكيره الذاتي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421" y="2986672"/>
            <a:ext cx="11550445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xplosion: 8 Points 6"/>
          <p:cNvSpPr/>
          <p:nvPr/>
        </p:nvSpPr>
        <p:spPr>
          <a:xfrm>
            <a:off x="7885472" y="2582382"/>
            <a:ext cx="3431459" cy="1815403"/>
          </a:xfrm>
          <a:prstGeom prst="irregularSeal1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التجربة العلمية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215" y="2768611"/>
            <a:ext cx="8350045" cy="1449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تعتمد على طبيعة الظاهرة موضوع الدراسة والبحث</a:t>
            </a:r>
          </a:p>
          <a:p>
            <a:pPr marL="0" lvl="1" algn="ctr" rtl="1">
              <a:lnSpc>
                <a:spcPct val="150000"/>
              </a:lnSpc>
              <a:spcBef>
                <a:spcPts val="1000"/>
              </a:spcBef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وليس على على أهواء العالم وتفكيره الذاتي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6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538</Words>
  <Application>Microsoft Office PowerPoint</Application>
  <PresentationFormat>Custom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Azari Alrashidi</dc:creator>
  <cp:lastModifiedBy>Ahmed</cp:lastModifiedBy>
  <cp:revision>39</cp:revision>
  <dcterms:created xsi:type="dcterms:W3CDTF">2016-10-29T12:14:22Z</dcterms:created>
  <dcterms:modified xsi:type="dcterms:W3CDTF">2019-11-01T17:17:15Z</dcterms:modified>
</cp:coreProperties>
</file>