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3" r:id="rId4"/>
    <p:sldId id="294" r:id="rId5"/>
    <p:sldId id="295" r:id="rId6"/>
    <p:sldId id="301" r:id="rId7"/>
    <p:sldId id="296" r:id="rId8"/>
    <p:sldId id="267" r:id="rId9"/>
    <p:sldId id="268" r:id="rId10"/>
    <p:sldId id="274" r:id="rId11"/>
    <p:sldId id="297" r:id="rId12"/>
    <p:sldId id="29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E57"/>
    <a:srgbClr val="FFF2CC"/>
    <a:srgbClr val="F7A60C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289838"/>
            <a:ext cx="9144000" cy="1161394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الاتجاه البرجماتي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39108" y="5439507"/>
            <a:ext cx="10166035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4288" y="1158205"/>
            <a:ext cx="1161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3200" b="1" dirty="0"/>
              <a:t>اتجاه فلسفى ظهر فى الولايات المتحدة الأمريكية ليعبر عن الروح العملية السائدة فى المجتمع يسمى ......................... .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26890" y="279348"/>
            <a:ext cx="9381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 : أكمل العبارات التالية بما يناسبها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4676" y="2024188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الاتجاه البرجماتي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287" y="4030040"/>
            <a:ext cx="1161393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</a:pPr>
            <a:r>
              <a:rPr lang="ar-KW" sz="3200" b="1" dirty="0"/>
              <a:t>من مؤسسي الاتجاه البرجماتي </a:t>
            </a:r>
            <a:r>
              <a:rPr lang="ar-SA" sz="3200" b="1" dirty="0"/>
              <a:t>.........................</a:t>
            </a:r>
            <a:r>
              <a:rPr lang="ar-KW" sz="3200" b="1" dirty="0"/>
              <a:t> ويعد هذا الاتجاه تطوير للاتجاه </a:t>
            </a:r>
            <a:r>
              <a:rPr lang="ar-SA" sz="3200" b="1" dirty="0"/>
              <a:t>.........................</a:t>
            </a:r>
            <a:r>
              <a:rPr lang="ar-KW" sz="3200" b="1" dirty="0"/>
              <a:t> 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4144973" y="4162727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وليام جيمس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287" y="5832613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</a:pPr>
            <a:r>
              <a:rPr lang="ar-SA" sz="3200" b="1" dirty="0"/>
              <a:t>مؤلف كتاب ( </a:t>
            </a:r>
            <a:r>
              <a:rPr lang="ar-KW" sz="3200" b="1" dirty="0"/>
              <a:t>المنطق ، نظرية البحث </a:t>
            </a:r>
            <a:r>
              <a:rPr lang="ar-SA" sz="3200" b="1" dirty="0"/>
              <a:t>) فيلسوف يسمى .........................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1478831" y="5747700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جون ديوي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97656" y="4889848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الاتجاه التجريبي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4287" y="2661408"/>
            <a:ext cx="1161393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</a:pPr>
            <a:r>
              <a:rPr lang="ar-KW" sz="3200" b="1" dirty="0"/>
              <a:t>اتجاه  فلسفي يقوم على الفعل ويرتبط بالانسان وواقعه العملي يسمى </a:t>
            </a:r>
            <a:r>
              <a:rPr lang="ar-SA" sz="3200" b="1" dirty="0"/>
              <a:t>.........................</a:t>
            </a:r>
            <a:r>
              <a:rPr lang="ar-KW" sz="3200" b="1" dirty="0"/>
              <a:t> 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8643230" y="3521216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الاتجاه البرجماتي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4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277" y="1084460"/>
            <a:ext cx="11071122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KW" sz="3200" b="1" dirty="0"/>
              <a:t>1) </a:t>
            </a:r>
            <a:r>
              <a:rPr lang="ar-SA" sz="3200" b="1" dirty="0"/>
              <a:t>اذكر</a:t>
            </a:r>
            <a:r>
              <a:rPr lang="ar-KW" sz="3200" b="1" dirty="0"/>
              <a:t>ي</a:t>
            </a:r>
            <a:r>
              <a:rPr lang="ar-SA" sz="3200" b="1" dirty="0"/>
              <a:t> أه</a:t>
            </a:r>
            <a:r>
              <a:rPr lang="ar-KW" sz="3200" b="1" dirty="0"/>
              <a:t>ـــ</a:t>
            </a:r>
            <a:r>
              <a:rPr lang="ar-SA" sz="3200" b="1" dirty="0"/>
              <a:t>م ممي</a:t>
            </a:r>
            <a:r>
              <a:rPr lang="ar-KW" sz="3200" b="1" dirty="0"/>
              <a:t>ــــ</a:t>
            </a:r>
            <a:r>
              <a:rPr lang="ar-SA" sz="3200" b="1" dirty="0"/>
              <a:t>زات الاتج</a:t>
            </a:r>
            <a:r>
              <a:rPr lang="ar-KW" sz="3200" b="1" dirty="0"/>
              <a:t>ــــ</a:t>
            </a:r>
            <a:r>
              <a:rPr lang="ar-SA" sz="3200" b="1" dirty="0"/>
              <a:t>اه البرجمات</a:t>
            </a:r>
            <a:r>
              <a:rPr lang="ar-KW" sz="3200" b="1" dirty="0"/>
              <a:t>ـــــ</a:t>
            </a:r>
            <a:r>
              <a:rPr lang="ar-SA" sz="3200" b="1" dirty="0"/>
              <a:t>ى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8327923" y="2600336"/>
            <a:ext cx="3254476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1) يقوم </a:t>
            </a:r>
            <a:r>
              <a:rPr lang="ar-KW" sz="3200" b="1" dirty="0">
                <a:solidFill>
                  <a:srgbClr val="C00000"/>
                </a:solidFill>
              </a:rPr>
              <a:t>على الفعل </a:t>
            </a:r>
            <a:endParaRPr lang="ar-KW" sz="3200" b="1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5609442" y="-1745384"/>
            <a:ext cx="580103" cy="8111336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EB5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99355" y="2293421"/>
            <a:ext cx="0" cy="751488"/>
          </a:xfrm>
          <a:prstGeom prst="line">
            <a:avLst/>
          </a:prstGeom>
          <a:ln w="28575">
            <a:solidFill>
              <a:srgbClr val="EB5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81949" y="3340090"/>
            <a:ext cx="3254476" cy="222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2) يتميز </a:t>
            </a:r>
            <a:r>
              <a:rPr lang="ar-KW" sz="3200" b="1" dirty="0">
                <a:solidFill>
                  <a:srgbClr val="C00000"/>
                </a:solidFill>
              </a:rPr>
              <a:t>بمنهجه العملي </a:t>
            </a:r>
            <a:r>
              <a:rPr lang="ar-KW" sz="3200" b="1" dirty="0"/>
              <a:t>الذي يقود إلى الصدق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975" y="2600336"/>
            <a:ext cx="3254476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3) يهتم </a:t>
            </a:r>
            <a:r>
              <a:rPr lang="ar-KW" sz="3200" b="1" dirty="0">
                <a:solidFill>
                  <a:srgbClr val="C00000"/>
                </a:solidFill>
              </a:rPr>
              <a:t>بنتائج الفعل </a:t>
            </a:r>
            <a:r>
              <a:rPr lang="ar-KW" sz="3200" b="1" dirty="0"/>
              <a:t>أكثر</a:t>
            </a:r>
            <a:r>
              <a:rPr lang="ar-KW" sz="3200" b="1" dirty="0">
                <a:solidFill>
                  <a:srgbClr val="C00000"/>
                </a:solidFill>
              </a:rPr>
              <a:t> من الفعل نفسه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90" y="155410"/>
            <a:ext cx="4064209" cy="74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29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277" y="1084460"/>
            <a:ext cx="11071122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KW" sz="3200" b="1" dirty="0"/>
              <a:t>2) </a:t>
            </a:r>
            <a:r>
              <a:rPr lang="ar-SA" sz="3200" b="1" dirty="0"/>
              <a:t>بين</a:t>
            </a:r>
            <a:r>
              <a:rPr lang="ar-KW" sz="3200" b="1" dirty="0"/>
              <a:t>ـــي</a:t>
            </a:r>
            <a:r>
              <a:rPr lang="ar-SA" sz="3200" b="1" dirty="0"/>
              <a:t> خط</a:t>
            </a:r>
            <a:r>
              <a:rPr lang="ar-KW" sz="3200" b="1" dirty="0"/>
              <a:t>ــــ</a:t>
            </a:r>
            <a:r>
              <a:rPr lang="ar-SA" sz="3200" b="1" dirty="0"/>
              <a:t>وات المنه</a:t>
            </a:r>
            <a:r>
              <a:rPr lang="ar-KW" sz="3200" b="1" dirty="0"/>
              <a:t>ــــ</a:t>
            </a:r>
            <a:r>
              <a:rPr lang="ar-SA" sz="3200" b="1" dirty="0"/>
              <a:t>ج عن</a:t>
            </a:r>
            <a:r>
              <a:rPr lang="ar-KW" sz="3200" b="1" dirty="0"/>
              <a:t>ــــ</a:t>
            </a:r>
            <a:r>
              <a:rPr lang="ar-SA" sz="3200" b="1" dirty="0"/>
              <a:t>د جون ديوي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11277" y="1887559"/>
            <a:ext cx="859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1) </a:t>
            </a:r>
            <a:r>
              <a:rPr lang="ar-KW" sz="3200" b="1" dirty="0">
                <a:solidFill>
                  <a:schemeClr val="accent5"/>
                </a:solidFill>
              </a:rPr>
              <a:t>صياغة المشكلة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277" y="2928330"/>
            <a:ext cx="8598312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2) </a:t>
            </a:r>
            <a:r>
              <a:rPr lang="ar-KW" sz="3200" b="1" dirty="0">
                <a:solidFill>
                  <a:schemeClr val="accent5"/>
                </a:solidFill>
              </a:rPr>
              <a:t>وضع الفروض أو الأفكار أو الحلول المحتملة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906" y="4890607"/>
            <a:ext cx="903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4) </a:t>
            </a:r>
            <a:r>
              <a:rPr lang="ar-KW" sz="3200" b="1" dirty="0">
                <a:solidFill>
                  <a:schemeClr val="accent5"/>
                </a:solidFill>
              </a:rPr>
              <a:t>التجريب أو اختبار الأفكار للتأكد من أن الحل المناسب للمشكلة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90" y="155410"/>
            <a:ext cx="4064209" cy="74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511276" y="3889591"/>
            <a:ext cx="859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3) </a:t>
            </a:r>
            <a:r>
              <a:rPr lang="ar-KW" sz="3200" b="1" dirty="0">
                <a:solidFill>
                  <a:schemeClr val="accent5"/>
                </a:solidFill>
              </a:rPr>
              <a:t>وظيفة الأفكار تقديم حل للمشكلة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1" name="Arrow: Left 10"/>
          <p:cNvSpPr/>
          <p:nvPr/>
        </p:nvSpPr>
        <p:spPr>
          <a:xfrm>
            <a:off x="9109589" y="2005781"/>
            <a:ext cx="870153" cy="59455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/>
          <p:cNvSpPr/>
          <p:nvPr/>
        </p:nvSpPr>
        <p:spPr>
          <a:xfrm>
            <a:off x="9109589" y="3006797"/>
            <a:ext cx="870153" cy="59455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/>
          <p:cNvSpPr/>
          <p:nvPr/>
        </p:nvSpPr>
        <p:spPr>
          <a:xfrm>
            <a:off x="9109588" y="4007813"/>
            <a:ext cx="870153" cy="59455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/>
          <p:cNvSpPr/>
          <p:nvPr/>
        </p:nvSpPr>
        <p:spPr>
          <a:xfrm>
            <a:off x="9109587" y="5008829"/>
            <a:ext cx="870153" cy="59455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36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4000" b="1" dirty="0"/>
              <a:t>حل ( تقويم الوحدة الأولى ) صفحة ( 36 )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خامساً : أجب عن الاسئلة التالية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288" y="2234804"/>
            <a:ext cx="11613931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arenR" startAt="3"/>
            </a:pPr>
            <a:r>
              <a:rPr lang="ar-KW" sz="3200" b="1" dirty="0"/>
              <a:t>قارن بين الاتجاه التجريبي والاتجاه البرجماتي ؟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9609558" y="3239351"/>
            <a:ext cx="164592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المقارنة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5065" y="3239351"/>
            <a:ext cx="438912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الاتجاه التجريبي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9558" y="3788527"/>
            <a:ext cx="1645920" cy="675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مصدر المعرفة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5065" y="3788527"/>
            <a:ext cx="4389120" cy="675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التجربة الحسية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09558" y="4510145"/>
            <a:ext cx="164592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الخصائص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5065" y="4510145"/>
            <a:ext cx="438912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أن العقل صفحة بيضاء والمعرفة مكتسبة بواسطة الحواس والتجربة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9558" y="5470845"/>
            <a:ext cx="164592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أهم روادها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5065" y="5470845"/>
            <a:ext cx="438912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جون لوك – جون ستيوارت مل </a:t>
            </a:r>
          </a:p>
          <a:p>
            <a:pPr algn="ctr"/>
            <a:r>
              <a:rPr lang="ar-KW" sz="2400" b="1" dirty="0">
                <a:solidFill>
                  <a:schemeClr val="tx1"/>
                </a:solidFill>
              </a:rPr>
              <a:t> ديفيد هيوم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1692" y="3239351"/>
            <a:ext cx="43180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الاتجاه البرجماتي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1692" y="3788527"/>
            <a:ext cx="4318000" cy="675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الفعل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1692" y="4510145"/>
            <a:ext cx="4318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</a:rPr>
              <a:t>يقوم على الفعل</a:t>
            </a:r>
          </a:p>
          <a:p>
            <a:pPr algn="ctr"/>
            <a:r>
              <a:rPr lang="ar-KW" sz="2000" b="1" dirty="0">
                <a:solidFill>
                  <a:schemeClr val="tx1"/>
                </a:solidFill>
              </a:rPr>
              <a:t>يتميز بمنهجه العملي الذي يقود إلى الصدق</a:t>
            </a:r>
          </a:p>
          <a:p>
            <a:pPr algn="ctr"/>
            <a:r>
              <a:rPr lang="ar-KW" sz="2000" b="1" dirty="0">
                <a:solidFill>
                  <a:schemeClr val="tx1"/>
                </a:solidFill>
              </a:rPr>
              <a:t>يهتم بنتائج الفعل أكثر من الفعل نفسه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1692" y="5470845"/>
            <a:ext cx="4318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200" b="1" dirty="0">
                <a:solidFill>
                  <a:schemeClr val="tx1"/>
                </a:solidFill>
              </a:rPr>
              <a:t>وليام جيمس – جون ديوي – تشارلز بيرس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80103" y="1196315"/>
            <a:ext cx="11006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ظهر في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الولايات المتحدة الأمريكية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كتعبير عن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الروح العملية 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السائدة في هذا المجتمع 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nip Diagonal Corner Rectangle 12"/>
          <p:cNvSpPr/>
          <p:nvPr/>
        </p:nvSpPr>
        <p:spPr>
          <a:xfrm>
            <a:off x="6374315" y="234155"/>
            <a:ext cx="5212080" cy="7917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( 4 ) الاتجاه البرجماتي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1" y="3381124"/>
            <a:ext cx="6972161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ويعتبر في نظر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وليام جيمس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يعد من مؤسسي هذا الاتجاه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بمثابة تطوير لل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اتجاه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التجريبي التقليدي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818">
            <a:off x="8217534" y="3206415"/>
            <a:ext cx="2330570" cy="257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8374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2"/>
          <p:cNvSpPr/>
          <p:nvPr/>
        </p:nvSpPr>
        <p:spPr>
          <a:xfrm>
            <a:off x="6374315" y="234155"/>
            <a:ext cx="5212080" cy="7917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( 4 ) الاتجاه البرجماتي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310" y="1736419"/>
            <a:ext cx="2286000" cy="22860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 </a:t>
            </a:r>
          </a:p>
          <a:p>
            <a:pPr algn="ctr" rtl="1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الاتجاه </a:t>
            </a:r>
          </a:p>
          <a:p>
            <a:pPr algn="ctr" rtl="1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البرجماتي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rrow: Right 3"/>
          <p:cNvSpPr/>
          <p:nvPr/>
        </p:nvSpPr>
        <p:spPr>
          <a:xfrm rot="20131616">
            <a:off x="7300258" y="2325879"/>
            <a:ext cx="825910" cy="55060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3115" y="1196314"/>
            <a:ext cx="3383280" cy="274320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يقوم </a:t>
            </a:r>
            <a:r>
              <a:rPr lang="ar-KW" sz="3200" b="1" dirty="0">
                <a:solidFill>
                  <a:srgbClr val="C00000"/>
                </a:solidFill>
              </a:rPr>
              <a:t>على الفعل </a:t>
            </a:r>
            <a:endParaRPr lang="ar-KW" sz="3200" b="1" dirty="0"/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rgbClr val="C00000"/>
                </a:solidFill>
              </a:rPr>
              <a:t>أي</a:t>
            </a:r>
            <a:r>
              <a:rPr lang="ar-KW" sz="3200" b="1" dirty="0"/>
              <a:t> ارتباط بين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/>
              <a:t>الإنسان وواقعه العملي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rrow: Right 5"/>
          <p:cNvSpPr/>
          <p:nvPr/>
        </p:nvSpPr>
        <p:spPr>
          <a:xfrm rot="5400000">
            <a:off x="5666398" y="4248273"/>
            <a:ext cx="827822" cy="55060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4673" y="5022013"/>
            <a:ext cx="3918442" cy="1736646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يتميز </a:t>
            </a:r>
            <a:r>
              <a:rPr lang="ar-KW" sz="3200" b="1" dirty="0">
                <a:solidFill>
                  <a:srgbClr val="C00000"/>
                </a:solidFill>
              </a:rPr>
              <a:t>بمنهجه العملي </a:t>
            </a:r>
            <a:r>
              <a:rPr lang="ar-KW" sz="3200" b="1" dirty="0"/>
              <a:t>الذي يقود إلى الصدق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w: Right 7"/>
          <p:cNvSpPr/>
          <p:nvPr/>
        </p:nvSpPr>
        <p:spPr>
          <a:xfrm rot="1468384" flipH="1">
            <a:off x="4034453" y="2325878"/>
            <a:ext cx="825910" cy="5506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4226" y="1196315"/>
            <a:ext cx="3383280" cy="2743200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يهتم </a:t>
            </a:r>
            <a:r>
              <a:rPr lang="ar-KW" sz="3200" b="1" dirty="0">
                <a:solidFill>
                  <a:srgbClr val="C00000"/>
                </a:solidFill>
              </a:rPr>
              <a:t>بنتائج الفعل </a:t>
            </a:r>
            <a:r>
              <a:rPr lang="ar-KW" sz="3200" b="1" dirty="0">
                <a:solidFill>
                  <a:schemeClr val="tx1"/>
                </a:solidFill>
              </a:rPr>
              <a:t>أكثر</a:t>
            </a:r>
            <a:r>
              <a:rPr lang="ar-KW" sz="3200" b="1" dirty="0">
                <a:solidFill>
                  <a:srgbClr val="C00000"/>
                </a:solidFill>
              </a:rPr>
              <a:t> من الفعل نفسه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30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2"/>
          <p:cNvSpPr/>
          <p:nvPr/>
        </p:nvSpPr>
        <p:spPr>
          <a:xfrm>
            <a:off x="6374315" y="234155"/>
            <a:ext cx="5212080" cy="7917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( 4 ) الاتجاه البرجماتي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701" y="1150792"/>
            <a:ext cx="5693329" cy="2421136"/>
          </a:xfrm>
          <a:prstGeom prst="irregularSeal2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3200" b="1" dirty="0"/>
              <a:t>ومن أهم فلاسفة هذا الاتجاه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342">
            <a:off x="8734168" y="2596619"/>
            <a:ext cx="2330570" cy="257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342">
            <a:off x="4963063" y="3700094"/>
            <a:ext cx="2127359" cy="2635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342">
            <a:off x="1047737" y="2593008"/>
            <a:ext cx="2273417" cy="254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369">
            <a:off x="8693381" y="5370425"/>
            <a:ext cx="2101466" cy="621124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957">
            <a:off x="4486895" y="6267817"/>
            <a:ext cx="2065794" cy="60647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351">
            <a:off x="934900" y="5146900"/>
            <a:ext cx="1931210" cy="7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79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72" y="414886"/>
            <a:ext cx="2273417" cy="254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5" y="2961367"/>
            <a:ext cx="1931210" cy="778886"/>
          </a:xfrm>
          <a:prstGeom prst="rect">
            <a:avLst/>
          </a:prstGeom>
        </p:spPr>
      </p:pic>
      <p:sp>
        <p:nvSpPr>
          <p:cNvPr id="4" name="Rounded Rectangular Callout 5"/>
          <p:cNvSpPr/>
          <p:nvPr/>
        </p:nvSpPr>
        <p:spPr>
          <a:xfrm>
            <a:off x="440177" y="504623"/>
            <a:ext cx="8407799" cy="1855119"/>
          </a:xfrm>
          <a:prstGeom prst="wedgeRoundRectCallout">
            <a:avLst>
              <a:gd name="adj1" fmla="val 54761"/>
              <a:gd name="adj2" fmla="val -117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يتميز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بمحاولته تطبيق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المنهج البرجماتي </a:t>
            </a:r>
          </a:p>
          <a:p>
            <a:pPr algn="ctr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الخبرة البشرية 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كلها</a:t>
            </a:r>
            <a:endParaRPr lang="ar-K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ular Callout 5"/>
          <p:cNvSpPr/>
          <p:nvPr/>
        </p:nvSpPr>
        <p:spPr>
          <a:xfrm>
            <a:off x="440177" y="2680335"/>
            <a:ext cx="8407799" cy="1695019"/>
          </a:xfrm>
          <a:prstGeom prst="wedgeRoundRectCallout">
            <a:avLst>
              <a:gd name="adj1" fmla="val 53708"/>
              <a:gd name="adj2" fmla="val -3983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عرض آراؤه المعرفية في عدد من كتبه أهمها </a:t>
            </a:r>
          </a:p>
          <a:p>
            <a:pPr algn="ctr">
              <a:lnSpc>
                <a:spcPct val="150000"/>
              </a:lnSpc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نظرية البحث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Rounded Rectangular Callout 5"/>
          <p:cNvSpPr/>
          <p:nvPr/>
        </p:nvSpPr>
        <p:spPr>
          <a:xfrm>
            <a:off x="440176" y="4695947"/>
            <a:ext cx="8407799" cy="64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آلة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أداة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وظيفة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خدمة مطالب الحياة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Rounded Rectangular Callout 5"/>
          <p:cNvSpPr/>
          <p:nvPr/>
        </p:nvSpPr>
        <p:spPr>
          <a:xfrm>
            <a:off x="440175" y="5656620"/>
            <a:ext cx="8407799" cy="64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منطلق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المعرفة هو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الخبرة الإنسانية العامة </a:t>
            </a:r>
          </a:p>
        </p:txBody>
      </p:sp>
    </p:spTree>
    <p:extLst>
      <p:ext uri="{BB962C8B-B14F-4D97-AF65-F5344CB8AC3E}">
        <p14:creationId xmlns:p14="http://schemas.microsoft.com/office/powerpoint/2010/main" val="1732015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72" y="414886"/>
            <a:ext cx="2273417" cy="254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5" y="2961367"/>
            <a:ext cx="1931210" cy="778886"/>
          </a:xfrm>
          <a:prstGeom prst="rect">
            <a:avLst/>
          </a:prstGeom>
        </p:spPr>
      </p:pic>
      <p:sp>
        <p:nvSpPr>
          <p:cNvPr id="8" name="Rounded Rectangular Callout 5"/>
          <p:cNvSpPr/>
          <p:nvPr/>
        </p:nvSpPr>
        <p:spPr>
          <a:xfrm>
            <a:off x="646653" y="1416536"/>
            <a:ext cx="8407799" cy="1512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يفصل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الذات العارفة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موضوع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0384" y="2060511"/>
            <a:ext cx="7600335" cy="65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 الخبرة حصيلة تفاعل بين الكائن وبيئة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ular Callout 5"/>
          <p:cNvSpPr/>
          <p:nvPr/>
        </p:nvSpPr>
        <p:spPr>
          <a:xfrm>
            <a:off x="636819" y="414886"/>
            <a:ext cx="8407799" cy="64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تعتبر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الأفكار والتصورات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مجرد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وسائل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وظيفتها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المشكلات </a:t>
            </a:r>
          </a:p>
        </p:txBody>
      </p:sp>
      <p:sp>
        <p:nvSpPr>
          <p:cNvPr id="16" name="Rounded Rectangular Callout 5"/>
          <p:cNvSpPr/>
          <p:nvPr/>
        </p:nvSpPr>
        <p:spPr>
          <a:xfrm>
            <a:off x="646653" y="3290343"/>
            <a:ext cx="8407799" cy="45702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صاغ منهجاً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على عدد من الخطوات 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0386" y="4215595"/>
            <a:ext cx="7600335" cy="65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صياغة المشكلة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0386" y="4995803"/>
            <a:ext cx="7600335" cy="65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وضع الفروض أو الأفكار أو الحلول المحتملة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0386" y="5776011"/>
            <a:ext cx="7600335" cy="65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وظيفة الأفكار تقديم حل للمشكلة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391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72" y="414886"/>
            <a:ext cx="2273417" cy="254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5" y="2961367"/>
            <a:ext cx="1931210" cy="778886"/>
          </a:xfrm>
          <a:prstGeom prst="rect">
            <a:avLst/>
          </a:prstGeom>
        </p:spPr>
      </p:pic>
      <p:sp>
        <p:nvSpPr>
          <p:cNvPr id="16" name="Rounded Rectangular Callout 5"/>
          <p:cNvSpPr/>
          <p:nvPr/>
        </p:nvSpPr>
        <p:spPr>
          <a:xfrm>
            <a:off x="646653" y="-1169358"/>
            <a:ext cx="8407799" cy="73134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068" y="333123"/>
            <a:ext cx="7600335" cy="4912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التجريب</a:t>
            </a: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اختبار الأفكار </a:t>
            </a: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للتأكد من أن الحل المناسب للمشكلة وبالتالي يؤدي إلى موقف محدد وواضح </a:t>
            </a:r>
          </a:p>
          <a:p>
            <a:pPr algn="ctr">
              <a:lnSpc>
                <a:spcPct val="150000"/>
              </a:lnSpc>
            </a:pPr>
            <a:endParaRPr lang="ar-K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كما قال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البحث المنطقي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يمثل عملية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تحويل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موجهة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منضبطة نستطيع من طريقها أن نحيل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موقفاً غير محدد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موقف هو من التحديد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مقوماته وعلاقاته بحيث أنه ليملك إحالة عناصر الموقف الأصلي إلى كل موحد )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78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2"/>
          <p:cNvSpPr/>
          <p:nvPr/>
        </p:nvSpPr>
        <p:spPr>
          <a:xfrm rot="21368627">
            <a:off x="501705" y="559939"/>
            <a:ext cx="10757238" cy="580857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: عزيزي المتعلم ، ناقش زملاءك في الاتجاه البرجماتي ، مستعيناً بالأسئلة التالية 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س1: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اشرح العبارة التالية ( معيار صدق الفكرة إنما يكون من خلال ما ينتج عنها من نتائج ملموسة ) 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س2: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يقال إن الاتجاه البرجماتي قد أسهم بشكل كبير في تغيير نمط حياتنا ) اشرح العبارة ، وبين رأيك فيها؟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س3: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تقريراً مبسطاً عن أحد رواد الاتجاه البرجماتي 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51143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7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538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الاتجاه البرجماتي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52</cp:revision>
  <dcterms:created xsi:type="dcterms:W3CDTF">2016-10-15T20:13:50Z</dcterms:created>
  <dcterms:modified xsi:type="dcterms:W3CDTF">2019-11-01T17:14:00Z</dcterms:modified>
</cp:coreProperties>
</file>