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9" r:id="rId2"/>
    <p:sldId id="298" r:id="rId3"/>
    <p:sldId id="280" r:id="rId4"/>
    <p:sldId id="281" r:id="rId5"/>
    <p:sldId id="299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2" r:id="rId16"/>
    <p:sldId id="291" r:id="rId17"/>
    <p:sldId id="294" r:id="rId18"/>
    <p:sldId id="300" r:id="rId19"/>
    <p:sldId id="301" r:id="rId20"/>
    <p:sldId id="295" r:id="rId21"/>
    <p:sldId id="296" r:id="rId22"/>
    <p:sldId id="29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  <a:srgbClr val="FF99CC"/>
    <a:srgbClr val="CC00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65" d="100"/>
          <a:sy n="65" d="100"/>
        </p:scale>
        <p:origin x="8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FBD17-AE43-1044-A80C-66EA65D207AC}" type="datetimeFigureOut">
              <a:rPr lang="en-US" smtClean="0"/>
              <a:t>11/16/2019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B8452-F0BF-D946-B9F2-38D70A4B4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40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0B082-8913-F041-AF5B-E3112CB940C1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A38B3-DDA2-FA45-923E-9D90B1348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2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82CAC-501C-458A-BBE0-8674A5BF583B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AC7-5A1E-401B-8FEB-FC6700DD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4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82CAC-501C-458A-BBE0-8674A5BF583B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8AC7-5A1E-401B-8FEB-FC6700DD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9474" y="2030328"/>
            <a:ext cx="8582526" cy="48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05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6051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6051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mp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5" Type="http://schemas.openxmlformats.org/officeDocument/2006/relationships/image" Target="../media/image19.tmp"/><Relationship Id="rId4" Type="http://schemas.openxmlformats.org/officeDocument/2006/relationships/image" Target="../media/image2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7" Type="http://schemas.openxmlformats.org/officeDocument/2006/relationships/image" Target="../media/image12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11506200" cy="6324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KW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الفلسفة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ar-KW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المغالطات المنطقية</a:t>
            </a:r>
            <a:endParaRPr lang="en-US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6253" y="4953000"/>
            <a:ext cx="9343293" cy="13740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ct val="120000"/>
              </a:lnSpc>
            </a:pPr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إعداد المعلمات :</a:t>
            </a:r>
          </a:p>
          <a:p>
            <a:pPr algn="ctr" rtl="1">
              <a:lnSpc>
                <a:spcPct val="120000"/>
              </a:lnSpc>
            </a:pPr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 / فضة المطيري      أ / منى المرشاد     أ / أنفال الوعلان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37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828800"/>
            <a:ext cx="5556536" cy="2692538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>
            <a:off x="226243" y="218798"/>
            <a:ext cx="4297680" cy="1737360"/>
          </a:xfrm>
          <a:prstGeom prst="wedgeEllipseCallout">
            <a:avLst>
              <a:gd name="adj1" fmla="val 37083"/>
              <a:gd name="adj2" fmla="val 62948"/>
            </a:avLst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إذن </a:t>
            </a:r>
            <a:r>
              <a:rPr lang="ar-KW" sz="2800" b="1" dirty="0">
                <a:solidFill>
                  <a:schemeClr val="accent6">
                    <a:lumMod val="50000"/>
                  </a:schemeClr>
                </a:solidFill>
              </a:rPr>
              <a:t>المسلمون</a:t>
            </a:r>
            <a:r>
              <a:rPr lang="ar-KW" sz="2800" b="1" dirty="0">
                <a:solidFill>
                  <a:srgbClr val="C00000"/>
                </a:solidFill>
              </a:rPr>
              <a:t> إرهابيون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7443193" y="218798"/>
            <a:ext cx="4297680" cy="1737360"/>
          </a:xfrm>
          <a:prstGeom prst="wedgeEllipseCallout">
            <a:avLst>
              <a:gd name="adj1" fmla="val -36433"/>
              <a:gd name="adj2" fmla="val 632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كل الذين قاموا ب</a:t>
            </a:r>
            <a:r>
              <a:rPr lang="ar-KW" sz="2800" b="1" dirty="0">
                <a:solidFill>
                  <a:srgbClr val="C00000"/>
                </a:solidFill>
              </a:rPr>
              <a:t>أعمال</a:t>
            </a:r>
            <a:r>
              <a:rPr lang="ar-KW" sz="2800" b="1" dirty="0">
                <a:solidFill>
                  <a:schemeClr val="tx1"/>
                </a:solidFill>
              </a:rPr>
              <a:t> </a:t>
            </a:r>
            <a:r>
              <a:rPr lang="ar-KW" sz="2800" b="1" dirty="0">
                <a:solidFill>
                  <a:srgbClr val="C00000"/>
                </a:solidFill>
              </a:rPr>
              <a:t>إرهابية</a:t>
            </a:r>
            <a:r>
              <a:rPr lang="ar-KW" sz="2800" b="1" dirty="0">
                <a:solidFill>
                  <a:schemeClr val="tx1"/>
                </a:solidFill>
              </a:rPr>
              <a:t> </a:t>
            </a:r>
            <a:r>
              <a:rPr lang="ar-KW" sz="2800" b="1" dirty="0">
                <a:solidFill>
                  <a:schemeClr val="accent6">
                    <a:lumMod val="50000"/>
                  </a:schemeClr>
                </a:solidFill>
              </a:rPr>
              <a:t>مسلمون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718" y="4876800"/>
            <a:ext cx="11217897" cy="1604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3200" b="1" dirty="0">
                <a:solidFill>
                  <a:schemeClr val="tx1"/>
                </a:solidFill>
              </a:rPr>
              <a:t>بين هذا المثال </a:t>
            </a:r>
            <a:r>
              <a:rPr lang="ar-KW" sz="3200" b="1" dirty="0">
                <a:solidFill>
                  <a:srgbClr val="C00000"/>
                </a:solidFill>
              </a:rPr>
              <a:t>خطأ تعميم </a:t>
            </a:r>
            <a:r>
              <a:rPr lang="ar-KW" sz="3200" b="1" dirty="0">
                <a:solidFill>
                  <a:schemeClr val="tx1"/>
                </a:solidFill>
              </a:rPr>
              <a:t>ما يقوم به </a:t>
            </a:r>
            <a:r>
              <a:rPr lang="ar-KW" sz="3200" b="1" dirty="0">
                <a:solidFill>
                  <a:srgbClr val="C00000"/>
                </a:solidFill>
              </a:rPr>
              <a:t>بعض</a:t>
            </a:r>
            <a:r>
              <a:rPr lang="ar-KW" sz="3200" b="1" dirty="0">
                <a:solidFill>
                  <a:schemeClr val="tx1"/>
                </a:solidFill>
              </a:rPr>
              <a:t> الأفراد أو الجماعات المحدودة من </a:t>
            </a:r>
            <a:r>
              <a:rPr lang="ar-KW" sz="3200" b="1" dirty="0">
                <a:solidFill>
                  <a:srgbClr val="C00000"/>
                </a:solidFill>
              </a:rPr>
              <a:t>أعمال إرهابية </a:t>
            </a:r>
            <a:r>
              <a:rPr lang="ar-KW" sz="3200" b="1" dirty="0">
                <a:solidFill>
                  <a:schemeClr val="tx1"/>
                </a:solidFill>
              </a:rPr>
              <a:t>على كل </a:t>
            </a:r>
            <a:r>
              <a:rPr lang="ar-KW" sz="3200" b="1" dirty="0">
                <a:solidFill>
                  <a:schemeClr val="accent6">
                    <a:lumMod val="50000"/>
                  </a:schemeClr>
                </a:solidFill>
              </a:rPr>
              <a:t>المسلمين</a:t>
            </a:r>
            <a:r>
              <a:rPr lang="ar-KW" sz="3200" b="1" dirty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3200" b="1" dirty="0">
                <a:solidFill>
                  <a:srgbClr val="FF0000"/>
                </a:solidFill>
              </a:rPr>
              <a:t>وخطأ هذه الحجة </a:t>
            </a:r>
            <a:r>
              <a:rPr lang="ar-KW" sz="3200" b="1" dirty="0">
                <a:solidFill>
                  <a:schemeClr val="tx1"/>
                </a:solidFill>
              </a:rPr>
              <a:t>يتمثل في أن ما </a:t>
            </a:r>
            <a:r>
              <a:rPr lang="ar-KW" sz="3200" b="1" dirty="0">
                <a:solidFill>
                  <a:srgbClr val="C00000"/>
                </a:solidFill>
              </a:rPr>
              <a:t>ينطق</a:t>
            </a:r>
            <a:r>
              <a:rPr lang="ar-KW" sz="3200" b="1" dirty="0">
                <a:solidFill>
                  <a:schemeClr val="tx1"/>
                </a:solidFill>
              </a:rPr>
              <a:t> على </a:t>
            </a:r>
            <a:r>
              <a:rPr lang="ar-KW" sz="3200" b="1" dirty="0">
                <a:solidFill>
                  <a:srgbClr val="C00000"/>
                </a:solidFill>
              </a:rPr>
              <a:t>الجزء</a:t>
            </a:r>
            <a:r>
              <a:rPr lang="ar-KW" sz="3200" b="1" dirty="0">
                <a:solidFill>
                  <a:schemeClr val="tx1"/>
                </a:solidFill>
              </a:rPr>
              <a:t> </a:t>
            </a:r>
            <a:r>
              <a:rPr lang="ar-KW" sz="3200" b="1" dirty="0">
                <a:solidFill>
                  <a:srgbClr val="C00000"/>
                </a:solidFill>
              </a:rPr>
              <a:t>لا ينطبق </a:t>
            </a:r>
            <a:r>
              <a:rPr lang="ar-KW" sz="3200" b="1" dirty="0">
                <a:solidFill>
                  <a:schemeClr val="tx1"/>
                </a:solidFill>
              </a:rPr>
              <a:t>بالضرورة على </a:t>
            </a:r>
            <a:r>
              <a:rPr lang="ar-KW" sz="3200" b="1" dirty="0">
                <a:solidFill>
                  <a:srgbClr val="C00000"/>
                </a:solidFill>
              </a:rPr>
              <a:t>الكل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04800"/>
            <a:ext cx="7829952" cy="2971953"/>
          </a:xfrm>
          <a:prstGeom prst="rect">
            <a:avLst/>
          </a:prstGeom>
        </p:spPr>
      </p:pic>
      <p:pic>
        <p:nvPicPr>
          <p:cNvPr id="3" name="Picture 2" descr="E:\fppt\template\arrows\arrow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3027" y="2743200"/>
            <a:ext cx="1374345" cy="10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669967"/>
            <a:ext cx="4377849" cy="1170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718" y="4876800"/>
            <a:ext cx="11217897" cy="1604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3200" b="1" dirty="0">
                <a:solidFill>
                  <a:srgbClr val="C00000"/>
                </a:solidFill>
              </a:rPr>
              <a:t>تقوم</a:t>
            </a:r>
            <a:r>
              <a:rPr lang="ar-KW" sz="3200" b="1" dirty="0">
                <a:solidFill>
                  <a:schemeClr val="tx1"/>
                </a:solidFill>
              </a:rPr>
              <a:t> هذه المغالطة على </a:t>
            </a:r>
            <a:r>
              <a:rPr lang="ar-KW" sz="3200" b="1" dirty="0">
                <a:solidFill>
                  <a:srgbClr val="C00000"/>
                </a:solidFill>
              </a:rPr>
              <a:t>تعميم حكم </a:t>
            </a:r>
            <a:r>
              <a:rPr lang="ar-KW" sz="3200" b="1" dirty="0">
                <a:solidFill>
                  <a:schemeClr val="tx1"/>
                </a:solidFill>
              </a:rPr>
              <a:t>رغم أن العينة محدودة وتظهر المغالطة بشكل خاص في </a:t>
            </a:r>
            <a:r>
              <a:rPr lang="ar-KW" sz="3200" b="1" dirty="0">
                <a:solidFill>
                  <a:srgbClr val="C00000"/>
                </a:solidFill>
              </a:rPr>
              <a:t>الأحكام الجاهزة الموجهة </a:t>
            </a:r>
            <a:r>
              <a:rPr lang="ar-KW" sz="3200" b="1" dirty="0">
                <a:solidFill>
                  <a:schemeClr val="tx1"/>
                </a:solidFill>
              </a:rPr>
              <a:t>ضد بعض </a:t>
            </a:r>
            <a:r>
              <a:rPr lang="ar-KW" sz="3200" b="1" dirty="0">
                <a:solidFill>
                  <a:srgbClr val="C00000"/>
                </a:solidFill>
              </a:rPr>
              <a:t>الجماعات الدينية </a:t>
            </a:r>
            <a:r>
              <a:rPr lang="ar-KW" sz="3200" b="1" dirty="0">
                <a:solidFill>
                  <a:schemeClr val="tx1"/>
                </a:solidFill>
              </a:rPr>
              <a:t>أو </a:t>
            </a:r>
            <a:r>
              <a:rPr lang="ar-KW" sz="3200" b="1" dirty="0">
                <a:solidFill>
                  <a:srgbClr val="C00000"/>
                </a:solidFill>
              </a:rPr>
              <a:t>العرقية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26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447800"/>
            <a:ext cx="5708943" cy="3187864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>
            <a:off x="762000" y="458552"/>
            <a:ext cx="4297680" cy="1737360"/>
          </a:xfrm>
          <a:prstGeom prst="wedgeEllipseCallout">
            <a:avLst>
              <a:gd name="adj1" fmla="val 37083"/>
              <a:gd name="adj2" fmla="val 629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rgbClr val="002060"/>
                </a:solidFill>
              </a:rPr>
              <a:t>كتابة الرسائل النصية أثناء القيادة خطر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7086600" y="579120"/>
            <a:ext cx="4297680" cy="1737360"/>
          </a:xfrm>
          <a:prstGeom prst="wedgeEllipseCallout">
            <a:avLst>
              <a:gd name="adj1" fmla="val -36433"/>
              <a:gd name="adj2" fmla="val 632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rgbClr val="002060"/>
                </a:solidFill>
              </a:rPr>
              <a:t>لكنك تفعل ذلك مراراً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718" y="4876800"/>
            <a:ext cx="11217897" cy="1604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هنا ... </a:t>
            </a:r>
            <a:r>
              <a:rPr lang="ar-KW" sz="2800" b="1" dirty="0">
                <a:solidFill>
                  <a:srgbClr val="C00000"/>
                </a:solidFill>
              </a:rPr>
              <a:t>قارن</a:t>
            </a:r>
            <a:r>
              <a:rPr lang="ar-KW" sz="2800" b="1" dirty="0">
                <a:solidFill>
                  <a:schemeClr val="tx1"/>
                </a:solidFill>
              </a:rPr>
              <a:t> بين ما </a:t>
            </a:r>
            <a:r>
              <a:rPr lang="ar-KW" sz="2800" b="1" dirty="0">
                <a:solidFill>
                  <a:srgbClr val="C00000"/>
                </a:solidFill>
              </a:rPr>
              <a:t>يقوله</a:t>
            </a:r>
            <a:r>
              <a:rPr lang="ar-KW" sz="2800" b="1" dirty="0">
                <a:solidFill>
                  <a:schemeClr val="tx1"/>
                </a:solidFill>
              </a:rPr>
              <a:t> صديقه وبين ما </a:t>
            </a:r>
            <a:r>
              <a:rPr lang="ar-KW" sz="2800" b="1" dirty="0">
                <a:solidFill>
                  <a:srgbClr val="C00000"/>
                </a:solidFill>
              </a:rPr>
              <a:t>يفعله</a:t>
            </a:r>
            <a:r>
              <a:rPr lang="ar-KW" sz="2800" b="1" dirty="0">
                <a:solidFill>
                  <a:schemeClr val="tx1"/>
                </a:solidFill>
              </a:rPr>
              <a:t> أي هناك </a:t>
            </a:r>
            <a:r>
              <a:rPr lang="ar-KW" sz="2800" b="1" dirty="0">
                <a:solidFill>
                  <a:srgbClr val="C00000"/>
                </a:solidFill>
              </a:rPr>
              <a:t>تناقض</a:t>
            </a:r>
            <a:r>
              <a:rPr lang="ar-KW" sz="2800" b="1" dirty="0">
                <a:solidFill>
                  <a:schemeClr val="tx1"/>
                </a:solidFill>
              </a:rPr>
              <a:t> بين </a:t>
            </a:r>
            <a:r>
              <a:rPr lang="ar-KW" sz="2800" b="1" dirty="0">
                <a:solidFill>
                  <a:srgbClr val="C00000"/>
                </a:solidFill>
              </a:rPr>
              <a:t>أقواله</a:t>
            </a:r>
            <a:r>
              <a:rPr lang="ar-KW" sz="2800" b="1" dirty="0">
                <a:solidFill>
                  <a:schemeClr val="tx1"/>
                </a:solidFill>
              </a:rPr>
              <a:t> و</a:t>
            </a:r>
            <a:r>
              <a:rPr lang="ar-KW" sz="2800" b="1" dirty="0">
                <a:solidFill>
                  <a:srgbClr val="C00000"/>
                </a:solidFill>
              </a:rPr>
              <a:t>أفعاله</a:t>
            </a:r>
            <a:r>
              <a:rPr lang="ar-KW" sz="2800" b="1" dirty="0">
                <a:solidFill>
                  <a:schemeClr val="tx1"/>
                </a:solidFill>
              </a:rPr>
              <a:t> </a:t>
            </a:r>
          </a:p>
          <a:p>
            <a:pPr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في قوله تعالى : { </a:t>
            </a:r>
            <a:r>
              <a:rPr lang="ar-KW" sz="2800" b="1" dirty="0">
                <a:solidFill>
                  <a:srgbClr val="00B050"/>
                </a:solidFill>
              </a:rPr>
              <a:t>أَتَأْمُرُونَ النَّاسَ بِالْبِرِّ وَتَنْسَوْنَ أَنْفُسَكُمْ وَأَنْتُمْ تَتْلُونَ الْكِتَابَ أَفَلَا تَعْقِلُونَ </a:t>
            </a:r>
            <a:r>
              <a:rPr lang="ar-KW" sz="2800" b="1" dirty="0">
                <a:solidFill>
                  <a:schemeClr val="tx1"/>
                </a:solidFill>
              </a:rPr>
              <a:t>}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28600"/>
            <a:ext cx="7080614" cy="2895749"/>
          </a:xfrm>
          <a:prstGeom prst="rect">
            <a:avLst/>
          </a:prstGeom>
        </p:spPr>
      </p:pic>
      <p:pic>
        <p:nvPicPr>
          <p:cNvPr id="3" name="Picture 2" descr="E:\fppt\template\arrows\arrow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2254942"/>
            <a:ext cx="1374345" cy="10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4718" y="4876800"/>
            <a:ext cx="11217897" cy="1604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يعني </a:t>
            </a:r>
            <a:r>
              <a:rPr lang="ar-KW" sz="2800" b="1" dirty="0">
                <a:solidFill>
                  <a:srgbClr val="C00000"/>
                </a:solidFill>
              </a:rPr>
              <a:t>التناقض</a:t>
            </a:r>
            <a:r>
              <a:rPr lang="ar-KW" sz="2800" b="1" dirty="0">
                <a:solidFill>
                  <a:schemeClr val="tx1"/>
                </a:solidFill>
              </a:rPr>
              <a:t> في </a:t>
            </a:r>
            <a:r>
              <a:rPr lang="ar-KW" sz="2800" b="1" dirty="0">
                <a:solidFill>
                  <a:srgbClr val="C00000"/>
                </a:solidFill>
              </a:rPr>
              <a:t>قول</a:t>
            </a:r>
            <a:r>
              <a:rPr lang="ar-KW" sz="2800" b="1" dirty="0">
                <a:solidFill>
                  <a:schemeClr val="tx1"/>
                </a:solidFill>
              </a:rPr>
              <a:t> أو </a:t>
            </a:r>
            <a:r>
              <a:rPr lang="ar-KW" sz="2800" b="1" dirty="0">
                <a:solidFill>
                  <a:srgbClr val="C00000"/>
                </a:solidFill>
              </a:rPr>
              <a:t>نص ما </a:t>
            </a:r>
          </a:p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وجود </a:t>
            </a:r>
            <a:r>
              <a:rPr lang="ar-KW" sz="2800" b="1" dirty="0">
                <a:solidFill>
                  <a:srgbClr val="C00000"/>
                </a:solidFill>
              </a:rPr>
              <a:t>تعارض</a:t>
            </a:r>
            <a:r>
              <a:rPr lang="ar-KW" sz="2800" b="1" dirty="0">
                <a:solidFill>
                  <a:schemeClr val="tx1"/>
                </a:solidFill>
              </a:rPr>
              <a:t> بين </a:t>
            </a:r>
            <a:r>
              <a:rPr lang="ar-KW" sz="2800" b="1" dirty="0">
                <a:solidFill>
                  <a:srgbClr val="C00000"/>
                </a:solidFill>
              </a:rPr>
              <a:t>شيئين</a:t>
            </a:r>
            <a:r>
              <a:rPr lang="ar-KW" sz="2800" b="1" dirty="0">
                <a:solidFill>
                  <a:schemeClr val="tx1"/>
                </a:solidFill>
              </a:rPr>
              <a:t> أو </a:t>
            </a:r>
            <a:r>
              <a:rPr lang="ar-KW" sz="2800" b="1" dirty="0">
                <a:solidFill>
                  <a:srgbClr val="C00000"/>
                </a:solidFill>
              </a:rPr>
              <a:t>فكرتين</a:t>
            </a:r>
            <a:r>
              <a:rPr lang="ar-KW" sz="2800" b="1" dirty="0">
                <a:solidFill>
                  <a:schemeClr val="tx1"/>
                </a:solidFill>
              </a:rPr>
              <a:t> </a:t>
            </a:r>
            <a:r>
              <a:rPr lang="ar-KW" sz="2800" b="1" i="1" dirty="0">
                <a:solidFill>
                  <a:srgbClr val="FF0000"/>
                </a:solidFill>
              </a:rPr>
              <a:t>لا يمكن </a:t>
            </a:r>
            <a:r>
              <a:rPr lang="ar-KW" sz="2800" b="1" dirty="0">
                <a:solidFill>
                  <a:schemeClr val="tx1"/>
                </a:solidFill>
              </a:rPr>
              <a:t>أن تكونا </a:t>
            </a:r>
            <a:r>
              <a:rPr lang="ar-KW" sz="2800" b="1" dirty="0">
                <a:solidFill>
                  <a:srgbClr val="C00000"/>
                </a:solidFill>
              </a:rPr>
              <a:t>صحيحتين</a:t>
            </a:r>
            <a:r>
              <a:rPr lang="ar-KW" sz="2800" b="1" dirty="0">
                <a:solidFill>
                  <a:schemeClr val="tx1"/>
                </a:solidFill>
              </a:rPr>
              <a:t> في الوقت نفسه </a:t>
            </a:r>
          </a:p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rgbClr val="C00000"/>
                </a:solidFill>
              </a:rPr>
              <a:t>ويعتبر</a:t>
            </a:r>
            <a:r>
              <a:rPr lang="ar-KW" sz="2800" b="1" dirty="0">
                <a:solidFill>
                  <a:schemeClr val="tx1"/>
                </a:solidFill>
              </a:rPr>
              <a:t> هذا النوع الأخطاء أو المغالطات المنطقية </a:t>
            </a:r>
            <a:r>
              <a:rPr lang="ar-KW" sz="2800" b="1" dirty="0">
                <a:solidFill>
                  <a:srgbClr val="C00000"/>
                </a:solidFill>
              </a:rPr>
              <a:t>الشائعة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87735"/>
            <a:ext cx="4392664" cy="12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228600"/>
            <a:ext cx="4363035" cy="1237058"/>
          </a:xfrm>
          <a:prstGeom prst="rect">
            <a:avLst/>
          </a:prstGeom>
        </p:spPr>
      </p:pic>
      <p:pic>
        <p:nvPicPr>
          <p:cNvPr id="3" name="Picture 2" descr="E:\fppt\template\arrows\arrow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1100">
            <a:off x="10260748" y="1369615"/>
            <a:ext cx="1374345" cy="10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8769" y="1447800"/>
            <a:ext cx="9805470" cy="1097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rgbClr val="C00000"/>
                </a:solidFill>
              </a:rPr>
              <a:t>اللغة</a:t>
            </a:r>
            <a:r>
              <a:rPr lang="ar-KW" sz="2800" b="1" dirty="0">
                <a:solidFill>
                  <a:schemeClr val="tx1"/>
                </a:solidFill>
              </a:rPr>
              <a:t> التي نستعملها </a:t>
            </a:r>
            <a:r>
              <a:rPr lang="ar-KW" sz="2800" b="1" dirty="0">
                <a:solidFill>
                  <a:srgbClr val="C00000"/>
                </a:solidFill>
              </a:rPr>
              <a:t>تتألف من </a:t>
            </a:r>
            <a:r>
              <a:rPr lang="ar-KW" sz="2800" b="1" dirty="0">
                <a:solidFill>
                  <a:schemeClr val="tx1"/>
                </a:solidFill>
              </a:rPr>
              <a:t>ألفاظ وجمل بسيطة وواضحة </a:t>
            </a:r>
          </a:p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وأيضاً تراكيب وكلمات تحمل أكثر من معنى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034" y="2684858"/>
            <a:ext cx="9805470" cy="642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مثل كلمة ( </a:t>
            </a:r>
            <a:r>
              <a:rPr lang="ar-KW" sz="2800" b="1" dirty="0">
                <a:solidFill>
                  <a:srgbClr val="C00000"/>
                </a:solidFill>
              </a:rPr>
              <a:t>الرسالة</a:t>
            </a:r>
            <a:r>
              <a:rPr lang="ar-KW" sz="2800" b="1" dirty="0">
                <a:solidFill>
                  <a:schemeClr val="tx1"/>
                </a:solidFill>
              </a:rPr>
              <a:t> ) التي قد تفيد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038600"/>
            <a:ext cx="3581400" cy="176469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195" y="4038600"/>
            <a:ext cx="2454622" cy="17646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1" y="4041073"/>
            <a:ext cx="2841772" cy="17622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034" y="5958328"/>
            <a:ext cx="9805470" cy="594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لذا </a:t>
            </a:r>
            <a:r>
              <a:rPr lang="ar-KW" sz="2800" b="1" dirty="0">
                <a:solidFill>
                  <a:srgbClr val="C00000"/>
                </a:solidFill>
              </a:rPr>
              <a:t>يجب تحديد الألفاظ</a:t>
            </a:r>
            <a:r>
              <a:rPr lang="ar-KW" sz="2800" b="1" dirty="0">
                <a:solidFill>
                  <a:schemeClr val="tx1"/>
                </a:solidFill>
              </a:rPr>
              <a:t> عند </a:t>
            </a:r>
            <a:r>
              <a:rPr lang="ar-KW" sz="2800" b="1" dirty="0">
                <a:solidFill>
                  <a:srgbClr val="C00000"/>
                </a:solidFill>
              </a:rPr>
              <a:t>السؤال</a:t>
            </a:r>
            <a:r>
              <a:rPr lang="ar-KW" sz="2800" b="1" dirty="0">
                <a:solidFill>
                  <a:schemeClr val="tx1"/>
                </a:solidFill>
              </a:rPr>
              <a:t> عن المعنى المقصود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6600" y="3334206"/>
            <a:ext cx="3581400" cy="64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رسالة بريدية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2069" y="3339973"/>
            <a:ext cx="3581400" cy="64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رسالة الدكتوراه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787" y="3344628"/>
            <a:ext cx="3581400" cy="64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رسالة في الحياة</a:t>
            </a:r>
          </a:p>
        </p:txBody>
      </p:sp>
    </p:spTree>
    <p:extLst>
      <p:ext uri="{BB962C8B-B14F-4D97-AF65-F5344CB8AC3E}">
        <p14:creationId xmlns:p14="http://schemas.microsoft.com/office/powerpoint/2010/main" val="40524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228600"/>
            <a:ext cx="4363035" cy="1237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768" y="1600200"/>
            <a:ext cx="11402231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ts val="600"/>
              </a:spcBef>
              <a:spcAft>
                <a:spcPts val="600"/>
              </a:spcAft>
            </a:pPr>
            <a:r>
              <a:rPr lang="ar-KW" sz="2800" b="1" dirty="0">
                <a:solidFill>
                  <a:schemeClr val="tx1"/>
                </a:solidFill>
              </a:rPr>
              <a:t>ويتطلب </a:t>
            </a:r>
            <a:r>
              <a:rPr lang="ar-KW" sz="2800" b="1" dirty="0">
                <a:solidFill>
                  <a:srgbClr val="C00000"/>
                </a:solidFill>
              </a:rPr>
              <a:t>التفكير النقدي </a:t>
            </a:r>
            <a:r>
              <a:rPr lang="ar-KW" sz="2800" b="1" dirty="0">
                <a:solidFill>
                  <a:schemeClr val="tx1"/>
                </a:solidFill>
              </a:rPr>
              <a:t>في هذه الحالة أن </a:t>
            </a:r>
            <a:r>
              <a:rPr lang="ar-KW" sz="2800" b="1" dirty="0">
                <a:solidFill>
                  <a:srgbClr val="C00000"/>
                </a:solidFill>
              </a:rPr>
              <a:t>تسأل</a:t>
            </a:r>
            <a:r>
              <a:rPr lang="ar-KW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Cloud 9"/>
          <p:cNvSpPr/>
          <p:nvPr/>
        </p:nvSpPr>
        <p:spPr>
          <a:xfrm>
            <a:off x="7020413" y="2590799"/>
            <a:ext cx="4620431" cy="3540161"/>
          </a:xfrm>
          <a:prstGeom prst="cloud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هل </a:t>
            </a:r>
            <a:r>
              <a:rPr lang="ar-KW" sz="2800" b="1" dirty="0">
                <a:solidFill>
                  <a:srgbClr val="C00000"/>
                </a:solidFill>
              </a:rPr>
              <a:t>فهمت</a:t>
            </a:r>
            <a:r>
              <a:rPr lang="ar-KW" sz="2800" b="1" dirty="0">
                <a:solidFill>
                  <a:schemeClr val="tx1"/>
                </a:solidFill>
              </a:rPr>
              <a:t> معنى هذا </a:t>
            </a:r>
            <a:r>
              <a:rPr lang="ar-KW" sz="2800" b="1" dirty="0">
                <a:solidFill>
                  <a:srgbClr val="C00000"/>
                </a:solidFill>
              </a:rPr>
              <a:t>اللفظ</a:t>
            </a:r>
            <a:r>
              <a:rPr lang="ar-KW" sz="2800" b="1" dirty="0">
                <a:solidFill>
                  <a:schemeClr val="tx1"/>
                </a:solidFill>
              </a:rPr>
              <a:t> ؟</a:t>
            </a:r>
          </a:p>
          <a:p>
            <a:pPr algn="ctr"/>
            <a:r>
              <a:rPr lang="ar-KW" sz="2800" b="1" dirty="0">
                <a:solidFill>
                  <a:schemeClr val="tx1"/>
                </a:solidFill>
              </a:rPr>
              <a:t>وما </a:t>
            </a:r>
            <a:r>
              <a:rPr lang="ar-KW" sz="2800" b="1" dirty="0">
                <a:solidFill>
                  <a:srgbClr val="C00000"/>
                </a:solidFill>
              </a:rPr>
              <a:t>يقصده</a:t>
            </a:r>
            <a:r>
              <a:rPr lang="ar-KW" sz="2800" b="1" dirty="0">
                <a:solidFill>
                  <a:schemeClr val="tx1"/>
                </a:solidFill>
              </a:rPr>
              <a:t> بالضبط ؟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73326" y="2708238"/>
            <a:ext cx="4620431" cy="3540161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chemeClr val="tx1"/>
                </a:solidFill>
              </a:rPr>
              <a:t>وبما أن الألفاظ تحمل غالباً أكثر من معنى لذا يجب أن تسأل </a:t>
            </a:r>
          </a:p>
          <a:p>
            <a:pPr algn="ctr"/>
            <a:endParaRPr lang="ar-KW" sz="2800" b="1" dirty="0">
              <a:solidFill>
                <a:schemeClr val="tx1"/>
              </a:solidFill>
            </a:endParaRPr>
          </a:p>
          <a:p>
            <a:pPr algn="ctr"/>
            <a:r>
              <a:rPr lang="ar-KW" sz="2800" b="1" dirty="0">
                <a:solidFill>
                  <a:schemeClr val="tx1"/>
                </a:solidFill>
              </a:rPr>
              <a:t> </a:t>
            </a:r>
            <a:r>
              <a:rPr lang="ar-KW" sz="2800" b="1" dirty="0">
                <a:solidFill>
                  <a:srgbClr val="C00000"/>
                </a:solidFill>
              </a:rPr>
              <a:t>هل</a:t>
            </a:r>
            <a:r>
              <a:rPr lang="ar-KW" sz="2800" b="1" dirty="0">
                <a:solidFill>
                  <a:schemeClr val="tx1"/>
                </a:solidFill>
              </a:rPr>
              <a:t> يمكن لهذا </a:t>
            </a:r>
            <a:r>
              <a:rPr lang="ar-KW" sz="2800" b="1" dirty="0">
                <a:solidFill>
                  <a:srgbClr val="C00000"/>
                </a:solidFill>
              </a:rPr>
              <a:t>اللفظ</a:t>
            </a:r>
            <a:r>
              <a:rPr lang="ar-KW" sz="2800" b="1" dirty="0">
                <a:solidFill>
                  <a:schemeClr val="tx1"/>
                </a:solidFill>
              </a:rPr>
              <a:t> أن يحمل معنى </a:t>
            </a:r>
            <a:r>
              <a:rPr lang="ar-KW" sz="2800" b="1" dirty="0">
                <a:solidFill>
                  <a:srgbClr val="C00000"/>
                </a:solidFill>
              </a:rPr>
              <a:t>مغايراً</a:t>
            </a:r>
            <a:r>
              <a:rPr lang="ar-KW" sz="2800" b="1" dirty="0">
                <a:solidFill>
                  <a:schemeClr val="tx1"/>
                </a:solidFill>
              </a:rPr>
              <a:t> ؟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200" y="4232249"/>
            <a:ext cx="3930761" cy="220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12956" y="228600"/>
            <a:ext cx="11356257" cy="609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KW" sz="3200" b="1" dirty="0">
                <a:solidFill>
                  <a:srgbClr val="C00000"/>
                </a:solidFill>
              </a:rPr>
              <a:t>مثال :</a:t>
            </a:r>
            <a:endParaRPr lang="ar-KW" sz="3200" b="1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1" y="990600"/>
            <a:ext cx="2015612" cy="547623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82830" y="990600"/>
            <a:ext cx="9149259" cy="1524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KW" b="1" dirty="0"/>
              <a:t>قام </a:t>
            </a:r>
            <a:r>
              <a:rPr lang="ar-KW" b="1" dirty="0">
                <a:solidFill>
                  <a:srgbClr val="C00000"/>
                </a:solidFill>
              </a:rPr>
              <a:t>محمد</a:t>
            </a:r>
            <a:r>
              <a:rPr lang="ar-KW" b="1" dirty="0"/>
              <a:t> الباحث في </a:t>
            </a:r>
            <a:r>
              <a:rPr lang="ar-KW" b="1" dirty="0">
                <a:solidFill>
                  <a:srgbClr val="C00000"/>
                </a:solidFill>
              </a:rPr>
              <a:t>علم الاجتماع التربوي </a:t>
            </a:r>
            <a:r>
              <a:rPr lang="ar-KW" b="1" dirty="0"/>
              <a:t>بإجراء مقابلات مع الطلبة والأساتذة من أجل معرفة </a:t>
            </a:r>
            <a:r>
              <a:rPr lang="ar-KW" b="1" dirty="0">
                <a:solidFill>
                  <a:srgbClr val="C00000"/>
                </a:solidFill>
              </a:rPr>
              <a:t>جودة</a:t>
            </a:r>
            <a:r>
              <a:rPr lang="ar-KW" b="1" dirty="0"/>
              <a:t> التعليم في المؤسسة الوطنية للتربية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2956" y="3028742"/>
            <a:ext cx="9149259" cy="1461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KW" b="1" dirty="0"/>
              <a:t>وخلص إلى نتيجة مؤداها أن غالبية الأساتذة والطلبة في هذه المؤسسة لم يلاحظوا أي تدن في </a:t>
            </a:r>
            <a:r>
              <a:rPr lang="ar-KW" b="1" dirty="0">
                <a:solidFill>
                  <a:srgbClr val="C00000"/>
                </a:solidFill>
              </a:rPr>
              <a:t>جودة</a:t>
            </a:r>
            <a:r>
              <a:rPr lang="ar-KW" b="1" dirty="0"/>
              <a:t> التعليم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2829" y="5004862"/>
            <a:ext cx="9149259" cy="1461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KW" b="1" dirty="0"/>
              <a:t>تتضمن هذه العبارة لفظاً أساسياً يتمثل في ( </a:t>
            </a:r>
            <a:r>
              <a:rPr lang="ar-KW" b="1" dirty="0">
                <a:solidFill>
                  <a:srgbClr val="C00000"/>
                </a:solidFill>
              </a:rPr>
              <a:t>الجودة</a:t>
            </a:r>
            <a:r>
              <a:rPr lang="ar-KW" b="1" dirty="0"/>
              <a:t> ) وهو لفظ يحمل عدة معاني تتوقف عليه طبيعة الحجة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160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717" y="304800"/>
            <a:ext cx="3149731" cy="41148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906000" y="1981200"/>
            <a:ext cx="1302488" cy="9387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KW" b="1" dirty="0">
                <a:solidFill>
                  <a:srgbClr val="C00000"/>
                </a:solidFill>
              </a:rPr>
              <a:t>الجودة</a:t>
            </a:r>
            <a:endParaRPr lang="en-US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5617" y="309881"/>
            <a:ext cx="8341183" cy="7569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KW" b="1" dirty="0"/>
              <a:t>ومنها 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5743" y="1219200"/>
            <a:ext cx="8234857" cy="342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1688" lvl="1" indent="-344488" algn="just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KW" b="1" dirty="0"/>
              <a:t>معدل تحصيل الدرجات </a:t>
            </a:r>
            <a:endParaRPr lang="en-US" b="1" dirty="0"/>
          </a:p>
          <a:p>
            <a:pPr marL="801688" lvl="1" indent="-344488" algn="just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KW" b="1" dirty="0"/>
              <a:t>عدد الأساتذة الحاملين للشهادات العليا </a:t>
            </a:r>
            <a:endParaRPr lang="en-US" b="1" dirty="0"/>
          </a:p>
          <a:p>
            <a:pPr marL="801688" lvl="1" indent="-344488" algn="just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KW" b="1" dirty="0"/>
              <a:t>اعتماد المناهج الحديثة والأساليب العصرية في التعليم وتوصيل المعلومة </a:t>
            </a:r>
            <a:endParaRPr lang="en-US" b="1" dirty="0"/>
          </a:p>
          <a:p>
            <a:pPr marL="801688" lvl="1" indent="-344488" algn="just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KW" b="1" dirty="0"/>
              <a:t>توافر المصادر والمراجع </a:t>
            </a:r>
            <a:endParaRPr lang="en-US" b="1" dirty="0"/>
          </a:p>
          <a:p>
            <a:pPr marL="801688" lvl="1" indent="-344488" algn="just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KW" b="1" dirty="0"/>
              <a:t>تناسب المباني والأجهزة المستعملة في التعليم </a:t>
            </a:r>
            <a:endParaRPr lang="en-US" b="1" dirty="0"/>
          </a:p>
          <a:p>
            <a:pPr marL="801688" lvl="1" indent="-344488" algn="just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KW" b="1" dirty="0"/>
              <a:t>قدرة الطلبة على التفكير النقدي </a:t>
            </a:r>
            <a:endParaRPr lang="en-US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6250" y="4953000"/>
            <a:ext cx="11302350" cy="1461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SA" b="1" dirty="0"/>
              <a:t>إن أي معنى من هذه </a:t>
            </a:r>
            <a:r>
              <a:rPr lang="ar-SA" b="1" dirty="0">
                <a:solidFill>
                  <a:srgbClr val="C00000"/>
                </a:solidFill>
              </a:rPr>
              <a:t>المعاني</a:t>
            </a:r>
            <a:r>
              <a:rPr lang="ar-SA" b="1" dirty="0"/>
              <a:t> يتطلب </a:t>
            </a:r>
            <a:r>
              <a:rPr lang="ar-SA" b="1" dirty="0">
                <a:solidFill>
                  <a:srgbClr val="C00000"/>
                </a:solidFill>
              </a:rPr>
              <a:t>طريقة خاصة في قياس الجودة </a:t>
            </a:r>
            <a:r>
              <a:rPr lang="ar-SA" b="1" dirty="0"/>
              <a:t>، كما يتطلب </a:t>
            </a:r>
            <a:r>
              <a:rPr lang="ar-SA" b="1" dirty="0">
                <a:solidFill>
                  <a:srgbClr val="C00000"/>
                </a:solidFill>
              </a:rPr>
              <a:t>عينة محددة </a:t>
            </a:r>
            <a:endParaRPr lang="ar-KW" b="1" dirty="0">
              <a:solidFill>
                <a:srgbClr val="C00000"/>
              </a:solidFill>
            </a:endParaRPr>
          </a:p>
          <a:p>
            <a:pPr marL="0" indent="0"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SA" b="1" dirty="0"/>
              <a:t>لذا يجب كما قلنا طرح السؤال المناسب حتى نتمكن من تحديد المعنى والوقوف عند الحجة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19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كتابة تغريدة">
            <a:extLst>
              <a:ext uri="{FF2B5EF4-FFF2-40B4-BE49-F238E27FC236}">
                <a16:creationId xmlns:a16="http://schemas.microsoft.com/office/drawing/2014/main" id="{A16900FC-3799-430A-BA7D-2540C517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13" y="1066800"/>
            <a:ext cx="840537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14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E78ADE9-0A11-4DA1-8555-893BCADA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04800"/>
            <a:ext cx="3547263" cy="2362200"/>
          </a:xfrm>
          <a:prstGeom prst="rect">
            <a:avLst/>
          </a:prstGeom>
        </p:spPr>
      </p:pic>
      <p:pic>
        <p:nvPicPr>
          <p:cNvPr id="3" name="Picture 5" descr="Screen Clipping">
            <a:extLst>
              <a:ext uri="{FF2B5EF4-FFF2-40B4-BE49-F238E27FC236}">
                <a16:creationId xmlns:a16="http://schemas.microsoft.com/office/drawing/2014/main" id="{4D54D69B-4B16-4378-8434-D0B10F5FD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159" y="2721709"/>
            <a:ext cx="3581400" cy="1764690"/>
          </a:xfrm>
          <a:prstGeom prst="rect">
            <a:avLst/>
          </a:prstGeom>
        </p:spPr>
      </p:pic>
      <p:pic>
        <p:nvPicPr>
          <p:cNvPr id="4" name="Picture 1" descr="Screen Clipping">
            <a:extLst>
              <a:ext uri="{FF2B5EF4-FFF2-40B4-BE49-F238E27FC236}">
                <a16:creationId xmlns:a16="http://schemas.microsoft.com/office/drawing/2014/main" id="{897EA84B-9B5E-4CBD-8098-2D203DE4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486399"/>
            <a:ext cx="3569656" cy="1993290"/>
          </a:xfrm>
          <a:prstGeom prst="rect">
            <a:avLst/>
          </a:prstGeom>
        </p:spPr>
      </p:pic>
      <p:pic>
        <p:nvPicPr>
          <p:cNvPr id="5" name="Picture 1" descr="Screen Clipping">
            <a:extLst>
              <a:ext uri="{FF2B5EF4-FFF2-40B4-BE49-F238E27FC236}">
                <a16:creationId xmlns:a16="http://schemas.microsoft.com/office/drawing/2014/main" id="{7D1907C0-6917-4989-AB64-055AC36BC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559910"/>
            <a:ext cx="4113512" cy="1993290"/>
          </a:xfrm>
          <a:prstGeom prst="rect">
            <a:avLst/>
          </a:prstGeom>
        </p:spPr>
      </p:pic>
      <p:pic>
        <p:nvPicPr>
          <p:cNvPr id="6" name="Picture 1" descr="Screen Clipping">
            <a:extLst>
              <a:ext uri="{FF2B5EF4-FFF2-40B4-BE49-F238E27FC236}">
                <a16:creationId xmlns:a16="http://schemas.microsoft.com/office/drawing/2014/main" id="{03BEE252-348B-4F72-9A44-4254596D1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74" y="280174"/>
            <a:ext cx="358127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إستفزاز المذيعة ملاك الحسيني ل فيحان في برنامج حراك مع ملاك !؟">
            <a:hlinkClick r:id="" action="ppaction://media"/>
            <a:extLst>
              <a:ext uri="{FF2B5EF4-FFF2-40B4-BE49-F238E27FC236}">
                <a16:creationId xmlns:a16="http://schemas.microsoft.com/office/drawing/2014/main" id="{2AE9FE04-696B-4CDC-B3E0-04938F57F9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22" end="10610.07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8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11506200" cy="6324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KW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الفلسفة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ar-KW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المغالطات المنطقية</a:t>
            </a:r>
          </a:p>
          <a:p>
            <a:pPr algn="ctr">
              <a:lnSpc>
                <a:spcPct val="150000"/>
              </a:lnSpc>
            </a:pPr>
            <a:r>
              <a:rPr lang="ar-KW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التقويم</a:t>
            </a:r>
            <a:endParaRPr lang="en-US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3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478" y="228602"/>
            <a:ext cx="11707761" cy="825909"/>
          </a:xfrm>
          <a:prstGeom prst="rect">
            <a:avLst/>
          </a:prstGeom>
          <a:solidFill>
            <a:srgbClr val="5EC3B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ct val="100000"/>
              </a:lnSpc>
              <a:spcBef>
                <a:spcPts val="1000"/>
              </a:spcBef>
            </a:pP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تقويم الوحدة الثانية ( صفحة ( 59 ) )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477" y="1315066"/>
            <a:ext cx="11707761" cy="8259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5EC3B6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 rtl="1">
              <a:lnSpc>
                <a:spcPct val="100000"/>
              </a:lnSpc>
              <a:spcBef>
                <a:spcPts val="1000"/>
              </a:spcBef>
            </a:pP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ثالثا : ما المقصود بكل من :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477" y="2401531"/>
            <a:ext cx="11707761" cy="914400"/>
          </a:xfrm>
          <a:prstGeom prst="rect">
            <a:avLst/>
          </a:prstGeom>
          <a:ln w="38100">
            <a:solidFill>
              <a:srgbClr val="5EC3B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1" algn="just" rtl="1">
              <a:lnSpc>
                <a:spcPct val="150000"/>
              </a:lnSpc>
              <a:spcBef>
                <a:spcPts val="1000"/>
              </a:spcBef>
            </a:pP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المغالطات المنطقية :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7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304" y="258099"/>
            <a:ext cx="11638936" cy="825909"/>
          </a:xfrm>
          <a:prstGeom prst="rect">
            <a:avLst/>
          </a:prstGeom>
          <a:solidFill>
            <a:srgbClr val="B59074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ct val="100000"/>
              </a:lnSpc>
              <a:spcBef>
                <a:spcPts val="1000"/>
              </a:spcBef>
            </a:pP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تقويم الوحدة الثانية ( صفحة ( 59 ) )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303" y="1160689"/>
            <a:ext cx="11638936" cy="8259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5907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 rtl="1">
              <a:spcBef>
                <a:spcPts val="1000"/>
              </a:spcBef>
            </a:pPr>
            <a:r>
              <a:rPr lang="ar-K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خامساً : اذكر نقطتين في كل مما يأتي :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303" y="2133600"/>
            <a:ext cx="11638936" cy="1029447"/>
          </a:xfrm>
          <a:prstGeom prst="rect">
            <a:avLst/>
          </a:prstGeom>
          <a:ln w="38100">
            <a:solidFill>
              <a:srgbClr val="B5907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just" rtl="1">
              <a:lnSpc>
                <a:spcPct val="100000"/>
              </a:lnSpc>
              <a:spcBef>
                <a:spcPts val="1000"/>
              </a:spcBef>
            </a:pPr>
            <a:r>
              <a:rPr lang="ar-KW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المغالطات المنطقية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644" y="3233734"/>
            <a:ext cx="4274144" cy="117039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311" y="4379632"/>
            <a:ext cx="4459333" cy="122965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9128" y="5550022"/>
            <a:ext cx="4377849" cy="117039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111" y="4349502"/>
            <a:ext cx="4392664" cy="1259279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44" y="3200400"/>
            <a:ext cx="4363035" cy="12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752600"/>
            <a:ext cx="9067800" cy="163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KW" sz="3200" b="1" dirty="0"/>
              <a:t>إذا كانت </a:t>
            </a:r>
            <a:r>
              <a:rPr lang="ar-KW" sz="3200" b="1" dirty="0">
                <a:solidFill>
                  <a:srgbClr val="C00000"/>
                </a:solidFill>
              </a:rPr>
              <a:t>كتب المنطق والتفكير النقدي 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KW" sz="3200" b="1" dirty="0"/>
              <a:t>تتضمن </a:t>
            </a:r>
            <a:r>
              <a:rPr lang="ar-KW" sz="3200" b="1" dirty="0">
                <a:solidFill>
                  <a:srgbClr val="C00000"/>
                </a:solidFill>
              </a:rPr>
              <a:t>قوائم</a:t>
            </a:r>
            <a:r>
              <a:rPr lang="ar-KW" sz="3200" b="1" dirty="0"/>
              <a:t> عديدة لل</a:t>
            </a:r>
            <a:r>
              <a:rPr lang="ar-KW" sz="3200" b="1" dirty="0">
                <a:solidFill>
                  <a:srgbClr val="C00000"/>
                </a:solidFill>
              </a:rPr>
              <a:t>أخطاء</a:t>
            </a:r>
            <a:r>
              <a:rPr lang="ar-KW" sz="3200" b="1" dirty="0"/>
              <a:t> أو </a:t>
            </a:r>
            <a:r>
              <a:rPr lang="ar-KW" sz="3200" b="1" dirty="0">
                <a:solidFill>
                  <a:srgbClr val="C00000"/>
                </a:solidFill>
              </a:rPr>
              <a:t>المغالطات</a:t>
            </a:r>
            <a:r>
              <a:rPr lang="ar-KW" sz="3200" b="1" dirty="0"/>
              <a:t> في </a:t>
            </a:r>
            <a:r>
              <a:rPr lang="ar-KW" sz="3200" b="1" dirty="0">
                <a:solidFill>
                  <a:srgbClr val="C00000"/>
                </a:solidFill>
              </a:rPr>
              <a:t>الاستدلال</a:t>
            </a:r>
          </a:p>
        </p:txBody>
      </p:sp>
      <p:sp>
        <p:nvSpPr>
          <p:cNvPr id="5" name="Rectangle 4"/>
          <p:cNvSpPr/>
          <p:nvPr/>
        </p:nvSpPr>
        <p:spPr>
          <a:xfrm>
            <a:off x="712304" y="4312038"/>
            <a:ext cx="8915400" cy="163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KW" sz="3200" b="1" dirty="0"/>
              <a:t>فإن </a:t>
            </a:r>
            <a:r>
              <a:rPr lang="ar-KW" sz="3200" b="1" dirty="0">
                <a:solidFill>
                  <a:srgbClr val="C00000"/>
                </a:solidFill>
              </a:rPr>
              <a:t>طرح الأسئلة </a:t>
            </a:r>
            <a:r>
              <a:rPr lang="ar-KW" sz="3200" b="1" dirty="0"/>
              <a:t>المناسبة على القضية المطروحة </a:t>
            </a:r>
            <a:endParaRPr lang="en-US" sz="3200" b="1" dirty="0"/>
          </a:p>
          <a:p>
            <a:pPr algn="ctr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KW" sz="3200" b="1" dirty="0"/>
              <a:t>تعد </a:t>
            </a:r>
            <a:r>
              <a:rPr lang="ar-KW" sz="3200" b="1" dirty="0">
                <a:solidFill>
                  <a:srgbClr val="C00000"/>
                </a:solidFill>
              </a:rPr>
              <a:t>أفضل وسيلة </a:t>
            </a:r>
            <a:r>
              <a:rPr lang="ar-KW" sz="3200" b="1" dirty="0"/>
              <a:t>لاكتشاف </a:t>
            </a:r>
            <a:r>
              <a:rPr lang="ar-KW" sz="3200" b="1" dirty="0">
                <a:solidFill>
                  <a:srgbClr val="C00000"/>
                </a:solidFill>
              </a:rPr>
              <a:t>الأخطاء والمغالطات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84836"/>
            <a:ext cx="4882266" cy="1391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417" y="1143000"/>
            <a:ext cx="2484783" cy="270841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417" y="3657600"/>
            <a:ext cx="2057490" cy="26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88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71018"/>
            <a:ext cx="4882266" cy="139156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13" y="2447780"/>
            <a:ext cx="4274144" cy="117039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180" y="3764142"/>
            <a:ext cx="4459333" cy="122965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129" y="5212558"/>
            <a:ext cx="4377849" cy="11703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980" y="3734012"/>
            <a:ext cx="4392664" cy="125927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13" y="2414446"/>
            <a:ext cx="4363035" cy="12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7B86008F-E1B2-4D82-A8B5-5149D9FF54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118" end="10393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0" y="311727"/>
            <a:ext cx="3429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56" y="1447800"/>
            <a:ext cx="5683542" cy="3784795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>
            <a:off x="226243" y="218798"/>
            <a:ext cx="4297680" cy="1737360"/>
          </a:xfrm>
          <a:prstGeom prst="wedgeEllipseCallout">
            <a:avLst>
              <a:gd name="adj1" fmla="val 37083"/>
              <a:gd name="adj2" fmla="val 629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rgbClr val="C00000"/>
                </a:solidFill>
              </a:rPr>
              <a:t>الطبيب : </a:t>
            </a:r>
            <a:r>
              <a:rPr lang="ar-KW" sz="2800" b="1" dirty="0">
                <a:solidFill>
                  <a:schemeClr val="tx2"/>
                </a:solidFill>
              </a:rPr>
              <a:t>عليك أن تقلع عن التدخين </a:t>
            </a:r>
          </a:p>
          <a:p>
            <a:pPr algn="ctr"/>
            <a:r>
              <a:rPr lang="ar-KW" sz="2800" b="1" dirty="0">
                <a:solidFill>
                  <a:schemeClr val="tx2"/>
                </a:solidFill>
              </a:rPr>
              <a:t>لأنه مضر بالصحة 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7443193" y="218798"/>
            <a:ext cx="4297680" cy="1737360"/>
          </a:xfrm>
          <a:prstGeom prst="wedgeEllipseCallout">
            <a:avLst>
              <a:gd name="adj1" fmla="val -36433"/>
              <a:gd name="adj2" fmla="val 632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rgbClr val="C00000"/>
                </a:solidFill>
              </a:rPr>
              <a:t>أحمد : </a:t>
            </a:r>
            <a:r>
              <a:rPr lang="ar-KW" sz="2800" b="1" dirty="0">
                <a:solidFill>
                  <a:srgbClr val="002060"/>
                </a:solidFill>
              </a:rPr>
              <a:t>عليك أن تقلع أنت عن التدخين أولاً قبل أن تنصحي به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718" y="5439708"/>
            <a:ext cx="11217897" cy="1041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200" b="1" dirty="0">
                <a:solidFill>
                  <a:srgbClr val="C00000"/>
                </a:solidFill>
              </a:rPr>
              <a:t>أحمد</a:t>
            </a:r>
            <a:r>
              <a:rPr lang="ar-KW" sz="3200" b="1" dirty="0">
                <a:solidFill>
                  <a:schemeClr val="tx1"/>
                </a:solidFill>
              </a:rPr>
              <a:t> بدلاً من أن يرد على </a:t>
            </a:r>
            <a:r>
              <a:rPr lang="ar-KW" sz="3200" b="1" dirty="0">
                <a:solidFill>
                  <a:srgbClr val="C00000"/>
                </a:solidFill>
              </a:rPr>
              <a:t>الحجة</a:t>
            </a:r>
            <a:r>
              <a:rPr lang="ar-KW" sz="3200" b="1" dirty="0">
                <a:solidFill>
                  <a:schemeClr val="tx1"/>
                </a:solidFill>
              </a:rPr>
              <a:t> الخاصة ( التدخين مضر بالصحة ) </a:t>
            </a:r>
          </a:p>
          <a:p>
            <a:pPr algn="ctr"/>
            <a:r>
              <a:rPr lang="ar-KW" sz="3200" b="1" dirty="0">
                <a:solidFill>
                  <a:schemeClr val="tx1"/>
                </a:solidFill>
              </a:rPr>
              <a:t>فإنه قام ب</a:t>
            </a:r>
            <a:r>
              <a:rPr lang="ar-KW" sz="3200" b="1" dirty="0">
                <a:solidFill>
                  <a:srgbClr val="C00000"/>
                </a:solidFill>
              </a:rPr>
              <a:t>الاعتراض</a:t>
            </a:r>
            <a:r>
              <a:rPr lang="ar-KW" sz="3200" b="1" dirty="0">
                <a:solidFill>
                  <a:schemeClr val="tx1"/>
                </a:solidFill>
              </a:rPr>
              <a:t> على </a:t>
            </a:r>
            <a:r>
              <a:rPr lang="ar-KW" sz="3200" b="1" dirty="0">
                <a:solidFill>
                  <a:srgbClr val="C00000"/>
                </a:solidFill>
              </a:rPr>
              <a:t>سلوك الطبيب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867" y="381001"/>
            <a:ext cx="6915536" cy="3048000"/>
          </a:xfrm>
          <a:prstGeom prst="rect">
            <a:avLst/>
          </a:prstGeom>
        </p:spPr>
      </p:pic>
      <p:pic>
        <p:nvPicPr>
          <p:cNvPr id="3" name="Picture 2" descr="E:\fppt\template\arrows\arrow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0" y="2724339"/>
            <a:ext cx="1374345" cy="10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300" y="3702794"/>
            <a:ext cx="4274144" cy="1170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596" y="5029200"/>
            <a:ext cx="11217897" cy="12124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200" b="1" dirty="0">
                <a:solidFill>
                  <a:srgbClr val="C00000"/>
                </a:solidFill>
              </a:rPr>
              <a:t>تقوم</a:t>
            </a:r>
            <a:r>
              <a:rPr lang="ar-KW" sz="3200" b="1" dirty="0">
                <a:solidFill>
                  <a:schemeClr val="tx1"/>
                </a:solidFill>
              </a:rPr>
              <a:t> على </a:t>
            </a:r>
            <a:r>
              <a:rPr lang="ar-KW" sz="3200" b="1" dirty="0">
                <a:solidFill>
                  <a:srgbClr val="C00000"/>
                </a:solidFill>
              </a:rPr>
              <a:t>مهاجمة الشخص المتحدث </a:t>
            </a:r>
          </a:p>
          <a:p>
            <a:pPr algn="ctr"/>
            <a:r>
              <a:rPr lang="ar-KW" sz="3200" b="1" u="sng" dirty="0">
                <a:solidFill>
                  <a:srgbClr val="FF0000"/>
                </a:solidFill>
              </a:rPr>
              <a:t>بدلا</a:t>
            </a:r>
            <a:r>
              <a:rPr lang="ar-KW" sz="3200" b="1" dirty="0">
                <a:solidFill>
                  <a:schemeClr val="tx1"/>
                </a:solidFill>
              </a:rPr>
              <a:t> من </a:t>
            </a:r>
            <a:r>
              <a:rPr lang="ar-KW" sz="3200" b="1" dirty="0">
                <a:solidFill>
                  <a:srgbClr val="C00000"/>
                </a:solidFill>
              </a:rPr>
              <a:t>النظر</a:t>
            </a:r>
            <a:r>
              <a:rPr lang="ar-KW" sz="3200" b="1" dirty="0">
                <a:solidFill>
                  <a:schemeClr val="tx1"/>
                </a:solidFill>
              </a:rPr>
              <a:t> في المبررات أو الأدلة التي يقدمها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54" y="1371600"/>
            <a:ext cx="5689892" cy="3753043"/>
          </a:xfrm>
          <a:prstGeom prst="rect">
            <a:avLst/>
          </a:prstGeom>
        </p:spPr>
      </p:pic>
      <p:sp>
        <p:nvSpPr>
          <p:cNvPr id="3" name="Speech Bubble: Oval 2"/>
          <p:cNvSpPr/>
          <p:nvPr/>
        </p:nvSpPr>
        <p:spPr>
          <a:xfrm>
            <a:off x="226243" y="218798"/>
            <a:ext cx="4297680" cy="1737360"/>
          </a:xfrm>
          <a:prstGeom prst="wedgeEllipseCallout">
            <a:avLst>
              <a:gd name="adj1" fmla="val 37083"/>
              <a:gd name="adj2" fmla="val 62948"/>
            </a:avLst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>
                <a:solidFill>
                  <a:srgbClr val="C00000"/>
                </a:solidFill>
              </a:rPr>
              <a:t>السائق : </a:t>
            </a:r>
            <a:r>
              <a:rPr lang="ar-KW" sz="2800" b="1" dirty="0"/>
              <a:t>انظر الجميع يفعلون ذلك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Speech Bubble: Oval 3"/>
          <p:cNvSpPr/>
          <p:nvPr/>
        </p:nvSpPr>
        <p:spPr>
          <a:xfrm>
            <a:off x="7443193" y="218798"/>
            <a:ext cx="4297680" cy="1737360"/>
          </a:xfrm>
          <a:prstGeom prst="wedgeEllipseCallout">
            <a:avLst>
              <a:gd name="adj1" fmla="val -36433"/>
              <a:gd name="adj2" fmla="val 632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KW" sz="2800" b="1" dirty="0"/>
              <a:t>لماذا وقفت في المكان الذي يمنع الوقوف فيه ؟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718" y="5439708"/>
            <a:ext cx="11217897" cy="1041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200" b="1" dirty="0">
                <a:solidFill>
                  <a:srgbClr val="C00000"/>
                </a:solidFill>
              </a:rPr>
              <a:t>السائق</a:t>
            </a:r>
            <a:r>
              <a:rPr lang="ar-KW" sz="3200" b="1" dirty="0">
                <a:solidFill>
                  <a:schemeClr val="tx1"/>
                </a:solidFill>
              </a:rPr>
              <a:t> بدلاً من أن يرد على </a:t>
            </a:r>
            <a:r>
              <a:rPr lang="ar-KW" sz="3200" b="1" dirty="0">
                <a:solidFill>
                  <a:srgbClr val="C00000"/>
                </a:solidFill>
              </a:rPr>
              <a:t>الحجة المتعلقة ( ممنوع الوقوف ) </a:t>
            </a:r>
          </a:p>
          <a:p>
            <a:pPr algn="ctr"/>
            <a:r>
              <a:rPr lang="ar-KW" sz="3200" b="1" dirty="0">
                <a:solidFill>
                  <a:schemeClr val="tx1"/>
                </a:solidFill>
              </a:rPr>
              <a:t>فإنه اعتمد على </a:t>
            </a:r>
            <a:r>
              <a:rPr lang="ar-KW" sz="3200" b="1" dirty="0">
                <a:solidFill>
                  <a:srgbClr val="C00000"/>
                </a:solidFill>
              </a:rPr>
              <a:t>الخطأ الشائع </a:t>
            </a:r>
            <a:r>
              <a:rPr lang="ar-KW" sz="3200" b="1" dirty="0">
                <a:solidFill>
                  <a:schemeClr val="tx1"/>
                </a:solidFill>
              </a:rPr>
              <a:t>المتمثل في </a:t>
            </a:r>
            <a:r>
              <a:rPr lang="ar-KW" sz="3200" b="1" dirty="0">
                <a:solidFill>
                  <a:srgbClr val="C00000"/>
                </a:solidFill>
              </a:rPr>
              <a:t>وقوف الجميع في المكان الممنوع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611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04800"/>
            <a:ext cx="7829952" cy="3352972"/>
          </a:xfrm>
          <a:prstGeom prst="rect">
            <a:avLst/>
          </a:prstGeom>
        </p:spPr>
      </p:pic>
      <p:pic>
        <p:nvPicPr>
          <p:cNvPr id="3" name="Picture 2" descr="E:\fppt\template\arrows\arrow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3027" y="2819400"/>
            <a:ext cx="1374345" cy="10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764142"/>
            <a:ext cx="4459333" cy="1229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718" y="5439708"/>
            <a:ext cx="11217897" cy="1041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200" b="1" dirty="0">
                <a:solidFill>
                  <a:srgbClr val="C00000"/>
                </a:solidFill>
              </a:rPr>
              <a:t>تفيد</a:t>
            </a:r>
            <a:r>
              <a:rPr lang="ar-KW" sz="3200" b="1" dirty="0">
                <a:solidFill>
                  <a:schemeClr val="tx1"/>
                </a:solidFill>
              </a:rPr>
              <a:t> هذه المغالطة محاولة </a:t>
            </a:r>
            <a:r>
              <a:rPr lang="ar-KW" sz="3200" b="1" dirty="0">
                <a:solidFill>
                  <a:srgbClr val="C00000"/>
                </a:solidFill>
              </a:rPr>
              <a:t>تبرير فكرة بناء </a:t>
            </a:r>
            <a:r>
              <a:rPr lang="ar-KW" sz="3200" b="1" dirty="0">
                <a:solidFill>
                  <a:schemeClr val="tx1"/>
                </a:solidFill>
              </a:rPr>
              <a:t>على ما هو </a:t>
            </a:r>
            <a:r>
              <a:rPr lang="ar-KW" sz="3200" b="1" dirty="0">
                <a:solidFill>
                  <a:srgbClr val="C00000"/>
                </a:solidFill>
              </a:rPr>
              <a:t>شائع</a:t>
            </a:r>
            <a:r>
              <a:rPr lang="ar-KW" sz="3200" b="1" dirty="0">
                <a:solidFill>
                  <a:schemeClr val="tx1"/>
                </a:solidFill>
              </a:rPr>
              <a:t> بين الناس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2799</TotalTime>
  <Words>542</Words>
  <Application>Microsoft Office PowerPoint</Application>
  <PresentationFormat>شاشة عريضة</PresentationFormat>
  <Paragraphs>68</Paragraphs>
  <Slides>22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athari .m</dc:creator>
  <cp:lastModifiedBy>omila .</cp:lastModifiedBy>
  <cp:revision>71</cp:revision>
  <dcterms:created xsi:type="dcterms:W3CDTF">2016-10-19T06:02:52Z</dcterms:created>
  <dcterms:modified xsi:type="dcterms:W3CDTF">2019-11-16T21:36:37Z</dcterms:modified>
</cp:coreProperties>
</file>