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7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5E57"/>
    <a:srgbClr val="F7A60C"/>
    <a:srgbClr val="A7DE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6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548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1770762" y="0"/>
            <a:ext cx="267128" cy="6857999"/>
          </a:xfrm>
          <a:prstGeom prst="rect">
            <a:avLst/>
          </a:prstGeom>
          <a:solidFill>
            <a:srgbClr val="F7A60C"/>
          </a:solidFill>
          <a:ln>
            <a:solidFill>
              <a:srgbClr val="F7A6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66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EC8CB-D91A-46AC-B99C-0EC59217ECE5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AADA-A942-4923-BBC8-49D4C986D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938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EC8CB-D91A-46AC-B99C-0EC59217ECE5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AADA-A942-4923-BBC8-49D4C986D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651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EC8CB-D91A-46AC-B99C-0EC59217ECE5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AADA-A942-4923-BBC8-49D4C986D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774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EC8CB-D91A-46AC-B99C-0EC59217ECE5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AADA-A942-4923-BBC8-49D4C986D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95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A7DEE3"/>
          </a:solidFill>
          <a:ln>
            <a:solidFill>
              <a:srgbClr val="A7DE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33564" y="133564"/>
            <a:ext cx="11897474" cy="6565187"/>
          </a:xfrm>
          <a:prstGeom prst="rect">
            <a:avLst/>
          </a:prstGeom>
          <a:solidFill>
            <a:schemeClr val="bg1"/>
          </a:solidFill>
          <a:ln>
            <a:solidFill>
              <a:srgbClr val="A7DE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857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EB5E57"/>
          </a:solidFill>
          <a:ln>
            <a:solidFill>
              <a:srgbClr val="EB5E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33564" y="123290"/>
            <a:ext cx="11897474" cy="6565187"/>
          </a:xfrm>
          <a:prstGeom prst="rect">
            <a:avLst/>
          </a:prstGeom>
          <a:solidFill>
            <a:schemeClr val="bg1"/>
          </a:solidFill>
          <a:ln>
            <a:solidFill>
              <a:srgbClr val="EB5E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24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F7A60C"/>
          </a:solidFill>
          <a:ln>
            <a:solidFill>
              <a:srgbClr val="F7A6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33564" y="123290"/>
            <a:ext cx="11897474" cy="6565187"/>
          </a:xfrm>
          <a:prstGeom prst="rect">
            <a:avLst/>
          </a:prstGeom>
          <a:solidFill>
            <a:schemeClr val="bg1"/>
          </a:solidFill>
          <a:ln>
            <a:solidFill>
              <a:srgbClr val="F7A6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132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1770762" y="0"/>
            <a:ext cx="267128" cy="6857999"/>
          </a:xfrm>
          <a:prstGeom prst="rect">
            <a:avLst/>
          </a:prstGeom>
          <a:solidFill>
            <a:srgbClr val="A7DEE3"/>
          </a:solidFill>
          <a:ln>
            <a:solidFill>
              <a:srgbClr val="A7DE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54110" y="-1"/>
            <a:ext cx="267128" cy="6857999"/>
          </a:xfrm>
          <a:prstGeom prst="rect">
            <a:avLst/>
          </a:prstGeom>
          <a:solidFill>
            <a:srgbClr val="A7DEE3"/>
          </a:solidFill>
          <a:ln>
            <a:solidFill>
              <a:srgbClr val="A7DE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117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1770762" y="0"/>
            <a:ext cx="267128" cy="6857999"/>
          </a:xfrm>
          <a:prstGeom prst="rect">
            <a:avLst/>
          </a:prstGeom>
          <a:solidFill>
            <a:srgbClr val="EB5E57"/>
          </a:solidFill>
          <a:ln>
            <a:solidFill>
              <a:srgbClr val="EB5E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54110" y="-1"/>
            <a:ext cx="267128" cy="6857999"/>
          </a:xfrm>
          <a:prstGeom prst="rect">
            <a:avLst/>
          </a:prstGeom>
          <a:solidFill>
            <a:srgbClr val="EB5E57"/>
          </a:solidFill>
          <a:ln>
            <a:solidFill>
              <a:srgbClr val="EB5E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761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1770762" y="0"/>
            <a:ext cx="267128" cy="6857999"/>
          </a:xfrm>
          <a:prstGeom prst="rect">
            <a:avLst/>
          </a:prstGeom>
          <a:solidFill>
            <a:srgbClr val="F7A60C"/>
          </a:solidFill>
          <a:ln>
            <a:solidFill>
              <a:srgbClr val="F7A6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54110" y="-1"/>
            <a:ext cx="267128" cy="6857999"/>
          </a:xfrm>
          <a:prstGeom prst="rect">
            <a:avLst/>
          </a:prstGeom>
          <a:solidFill>
            <a:srgbClr val="F7A60C"/>
          </a:solidFill>
          <a:ln>
            <a:solidFill>
              <a:srgbClr val="F7A6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675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1770762" y="0"/>
            <a:ext cx="267128" cy="6857999"/>
          </a:xfrm>
          <a:prstGeom prst="rect">
            <a:avLst/>
          </a:prstGeom>
          <a:solidFill>
            <a:srgbClr val="A7DEE3"/>
          </a:solidFill>
          <a:ln>
            <a:solidFill>
              <a:srgbClr val="A7DE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33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1770762" y="0"/>
            <a:ext cx="267128" cy="6857999"/>
          </a:xfrm>
          <a:prstGeom prst="rect">
            <a:avLst/>
          </a:prstGeom>
          <a:solidFill>
            <a:srgbClr val="EB5E57"/>
          </a:solidFill>
          <a:ln>
            <a:solidFill>
              <a:srgbClr val="EB5E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21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EC8CB-D91A-46AC-B99C-0EC59217ECE5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6AADA-A942-4923-BBC8-49D4C986D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324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tmp"/><Relationship Id="rId5" Type="http://schemas.openxmlformats.org/officeDocument/2006/relationships/image" Target="../media/image8.tmp"/><Relationship Id="rId4" Type="http://schemas.openxmlformats.org/officeDocument/2006/relationships/image" Target="../media/image7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460937" y="4254668"/>
            <a:ext cx="9144000" cy="1161394"/>
          </a:xfrm>
        </p:spPr>
        <p:txBody>
          <a:bodyPr>
            <a:normAutofit/>
          </a:bodyPr>
          <a:lstStyle/>
          <a:p>
            <a:pPr algn="ctr" rtl="1"/>
            <a:r>
              <a:rPr lang="ar-KW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الاتجاه العقلي</a:t>
            </a:r>
            <a:endParaRPr lang="en-US" sz="6600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870" y="2617075"/>
            <a:ext cx="2850134" cy="12808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8457" t="21471" r="21237" b="50000"/>
          <a:stretch/>
        </p:blipFill>
        <p:spPr>
          <a:xfrm>
            <a:off x="11205144" y="204686"/>
            <a:ext cx="822960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3611" t="22085" r="36083" b="49386"/>
          <a:stretch/>
        </p:blipFill>
        <p:spPr>
          <a:xfrm>
            <a:off x="10193457" y="923107"/>
            <a:ext cx="822960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4265" t="21266" r="65429" b="50205"/>
          <a:stretch/>
        </p:blipFill>
        <p:spPr>
          <a:xfrm>
            <a:off x="11205144" y="2605300"/>
            <a:ext cx="822960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9534" t="20858" r="80160" b="50613"/>
          <a:stretch/>
        </p:blipFill>
        <p:spPr>
          <a:xfrm>
            <a:off x="11205144" y="4407217"/>
            <a:ext cx="822960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83493" t="43583" r="6107" b="27121"/>
          <a:stretch/>
        </p:blipFill>
        <p:spPr>
          <a:xfrm>
            <a:off x="1221280" y="923107"/>
            <a:ext cx="851535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54876" t="43322" r="34724" b="27382"/>
          <a:stretch/>
        </p:blipFill>
        <p:spPr>
          <a:xfrm>
            <a:off x="181018" y="204686"/>
            <a:ext cx="851535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41195" t="43322" r="48405" b="27382"/>
          <a:stretch/>
        </p:blipFill>
        <p:spPr>
          <a:xfrm>
            <a:off x="181018" y="2617075"/>
            <a:ext cx="851535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12019" t="43322" r="77581" b="27382"/>
          <a:stretch/>
        </p:blipFill>
        <p:spPr>
          <a:xfrm>
            <a:off x="187574" y="4407217"/>
            <a:ext cx="851535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032552" y="5438698"/>
            <a:ext cx="10172591" cy="14193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20000"/>
              </a:lnSpc>
            </a:pPr>
            <a:r>
              <a:rPr lang="ar-KW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إعداد المعلمات :</a:t>
            </a:r>
          </a:p>
          <a:p>
            <a:pPr algn="ctr" rtl="1">
              <a:lnSpc>
                <a:spcPct val="120000"/>
              </a:lnSpc>
            </a:pPr>
            <a:r>
              <a:rPr lang="ar-KW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 / فضة المطيري      أ / منى المرشاد     أ / أنفال الوعلان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18346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90886" y="332247"/>
            <a:ext cx="5212080" cy="791771"/>
          </a:xfrm>
          <a:prstGeom prst="rect">
            <a:avLst/>
          </a:prstGeom>
          <a:solidFill>
            <a:srgbClr val="FABF8F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موضوعات نظرية المعرفة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5310" y="1392806"/>
            <a:ext cx="11587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KW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ولقد أسهمت معظم الاتجاهات الفلسفية في الإجابة على هذه العناصر المشكلة لنظرية المعرفة ، ومنها : </a:t>
            </a:r>
            <a:endParaRPr lang="en-US" sz="2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nip Diagonal Corner Rectangle 8"/>
          <p:cNvSpPr/>
          <p:nvPr/>
        </p:nvSpPr>
        <p:spPr>
          <a:xfrm>
            <a:off x="6236663" y="2680358"/>
            <a:ext cx="5212080" cy="79177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( 1 ) الاتجاه العقلي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nip Diagonal Corner Rectangle 10"/>
          <p:cNvSpPr/>
          <p:nvPr/>
        </p:nvSpPr>
        <p:spPr>
          <a:xfrm>
            <a:off x="624138" y="2683724"/>
            <a:ext cx="5212080" cy="79177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( 2 ) الاتجاه التجريبي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nip Diagonal Corner Rectangle 11"/>
          <p:cNvSpPr/>
          <p:nvPr/>
        </p:nvSpPr>
        <p:spPr>
          <a:xfrm>
            <a:off x="3503098" y="3803933"/>
            <a:ext cx="5212080" cy="79177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( 3 ) الاتجاه النقدي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nip Diagonal Corner Rectangle 12"/>
          <p:cNvSpPr/>
          <p:nvPr/>
        </p:nvSpPr>
        <p:spPr>
          <a:xfrm>
            <a:off x="6236663" y="4924142"/>
            <a:ext cx="5212080" cy="79177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( 4 ) الاتجاه البرجماتي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nip Diagonal Corner Rectangle 13"/>
          <p:cNvSpPr/>
          <p:nvPr/>
        </p:nvSpPr>
        <p:spPr>
          <a:xfrm>
            <a:off x="624138" y="4924141"/>
            <a:ext cx="5212080" cy="79177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( 5 ) الاتجاه التحليلي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88109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nip Diagonal Corner Rectangle 8"/>
          <p:cNvSpPr/>
          <p:nvPr/>
        </p:nvSpPr>
        <p:spPr>
          <a:xfrm>
            <a:off x="6425850" y="220937"/>
            <a:ext cx="5212080" cy="79177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( 1 ) الاتجاه العقلي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9516" y="1365978"/>
            <a:ext cx="11088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KW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اتجاه فلسفي يرى أن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العقل</a:t>
            </a:r>
            <a:r>
              <a:rPr lang="ar-KW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مصدر المعرفة عند الإنسان</a:t>
            </a:r>
            <a:endParaRPr lang="en-US" sz="2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9516" y="2266890"/>
            <a:ext cx="11088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KW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فعن طريق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الاستدلال العقلي والبرهان </a:t>
            </a:r>
            <a:r>
              <a:rPr lang="ar-KW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نستطيع أن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نصل</a:t>
            </a:r>
            <a:r>
              <a:rPr lang="ar-KW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إلى معرفة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الحقيقة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Picture 17" descr="Screen Clippi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64" y="821099"/>
            <a:ext cx="1676448" cy="142413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49516" y="3535655"/>
            <a:ext cx="11088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KW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يرى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أصحاب</a:t>
            </a:r>
            <a:r>
              <a:rPr lang="ar-KW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هذا الاتجاه </a:t>
            </a:r>
            <a:r>
              <a:rPr lang="ar-KW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بأن الانسان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يولد</a:t>
            </a:r>
            <a:r>
              <a:rPr lang="ar-KW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ب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أفكار</a:t>
            </a:r>
            <a:r>
              <a:rPr lang="ar-KW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فطرية</a:t>
            </a:r>
            <a:r>
              <a:rPr lang="ar-KW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سابقة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على</a:t>
            </a:r>
            <a:r>
              <a:rPr lang="ar-KW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التجربة </a:t>
            </a:r>
            <a:endParaRPr lang="en-US" sz="2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16" y="3179622"/>
            <a:ext cx="1500685" cy="147067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659007" y="4725741"/>
            <a:ext cx="1818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ويعتبر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Picture 2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419" y="4725741"/>
            <a:ext cx="1837939" cy="2028071"/>
          </a:xfrm>
          <a:prstGeom prst="rect">
            <a:avLst/>
          </a:prstGeom>
        </p:spPr>
      </p:pic>
      <p:pic>
        <p:nvPicPr>
          <p:cNvPr id="23" name="Picture 22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059" y="4725741"/>
            <a:ext cx="1845861" cy="2028071"/>
          </a:xfrm>
          <a:prstGeom prst="rect">
            <a:avLst/>
          </a:prstGeom>
        </p:spPr>
      </p:pic>
      <p:pic>
        <p:nvPicPr>
          <p:cNvPr id="24" name="Picture 23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193" y="4725741"/>
            <a:ext cx="1837939" cy="202807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80580" y="6067094"/>
            <a:ext cx="3836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KW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من أهم رواد هذا الاتجاه</a:t>
            </a:r>
            <a:endParaRPr lang="en-US" sz="2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837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19" grpId="0"/>
      <p:bldP spid="21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4" t="4850" r="75709" b="55144"/>
          <a:stretch/>
        </p:blipFill>
        <p:spPr>
          <a:xfrm>
            <a:off x="8717204" y="197446"/>
            <a:ext cx="2795667" cy="27874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Rectangle 14"/>
          <p:cNvSpPr/>
          <p:nvPr/>
        </p:nvSpPr>
        <p:spPr>
          <a:xfrm>
            <a:off x="8558742" y="3087791"/>
            <a:ext cx="3112589" cy="985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رينيه ديكارت</a:t>
            </a:r>
          </a:p>
          <a:p>
            <a:pPr algn="ctr"/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1596 – 1650 م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ounded Rectangular Callout 5"/>
          <p:cNvSpPr/>
          <p:nvPr/>
        </p:nvSpPr>
        <p:spPr>
          <a:xfrm>
            <a:off x="257229" y="424330"/>
            <a:ext cx="8077476" cy="1141719"/>
          </a:xfrm>
          <a:prstGeom prst="wedgeRoundRectCallout">
            <a:avLst>
              <a:gd name="adj1" fmla="val 53419"/>
              <a:gd name="adj2" fmla="val -22638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بين ديكارت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موقفه المعرفي 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في كتابة </a:t>
            </a:r>
          </a:p>
          <a:p>
            <a:pPr algn="ctr"/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مقال في المنهج 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</a:p>
        </p:txBody>
      </p:sp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07" y="516724"/>
            <a:ext cx="944142" cy="956930"/>
          </a:xfrm>
          <a:prstGeom prst="rect">
            <a:avLst/>
          </a:prstGeom>
        </p:spPr>
      </p:pic>
      <p:sp>
        <p:nvSpPr>
          <p:cNvPr id="18" name="Rounded Rectangular Callout 5"/>
          <p:cNvSpPr/>
          <p:nvPr/>
        </p:nvSpPr>
        <p:spPr>
          <a:xfrm>
            <a:off x="282265" y="1930611"/>
            <a:ext cx="8077476" cy="1141719"/>
          </a:xfrm>
          <a:prstGeom prst="wedgeRoundRectCallout">
            <a:avLst>
              <a:gd name="adj1" fmla="val 54070"/>
              <a:gd name="adj2" fmla="val -48414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(1)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بدأ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KW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الشك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في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الحواس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بما أن حواسنا تخدعنا </a:t>
            </a:r>
          </a:p>
          <a:p>
            <a:pPr algn="ctr"/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انتقل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إلى الشك في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الأفكار</a:t>
            </a:r>
          </a:p>
        </p:txBody>
      </p:sp>
      <p:pic>
        <p:nvPicPr>
          <p:cNvPr id="21" name="Picture 20" descr="Screen Clippi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058" y="1774984"/>
            <a:ext cx="686223" cy="726486"/>
          </a:xfrm>
          <a:prstGeom prst="rect">
            <a:avLst/>
          </a:prstGeom>
        </p:spPr>
      </p:pic>
      <p:pic>
        <p:nvPicPr>
          <p:cNvPr id="22" name="Picture 21" descr="Screen Clippi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449" y="2490525"/>
            <a:ext cx="906683" cy="881053"/>
          </a:xfrm>
          <a:prstGeom prst="rect">
            <a:avLst/>
          </a:prstGeom>
        </p:spPr>
      </p:pic>
      <p:sp>
        <p:nvSpPr>
          <p:cNvPr id="23" name="Rounded Rectangular Callout 5"/>
          <p:cNvSpPr/>
          <p:nvPr/>
        </p:nvSpPr>
        <p:spPr>
          <a:xfrm>
            <a:off x="282265" y="3436892"/>
            <a:ext cx="8514894" cy="3279218"/>
          </a:xfrm>
          <a:prstGeom prst="wedgeRoundRectCallout">
            <a:avLst>
              <a:gd name="adj1" fmla="val 53947"/>
              <a:gd name="adj2" fmla="val -52866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ar-KW" sz="2800" b="1" dirty="0">
                <a:solidFill>
                  <a:schemeClr val="tx1"/>
                </a:solidFill>
              </a:rPr>
              <a:t>(2) </a:t>
            </a:r>
            <a:r>
              <a:rPr lang="ar-KW" sz="2800" b="1" dirty="0">
                <a:solidFill>
                  <a:schemeClr val="accent5">
                    <a:lumMod val="75000"/>
                  </a:schemeClr>
                </a:solidFill>
              </a:rPr>
              <a:t>الشك</a:t>
            </a:r>
            <a:r>
              <a:rPr lang="ar-KW" sz="2800" b="1" dirty="0">
                <a:solidFill>
                  <a:schemeClr val="tx1"/>
                </a:solidFill>
              </a:rPr>
              <a:t> </a:t>
            </a:r>
            <a:r>
              <a:rPr lang="ar-KW" sz="2800" b="1" dirty="0">
                <a:solidFill>
                  <a:srgbClr val="C00000"/>
                </a:solidFill>
              </a:rPr>
              <a:t>يؤدي</a:t>
            </a:r>
            <a:r>
              <a:rPr lang="ar-KW" sz="2800" b="1" dirty="0">
                <a:solidFill>
                  <a:schemeClr val="tx1"/>
                </a:solidFill>
              </a:rPr>
              <a:t> إلى </a:t>
            </a:r>
            <a:r>
              <a:rPr lang="ar-KW" sz="2800" b="1" dirty="0">
                <a:solidFill>
                  <a:srgbClr val="C00000"/>
                </a:solidFill>
              </a:rPr>
              <a:t>اليقين</a:t>
            </a:r>
            <a:r>
              <a:rPr lang="ar-KW" sz="2800" b="1" dirty="0">
                <a:solidFill>
                  <a:schemeClr val="tx1"/>
                </a:solidFill>
              </a:rPr>
              <a:t>  ، لأنه يرى أنه مهما بلغ الإنسان الشك فإنه لا يستطيع أن يشك في أنه يفكر </a:t>
            </a:r>
          </a:p>
          <a:p>
            <a:pPr algn="ctr"/>
            <a:r>
              <a:rPr lang="ar-KW" sz="2800" b="1" dirty="0">
                <a:solidFill>
                  <a:schemeClr val="tx1"/>
                </a:solidFill>
              </a:rPr>
              <a:t>أقر </a:t>
            </a:r>
            <a:r>
              <a:rPr lang="ar-KW" sz="2800" b="1" dirty="0">
                <a:solidFill>
                  <a:srgbClr val="C00000"/>
                </a:solidFill>
              </a:rPr>
              <a:t>قاعدة منهجية </a:t>
            </a:r>
            <a:r>
              <a:rPr lang="ar-KW" sz="2800" b="1" dirty="0">
                <a:solidFill>
                  <a:schemeClr val="tx1"/>
                </a:solidFill>
              </a:rPr>
              <a:t>هي ( </a:t>
            </a:r>
            <a:r>
              <a:rPr lang="ar-KW" sz="2800" b="1" dirty="0">
                <a:solidFill>
                  <a:srgbClr val="C00000"/>
                </a:solidFill>
              </a:rPr>
              <a:t>أنا أفكر إذن أنا موجود </a:t>
            </a:r>
            <a:r>
              <a:rPr lang="ar-KW" sz="2800" b="1" dirty="0">
                <a:solidFill>
                  <a:schemeClr val="tx1"/>
                </a:solidFill>
              </a:rPr>
              <a:t>) </a:t>
            </a:r>
          </a:p>
        </p:txBody>
      </p:sp>
      <p:sp>
        <p:nvSpPr>
          <p:cNvPr id="25" name="Rounded Rectangular Callout 5"/>
          <p:cNvSpPr/>
          <p:nvPr/>
        </p:nvSpPr>
        <p:spPr>
          <a:xfrm>
            <a:off x="401827" y="5076501"/>
            <a:ext cx="8275770" cy="133481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C00000"/>
                </a:solidFill>
              </a:rPr>
              <a:t>يوصف</a:t>
            </a:r>
            <a:r>
              <a:rPr lang="ar-KW" sz="2800" b="1" dirty="0">
                <a:solidFill>
                  <a:schemeClr val="tx1"/>
                </a:solidFill>
              </a:rPr>
              <a:t> </a:t>
            </a:r>
            <a:r>
              <a:rPr lang="ar-KW" sz="2800" b="1" dirty="0">
                <a:solidFill>
                  <a:srgbClr val="C00000"/>
                </a:solidFill>
              </a:rPr>
              <a:t>الشك</a:t>
            </a:r>
            <a:r>
              <a:rPr lang="ar-KW" sz="2800" b="1" dirty="0">
                <a:solidFill>
                  <a:schemeClr val="tx1"/>
                </a:solidFill>
              </a:rPr>
              <a:t> عند </a:t>
            </a:r>
            <a:r>
              <a:rPr lang="ar-KW" sz="2800" b="1" dirty="0">
                <a:solidFill>
                  <a:srgbClr val="C00000"/>
                </a:solidFill>
              </a:rPr>
              <a:t>ديكارت</a:t>
            </a:r>
            <a:r>
              <a:rPr lang="ar-KW" sz="2800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ar-KW" sz="2800" b="1" dirty="0">
                <a:solidFill>
                  <a:schemeClr val="tx1"/>
                </a:solidFill>
              </a:rPr>
              <a:t>بـ ( </a:t>
            </a:r>
            <a:r>
              <a:rPr lang="ar-KW" sz="2800" b="1" dirty="0">
                <a:solidFill>
                  <a:schemeClr val="accent5">
                    <a:lumMod val="75000"/>
                  </a:schemeClr>
                </a:solidFill>
              </a:rPr>
              <a:t>الشك المنهجي </a:t>
            </a:r>
            <a:r>
              <a:rPr lang="ar-KW" sz="2800" b="1" dirty="0">
                <a:solidFill>
                  <a:schemeClr val="tx1"/>
                </a:solidFill>
              </a:rPr>
              <a:t>) وليس بـ ( </a:t>
            </a:r>
            <a:r>
              <a:rPr lang="ar-KW" sz="2800" b="1" dirty="0">
                <a:solidFill>
                  <a:schemeClr val="accent5">
                    <a:lumMod val="75000"/>
                  </a:schemeClr>
                </a:solidFill>
              </a:rPr>
              <a:t>الشك المطلق </a:t>
            </a:r>
            <a:r>
              <a:rPr lang="ar-KW" sz="2800" b="1" dirty="0">
                <a:solidFill>
                  <a:schemeClr val="tx1"/>
                </a:solidFill>
              </a:rPr>
              <a:t>) </a:t>
            </a:r>
          </a:p>
          <a:p>
            <a:pPr algn="ctr"/>
            <a:r>
              <a:rPr lang="ar-KW" sz="2800" b="1" dirty="0">
                <a:solidFill>
                  <a:schemeClr val="tx1"/>
                </a:solidFill>
              </a:rPr>
              <a:t>أي أن </a:t>
            </a:r>
            <a:r>
              <a:rPr lang="ar-KW" sz="2800" b="1" dirty="0">
                <a:solidFill>
                  <a:srgbClr val="C00000"/>
                </a:solidFill>
              </a:rPr>
              <a:t>غرض الشك </a:t>
            </a:r>
            <a:r>
              <a:rPr lang="ar-KW" sz="2800" b="1" dirty="0">
                <a:solidFill>
                  <a:schemeClr val="tx1"/>
                </a:solidFill>
              </a:rPr>
              <a:t>هو </a:t>
            </a:r>
            <a:r>
              <a:rPr lang="ar-KW" sz="2800" b="1" dirty="0">
                <a:solidFill>
                  <a:schemeClr val="accent5">
                    <a:lumMod val="75000"/>
                  </a:schemeClr>
                </a:solidFill>
              </a:rPr>
              <a:t>التأكيد</a:t>
            </a:r>
            <a:r>
              <a:rPr lang="ar-KW" sz="2800" b="1" dirty="0">
                <a:solidFill>
                  <a:schemeClr val="tx1"/>
                </a:solidFill>
              </a:rPr>
              <a:t> على المعرفة الحقيقة </a:t>
            </a:r>
            <a:r>
              <a:rPr lang="ar-KW" sz="2800" b="1" dirty="0">
                <a:solidFill>
                  <a:schemeClr val="accent5">
                    <a:lumMod val="75000"/>
                  </a:schemeClr>
                </a:solidFill>
              </a:rPr>
              <a:t>وليس</a:t>
            </a:r>
            <a:r>
              <a:rPr lang="ar-KW" sz="2800" b="1" dirty="0">
                <a:solidFill>
                  <a:schemeClr val="tx1"/>
                </a:solidFill>
              </a:rPr>
              <a:t> علي إنكارها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7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23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4" t="4850" r="75709" b="55144"/>
          <a:stretch/>
        </p:blipFill>
        <p:spPr>
          <a:xfrm>
            <a:off x="8717204" y="197446"/>
            <a:ext cx="2795667" cy="27874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Rectangle 14"/>
          <p:cNvSpPr/>
          <p:nvPr/>
        </p:nvSpPr>
        <p:spPr>
          <a:xfrm>
            <a:off x="8558742" y="3087791"/>
            <a:ext cx="3112589" cy="985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رينيه ديكارت</a:t>
            </a:r>
          </a:p>
          <a:p>
            <a:pPr algn="ctr"/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1596 – 1650 م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ounded Rectangular Callout 5"/>
          <p:cNvSpPr/>
          <p:nvPr/>
        </p:nvSpPr>
        <p:spPr>
          <a:xfrm>
            <a:off x="257229" y="424331"/>
            <a:ext cx="8077476" cy="2663460"/>
          </a:xfrm>
          <a:prstGeom prst="wedgeRoundRectCallout">
            <a:avLst>
              <a:gd name="adj1" fmla="val 53419"/>
              <a:gd name="adj2" fmla="val -22638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(3) لبلوغ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المعرفة الحقيقية </a:t>
            </a:r>
          </a:p>
          <a:p>
            <a:pPr algn="ctr"/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يجب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اتباع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منهج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يتألف من خطوات أساسية هي :</a:t>
            </a:r>
          </a:p>
        </p:txBody>
      </p:sp>
      <p:sp>
        <p:nvSpPr>
          <p:cNvPr id="23" name="Rounded Rectangular Callout 5"/>
          <p:cNvSpPr/>
          <p:nvPr/>
        </p:nvSpPr>
        <p:spPr>
          <a:xfrm>
            <a:off x="282265" y="3436893"/>
            <a:ext cx="8077476" cy="2385844"/>
          </a:xfrm>
          <a:prstGeom prst="wedgeRoundRectCallout">
            <a:avLst>
              <a:gd name="adj1" fmla="val 54070"/>
              <a:gd name="adj2" fmla="val -4841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(4) يعتبر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العقل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أساس المعرفة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ounded Rectangular Callout 5"/>
          <p:cNvSpPr/>
          <p:nvPr/>
        </p:nvSpPr>
        <p:spPr>
          <a:xfrm>
            <a:off x="5291958" y="1597258"/>
            <a:ext cx="2743200" cy="640080"/>
          </a:xfrm>
          <a:prstGeom prst="rect">
            <a:avLst/>
          </a:prstGeom>
          <a:ln w="28575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الوضوح والتميز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1" name="Rounded Rectangular Callout 5"/>
          <p:cNvSpPr/>
          <p:nvPr/>
        </p:nvSpPr>
        <p:spPr>
          <a:xfrm>
            <a:off x="2357509" y="1591192"/>
            <a:ext cx="2743200" cy="640080"/>
          </a:xfrm>
          <a:prstGeom prst="rect">
            <a:avLst/>
          </a:prstGeom>
          <a:ln w="28575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التحليل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2" name="Rounded Rectangular Callout 5"/>
          <p:cNvSpPr/>
          <p:nvPr/>
        </p:nvSpPr>
        <p:spPr>
          <a:xfrm>
            <a:off x="3384331" y="2322923"/>
            <a:ext cx="2743200" cy="640080"/>
          </a:xfrm>
          <a:prstGeom prst="rect">
            <a:avLst/>
          </a:prstGeom>
          <a:ln w="28575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التركيب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4" name="Rounded Rectangular Callout 5"/>
          <p:cNvSpPr/>
          <p:nvPr/>
        </p:nvSpPr>
        <p:spPr>
          <a:xfrm>
            <a:off x="449180" y="2302222"/>
            <a:ext cx="2743200" cy="640080"/>
          </a:xfrm>
          <a:prstGeom prst="rect">
            <a:avLst/>
          </a:prstGeom>
          <a:ln w="28575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الإحصاء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9" name="Rounded Rectangular Callout 5"/>
          <p:cNvSpPr/>
          <p:nvPr/>
        </p:nvSpPr>
        <p:spPr>
          <a:xfrm>
            <a:off x="421522" y="4254652"/>
            <a:ext cx="7748889" cy="133481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لأنه يرى أن </a:t>
            </a:r>
          </a:p>
          <a:p>
            <a:pPr algn="ctr"/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العقل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السليم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أعدل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الأشياء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قسمة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بين الناس )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809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3" grpId="0" animBg="1"/>
      <p:bldP spid="24" grpId="0" animBg="1"/>
      <p:bldP spid="11" grpId="0" animBg="1"/>
      <p:bldP spid="12" grpId="0" animBg="1"/>
      <p:bldP spid="14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ded Corner 2"/>
          <p:cNvSpPr/>
          <p:nvPr/>
        </p:nvSpPr>
        <p:spPr>
          <a:xfrm rot="21368627">
            <a:off x="501705" y="559939"/>
            <a:ext cx="10757238" cy="5808576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نشاط : عزيزي المتعلم ، ناقش زملاءك في الاتجاه العقلي ، مستعيناً بالأسئلة التالية :</a:t>
            </a:r>
          </a:p>
          <a:p>
            <a:pPr algn="ctr"/>
            <a:endParaRPr lang="ar-KW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س1: 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هل تؤيد فكرة أن العقل هو المصدر الوحيد للمعرفة ؟ ولماذا ؟</a:t>
            </a:r>
          </a:p>
          <a:p>
            <a:pPr algn="ctr"/>
            <a:endParaRPr lang="ar-KW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س2: 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ماذا تعني الأفكار الفطرية ؟</a:t>
            </a:r>
          </a:p>
          <a:p>
            <a:pPr algn="ctr"/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س3: 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يوصف الشك عند ديكارت بالشك المنهجي ، ماذا يعني ذلك ؟</a:t>
            </a:r>
          </a:p>
          <a:p>
            <a:pPr algn="ctr"/>
            <a:endParaRPr lang="ar-KW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س4: 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 رأيك في نظرية المعرفة عند ديكارت ؟</a:t>
            </a:r>
          </a:p>
          <a:p>
            <a:pPr algn="ctr"/>
            <a:endParaRPr lang="ar-KW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س5: 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اكتب تقريراً عن أحد رواد الاتجاه العقلي ؟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9586408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460937" y="4782206"/>
            <a:ext cx="9144000" cy="1470955"/>
          </a:xfrm>
        </p:spPr>
        <p:txBody>
          <a:bodyPr>
            <a:normAutofit/>
          </a:bodyPr>
          <a:lstStyle/>
          <a:p>
            <a:pPr algn="ctr" rtl="1"/>
            <a:r>
              <a:rPr lang="ar-KW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التقويم</a:t>
            </a:r>
            <a:endParaRPr lang="en-US" sz="6600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870" y="2617075"/>
            <a:ext cx="2850134" cy="12808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8457" t="21471" r="21237" b="50000"/>
          <a:stretch/>
        </p:blipFill>
        <p:spPr>
          <a:xfrm>
            <a:off x="11205144" y="204686"/>
            <a:ext cx="822960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3611" t="22085" r="36083" b="49386"/>
          <a:stretch/>
        </p:blipFill>
        <p:spPr>
          <a:xfrm>
            <a:off x="10193457" y="923107"/>
            <a:ext cx="822960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4265" t="21266" r="65429" b="50205"/>
          <a:stretch/>
        </p:blipFill>
        <p:spPr>
          <a:xfrm>
            <a:off x="11205144" y="2605300"/>
            <a:ext cx="822960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9534" t="20858" r="80160" b="50613"/>
          <a:stretch/>
        </p:blipFill>
        <p:spPr>
          <a:xfrm>
            <a:off x="11205144" y="4407217"/>
            <a:ext cx="822960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83493" t="43583" r="6107" b="27121"/>
          <a:stretch/>
        </p:blipFill>
        <p:spPr>
          <a:xfrm>
            <a:off x="1221280" y="923107"/>
            <a:ext cx="851535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54876" t="43322" r="34724" b="27382"/>
          <a:stretch/>
        </p:blipFill>
        <p:spPr>
          <a:xfrm>
            <a:off x="181018" y="204686"/>
            <a:ext cx="851535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41195" t="43322" r="48405" b="27382"/>
          <a:stretch/>
        </p:blipFill>
        <p:spPr>
          <a:xfrm>
            <a:off x="181018" y="2617075"/>
            <a:ext cx="851535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12019" t="43322" r="77581" b="27382"/>
          <a:stretch/>
        </p:blipFill>
        <p:spPr>
          <a:xfrm>
            <a:off x="187574" y="4407217"/>
            <a:ext cx="851535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13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40959" y="1338768"/>
            <a:ext cx="11007317" cy="7277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( 1 ) الاتجاه العقلي يرى أن العقل هو مصدر المعرفة.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40958" y="3068412"/>
            <a:ext cx="11007317" cy="7277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( 2 ) عند ديكارت الشك يؤدي إلى اليقين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51734" y="3796151"/>
            <a:ext cx="10419662" cy="64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r>
              <a:rPr lang="ar-KW" sz="3200" b="1" dirty="0">
                <a:solidFill>
                  <a:schemeClr val="accent5"/>
                </a:solidFill>
              </a:rPr>
              <a:t>لأنه يرى أنه مهما بلغ الإنسان الشك فإنه لا يستطيع أن يشك في أنه يفكر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51734" y="2042260"/>
            <a:ext cx="10419662" cy="64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chemeClr val="accent5"/>
                </a:solidFill>
              </a:rPr>
              <a:t>لأنه عن طريق </a:t>
            </a:r>
            <a:r>
              <a:rPr lang="ar-KW" sz="3200" b="1" dirty="0">
                <a:solidFill>
                  <a:srgbClr val="C00000"/>
                </a:solidFill>
              </a:rPr>
              <a:t>الاستدلال العقلي والبرهان </a:t>
            </a:r>
            <a:r>
              <a:rPr lang="ar-KW" sz="3200" b="1" dirty="0">
                <a:solidFill>
                  <a:schemeClr val="accent5"/>
                </a:solidFill>
              </a:rPr>
              <a:t>نستطيع أن </a:t>
            </a:r>
            <a:r>
              <a:rPr lang="ar-KW" sz="3200" b="1" dirty="0">
                <a:solidFill>
                  <a:srgbClr val="C00000"/>
                </a:solidFill>
              </a:rPr>
              <a:t>نصل</a:t>
            </a:r>
            <a:r>
              <a:rPr lang="ar-KW" sz="3200" b="1" dirty="0">
                <a:solidFill>
                  <a:schemeClr val="accent5"/>
                </a:solidFill>
              </a:rPr>
              <a:t> إلى معرفة </a:t>
            </a:r>
            <a:r>
              <a:rPr lang="ar-KW" sz="3200" b="1" dirty="0">
                <a:solidFill>
                  <a:srgbClr val="C00000"/>
                </a:solidFill>
              </a:rPr>
              <a:t>الحقيقة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407" y="335811"/>
            <a:ext cx="2317869" cy="85729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40958" y="4798056"/>
            <a:ext cx="11007317" cy="7277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( 3 ) </a:t>
            </a:r>
            <a:r>
              <a:rPr lang="ar-K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يوصف الشك عند ديكارت بـ ( الشك المنهجي ) وليس بـ ( الشك المطلق )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1734" y="5525795"/>
            <a:ext cx="10419662" cy="64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r>
              <a:rPr lang="ar-KW" sz="3200" b="1" dirty="0">
                <a:solidFill>
                  <a:schemeClr val="accent5"/>
                </a:solidFill>
              </a:rPr>
              <a:t>أي أن </a:t>
            </a:r>
            <a:r>
              <a:rPr lang="ar-KW" sz="3200" b="1" dirty="0">
                <a:solidFill>
                  <a:srgbClr val="C00000"/>
                </a:solidFill>
              </a:rPr>
              <a:t>غرض الشك </a:t>
            </a:r>
            <a:r>
              <a:rPr lang="ar-KW" sz="3200" b="1" dirty="0">
                <a:solidFill>
                  <a:schemeClr val="accent5"/>
                </a:solidFill>
              </a:rPr>
              <a:t>هو التأكيد على المعرفة الحقيقة وليس علي إنكارها</a:t>
            </a:r>
            <a:endParaRPr lang="en-US" sz="32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913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8" grpId="0" animBg="1"/>
      <p:bldP spid="19" grpId="0" animBg="1"/>
      <p:bldP spid="15" grpId="0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40959" y="1633735"/>
            <a:ext cx="11007317" cy="7277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( 1 ) اذكري خطوات المعرفة عند ديكارت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066" y="419317"/>
            <a:ext cx="4064209" cy="7493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Rounded Rectangular Callout 5"/>
          <p:cNvSpPr/>
          <p:nvPr/>
        </p:nvSpPr>
        <p:spPr>
          <a:xfrm>
            <a:off x="7684066" y="2506513"/>
            <a:ext cx="2743200" cy="64008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الوضوح والتميز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1" name="Rounded Rectangular Callout 5"/>
          <p:cNvSpPr/>
          <p:nvPr/>
        </p:nvSpPr>
        <p:spPr>
          <a:xfrm>
            <a:off x="6312466" y="3306159"/>
            <a:ext cx="2743200" cy="64008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التحليل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4" name="Rounded Rectangular Callout 5"/>
          <p:cNvSpPr/>
          <p:nvPr/>
        </p:nvSpPr>
        <p:spPr>
          <a:xfrm>
            <a:off x="4940866" y="4091278"/>
            <a:ext cx="2743200" cy="64008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التركيب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6" name="Rounded Rectangular Callout 5"/>
          <p:cNvSpPr/>
          <p:nvPr/>
        </p:nvSpPr>
        <p:spPr>
          <a:xfrm>
            <a:off x="3501417" y="4876397"/>
            <a:ext cx="2743200" cy="64008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الإحصاء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44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 animBg="1"/>
      <p:bldP spid="11" grpId="0" animBg="1"/>
      <p:bldP spid="14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405</Words>
  <Application>Microsoft Office PowerPoint</Application>
  <PresentationFormat>Custom</PresentationFormat>
  <Paragraphs>61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الاتجاه العقلي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التقويم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الفلسفة</dc:title>
  <dc:creator>athari .m</dc:creator>
  <cp:lastModifiedBy>Ahmed</cp:lastModifiedBy>
  <cp:revision>18</cp:revision>
  <dcterms:created xsi:type="dcterms:W3CDTF">2016-10-15T20:13:50Z</dcterms:created>
  <dcterms:modified xsi:type="dcterms:W3CDTF">2019-11-01T17:11:25Z</dcterms:modified>
</cp:coreProperties>
</file>