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7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5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122"/>
    <a:srgbClr val="B3A75C"/>
    <a:srgbClr val="F895C9"/>
    <a:srgbClr val="9DEAF9"/>
    <a:srgbClr val="8F9653"/>
    <a:srgbClr val="F3B800"/>
    <a:srgbClr val="F8EB9A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" r="1" b="6990"/>
          <a:stretch/>
        </p:blipFill>
        <p:spPr>
          <a:xfrm>
            <a:off x="4925961" y="2669975"/>
            <a:ext cx="7266039" cy="418802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" r="1" b="6990"/>
          <a:stretch/>
        </p:blipFill>
        <p:spPr>
          <a:xfrm flipH="1" flipV="1">
            <a:off x="0" y="0"/>
            <a:ext cx="7266039" cy="418802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21253358">
            <a:off x="2713703" y="1936955"/>
            <a:ext cx="6725265" cy="2979174"/>
          </a:xfrm>
          <a:prstGeom prst="rect">
            <a:avLst/>
          </a:prstGeom>
          <a:solidFill>
            <a:schemeClr val="bg1"/>
          </a:solidFill>
          <a:ln w="38100">
            <a:solidFill>
              <a:srgbClr val="8F965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7D61-E40A-4263-AA29-8C43A250E17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704C-CEAD-4167-8E86-4B1A1CCD0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2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7D61-E40A-4263-AA29-8C43A250E17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704C-CEAD-4167-8E86-4B1A1CCD0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1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7652" y="137652"/>
            <a:ext cx="11906864" cy="6577780"/>
          </a:xfrm>
          <a:prstGeom prst="rect">
            <a:avLst/>
          </a:prstGeom>
          <a:solidFill>
            <a:srgbClr val="F3B800"/>
          </a:solidFill>
          <a:ln>
            <a:solidFill>
              <a:srgbClr val="F3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85135" y="285135"/>
            <a:ext cx="11602065" cy="62828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9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7652" y="137652"/>
            <a:ext cx="11906864" cy="6577780"/>
          </a:xfrm>
          <a:prstGeom prst="rect">
            <a:avLst/>
          </a:prstGeom>
          <a:solidFill>
            <a:srgbClr val="B3A75C"/>
          </a:solidFill>
          <a:ln>
            <a:solidFill>
              <a:srgbClr val="B3A7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85135" y="285135"/>
            <a:ext cx="11602065" cy="62828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7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37652" y="137652"/>
            <a:ext cx="11906864" cy="6577780"/>
          </a:xfrm>
          <a:prstGeom prst="rect">
            <a:avLst/>
          </a:prstGeom>
          <a:solidFill>
            <a:srgbClr val="F5A122"/>
          </a:solidFill>
          <a:ln>
            <a:solidFill>
              <a:srgbClr val="F5A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85135" y="285135"/>
            <a:ext cx="11602065" cy="62828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7D61-E40A-4263-AA29-8C43A250E17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704C-CEAD-4167-8E86-4B1A1CCD0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8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7D61-E40A-4263-AA29-8C43A250E17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704C-CEAD-4167-8E86-4B1A1CCD0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1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7D61-E40A-4263-AA29-8C43A250E17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704C-CEAD-4167-8E86-4B1A1CCD0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6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7D61-E40A-4263-AA29-8C43A250E17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704C-CEAD-4167-8E86-4B1A1CCD0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4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7D61-E40A-4263-AA29-8C43A250E17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2704C-CEAD-4167-8E86-4B1A1CCD0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4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27D61-E40A-4263-AA29-8C43A250E17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2704C-CEAD-4167-8E86-4B1A1CCD0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7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436">
            <a:off x="4375169" y="2169826"/>
            <a:ext cx="3245017" cy="118116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4347">
            <a:off x="3343441" y="3411144"/>
            <a:ext cx="5524784" cy="13335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6030" y="5168662"/>
            <a:ext cx="9343293" cy="13740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20000"/>
              </a:lnSpc>
            </a:pPr>
            <a:r>
              <a:rPr lang="ar-K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إعداد المعلمات :</a:t>
            </a:r>
          </a:p>
          <a:p>
            <a:pPr algn="ctr" rtl="1">
              <a:lnSpc>
                <a:spcPct val="120000"/>
              </a:lnSpc>
            </a:pPr>
            <a:r>
              <a:rPr lang="ar-K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/ فضة المطيري      أ / منى المرشاد     أ / أنفال الوعلان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75421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1786" y="421984"/>
            <a:ext cx="4241800" cy="731520"/>
          </a:xfrm>
          <a:prstGeom prst="rect">
            <a:avLst/>
          </a:prstGeom>
          <a:solidFill>
            <a:srgbClr val="F6E0E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أسس التفكير النقدي</a:t>
            </a:r>
            <a:endParaRPr lang="en-US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Rectangle: Diagonal Corners Snipped 15"/>
          <p:cNvSpPr/>
          <p:nvPr/>
        </p:nvSpPr>
        <p:spPr>
          <a:xfrm>
            <a:off x="8503059" y="1543254"/>
            <a:ext cx="3200400" cy="822960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9- نوعية الاسئلة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" name="Folded Corner 6"/>
          <p:cNvSpPr/>
          <p:nvPr/>
        </p:nvSpPr>
        <p:spPr>
          <a:xfrm rot="616942">
            <a:off x="8176901" y="3026264"/>
            <a:ext cx="3291840" cy="292608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KW" sz="2800" b="1" dirty="0"/>
              <a:t>لتحقيق </a:t>
            </a:r>
            <a:r>
              <a:rPr lang="ar-KW" sz="2800" b="1" dirty="0">
                <a:solidFill>
                  <a:srgbClr val="C00000"/>
                </a:solidFill>
              </a:rPr>
              <a:t>الاستيعاب والتقييم </a:t>
            </a:r>
            <a:endParaRPr lang="ar-KW" sz="2800" b="1" dirty="0"/>
          </a:p>
          <a:p>
            <a:pPr algn="ctr" rtl="1"/>
            <a:r>
              <a:rPr lang="ar-KW" sz="2800" b="1" dirty="0"/>
              <a:t>عن طريق طرح الأسئلة ، ومن هذه الأسئلة</a:t>
            </a:r>
          </a:p>
          <a:p>
            <a:pPr algn="ctr" rtl="1"/>
            <a:endParaRPr lang="ar-KW" sz="2800" b="1" dirty="0"/>
          </a:p>
        </p:txBody>
      </p:sp>
      <p:sp>
        <p:nvSpPr>
          <p:cNvPr id="5" name="Folded Corner 6"/>
          <p:cNvSpPr/>
          <p:nvPr/>
        </p:nvSpPr>
        <p:spPr>
          <a:xfrm rot="21230647" flipH="1">
            <a:off x="657030" y="1002048"/>
            <a:ext cx="6758517" cy="2554291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KW" sz="2400" b="1" u="sng" dirty="0">
                <a:solidFill>
                  <a:srgbClr val="C00000"/>
                </a:solidFill>
              </a:rPr>
              <a:t>قرأت مقالاً فأنه يتوجب عليّ أن أطرح الأسئلة الآتية : 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KW" sz="2400" b="1" dirty="0"/>
              <a:t>ما الذي دفع صاحب المقال إلى أن يقول ما قاله ؟ 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KW" sz="2400" b="1" dirty="0"/>
              <a:t>ما الحجج التي استعملها ليؤكد وجهة نظره ؟ 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KW" sz="2400" b="1" dirty="0"/>
              <a:t>ما الغاية التي يريد تحقيقها ؟ </a:t>
            </a:r>
          </a:p>
        </p:txBody>
      </p:sp>
      <p:sp>
        <p:nvSpPr>
          <p:cNvPr id="6" name="Folded Corner 6"/>
          <p:cNvSpPr/>
          <p:nvPr/>
        </p:nvSpPr>
        <p:spPr>
          <a:xfrm rot="185236" flipH="1">
            <a:off x="774498" y="3668353"/>
            <a:ext cx="6758517" cy="2554291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KW" sz="2800" b="1" u="sng" dirty="0">
                <a:solidFill>
                  <a:srgbClr val="C00000"/>
                </a:solidFill>
              </a:rPr>
              <a:t>وإذا كنت في حوار مع شخص 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KW" sz="2800" b="1" dirty="0"/>
              <a:t>لماذا يرغب هذا الشخص في إقناعي بفكرة ما ؟ 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KW" sz="2800" b="1" dirty="0"/>
              <a:t> ما الحجج التي قدمها ؟ 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KW" sz="2800" b="1" dirty="0"/>
              <a:t>ما غايته في الدفاع عن هذه القضية ؟</a:t>
            </a:r>
            <a:endParaRPr lang="en-US" sz="2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465">
            <a:off x="856275" y="2189720"/>
            <a:ext cx="1373926" cy="123230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225">
            <a:off x="1190444" y="4613782"/>
            <a:ext cx="1370149" cy="1324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2099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376">
            <a:off x="4359095" y="2502694"/>
            <a:ext cx="3629055" cy="164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0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943" y="2458064"/>
            <a:ext cx="6774425" cy="5506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الاساس العلمي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3729" y="1991031"/>
            <a:ext cx="18288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أثارة الاسئلة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3729" y="1533831"/>
            <a:ext cx="18288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bg1"/>
                </a:solidFill>
              </a:rPr>
              <a:t>المعرفة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3729" y="1066798"/>
            <a:ext cx="1828800" cy="457200"/>
          </a:xfrm>
          <a:prstGeom prst="rect">
            <a:avLst/>
          </a:prstGeom>
          <a:solidFill>
            <a:srgbClr val="F895C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الاستيعاب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3561" y="442452"/>
            <a:ext cx="1789471" cy="609600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72581" y="1986115"/>
            <a:ext cx="18288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المشاركة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2581" y="1528915"/>
            <a:ext cx="1828800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bg1"/>
                </a:solidFill>
              </a:rPr>
              <a:t>التقييم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2581" y="1061882"/>
            <a:ext cx="1828800" cy="457200"/>
          </a:xfrm>
          <a:prstGeom prst="rect">
            <a:avLst/>
          </a:prstGeom>
          <a:solidFill>
            <a:srgbClr val="F5A12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التفاعل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3082413" y="437536"/>
            <a:ext cx="1789471" cy="609600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30762" y="1986115"/>
            <a:ext cx="1828800" cy="457200"/>
          </a:xfrm>
          <a:prstGeom prst="rect">
            <a:avLst/>
          </a:prstGeom>
          <a:solidFill>
            <a:srgbClr val="B3A75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الاختلاف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30762" y="1528915"/>
            <a:ext cx="1828800" cy="457200"/>
          </a:xfrm>
          <a:prstGeom prst="rect">
            <a:avLst/>
          </a:prstGeom>
          <a:solidFill>
            <a:srgbClr val="F5A12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bg1"/>
                </a:solidFill>
              </a:rPr>
              <a:t>نوعية الاسئلة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5270091" y="919315"/>
            <a:ext cx="1789471" cy="609600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lded Corner 6"/>
          <p:cNvSpPr/>
          <p:nvPr/>
        </p:nvSpPr>
        <p:spPr>
          <a:xfrm>
            <a:off x="7595420" y="437536"/>
            <a:ext cx="4036141" cy="2571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KW" sz="2800" b="1" dirty="0"/>
              <a:t>من خلال الشكل المقابل الذي يعرض يعرض</a:t>
            </a:r>
          </a:p>
          <a:p>
            <a:pPr algn="ctr" rtl="1"/>
            <a:r>
              <a:rPr lang="ar-KW" sz="2800" b="1" dirty="0"/>
              <a:t> </a:t>
            </a:r>
            <a:r>
              <a:rPr lang="ar-KW" sz="2800" b="1" dirty="0">
                <a:solidFill>
                  <a:srgbClr val="C00000"/>
                </a:solidFill>
              </a:rPr>
              <a:t>أسس التفكير النقدي </a:t>
            </a:r>
          </a:p>
          <a:p>
            <a:pPr algn="ctr" rtl="1"/>
            <a:r>
              <a:rPr lang="ar-KW" sz="2800" b="1" dirty="0">
                <a:solidFill>
                  <a:schemeClr val="tx1"/>
                </a:solidFill>
              </a:rPr>
              <a:t>أجيبي عما يلي :</a:t>
            </a:r>
          </a:p>
          <a:p>
            <a:pPr algn="ctr" rtl="1"/>
            <a:endParaRPr lang="ar-KW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73626" y="3018504"/>
            <a:ext cx="11375921" cy="367726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514350" algn="just" rtl="1">
              <a:spcBef>
                <a:spcPts val="1000"/>
              </a:spcBef>
              <a:buAutoNum type="arabicParenR"/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طرح السؤال يتطلب القدرة على </a:t>
            </a:r>
            <a:r>
              <a:rPr lang="ar-KW" sz="2800" b="1" dirty="0"/>
              <a:t>...................... و ......................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742950" lvl="1" indent="-514350" algn="just" rtl="1">
              <a:spcBef>
                <a:spcPts val="1000"/>
              </a:spcBef>
              <a:buFontTx/>
              <a:buAutoNum type="arabicParenR"/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القدرة على الاستيعاب يسمى في التفكير النقدي </a:t>
            </a:r>
            <a:r>
              <a:rPr lang="ar-KW" sz="2800" b="1" dirty="0"/>
              <a:t>......................</a:t>
            </a:r>
          </a:p>
          <a:p>
            <a:pPr marL="742950" lvl="1" indent="-514350" algn="just" rtl="1">
              <a:spcBef>
                <a:spcPts val="1000"/>
              </a:spcBef>
              <a:buFontTx/>
              <a:buAutoNum type="arabicParenR"/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يتحول السؤال ألى نهج تفاعلي يقوم على التمييز والفرز  يسمى في التفكير النقدي </a:t>
            </a:r>
            <a:r>
              <a:rPr lang="ar-KW" sz="2800" b="1" dirty="0"/>
              <a:t>......................</a:t>
            </a:r>
          </a:p>
          <a:p>
            <a:pPr marL="742950" lvl="1" indent="-514350" algn="just" rtl="1">
              <a:spcBef>
                <a:spcPts val="1000"/>
              </a:spcBef>
              <a:buFontTx/>
              <a:buAutoNum type="arabicParenR"/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المشاركة ( نهج فرز الذهب في التفكير ) يؤكد على </a:t>
            </a:r>
            <a:r>
              <a:rPr lang="ar-KW" sz="2800" b="1" dirty="0"/>
              <a:t>...................... و ......................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11214" y="3156152"/>
            <a:ext cx="2609530" cy="668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المعرفة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13390" y="3126656"/>
            <a:ext cx="2609530" cy="668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الاستيعاب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76754" y="3731339"/>
            <a:ext cx="2609530" cy="668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نهج الإسفنجة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15430" y="4788306"/>
            <a:ext cx="4532671" cy="668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نهج فرز الذهب في التفكير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0681" y="5292216"/>
            <a:ext cx="2609530" cy="668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التفاعل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58237" y="5716232"/>
            <a:ext cx="2609530" cy="668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التقييم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004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uiExpand="1" build="p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124" y="395750"/>
            <a:ext cx="11375921" cy="825909"/>
          </a:xfrm>
          <a:prstGeom prst="rect">
            <a:avLst/>
          </a:prstGeom>
          <a:solidFill>
            <a:srgbClr val="F59C9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تقويم الوحدة الثانية ( صفحة ( 58 ) 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123" y="1482214"/>
            <a:ext cx="11375921" cy="8259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59C96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أولا : أكمل العبارات التالية بما يناسبها :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123" y="2568678"/>
            <a:ext cx="11375921" cy="1600199"/>
          </a:xfrm>
          <a:prstGeom prst="rect">
            <a:avLst/>
          </a:prstGeom>
          <a:ln w="38100">
            <a:solidFill>
              <a:srgbClr val="F59C9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algn="just" rtl="1">
              <a:lnSpc>
                <a:spcPct val="15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3 - </a:t>
            </a:r>
            <a:r>
              <a:rPr lang="ar-KW" sz="3200" b="1" dirty="0"/>
              <a:t>محاولة تعميم وتطبيق مبادئ التفكير المنطقي وهي وسيلة لدراسة وفهم وتقييم العلوم والمعارف تسمى ...................... 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1196" y="3368777"/>
            <a:ext cx="2609530" cy="6685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التفكير النقدي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272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117" y="425247"/>
            <a:ext cx="11307096" cy="825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تقويم الوحدة الثانية ( صفحة ( 59 ) 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116" y="1511711"/>
            <a:ext cx="11307096" cy="8259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rtl="1"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رابعاً : ضع علامة (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أما العبارة الصحيحة وعلامة (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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أمام العبارة غير الصحيحة :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116" y="2598175"/>
            <a:ext cx="11307096" cy="102944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just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</a:t>
            </a:r>
            <a:r>
              <a:rPr lang="ar-KW" sz="3200" b="1" dirty="0"/>
              <a:t>يعتبر السؤال أحد أسس التفكير النقدي    	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(	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890" y="2710853"/>
            <a:ext cx="7134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5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291" y="356421"/>
            <a:ext cx="11405419" cy="825909"/>
          </a:xfrm>
          <a:prstGeom prst="rect">
            <a:avLst/>
          </a:prstGeom>
          <a:solidFill>
            <a:srgbClr val="B59074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تقويم الوحدة الثانية ( صفحة ( 59 ) 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290" y="1442885"/>
            <a:ext cx="11405419" cy="8259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B59074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rtl="1"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خامساً : اذكر نقطتين في كل مما يأتي :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290" y="2529349"/>
            <a:ext cx="11405419" cy="1029447"/>
          </a:xfrm>
          <a:prstGeom prst="rect">
            <a:avLst/>
          </a:prstGeom>
          <a:ln w="38100">
            <a:solidFill>
              <a:srgbClr val="B5907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just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أسس التفكير النقدي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7846142" y="3738237"/>
            <a:ext cx="3108960" cy="73152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1- الأساس العلمي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9" name="Rectangle: Diagonal Corners Snipped 8"/>
          <p:cNvSpPr/>
          <p:nvPr/>
        </p:nvSpPr>
        <p:spPr>
          <a:xfrm>
            <a:off x="4538653" y="3744870"/>
            <a:ext cx="3108960" cy="731520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2- إثارة الاسئلة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0" name="Rectangle: Diagonal Corners Snipped 9"/>
          <p:cNvSpPr/>
          <p:nvPr/>
        </p:nvSpPr>
        <p:spPr>
          <a:xfrm>
            <a:off x="1231164" y="3736759"/>
            <a:ext cx="3108960" cy="731520"/>
          </a:xfrm>
          <a:prstGeom prst="snip2DiagRect">
            <a:avLst/>
          </a:prstGeom>
          <a:solidFill>
            <a:srgbClr val="F895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3- المعرفة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1" name="Rectangle: Diagonal Corners Snipped 10"/>
          <p:cNvSpPr/>
          <p:nvPr/>
        </p:nvSpPr>
        <p:spPr>
          <a:xfrm>
            <a:off x="7846142" y="4662465"/>
            <a:ext cx="3108960" cy="731520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4- الاستيعاب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2" name="Rectangle: Diagonal Corners Snipped 11"/>
          <p:cNvSpPr/>
          <p:nvPr/>
        </p:nvSpPr>
        <p:spPr>
          <a:xfrm>
            <a:off x="4538653" y="4662465"/>
            <a:ext cx="3108960" cy="731520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5- المشاركة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3" name="Rectangle: Diagonal Corners Snipped 12"/>
          <p:cNvSpPr/>
          <p:nvPr/>
        </p:nvSpPr>
        <p:spPr>
          <a:xfrm>
            <a:off x="1231164" y="4662465"/>
            <a:ext cx="3108960" cy="731520"/>
          </a:xfrm>
          <a:prstGeom prst="snip2Diag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6- التقييم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4" name="Rectangle: Diagonal Corners Snipped 13"/>
          <p:cNvSpPr/>
          <p:nvPr/>
        </p:nvSpPr>
        <p:spPr>
          <a:xfrm>
            <a:off x="7846142" y="5586693"/>
            <a:ext cx="3108960" cy="731520"/>
          </a:xfrm>
          <a:prstGeom prst="snip2DiagRect">
            <a:avLst/>
          </a:prstGeom>
          <a:solidFill>
            <a:srgbClr val="9DEAF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7- التفاعل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5" name="Rectangle: Diagonal Corners Snipped 14"/>
          <p:cNvSpPr/>
          <p:nvPr/>
        </p:nvSpPr>
        <p:spPr>
          <a:xfrm>
            <a:off x="4492933" y="5586693"/>
            <a:ext cx="3200400" cy="731520"/>
          </a:xfrm>
          <a:prstGeom prst="snip2DiagRect">
            <a:avLst/>
          </a:prstGeom>
          <a:solidFill>
            <a:srgbClr val="F5A12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8- الاختلاف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6" name="Rectangle: Diagonal Corners Snipped 15"/>
          <p:cNvSpPr/>
          <p:nvPr/>
        </p:nvSpPr>
        <p:spPr>
          <a:xfrm>
            <a:off x="1231164" y="5584235"/>
            <a:ext cx="3108960" cy="733978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9- نوعية الاسئلة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594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428" y="427038"/>
            <a:ext cx="11247120" cy="7315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KW" sz="3200" b="1" dirty="0">
                <a:solidFill>
                  <a:srgbClr val="C00000"/>
                </a:solidFill>
              </a:rPr>
              <a:t>نشاط : عزيزي المتعلم ، شارك في التمرين العقلي التالي :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79214" y="1765456"/>
            <a:ext cx="2607906" cy="43239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/>
              <a:t>ارسم </a:t>
            </a:r>
            <a:r>
              <a:rPr lang="ar-KW" b="1" dirty="0">
                <a:solidFill>
                  <a:srgbClr val="C00000"/>
                </a:solidFill>
              </a:rPr>
              <a:t>ثلاثة خطوط مستقيمة </a:t>
            </a:r>
          </a:p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/>
              <a:t>عبر الشكل التالي </a:t>
            </a:r>
          </a:p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/>
              <a:t>بحيث </a:t>
            </a:r>
            <a:r>
              <a:rPr lang="ar-KW" b="1" dirty="0">
                <a:solidFill>
                  <a:srgbClr val="C00000"/>
                </a:solidFill>
              </a:rPr>
              <a:t>تقسمه</a:t>
            </a:r>
            <a:r>
              <a:rPr lang="ar-KW" b="1" dirty="0"/>
              <a:t> إلى </a:t>
            </a:r>
            <a:r>
              <a:rPr lang="ar-KW" b="1" dirty="0">
                <a:solidFill>
                  <a:srgbClr val="C00000"/>
                </a:solidFill>
              </a:rPr>
              <a:t>مناطق</a:t>
            </a:r>
            <a:r>
              <a:rPr lang="ar-KW" b="1" dirty="0"/>
              <a:t> </a:t>
            </a:r>
          </a:p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/>
              <a:t>تحوي كل منطقة منها </a:t>
            </a:r>
          </a:p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>
                <a:solidFill>
                  <a:srgbClr val="C00000"/>
                </a:solidFill>
              </a:rPr>
              <a:t>إما قلوب أو النجوم </a:t>
            </a:r>
            <a:r>
              <a:rPr lang="ar-KW" b="1" dirty="0"/>
              <a:t>:</a:t>
            </a:r>
            <a:endParaRPr lang="en-US" b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0" y="1646343"/>
            <a:ext cx="8100930" cy="444309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1675114" y="1646343"/>
            <a:ext cx="3733800" cy="4443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40314" y="1646343"/>
            <a:ext cx="4965700" cy="444309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35330" y="2889038"/>
            <a:ext cx="8100930" cy="28829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499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3350" y="441646"/>
            <a:ext cx="4241800" cy="731520"/>
          </a:xfrm>
          <a:prstGeom prst="rect">
            <a:avLst/>
          </a:prstGeom>
          <a:solidFill>
            <a:srgbClr val="F6E0E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مفهوم التفكير النقدي</a:t>
            </a:r>
            <a:endParaRPr lang="en-US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3" name="Rectangle: Diagonal Corners Rounded 12"/>
          <p:cNvSpPr/>
          <p:nvPr/>
        </p:nvSpPr>
        <p:spPr>
          <a:xfrm>
            <a:off x="4281170" y="1972641"/>
            <a:ext cx="3566160" cy="2619907"/>
          </a:xfrm>
          <a:prstGeom prst="round2Diag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هو وسيلة ل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دراسة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و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فهم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و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تقييم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العلوم والمعارف والآراء من خلال البحث في الأدلة والحجج والبراهين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4" name="Rectangle: Diagonal Corners Rounded 13"/>
          <p:cNvSpPr/>
          <p:nvPr/>
        </p:nvSpPr>
        <p:spPr>
          <a:xfrm>
            <a:off x="517675" y="1958256"/>
            <a:ext cx="3566160" cy="2634291"/>
          </a:xfrm>
          <a:prstGeom prst="round2Diag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هو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تفكير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</a:p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يبحث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في الشواهد والأدلة التي تثبت مصداقية ادعاء ما 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5" name="Rectangle: Diagonal Corners Rounded 14"/>
          <p:cNvSpPr/>
          <p:nvPr/>
        </p:nvSpPr>
        <p:spPr>
          <a:xfrm>
            <a:off x="8043194" y="1975767"/>
            <a:ext cx="3694454" cy="1652335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هو محاولة لتعميم وتطبيق </a:t>
            </a:r>
          </a:p>
          <a:p>
            <a:pPr algn="ctr"/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مبادئ التفكير المنطقي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6" name="Rectangle: Diagonal Corners Rounded 15"/>
          <p:cNvSpPr/>
          <p:nvPr/>
        </p:nvSpPr>
        <p:spPr>
          <a:xfrm>
            <a:off x="8043194" y="3760242"/>
            <a:ext cx="3694454" cy="2552068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قال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أرسطو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: " </a:t>
            </a:r>
            <a:r>
              <a:rPr lang="ar-KW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المنطق أداه لجميع العلوم 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" لما يقدمه للعلوم والمعارف من أدلة وحجج وبراهين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" name="Arrow: Down 16"/>
          <p:cNvSpPr/>
          <p:nvPr/>
        </p:nvSpPr>
        <p:spPr>
          <a:xfrm rot="20026422">
            <a:off x="8072282" y="1402463"/>
            <a:ext cx="599767" cy="68709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/>
          <p:cNvSpPr/>
          <p:nvPr/>
        </p:nvSpPr>
        <p:spPr>
          <a:xfrm>
            <a:off x="5764366" y="1402462"/>
            <a:ext cx="599767" cy="68709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/>
          <p:cNvSpPr/>
          <p:nvPr/>
        </p:nvSpPr>
        <p:spPr>
          <a:xfrm rot="1573578" flipH="1">
            <a:off x="3363119" y="1397624"/>
            <a:ext cx="599767" cy="687097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32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1786" y="421984"/>
            <a:ext cx="4241800" cy="731520"/>
          </a:xfrm>
          <a:prstGeom prst="rect">
            <a:avLst/>
          </a:prstGeom>
          <a:solidFill>
            <a:srgbClr val="F6E0E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أسس التفكير النقدي</a:t>
            </a:r>
            <a:endParaRPr lang="en-US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Rectangle: Diagonal Corners Snipped 4"/>
          <p:cNvSpPr/>
          <p:nvPr/>
        </p:nvSpPr>
        <p:spPr>
          <a:xfrm>
            <a:off x="4130155" y="608792"/>
            <a:ext cx="3108960" cy="73152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1- الأساس العملي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Thought Bubble: Cloud 2"/>
          <p:cNvSpPr/>
          <p:nvPr/>
        </p:nvSpPr>
        <p:spPr>
          <a:xfrm>
            <a:off x="599768" y="1887794"/>
            <a:ext cx="5002154" cy="4434348"/>
          </a:xfrm>
          <a:prstGeom prst="cloudCallout">
            <a:avLst>
              <a:gd name="adj1" fmla="val 24245"/>
              <a:gd name="adj2" fmla="val -68363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199848" y="2372283"/>
            <a:ext cx="2211401" cy="5746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>
                <a:solidFill>
                  <a:srgbClr val="C00000"/>
                </a:solidFill>
              </a:rPr>
              <a:t>التفكير النقدي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588392" y="2859460"/>
            <a:ext cx="3024901" cy="5500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/>
              <a:t>يتميز بال</a:t>
            </a:r>
            <a:r>
              <a:rPr lang="ar-KW" b="1" dirty="0">
                <a:solidFill>
                  <a:srgbClr val="C00000"/>
                </a:solidFill>
              </a:rPr>
              <a:t>طابع</a:t>
            </a:r>
            <a:r>
              <a:rPr lang="ar-KW" b="1" dirty="0"/>
              <a:t> </a:t>
            </a:r>
            <a:r>
              <a:rPr lang="ar-KW" b="1" dirty="0">
                <a:solidFill>
                  <a:srgbClr val="C00000"/>
                </a:solidFill>
              </a:rPr>
              <a:t>العملي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005830" y="3393735"/>
            <a:ext cx="4190023" cy="6227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/>
              <a:t>لأنه ناتج عن تطبيق معين في :</a:t>
            </a:r>
            <a:endParaRPr lang="en-US" b="1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292474" y="3911930"/>
            <a:ext cx="3466485" cy="5746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>
                <a:solidFill>
                  <a:srgbClr val="C00000"/>
                </a:solidFill>
              </a:rPr>
              <a:t>مجال علمي </a:t>
            </a:r>
            <a:r>
              <a:rPr lang="ar-KW" b="1" dirty="0"/>
              <a:t>معين</a:t>
            </a:r>
            <a:endParaRPr lang="en-US" b="1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766628" y="4452845"/>
            <a:ext cx="4295412" cy="5746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>
                <a:solidFill>
                  <a:srgbClr val="FF0000"/>
                </a:solidFill>
              </a:rPr>
              <a:t>أو</a:t>
            </a:r>
            <a:r>
              <a:rPr lang="ar-KW" b="1" dirty="0"/>
              <a:t> في </a:t>
            </a:r>
            <a:r>
              <a:rPr lang="ar-KW" b="1" dirty="0">
                <a:solidFill>
                  <a:srgbClr val="C00000"/>
                </a:solidFill>
              </a:rPr>
              <a:t>عدة مجالات </a:t>
            </a:r>
            <a:r>
              <a:rPr lang="ar-KW" b="1" dirty="0"/>
              <a:t>علمية معينة</a:t>
            </a:r>
            <a:endParaRPr lang="en-US" b="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069710" y="5005604"/>
            <a:ext cx="3689249" cy="5746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>
                <a:solidFill>
                  <a:srgbClr val="FF0000"/>
                </a:solidFill>
              </a:rPr>
              <a:t>أو</a:t>
            </a:r>
            <a:r>
              <a:rPr lang="ar-KW" b="1" dirty="0"/>
              <a:t> في </a:t>
            </a:r>
            <a:r>
              <a:rPr lang="ar-KW" b="1" dirty="0">
                <a:solidFill>
                  <a:srgbClr val="C00000"/>
                </a:solidFill>
              </a:rPr>
              <a:t>الحياة اليومية </a:t>
            </a:r>
            <a:r>
              <a:rPr lang="ar-KW" b="1" dirty="0"/>
              <a:t>للناس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314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1786" y="421984"/>
            <a:ext cx="4241800" cy="731520"/>
          </a:xfrm>
          <a:prstGeom prst="rect">
            <a:avLst/>
          </a:prstGeom>
          <a:solidFill>
            <a:srgbClr val="F6E0E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أسس التفكير النقدي</a:t>
            </a:r>
            <a:endParaRPr lang="en-US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Rectangle: Diagonal Corners Snipped 4"/>
          <p:cNvSpPr/>
          <p:nvPr/>
        </p:nvSpPr>
        <p:spPr>
          <a:xfrm>
            <a:off x="4130155" y="608792"/>
            <a:ext cx="3108960" cy="73152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1- الأساس 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العملي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1" name="Rectangle: Diagonal Corners Snipped 10"/>
          <p:cNvSpPr/>
          <p:nvPr/>
        </p:nvSpPr>
        <p:spPr>
          <a:xfrm>
            <a:off x="5601922" y="1412088"/>
            <a:ext cx="3108960" cy="731520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2- إثارة الاسئلة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" name="Thought Bubble: Cloud 16"/>
          <p:cNvSpPr/>
          <p:nvPr/>
        </p:nvSpPr>
        <p:spPr>
          <a:xfrm>
            <a:off x="599768" y="1887794"/>
            <a:ext cx="5002154" cy="4434348"/>
          </a:xfrm>
          <a:prstGeom prst="cloudCallout">
            <a:avLst>
              <a:gd name="adj1" fmla="val 51567"/>
              <a:gd name="adj2" fmla="val -44638"/>
            </a:avLst>
          </a:prstGeom>
          <a:noFill/>
          <a:ln w="38100">
            <a:solidFill>
              <a:srgbClr val="ADC1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spcBef>
                <a:spcPts val="600"/>
              </a:spcBef>
              <a:spcAft>
                <a:spcPts val="600"/>
              </a:spcAft>
            </a:pPr>
            <a:r>
              <a:rPr lang="ar-KW" sz="3200" b="1" dirty="0">
                <a:solidFill>
                  <a:srgbClr val="C00000"/>
                </a:solidFill>
              </a:rPr>
              <a:t>التفكير النقدي </a:t>
            </a:r>
          </a:p>
          <a:p>
            <a:pPr lvl="0" algn="ctr" rtl="1">
              <a:spcBef>
                <a:spcPts val="600"/>
              </a:spcBef>
              <a:spcAft>
                <a:spcPts val="600"/>
              </a:spcAft>
            </a:pPr>
            <a:r>
              <a:rPr lang="ar-KW" sz="3200" b="1" dirty="0">
                <a:solidFill>
                  <a:schemeClr val="tx1"/>
                </a:solidFill>
              </a:rPr>
              <a:t>هو القدرة على إثارة أسئلة نقدية والإجابة عنها في أوقات مناسبة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8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1786" y="421984"/>
            <a:ext cx="4241800" cy="731520"/>
          </a:xfrm>
          <a:prstGeom prst="rect">
            <a:avLst/>
          </a:prstGeom>
          <a:solidFill>
            <a:srgbClr val="F6E0E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أسس التفكير النقدي</a:t>
            </a:r>
            <a:endParaRPr lang="en-US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Rectangle: Diagonal Corners Snipped 4"/>
          <p:cNvSpPr/>
          <p:nvPr/>
        </p:nvSpPr>
        <p:spPr>
          <a:xfrm>
            <a:off x="4130155" y="608792"/>
            <a:ext cx="3108960" cy="73152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1- الأساس 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العملي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1" name="Rectangle: Diagonal Corners Snipped 10"/>
          <p:cNvSpPr/>
          <p:nvPr/>
        </p:nvSpPr>
        <p:spPr>
          <a:xfrm>
            <a:off x="5601922" y="1412088"/>
            <a:ext cx="3108960" cy="731520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2- إثارة الاسئلة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6" name="Rectangle: Diagonal Corners Snipped 5"/>
          <p:cNvSpPr/>
          <p:nvPr/>
        </p:nvSpPr>
        <p:spPr>
          <a:xfrm>
            <a:off x="6607270" y="2215384"/>
            <a:ext cx="3108960" cy="731520"/>
          </a:xfrm>
          <a:prstGeom prst="snip2DiagRect">
            <a:avLst/>
          </a:prstGeom>
          <a:solidFill>
            <a:srgbClr val="F895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3- المعرفة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7" name="Rectangle: Diagonal Corners Snipped 6"/>
          <p:cNvSpPr/>
          <p:nvPr/>
        </p:nvSpPr>
        <p:spPr>
          <a:xfrm>
            <a:off x="7605245" y="3018680"/>
            <a:ext cx="3108960" cy="731520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4- الاستيعاب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962">
            <a:off x="5733564" y="3057254"/>
            <a:ext cx="1920043" cy="120560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495">
            <a:off x="5421836" y="2596964"/>
            <a:ext cx="1595510" cy="84126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320655" y="1491959"/>
            <a:ext cx="5304977" cy="5026828"/>
          </a:xfrm>
          <a:prstGeom prst="cloud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dirty="0"/>
          </a:p>
          <a:p>
            <a:pPr algn="ctr"/>
            <a:endParaRPr lang="en-US" dirty="0"/>
          </a:p>
        </p:txBody>
      </p:sp>
      <p:sp>
        <p:nvSpPr>
          <p:cNvPr id="3" name="Arrow: Curved Left 2"/>
          <p:cNvSpPr/>
          <p:nvPr/>
        </p:nvSpPr>
        <p:spPr>
          <a:xfrm rot="20330854">
            <a:off x="8687674" y="1465999"/>
            <a:ext cx="764282" cy="1186892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Left 12"/>
          <p:cNvSpPr/>
          <p:nvPr/>
        </p:nvSpPr>
        <p:spPr>
          <a:xfrm rot="19515218">
            <a:off x="9415408" y="1188098"/>
            <a:ext cx="764282" cy="2247921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 rot="16200000">
            <a:off x="2738223" y="1693411"/>
            <a:ext cx="274320" cy="2468880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449928" y="2261455"/>
            <a:ext cx="2729933" cy="5746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>
                <a:solidFill>
                  <a:srgbClr val="C00000"/>
                </a:solidFill>
              </a:rPr>
              <a:t>طرح السؤال يتطلب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152950" y="3072289"/>
            <a:ext cx="1707377" cy="5500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/>
              <a:t>المعرفة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99841" y="3066066"/>
            <a:ext cx="1707377" cy="5500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/>
              <a:t>الاستيعاب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974464" y="3563955"/>
            <a:ext cx="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3040362" y="3720703"/>
            <a:ext cx="1892938" cy="20153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/>
              <a:t>لأن </a:t>
            </a:r>
            <a:r>
              <a:rPr lang="ar-KW" b="1" dirty="0">
                <a:solidFill>
                  <a:srgbClr val="C00000"/>
                </a:solidFill>
              </a:rPr>
              <a:t>السؤال</a:t>
            </a:r>
            <a:r>
              <a:rPr lang="ar-KW" b="1" dirty="0"/>
              <a:t> هو استجابة لل</a:t>
            </a:r>
            <a:r>
              <a:rPr lang="ar-KW" b="1" dirty="0">
                <a:solidFill>
                  <a:srgbClr val="C00000"/>
                </a:solidFill>
              </a:rPr>
              <a:t>فضول</a:t>
            </a:r>
            <a:r>
              <a:rPr lang="ar-KW" b="1" dirty="0"/>
              <a:t> </a:t>
            </a:r>
            <a:r>
              <a:rPr lang="ar-KW" b="1" dirty="0">
                <a:solidFill>
                  <a:srgbClr val="C00000"/>
                </a:solidFill>
              </a:rPr>
              <a:t>المعرفي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491819" y="3563955"/>
            <a:ext cx="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595792" y="3660058"/>
            <a:ext cx="2041611" cy="20153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/>
              <a:t>يسمى في </a:t>
            </a:r>
            <a:r>
              <a:rPr lang="ar-KW" b="1" dirty="0">
                <a:solidFill>
                  <a:srgbClr val="C00000"/>
                </a:solidFill>
              </a:rPr>
              <a:t>التفكير النقدي</a:t>
            </a:r>
          </a:p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/>
              <a:t> ( طريقة أو نهج</a:t>
            </a:r>
            <a:r>
              <a:rPr lang="ar-KW" b="1" dirty="0">
                <a:solidFill>
                  <a:srgbClr val="C00000"/>
                </a:solidFill>
              </a:rPr>
              <a:t> الاسفنجة </a:t>
            </a:r>
            <a:r>
              <a:rPr lang="ar-KW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713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3" grpId="0" animBg="1"/>
      <p:bldP spid="13" grpId="0" animBg="1"/>
      <p:bldP spid="4" grpId="0" animBg="1"/>
      <p:bldP spid="15" grpId="0"/>
      <p:bldP spid="16" grpId="0"/>
      <p:bldP spid="18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1786" y="421984"/>
            <a:ext cx="4241800" cy="731520"/>
          </a:xfrm>
          <a:prstGeom prst="rect">
            <a:avLst/>
          </a:prstGeom>
          <a:solidFill>
            <a:srgbClr val="F6E0E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أسس التفكير النقدي</a:t>
            </a:r>
            <a:endParaRPr lang="en-US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Rectangle: Diagonal Corners Snipped 4"/>
          <p:cNvSpPr/>
          <p:nvPr/>
        </p:nvSpPr>
        <p:spPr>
          <a:xfrm>
            <a:off x="4130155" y="608792"/>
            <a:ext cx="3108960" cy="73152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1- الأساس 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العملي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1" name="Rectangle: Diagonal Corners Snipped 10"/>
          <p:cNvSpPr/>
          <p:nvPr/>
        </p:nvSpPr>
        <p:spPr>
          <a:xfrm>
            <a:off x="5601922" y="1412088"/>
            <a:ext cx="3108960" cy="731520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2- إثارة الاسئلة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6" name="Rectangle: Diagonal Corners Snipped 5"/>
          <p:cNvSpPr/>
          <p:nvPr/>
        </p:nvSpPr>
        <p:spPr>
          <a:xfrm>
            <a:off x="6607270" y="2215384"/>
            <a:ext cx="3108960" cy="731520"/>
          </a:xfrm>
          <a:prstGeom prst="snip2DiagRect">
            <a:avLst/>
          </a:prstGeom>
          <a:solidFill>
            <a:srgbClr val="F895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3- المعرفة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7" name="Rectangle: Diagonal Corners Snipped 6"/>
          <p:cNvSpPr/>
          <p:nvPr/>
        </p:nvSpPr>
        <p:spPr>
          <a:xfrm>
            <a:off x="7605245" y="3018680"/>
            <a:ext cx="3108960" cy="731520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4- الاستيعاب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Arrow: Curved Left 2"/>
          <p:cNvSpPr/>
          <p:nvPr/>
        </p:nvSpPr>
        <p:spPr>
          <a:xfrm rot="20330854">
            <a:off x="8687674" y="1465999"/>
            <a:ext cx="764282" cy="1186892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: Diagonal Corners Snipped 22"/>
          <p:cNvSpPr/>
          <p:nvPr/>
        </p:nvSpPr>
        <p:spPr>
          <a:xfrm>
            <a:off x="8501660" y="3821976"/>
            <a:ext cx="3108960" cy="731520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5- المشاركة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24" name="Callout: Line 23"/>
          <p:cNvSpPr/>
          <p:nvPr/>
        </p:nvSpPr>
        <p:spPr>
          <a:xfrm>
            <a:off x="359805" y="2215384"/>
            <a:ext cx="6171590" cy="4293566"/>
          </a:xfrm>
          <a:prstGeom prst="borderCallout1">
            <a:avLst>
              <a:gd name="adj1" fmla="val 39675"/>
              <a:gd name="adj2" fmla="val 100708"/>
              <a:gd name="adj3" fmla="val 47448"/>
              <a:gd name="adj4" fmla="val 134163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320940" y="2308874"/>
            <a:ext cx="4299475" cy="4419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sz="2400" b="1" dirty="0"/>
              <a:t>إذا كان </a:t>
            </a:r>
            <a:r>
              <a:rPr lang="ar-KW" sz="2400" b="1" dirty="0">
                <a:solidFill>
                  <a:srgbClr val="C00000"/>
                </a:solidFill>
              </a:rPr>
              <a:t>نهج الاستيعاب </a:t>
            </a:r>
            <a:r>
              <a:rPr lang="ar-KW" sz="2400" b="1" dirty="0"/>
              <a:t>أو </a:t>
            </a:r>
            <a:r>
              <a:rPr lang="ar-KW" sz="2400" b="1" dirty="0">
                <a:solidFill>
                  <a:srgbClr val="C00000"/>
                </a:solidFill>
              </a:rPr>
              <a:t>الإسفنجة</a:t>
            </a:r>
            <a:r>
              <a:rPr lang="ar-KW" sz="2400" b="1" dirty="0"/>
              <a:t> </a:t>
            </a:r>
            <a:r>
              <a:rPr lang="ar-KW" sz="2400" b="1" dirty="0">
                <a:solidFill>
                  <a:srgbClr val="C00000"/>
                </a:solidFill>
              </a:rPr>
              <a:t>سلبيا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7" name="Right Brace 26"/>
          <p:cNvSpPr/>
          <p:nvPr/>
        </p:nvSpPr>
        <p:spPr>
          <a:xfrm rot="16200000">
            <a:off x="3282101" y="1238775"/>
            <a:ext cx="275375" cy="3358373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194132" y="2996779"/>
            <a:ext cx="1707377" cy="5500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sz="2400" b="1" dirty="0"/>
              <a:t>يمتص المعلومة</a:t>
            </a:r>
            <a:endParaRPr lang="en-US" sz="2400" b="1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708212" y="2996779"/>
            <a:ext cx="3196089" cy="5500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sz="2400" b="1" dirty="0"/>
              <a:t>لا يستطيع تحديد المعلومات التي يتوجب قبولها أو رفضها</a:t>
            </a:r>
            <a:endParaRPr lang="en-US" sz="2400" b="1" dirty="0"/>
          </a:p>
        </p:txBody>
      </p:sp>
      <p:sp>
        <p:nvSpPr>
          <p:cNvPr id="12" name="Right Brace 11"/>
          <p:cNvSpPr/>
          <p:nvPr/>
        </p:nvSpPr>
        <p:spPr>
          <a:xfrm rot="5400000">
            <a:off x="2961994" y="1337588"/>
            <a:ext cx="467582" cy="4975146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043181" y="4070031"/>
            <a:ext cx="4299475" cy="1897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sz="2400" b="1" dirty="0"/>
              <a:t>فإن </a:t>
            </a:r>
            <a:r>
              <a:rPr lang="ar-KW" sz="2400" b="1" dirty="0">
                <a:solidFill>
                  <a:srgbClr val="C00000"/>
                </a:solidFill>
              </a:rPr>
              <a:t>التفكير النقدي </a:t>
            </a:r>
            <a:r>
              <a:rPr lang="ar-KW" sz="2400" b="1" dirty="0"/>
              <a:t>يطرح الأسئلة </a:t>
            </a:r>
            <a:r>
              <a:rPr lang="ar-KW" sz="2400" b="1" dirty="0">
                <a:solidFill>
                  <a:srgbClr val="C00000"/>
                </a:solidFill>
              </a:rPr>
              <a:t>بالمشاركة الفعالة </a:t>
            </a:r>
          </a:p>
          <a:p>
            <a:pPr mar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sz="2400" b="1" dirty="0"/>
              <a:t>بحيث </a:t>
            </a:r>
            <a:r>
              <a:rPr lang="ar-KW" sz="2400" b="1" dirty="0">
                <a:solidFill>
                  <a:srgbClr val="FF0000"/>
                </a:solidFill>
              </a:rPr>
              <a:t>يتحول</a:t>
            </a:r>
            <a:r>
              <a:rPr lang="ar-KW" sz="2400" b="1" dirty="0"/>
              <a:t> </a:t>
            </a:r>
            <a:r>
              <a:rPr lang="ar-KW" sz="2400" b="1" dirty="0">
                <a:solidFill>
                  <a:srgbClr val="C00000"/>
                </a:solidFill>
              </a:rPr>
              <a:t>السؤال</a:t>
            </a:r>
            <a:r>
              <a:rPr lang="ar-KW" sz="2400" b="1" dirty="0"/>
              <a:t> إلى </a:t>
            </a:r>
            <a:r>
              <a:rPr lang="ar-KW" sz="2400" b="1" dirty="0">
                <a:solidFill>
                  <a:srgbClr val="C00000"/>
                </a:solidFill>
              </a:rPr>
              <a:t>نهج تفاعلي </a:t>
            </a:r>
            <a:r>
              <a:rPr lang="ar-KW" sz="2400" b="1" dirty="0"/>
              <a:t>قائم على </a:t>
            </a:r>
            <a:r>
              <a:rPr lang="ar-KW" sz="2400" b="1" dirty="0">
                <a:solidFill>
                  <a:srgbClr val="C00000"/>
                </a:solidFill>
              </a:rPr>
              <a:t>عمليات التمييز والفرز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511277" y="5979721"/>
            <a:ext cx="5850194" cy="4459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sz="2400" b="1" dirty="0"/>
              <a:t>يسمى ( </a:t>
            </a:r>
            <a:r>
              <a:rPr lang="ar-KW" sz="2400" b="1" dirty="0">
                <a:solidFill>
                  <a:srgbClr val="C00000"/>
                </a:solidFill>
              </a:rPr>
              <a:t>نهج فرز الذهب في التفكير </a:t>
            </a:r>
            <a:r>
              <a:rPr lang="ar-KW" sz="2400" b="1" dirty="0"/>
              <a:t>) </a:t>
            </a:r>
            <a:endParaRPr lang="en-US" sz="2400" b="1" dirty="0"/>
          </a:p>
        </p:txBody>
      </p:sp>
      <p:sp>
        <p:nvSpPr>
          <p:cNvPr id="32" name="Arrow: Curved Left 31"/>
          <p:cNvSpPr/>
          <p:nvPr/>
        </p:nvSpPr>
        <p:spPr>
          <a:xfrm rot="19515218">
            <a:off x="9415408" y="1188098"/>
            <a:ext cx="764282" cy="2247921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0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/>
      <p:bldP spid="27" grpId="0" animBg="1"/>
      <p:bldP spid="28" grpId="0"/>
      <p:bldP spid="29" grpId="0"/>
      <p:bldP spid="12" grpId="0" animBg="1"/>
      <p:bldP spid="30" grpId="0" build="p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1786" y="421984"/>
            <a:ext cx="4241800" cy="731520"/>
          </a:xfrm>
          <a:prstGeom prst="rect">
            <a:avLst/>
          </a:prstGeom>
          <a:solidFill>
            <a:srgbClr val="F6E0E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أسس التفكير النقدي</a:t>
            </a:r>
            <a:endParaRPr lang="en-US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Rectangle: Diagonal Corners Snipped 4"/>
          <p:cNvSpPr/>
          <p:nvPr/>
        </p:nvSpPr>
        <p:spPr>
          <a:xfrm>
            <a:off x="4130155" y="608792"/>
            <a:ext cx="3108960" cy="73152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1- الأساس 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العملي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1" name="Rectangle: Diagonal Corners Snipped 10"/>
          <p:cNvSpPr/>
          <p:nvPr/>
        </p:nvSpPr>
        <p:spPr>
          <a:xfrm>
            <a:off x="5601922" y="1412088"/>
            <a:ext cx="3108960" cy="731520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2- إثارة الاسئلة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6" name="Rectangle: Diagonal Corners Snipped 5"/>
          <p:cNvSpPr/>
          <p:nvPr/>
        </p:nvSpPr>
        <p:spPr>
          <a:xfrm>
            <a:off x="6607270" y="2215384"/>
            <a:ext cx="3108960" cy="731520"/>
          </a:xfrm>
          <a:prstGeom prst="snip2DiagRect">
            <a:avLst/>
          </a:prstGeom>
          <a:solidFill>
            <a:srgbClr val="F895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3- المعرفة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7" name="Rectangle: Diagonal Corners Snipped 6"/>
          <p:cNvSpPr/>
          <p:nvPr/>
        </p:nvSpPr>
        <p:spPr>
          <a:xfrm>
            <a:off x="7605245" y="3018680"/>
            <a:ext cx="3108960" cy="731520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4- الاستيعاب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Arrow: Curved Left 2"/>
          <p:cNvSpPr/>
          <p:nvPr/>
        </p:nvSpPr>
        <p:spPr>
          <a:xfrm rot="20330854">
            <a:off x="8687674" y="1465999"/>
            <a:ext cx="764282" cy="1186892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: Diagonal Corners Snipped 22"/>
          <p:cNvSpPr/>
          <p:nvPr/>
        </p:nvSpPr>
        <p:spPr>
          <a:xfrm>
            <a:off x="8501660" y="3821976"/>
            <a:ext cx="3108960" cy="731520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5- المشاركة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8" name="Rectangle: Diagonal Corners Snipped 17"/>
          <p:cNvSpPr/>
          <p:nvPr/>
        </p:nvSpPr>
        <p:spPr>
          <a:xfrm>
            <a:off x="7605245" y="4625272"/>
            <a:ext cx="3108960" cy="731520"/>
          </a:xfrm>
          <a:prstGeom prst="snip2Diag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6- التقييم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9" name="Rectangle: Diagonal Corners Snipped 18"/>
          <p:cNvSpPr/>
          <p:nvPr/>
        </p:nvSpPr>
        <p:spPr>
          <a:xfrm>
            <a:off x="6607270" y="5428568"/>
            <a:ext cx="3108960" cy="731520"/>
          </a:xfrm>
          <a:prstGeom prst="snip2DiagRect">
            <a:avLst/>
          </a:prstGeom>
          <a:solidFill>
            <a:srgbClr val="9DEAF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7- التفاعل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20" name="Arrow: Curved Left 19"/>
          <p:cNvSpPr/>
          <p:nvPr/>
        </p:nvSpPr>
        <p:spPr>
          <a:xfrm rot="2408974">
            <a:off x="10457382" y="4225092"/>
            <a:ext cx="764282" cy="1186892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urved Left 20"/>
          <p:cNvSpPr/>
          <p:nvPr/>
        </p:nvSpPr>
        <p:spPr>
          <a:xfrm rot="2408974">
            <a:off x="10115315" y="4132808"/>
            <a:ext cx="764282" cy="2247921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allout: Line 21"/>
          <p:cNvSpPr/>
          <p:nvPr/>
        </p:nvSpPr>
        <p:spPr>
          <a:xfrm>
            <a:off x="359805" y="2215384"/>
            <a:ext cx="6171590" cy="4293566"/>
          </a:xfrm>
          <a:prstGeom prst="borderCallout1">
            <a:avLst>
              <a:gd name="adj1" fmla="val 39675"/>
              <a:gd name="adj2" fmla="val 100708"/>
              <a:gd name="adj3" fmla="val 63936"/>
              <a:gd name="adj4" fmla="val 120462"/>
            </a:avLst>
          </a:prstGeom>
          <a:noFill/>
          <a:ln w="38100">
            <a:solidFill>
              <a:srgbClr val="809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Brace 39"/>
          <p:cNvSpPr/>
          <p:nvPr/>
        </p:nvSpPr>
        <p:spPr>
          <a:xfrm rot="16200000">
            <a:off x="3235665" y="1725996"/>
            <a:ext cx="274320" cy="2468880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3679888" y="3134371"/>
            <a:ext cx="1707377" cy="5500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/>
              <a:t>التقييم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1226779" y="3128148"/>
            <a:ext cx="1707377" cy="5500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/>
              <a:t>التفاعل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636761" y="3584033"/>
            <a:ext cx="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2"/>
          <p:cNvSpPr txBox="1">
            <a:spLocks/>
          </p:cNvSpPr>
          <p:nvPr/>
        </p:nvSpPr>
        <p:spPr>
          <a:xfrm>
            <a:off x="2934156" y="3858353"/>
            <a:ext cx="3393262" cy="20153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/>
              <a:t>لما </a:t>
            </a:r>
            <a:r>
              <a:rPr lang="ar-KW" b="1" dirty="0">
                <a:solidFill>
                  <a:srgbClr val="C00000"/>
                </a:solidFill>
              </a:rPr>
              <a:t>نقرأ</a:t>
            </a:r>
            <a:r>
              <a:rPr lang="ar-KW" b="1" dirty="0"/>
              <a:t> أو </a:t>
            </a:r>
            <a:r>
              <a:rPr lang="ar-KW" b="1" dirty="0">
                <a:solidFill>
                  <a:srgbClr val="C00000"/>
                </a:solidFill>
              </a:rPr>
              <a:t>نسمع</a:t>
            </a:r>
            <a:r>
              <a:rPr lang="ar-KW" b="1" dirty="0"/>
              <a:t> أو </a:t>
            </a:r>
            <a:r>
              <a:rPr lang="ar-KW" b="1" dirty="0">
                <a:solidFill>
                  <a:srgbClr val="C00000"/>
                </a:solidFill>
              </a:rPr>
              <a:t>نتحاور</a:t>
            </a:r>
            <a:r>
              <a:rPr lang="ar-KW" b="1" dirty="0"/>
              <a:t> حوله </a:t>
            </a:r>
          </a:p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/>
              <a:t> وهذه </a:t>
            </a:r>
            <a:r>
              <a:rPr lang="ar-KW" b="1" dirty="0">
                <a:solidFill>
                  <a:srgbClr val="C00000"/>
                </a:solidFill>
              </a:rPr>
              <a:t>مرحلة عليا </a:t>
            </a:r>
            <a:r>
              <a:rPr lang="ar-KW" b="1" dirty="0"/>
              <a:t>تتسم </a:t>
            </a:r>
            <a:r>
              <a:rPr lang="ar-KW" b="1" dirty="0">
                <a:solidFill>
                  <a:srgbClr val="C00000"/>
                </a:solidFill>
              </a:rPr>
              <a:t>بصعوبة</a:t>
            </a:r>
            <a:r>
              <a:rPr lang="ar-KW" b="1" dirty="0"/>
              <a:t> نسبية ولكن </a:t>
            </a:r>
            <a:r>
              <a:rPr lang="ar-KW" b="1" dirty="0">
                <a:solidFill>
                  <a:srgbClr val="C00000"/>
                </a:solidFill>
              </a:rPr>
              <a:t>نتائجها</a:t>
            </a:r>
            <a:r>
              <a:rPr lang="ar-KW" b="1" dirty="0"/>
              <a:t> العلمية </a:t>
            </a:r>
            <a:r>
              <a:rPr lang="ar-KW" b="1" dirty="0">
                <a:solidFill>
                  <a:srgbClr val="C00000"/>
                </a:solidFill>
              </a:rPr>
              <a:t>ايجابية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554561" y="3991897"/>
            <a:ext cx="684554" cy="1526649"/>
          </a:xfrm>
          <a:prstGeom prst="line">
            <a:avLst/>
          </a:prstGeom>
          <a:ln w="38100">
            <a:solidFill>
              <a:srgbClr val="97E3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/>
          <p:cNvSpPr txBox="1">
            <a:spLocks/>
          </p:cNvSpPr>
          <p:nvPr/>
        </p:nvSpPr>
        <p:spPr>
          <a:xfrm>
            <a:off x="477224" y="2294995"/>
            <a:ext cx="5850194" cy="4459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KW" b="1" dirty="0"/>
              <a:t> ( </a:t>
            </a:r>
            <a:r>
              <a:rPr lang="ar-KW" b="1" dirty="0">
                <a:solidFill>
                  <a:srgbClr val="C00000"/>
                </a:solidFill>
              </a:rPr>
              <a:t>نهج فرز الذهب في التفكير </a:t>
            </a:r>
            <a:r>
              <a:rPr lang="ar-KW" b="1" dirty="0"/>
              <a:t>) يؤكد على :  </a:t>
            </a:r>
            <a:endParaRPr lang="en-US" b="1" dirty="0"/>
          </a:p>
        </p:txBody>
      </p:sp>
      <p:sp>
        <p:nvSpPr>
          <p:cNvPr id="49" name="Arrow: Curved Left 48"/>
          <p:cNvSpPr/>
          <p:nvPr/>
        </p:nvSpPr>
        <p:spPr>
          <a:xfrm rot="19515218">
            <a:off x="9415408" y="1188098"/>
            <a:ext cx="764282" cy="2247921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1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40" grpId="0" animBg="1"/>
      <p:bldP spid="42" grpId="0"/>
      <p:bldP spid="43" grpId="0"/>
      <p:bldP spid="45" grpId="0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1786" y="421984"/>
            <a:ext cx="4241800" cy="731520"/>
          </a:xfrm>
          <a:prstGeom prst="rect">
            <a:avLst/>
          </a:prstGeom>
          <a:solidFill>
            <a:srgbClr val="F6E0E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أسس التفكير النقدي</a:t>
            </a:r>
            <a:endParaRPr lang="en-US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2" name="Rectangle: Diagonal Corners Snipped 11"/>
          <p:cNvSpPr/>
          <p:nvPr/>
        </p:nvSpPr>
        <p:spPr>
          <a:xfrm>
            <a:off x="4518946" y="1381875"/>
            <a:ext cx="3200400" cy="822960"/>
          </a:xfrm>
          <a:prstGeom prst="snip2DiagRect">
            <a:avLst/>
          </a:prstGeom>
          <a:solidFill>
            <a:srgbClr val="F5A12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8- الاختلاف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96405" y="2433206"/>
            <a:ext cx="4114800" cy="8229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</a:rPr>
              <a:t>منهج الاسفنجة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7864" y="2433206"/>
            <a:ext cx="5212080" cy="8229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</a:rPr>
              <a:t>نهج فرز الذهب في التفكير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147666" y="3401648"/>
            <a:ext cx="1645920" cy="82296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يؤكد على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96405" y="3395426"/>
            <a:ext cx="4114800" cy="82296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C00000"/>
                </a:solidFill>
              </a:rPr>
              <a:t>الاستيعاب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864" y="3395426"/>
            <a:ext cx="5212080" cy="82296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التفاعل والتقييم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147666" y="4363868"/>
            <a:ext cx="1645920" cy="100584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تعتمد على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96405" y="4357646"/>
            <a:ext cx="4114800" cy="100584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C00000"/>
                </a:solidFill>
              </a:rPr>
              <a:t>الذاكرة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7864" y="4357646"/>
            <a:ext cx="5212080" cy="100584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عمليات 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</a:rPr>
              <a:t>(</a:t>
            </a:r>
            <a:r>
              <a:rPr lang="ar-KW" sz="2800" b="1" dirty="0">
                <a:solidFill>
                  <a:srgbClr val="C00000"/>
                </a:solidFill>
              </a:rPr>
              <a:t>التحليل</a:t>
            </a:r>
            <a:r>
              <a:rPr lang="ar-KW" sz="2800" b="1" dirty="0">
                <a:solidFill>
                  <a:schemeClr val="tx1"/>
                </a:solidFill>
              </a:rPr>
              <a:t> – </a:t>
            </a:r>
            <a:r>
              <a:rPr lang="ar-KW" sz="2800" b="1" dirty="0">
                <a:solidFill>
                  <a:srgbClr val="C00000"/>
                </a:solidFill>
              </a:rPr>
              <a:t>التركيب</a:t>
            </a:r>
            <a:r>
              <a:rPr lang="ar-KW" sz="2800" b="1" dirty="0">
                <a:solidFill>
                  <a:schemeClr val="tx1"/>
                </a:solidFill>
              </a:rPr>
              <a:t> – </a:t>
            </a:r>
            <a:r>
              <a:rPr lang="ar-KW" sz="2800" b="1" dirty="0">
                <a:solidFill>
                  <a:srgbClr val="C00000"/>
                </a:solidFill>
              </a:rPr>
              <a:t>المقارنة</a:t>
            </a:r>
            <a:r>
              <a:rPr lang="ar-KW" sz="2800" b="1" dirty="0">
                <a:solidFill>
                  <a:schemeClr val="tx1"/>
                </a:solidFill>
              </a:rPr>
              <a:t> - </a:t>
            </a:r>
            <a:r>
              <a:rPr lang="ar-KW" sz="2800" b="1" dirty="0">
                <a:solidFill>
                  <a:srgbClr val="C00000"/>
                </a:solidFill>
              </a:rPr>
              <a:t>الابتكار</a:t>
            </a:r>
            <a:r>
              <a:rPr lang="ar-KW" sz="2800" b="1" dirty="0">
                <a:solidFill>
                  <a:schemeClr val="tx1"/>
                </a:solidFill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147666" y="5510532"/>
            <a:ext cx="1645920" cy="822960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تقوم على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6405" y="5504310"/>
            <a:ext cx="4114800" cy="82296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C00000"/>
                </a:solidFill>
              </a:rPr>
              <a:t>التكرار</a:t>
            </a:r>
            <a:r>
              <a:rPr lang="ar-KW" sz="2800" b="1" dirty="0">
                <a:solidFill>
                  <a:schemeClr val="tx1"/>
                </a:solidFill>
              </a:rPr>
              <a:t> و</a:t>
            </a:r>
            <a:r>
              <a:rPr lang="ar-KW" sz="2800" b="1" dirty="0">
                <a:solidFill>
                  <a:srgbClr val="C00000"/>
                </a:solidFill>
              </a:rPr>
              <a:t>إعادة</a:t>
            </a:r>
            <a:r>
              <a:rPr lang="ar-KW" sz="2800" b="1" dirty="0">
                <a:solidFill>
                  <a:schemeClr val="tx1"/>
                </a:solidFill>
              </a:rPr>
              <a:t> المعلومة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7864" y="5504310"/>
            <a:ext cx="5212080" cy="82296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البحث عن </a:t>
            </a:r>
            <a:r>
              <a:rPr lang="ar-KW" sz="2800" b="1" dirty="0">
                <a:solidFill>
                  <a:srgbClr val="C00000"/>
                </a:solidFill>
              </a:rPr>
              <a:t>الجديد</a:t>
            </a:r>
            <a:r>
              <a:rPr lang="ar-KW" sz="2800" b="1" dirty="0">
                <a:solidFill>
                  <a:schemeClr val="tx1"/>
                </a:solidFill>
              </a:rPr>
              <a:t> </a:t>
            </a:r>
            <a:r>
              <a:rPr lang="ar-KW" sz="2800" b="1" dirty="0">
                <a:solidFill>
                  <a:srgbClr val="C00000"/>
                </a:solidFill>
              </a:rPr>
              <a:t>والابداع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80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615</Words>
  <Application>Microsoft Office PowerPoint</Application>
  <PresentationFormat>Custom</PresentationFormat>
  <Paragraphs>132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Azari Alrashidi</dc:creator>
  <cp:lastModifiedBy>Ahmed</cp:lastModifiedBy>
  <cp:revision>28</cp:revision>
  <dcterms:created xsi:type="dcterms:W3CDTF">2016-11-19T14:18:54Z</dcterms:created>
  <dcterms:modified xsi:type="dcterms:W3CDTF">2019-11-01T17:17:58Z</dcterms:modified>
</cp:coreProperties>
</file>