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0" r:id="rId5"/>
    <p:sldId id="271" r:id="rId6"/>
    <p:sldId id="261" r:id="rId7"/>
    <p:sldId id="273" r:id="rId8"/>
    <p:sldId id="272" r:id="rId9"/>
    <p:sldId id="275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60C"/>
    <a:srgbClr val="FFF2CC"/>
    <a:srgbClr val="EB5E57"/>
    <a:srgbClr val="A7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4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3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1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7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33564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2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33564" y="123290"/>
            <a:ext cx="11897474" cy="6565187"/>
          </a:xfrm>
          <a:prstGeom prst="rect">
            <a:avLst/>
          </a:prstGeom>
          <a:solidFill>
            <a:schemeClr val="bg1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6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4110" y="-1"/>
            <a:ext cx="267128" cy="6857999"/>
          </a:xfrm>
          <a:prstGeom prst="rect">
            <a:avLst/>
          </a:prstGeom>
          <a:solidFill>
            <a:srgbClr val="F7A60C"/>
          </a:solidFill>
          <a:ln>
            <a:solidFill>
              <a:srgbClr val="F7A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7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A7DEE3"/>
          </a:solidFill>
          <a:ln>
            <a:solidFill>
              <a:srgbClr val="A7DE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770762" y="0"/>
            <a:ext cx="267128" cy="6857999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C8CB-D91A-46AC-B99C-0EC59217ECE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AADA-A942-4923-BBC8-49D4C986D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278114"/>
            <a:ext cx="9144000" cy="1079332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الاتجاه </a:t>
            </a:r>
            <a:r>
              <a:rPr lang="ar-KW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النقدي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32552" y="5415252"/>
            <a:ext cx="10172591" cy="12903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20000"/>
              </a:lnSpc>
            </a:pPr>
            <a:r>
              <a:rPr lang="ar-KW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18346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289" y="294835"/>
            <a:ext cx="11613931" cy="11052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K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( تقويم الوحدة الأولى ) صفحة ( 34 )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290" y="1524545"/>
            <a:ext cx="11613930" cy="7514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 : أكمل العبارات التالية بما يناسبها :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289" y="2790525"/>
            <a:ext cx="11613931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rtl="1">
              <a:lnSpc>
                <a:spcPct val="150000"/>
              </a:lnSpc>
              <a:buFont typeface="+mj-lt"/>
              <a:buAutoNum type="arabicParenR" startAt="6"/>
            </a:pPr>
            <a:r>
              <a:rPr lang="ar-KW" sz="3200" b="1" dirty="0"/>
              <a:t>اتجاه فكري يعطي العقل الحرية بنقد شامل لجميع المفاهيم العلمية والظواهر الاجتماعية وإخضاعها للعقل يسمى ...................... .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28626" y="3652660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الاتجاه النقدي</a:t>
            </a:r>
            <a:endParaRPr lang="en-US" sz="3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49516" y="1365978"/>
            <a:ext cx="1108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اتجاه فلسفي يرى ضرورة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إخضاع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كل شيء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للنقد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517" y="2225099"/>
            <a:ext cx="11088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يمكن القبول بأي معرفة </a:t>
            </a:r>
          </a:p>
          <a:p>
            <a:pPr algn="ctr" rtl="1">
              <a:lnSpc>
                <a:spcPct val="150000"/>
              </a:lnSpc>
            </a:pP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إلا بعد 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إخضاعها للفحص النقدي النظري والاختبار التجريبي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6124" y="4099034"/>
            <a:ext cx="1818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ويعتبر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3348" y="5048088"/>
            <a:ext cx="3836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أهم رواد هذا الاتجاه</a:t>
            </a:r>
          </a:p>
          <a:p>
            <a:pPr algn="ctr" rtl="1"/>
            <a:endParaRPr lang="ar-KW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الذي يجمع بين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العقل</a:t>
            </a:r>
            <a:r>
              <a:rPr lang="ar-KW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والتجربة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nip Diagonal Corner Rectangle 11"/>
          <p:cNvSpPr/>
          <p:nvPr/>
        </p:nvSpPr>
        <p:spPr>
          <a:xfrm>
            <a:off x="6696137" y="174828"/>
            <a:ext cx="5212080" cy="7917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( 3 ) الاتجاه النقدي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31" y="4099034"/>
            <a:ext cx="2923922" cy="24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7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ular Callout 5"/>
          <p:cNvSpPr/>
          <p:nvPr/>
        </p:nvSpPr>
        <p:spPr>
          <a:xfrm>
            <a:off x="257228" y="298208"/>
            <a:ext cx="8834219" cy="11417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إذا كانت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نظرية المعرفة 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 بعض مسائلها قبل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كانت</a:t>
            </a:r>
            <a:r>
              <a:rPr lang="ar-K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مجرد مقدمة لعملية التفلسف سواء عند العقليين أو التجريبيين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ular Callout 5"/>
          <p:cNvSpPr/>
          <p:nvPr/>
        </p:nvSpPr>
        <p:spPr>
          <a:xfrm>
            <a:off x="282265" y="1658445"/>
            <a:ext cx="8809182" cy="1820479"/>
          </a:xfrm>
          <a:prstGeom prst="wedgeRectCallout">
            <a:avLst>
              <a:gd name="adj1" fmla="val 53021"/>
              <a:gd name="adj2" fmla="val -3622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فإنها أصبحت عند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كانت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موضوعاً للفلسفة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يتجلى ذلك في السؤال الذي طرحة 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وهو 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يمكنني أن أعرف ؟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73630" y="2995500"/>
            <a:ext cx="2099008" cy="7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ايمانويل كانت </a:t>
            </a:r>
          </a:p>
          <a:p>
            <a:pPr algn="ctr"/>
            <a:r>
              <a:rPr lang="ar-K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1724 – 1804 م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r="18641"/>
          <a:stretch/>
        </p:blipFill>
        <p:spPr>
          <a:xfrm flipH="1">
            <a:off x="9473631" y="306505"/>
            <a:ext cx="2099007" cy="2644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Rounded Rectangular Callout 5"/>
          <p:cNvSpPr/>
          <p:nvPr/>
        </p:nvSpPr>
        <p:spPr>
          <a:xfrm>
            <a:off x="232191" y="3697442"/>
            <a:ext cx="8834219" cy="1141719"/>
          </a:xfrm>
          <a:prstGeom prst="wedgeRectCallout">
            <a:avLst>
              <a:gd name="adj1" fmla="val 52098"/>
              <a:gd name="adj2" fmla="val -479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قدم الاجابة في كتابه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نقد العقل الخالص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0" y="3852898"/>
            <a:ext cx="944142" cy="956930"/>
          </a:xfrm>
          <a:prstGeom prst="rect">
            <a:avLst/>
          </a:prstGeom>
        </p:spPr>
      </p:pic>
      <p:sp>
        <p:nvSpPr>
          <p:cNvPr id="33" name="Rounded Rectangular Callout 5"/>
          <p:cNvSpPr/>
          <p:nvPr/>
        </p:nvSpPr>
        <p:spPr>
          <a:xfrm>
            <a:off x="257228" y="4994617"/>
            <a:ext cx="8809182" cy="1141719"/>
          </a:xfrm>
          <a:prstGeom prst="wedgeRectCallout">
            <a:avLst>
              <a:gd name="adj1" fmla="val 54930"/>
              <a:gd name="adj2" fmla="val -5257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لا يستطيع الإنسان أن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يعرف الأشياء في ذاتها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وإنما يعرف الظواهر أو عالم الظواهر التي تتألف منها التجربة</a:t>
            </a:r>
            <a:endParaRPr lang="ar-KW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199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1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ular Callout 5"/>
          <p:cNvSpPr/>
          <p:nvPr/>
        </p:nvSpPr>
        <p:spPr>
          <a:xfrm>
            <a:off x="282265" y="306505"/>
            <a:ext cx="8809182" cy="6409605"/>
          </a:xfrm>
          <a:prstGeom prst="wedgeRectCallout">
            <a:avLst>
              <a:gd name="adj1" fmla="val 53846"/>
              <a:gd name="adj2" fmla="val -3465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2) تتكون التجربة من عنصرين هما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73630" y="2995500"/>
            <a:ext cx="2099008" cy="7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ايمانويل كانت </a:t>
            </a:r>
          </a:p>
          <a:p>
            <a:pPr algn="ctr"/>
            <a:r>
              <a:rPr lang="ar-K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1724 – 1804 م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r="18641"/>
          <a:stretch/>
        </p:blipFill>
        <p:spPr>
          <a:xfrm flipH="1">
            <a:off x="9473631" y="306505"/>
            <a:ext cx="2099007" cy="2644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Left Brace 23"/>
          <p:cNvSpPr/>
          <p:nvPr/>
        </p:nvSpPr>
        <p:spPr>
          <a:xfrm rot="5400000">
            <a:off x="4551093" y="-1089594"/>
            <a:ext cx="255893" cy="4256313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ular Callout 5"/>
          <p:cNvSpPr/>
          <p:nvPr/>
        </p:nvSpPr>
        <p:spPr>
          <a:xfrm>
            <a:off x="4899656" y="1166509"/>
            <a:ext cx="4114800" cy="54864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</a:rPr>
              <a:t>العنصر الحسي</a:t>
            </a:r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ular Callout 5"/>
          <p:cNvSpPr/>
          <p:nvPr/>
        </p:nvSpPr>
        <p:spPr>
          <a:xfrm>
            <a:off x="478243" y="1130018"/>
            <a:ext cx="4114800" cy="54864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</a:rPr>
              <a:t>العنصر الإدراكي</a:t>
            </a:r>
            <a:endParaRPr lang="ar-KW" sz="2800" b="1" dirty="0">
              <a:solidFill>
                <a:schemeClr val="tx1"/>
              </a:solidFill>
            </a:endParaRPr>
          </a:p>
        </p:txBody>
      </p:sp>
      <p:sp>
        <p:nvSpPr>
          <p:cNvPr id="2" name="Arrow: Down 1"/>
          <p:cNvSpPr/>
          <p:nvPr/>
        </p:nvSpPr>
        <p:spPr>
          <a:xfrm>
            <a:off x="6625897" y="1699753"/>
            <a:ext cx="365760" cy="3657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ular Callout 5"/>
          <p:cNvSpPr/>
          <p:nvPr/>
        </p:nvSpPr>
        <p:spPr>
          <a:xfrm>
            <a:off x="4928563" y="2086608"/>
            <a:ext cx="4114800" cy="54864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يوافق التجريبيين</a:t>
            </a:r>
            <a:r>
              <a:rPr lang="ar-KW" sz="2800" b="1" dirty="0">
                <a:solidFill>
                  <a:srgbClr val="C00000"/>
                </a:solidFill>
              </a:rPr>
              <a:t> </a:t>
            </a:r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Arrow: Down 28"/>
          <p:cNvSpPr/>
          <p:nvPr/>
        </p:nvSpPr>
        <p:spPr>
          <a:xfrm>
            <a:off x="2340677" y="1699753"/>
            <a:ext cx="365760" cy="3657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ular Callout 5"/>
          <p:cNvSpPr/>
          <p:nvPr/>
        </p:nvSpPr>
        <p:spPr>
          <a:xfrm>
            <a:off x="478243" y="2086608"/>
            <a:ext cx="4114800" cy="54864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يوافق العقليين</a:t>
            </a:r>
            <a:r>
              <a:rPr lang="ar-KW" sz="2800" b="1" dirty="0">
                <a:solidFill>
                  <a:srgbClr val="C00000"/>
                </a:solidFill>
              </a:rPr>
              <a:t> </a:t>
            </a:r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28562" y="3006708"/>
            <a:ext cx="4114800" cy="18192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المعرفة تتطلب </a:t>
            </a:r>
          </a:p>
          <a:p>
            <a:pPr algn="ctr"/>
            <a:r>
              <a:rPr lang="ar-KW" sz="2800" b="1" dirty="0">
                <a:solidFill>
                  <a:srgbClr val="C00000"/>
                </a:solidFill>
              </a:rPr>
              <a:t>التجربة</a:t>
            </a:r>
            <a:endParaRPr lang="ar-KW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Arrow: Down 18"/>
          <p:cNvSpPr/>
          <p:nvPr/>
        </p:nvSpPr>
        <p:spPr>
          <a:xfrm>
            <a:off x="6625897" y="2613590"/>
            <a:ext cx="365760" cy="3657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8243" y="3006709"/>
            <a:ext cx="4114800" cy="181929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600" b="1" dirty="0">
                <a:solidFill>
                  <a:schemeClr val="tx1"/>
                </a:solidFill>
              </a:rPr>
              <a:t>المعرفة تتطلب</a:t>
            </a:r>
          </a:p>
          <a:p>
            <a:pPr algn="ctr"/>
            <a:r>
              <a:rPr lang="ar-KW" sz="2600" b="1" dirty="0">
                <a:solidFill>
                  <a:srgbClr val="C00000"/>
                </a:solidFill>
              </a:rPr>
              <a:t>الفهم</a:t>
            </a:r>
            <a:r>
              <a:rPr lang="ar-KW" sz="2600" b="1" dirty="0">
                <a:solidFill>
                  <a:schemeClr val="tx1"/>
                </a:solidFill>
              </a:rPr>
              <a:t> أو </a:t>
            </a:r>
            <a:r>
              <a:rPr lang="ar-KW" sz="2600" b="1" dirty="0">
                <a:solidFill>
                  <a:srgbClr val="C00000"/>
                </a:solidFill>
              </a:rPr>
              <a:t>الادراك العقلي</a:t>
            </a:r>
          </a:p>
        </p:txBody>
      </p:sp>
      <p:sp>
        <p:nvSpPr>
          <p:cNvPr id="21" name="Arrow: Down 20"/>
          <p:cNvSpPr/>
          <p:nvPr/>
        </p:nvSpPr>
        <p:spPr>
          <a:xfrm>
            <a:off x="2340678" y="2613590"/>
            <a:ext cx="365760" cy="36576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78242" y="4866059"/>
            <a:ext cx="8536213" cy="6457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600" b="1" dirty="0">
                <a:solidFill>
                  <a:schemeClr val="tx1"/>
                </a:solidFill>
              </a:rPr>
              <a:t>فالمعرفة عند كانت تتكون من :</a:t>
            </a:r>
            <a:endParaRPr lang="ar-KW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rot="5400000">
            <a:off x="4598035" y="4107310"/>
            <a:ext cx="255893" cy="3383280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02824" y="5955086"/>
            <a:ext cx="14630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600" b="1" dirty="0">
                <a:solidFill>
                  <a:schemeClr val="tx1"/>
                </a:solidFill>
              </a:rPr>
              <a:t>الحساسية</a:t>
            </a:r>
            <a:endParaRPr lang="ar-KW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98665" y="5943569"/>
            <a:ext cx="14630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600" b="1" dirty="0">
                <a:solidFill>
                  <a:schemeClr val="tx1"/>
                </a:solidFill>
              </a:rPr>
              <a:t>الفهم</a:t>
            </a:r>
            <a:endParaRPr lang="ar-KW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" grpId="0" animBg="1"/>
      <p:bldP spid="28" grpId="0" animBg="1"/>
      <p:bldP spid="29" grpId="0" animBg="1"/>
      <p:bldP spid="3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473630" y="2995500"/>
            <a:ext cx="2099008" cy="7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4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ايمانويل كانت </a:t>
            </a:r>
          </a:p>
          <a:p>
            <a:pPr algn="ctr"/>
            <a:r>
              <a:rPr lang="ar-KW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1724 – 1804 م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r="18641"/>
          <a:stretch/>
        </p:blipFill>
        <p:spPr>
          <a:xfrm flipH="1">
            <a:off x="9473631" y="306505"/>
            <a:ext cx="2099007" cy="2644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Rounded Rectangular Callout 5"/>
          <p:cNvSpPr/>
          <p:nvPr/>
        </p:nvSpPr>
        <p:spPr>
          <a:xfrm>
            <a:off x="282264" y="1160931"/>
            <a:ext cx="8797871" cy="1737360"/>
          </a:xfrm>
          <a:prstGeom prst="wedgeRectCallout">
            <a:avLst>
              <a:gd name="adj1" fmla="val 53509"/>
              <a:gd name="adj2" fmla="val -1379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حقيقة المعرفة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مقصورة على الظواهر وهي معرفة تجريبية وبرهانية وتظهر في العلوم البرهانية كالرياضيات والعلوم التجريبية كالفيزياء</a:t>
            </a:r>
          </a:p>
        </p:txBody>
      </p:sp>
      <p:sp>
        <p:nvSpPr>
          <p:cNvPr id="34" name="Rounded Rectangular Callout 5"/>
          <p:cNvSpPr/>
          <p:nvPr/>
        </p:nvSpPr>
        <p:spPr>
          <a:xfrm>
            <a:off x="282264" y="3436893"/>
            <a:ext cx="8797871" cy="1737360"/>
          </a:xfrm>
          <a:prstGeom prst="wedgeRectCallout">
            <a:avLst>
              <a:gd name="adj1" fmla="val 53364"/>
              <a:gd name="adj2" fmla="val -503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يتحدد دور العقل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 معرفة الظواهر ولا يستطيع تجاوزها إلى ما وراء الظواهر وبذلك يكون كانت قد </a:t>
            </a:r>
            <a:r>
              <a:rPr lang="ar-KW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وضع حدودا للعقل</a:t>
            </a:r>
            <a:endParaRPr lang="en-US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65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2"/>
          <p:cNvSpPr/>
          <p:nvPr/>
        </p:nvSpPr>
        <p:spPr>
          <a:xfrm rot="21368627">
            <a:off x="501705" y="559939"/>
            <a:ext cx="10757238" cy="5808576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: عزيزي المتعلم ، ناقش زملاءك في الاتجاه النقدي ، مستعيناً بالأسئلة التالية :</a:t>
            </a:r>
          </a:p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س1: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اذكر مثالاً عن الاتجاه النقدي ؟</a:t>
            </a:r>
          </a:p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س2: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رأيك في الاتجاه النقدي ؟</a:t>
            </a:r>
          </a:p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س3: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باعتقادك هل العقل قادر على نقد شامل لجميع المفاهيم والظواهر ؟</a:t>
            </a:r>
          </a:p>
          <a:p>
            <a:pPr algn="ctr"/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س4: 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اكتب تقريراً مبسطاً عن أحد الفيلسوف الألماني ( ايمانوبل كانت ) ؟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58640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0937" y="4782206"/>
            <a:ext cx="9144000" cy="1470955"/>
          </a:xfrm>
        </p:spPr>
        <p:txBody>
          <a:bodyPr>
            <a:normAutofit/>
          </a:bodyPr>
          <a:lstStyle/>
          <a:p>
            <a:pPr algn="ctr" rtl="1"/>
            <a:r>
              <a:rPr lang="ar-KW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التقويم</a:t>
            </a:r>
            <a:endParaRPr lang="en-US" sz="6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0" y="2617075"/>
            <a:ext cx="2850134" cy="128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57" t="21471" r="21237" b="50000"/>
          <a:stretch/>
        </p:blipFill>
        <p:spPr>
          <a:xfrm>
            <a:off x="11205144" y="204686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11" t="22085" r="36083" b="49386"/>
          <a:stretch/>
        </p:blipFill>
        <p:spPr>
          <a:xfrm>
            <a:off x="10193457" y="92310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265" t="21266" r="65429" b="50205"/>
          <a:stretch/>
        </p:blipFill>
        <p:spPr>
          <a:xfrm>
            <a:off x="11205144" y="2605300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534" t="20858" r="80160" b="50613"/>
          <a:stretch/>
        </p:blipFill>
        <p:spPr>
          <a:xfrm>
            <a:off x="11205144" y="4407217"/>
            <a:ext cx="822960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3493" t="43583" r="6107" b="27121"/>
          <a:stretch/>
        </p:blipFill>
        <p:spPr>
          <a:xfrm>
            <a:off x="1221280" y="92310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4876" t="43322" r="34724" b="27382"/>
          <a:stretch/>
        </p:blipFill>
        <p:spPr>
          <a:xfrm>
            <a:off x="181018" y="204686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1195" t="43322" r="48405" b="27382"/>
          <a:stretch/>
        </p:blipFill>
        <p:spPr>
          <a:xfrm>
            <a:off x="181018" y="2617075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2019" t="43322" r="77581" b="27382"/>
          <a:stretch/>
        </p:blipFill>
        <p:spPr>
          <a:xfrm>
            <a:off x="187574" y="4407217"/>
            <a:ext cx="851535" cy="128138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96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6890" y="1158205"/>
            <a:ext cx="9381329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ar-SA" sz="3200" b="1" dirty="0"/>
              <a:t>الفيلسوف الذي جعل من نظرية المعرفة موضوعا للفلسفة يسمى ......................... 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26890" y="279348"/>
            <a:ext cx="938132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K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أولاً : أكمل العبارات التالية بما يناسبها :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3309" y="1991005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ايمانويل </a:t>
            </a:r>
            <a:r>
              <a:rPr lang="ar-KW" sz="3200" b="1" dirty="0">
                <a:solidFill>
                  <a:srgbClr val="C00000"/>
                </a:solidFill>
              </a:rPr>
              <a:t>كانت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r="18641"/>
          <a:stretch/>
        </p:blipFill>
        <p:spPr>
          <a:xfrm flipH="1">
            <a:off x="294288" y="279348"/>
            <a:ext cx="1985742" cy="250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294287" y="3981921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</a:pPr>
            <a:r>
              <a:rPr lang="ar-KW" sz="3200" b="1" dirty="0"/>
              <a:t>التجربة عند </a:t>
            </a:r>
            <a:r>
              <a:rPr lang="ar-KW" sz="3200" b="1" dirty="0">
                <a:solidFill>
                  <a:srgbClr val="C00000"/>
                </a:solidFill>
              </a:rPr>
              <a:t>كانت</a:t>
            </a:r>
            <a:r>
              <a:rPr lang="ar-KW" sz="3200" b="1" dirty="0"/>
              <a:t> تتالف من </a:t>
            </a:r>
            <a:r>
              <a:rPr lang="ar-SA" sz="3200" b="1" dirty="0"/>
              <a:t>.........................</a:t>
            </a:r>
            <a:r>
              <a:rPr lang="ar-KW" sz="3200" b="1" dirty="0"/>
              <a:t> و </a:t>
            </a:r>
            <a:r>
              <a:rPr lang="ar-SA" sz="3200" b="1" dirty="0"/>
              <a:t>.........................</a:t>
            </a:r>
            <a:r>
              <a:rPr lang="ar-KW" sz="3200" b="1" dirty="0"/>
              <a:t> 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939786" y="3955919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العنصر الحسي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2624" y="3955918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العنصر الادراكي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4287" y="4932043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</a:pPr>
            <a:r>
              <a:rPr lang="ar-KW" sz="3200" b="1" dirty="0"/>
              <a:t>المعرفة عند </a:t>
            </a:r>
            <a:r>
              <a:rPr lang="ar-KW" sz="3200" b="1" dirty="0">
                <a:solidFill>
                  <a:srgbClr val="C00000"/>
                </a:solidFill>
              </a:rPr>
              <a:t>كانت</a:t>
            </a:r>
            <a:r>
              <a:rPr lang="ar-KW" sz="3200" b="1" dirty="0"/>
              <a:t> تتالف من </a:t>
            </a:r>
            <a:r>
              <a:rPr lang="ar-SA" sz="3200" b="1" dirty="0"/>
              <a:t>.........................</a:t>
            </a:r>
            <a:r>
              <a:rPr lang="ar-KW" sz="3200" b="1" dirty="0"/>
              <a:t> و </a:t>
            </a:r>
            <a:r>
              <a:rPr lang="ar-SA" sz="3200" b="1" dirty="0"/>
              <a:t>.........................</a:t>
            </a:r>
            <a:r>
              <a:rPr lang="ar-KW" sz="3200" b="1" dirty="0"/>
              <a:t> 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4939786" y="4906041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الحساسية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2624" y="4906040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الفهم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288" y="3009750"/>
            <a:ext cx="11613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514350" algn="just" rtl="1"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</a:pPr>
            <a:r>
              <a:rPr lang="ar-SA" sz="3200" b="1" dirty="0"/>
              <a:t>مؤلف كتاب ( نقد العقل الخالص ) فيلسوف يسمى .........................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2137593" y="2971024"/>
            <a:ext cx="2590800" cy="504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accent5"/>
                </a:solidFill>
              </a:rPr>
              <a:t>ايمانويل </a:t>
            </a:r>
            <a:r>
              <a:rPr lang="ar-KW" sz="3200" b="1" dirty="0">
                <a:solidFill>
                  <a:srgbClr val="C00000"/>
                </a:solidFill>
              </a:rPr>
              <a:t>كانت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5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r="18641"/>
          <a:stretch/>
        </p:blipFill>
        <p:spPr>
          <a:xfrm flipH="1">
            <a:off x="4797462" y="230187"/>
            <a:ext cx="1985742" cy="2501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6125004" y="4118409"/>
            <a:ext cx="5152595" cy="54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/>
              <a:t>بين </a:t>
            </a:r>
            <a:r>
              <a:rPr lang="ar-SA" sz="2800" b="1" dirty="0">
                <a:solidFill>
                  <a:srgbClr val="C00000"/>
                </a:solidFill>
              </a:rPr>
              <a:t>كانت</a:t>
            </a:r>
            <a:r>
              <a:rPr lang="ar-SA" sz="2800" b="1" dirty="0"/>
              <a:t> </a:t>
            </a:r>
            <a:r>
              <a:rPr lang="ar-KW" sz="2800" b="1" dirty="0"/>
              <a:t>و</a:t>
            </a:r>
            <a:r>
              <a:rPr lang="ar-SA" sz="2800" b="1" dirty="0">
                <a:solidFill>
                  <a:srgbClr val="C00000"/>
                </a:solidFill>
              </a:rPr>
              <a:t>التجريبين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838199" y="4118409"/>
            <a:ext cx="5152595" cy="5486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/>
              <a:t>بين </a:t>
            </a:r>
            <a:r>
              <a:rPr lang="ar-SA" sz="2800" b="1" dirty="0">
                <a:solidFill>
                  <a:srgbClr val="C00000"/>
                </a:solidFill>
              </a:rPr>
              <a:t>كانت</a:t>
            </a:r>
            <a:r>
              <a:rPr lang="ar-SA" sz="2800" b="1" dirty="0"/>
              <a:t> و</a:t>
            </a:r>
            <a:r>
              <a:rPr lang="ar-SA" sz="2800" b="1" dirty="0">
                <a:solidFill>
                  <a:srgbClr val="C00000"/>
                </a:solidFill>
              </a:rPr>
              <a:t>العقل</a:t>
            </a:r>
            <a:r>
              <a:rPr lang="ar-KW" sz="2800" b="1" dirty="0">
                <a:solidFill>
                  <a:srgbClr val="C00000"/>
                </a:solidFill>
              </a:rPr>
              <a:t>ي</a:t>
            </a:r>
            <a:r>
              <a:rPr lang="ar-SA" sz="2800" b="1" dirty="0">
                <a:solidFill>
                  <a:srgbClr val="C00000"/>
                </a:solidFill>
              </a:rPr>
              <a:t>ين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125004" y="4827638"/>
            <a:ext cx="5152595" cy="17159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المعرفة تتم </a:t>
            </a:r>
            <a:endParaRPr lang="ar-KW" sz="3200" b="1" dirty="0">
              <a:solidFill>
                <a:srgbClr val="C00000"/>
              </a:solidFill>
            </a:endParaRPr>
          </a:p>
          <a:p>
            <a:pPr algn="ctr"/>
            <a:r>
              <a:rPr lang="ar-SA" sz="3200" b="1" dirty="0">
                <a:solidFill>
                  <a:schemeClr val="accent5"/>
                </a:solidFill>
              </a:rPr>
              <a:t>بوجود التجربة المستمدة من الحواس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199" y="4827638"/>
            <a:ext cx="5152595" cy="17159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المعرفة تتم </a:t>
            </a:r>
            <a:endParaRPr lang="ar-KW" sz="3200" b="1" dirty="0">
              <a:solidFill>
                <a:srgbClr val="C00000"/>
              </a:solidFill>
            </a:endParaRPr>
          </a:p>
          <a:p>
            <a:pPr algn="ctr"/>
            <a:r>
              <a:rPr lang="ar-SA" sz="3200" b="1" dirty="0">
                <a:solidFill>
                  <a:schemeClr val="accent5"/>
                </a:solidFill>
              </a:rPr>
              <a:t>بالفهم أو الادراك العقلي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4510" y="3321704"/>
            <a:ext cx="1157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بين</a:t>
            </a:r>
            <a:r>
              <a:rPr lang="ar-KW" sz="3200" b="1" dirty="0"/>
              <a:t>ي</a:t>
            </a:r>
            <a:r>
              <a:rPr lang="ar-SA" sz="3200" b="1" dirty="0"/>
              <a:t> أوجه </a:t>
            </a:r>
            <a:r>
              <a:rPr lang="ar-KW" sz="3200" b="1" dirty="0"/>
              <a:t>التشابه و</a:t>
            </a:r>
            <a:r>
              <a:rPr lang="ar-SA" sz="3200" b="1" dirty="0"/>
              <a:t>الاتفاق بين </a:t>
            </a:r>
            <a:r>
              <a:rPr lang="ar-SA" sz="3200" b="1" dirty="0">
                <a:solidFill>
                  <a:srgbClr val="C00000"/>
                </a:solidFill>
              </a:rPr>
              <a:t>كانت</a:t>
            </a:r>
            <a:r>
              <a:rPr lang="ar-SA" sz="3200" b="1" dirty="0"/>
              <a:t> وكلا من </a:t>
            </a:r>
            <a:r>
              <a:rPr lang="ar-SA" sz="3200" b="1" dirty="0">
                <a:solidFill>
                  <a:srgbClr val="C00000"/>
                </a:solidFill>
              </a:rPr>
              <a:t>التجريبين</a:t>
            </a:r>
            <a:r>
              <a:rPr lang="ar-SA" sz="3200" b="1" dirty="0"/>
              <a:t> و</a:t>
            </a:r>
            <a:r>
              <a:rPr lang="ar-SA" sz="3200" b="1" dirty="0">
                <a:solidFill>
                  <a:srgbClr val="C00000"/>
                </a:solidFill>
              </a:rPr>
              <a:t>العقل</a:t>
            </a:r>
            <a:r>
              <a:rPr lang="ar-KW" sz="3200" b="1" dirty="0">
                <a:solidFill>
                  <a:srgbClr val="C00000"/>
                </a:solidFill>
              </a:rPr>
              <a:t>ي</a:t>
            </a:r>
            <a:r>
              <a:rPr lang="ar-SA" sz="3200" b="1" dirty="0">
                <a:solidFill>
                  <a:srgbClr val="C00000"/>
                </a:solidFill>
              </a:rPr>
              <a:t>ين</a:t>
            </a:r>
            <a:r>
              <a:rPr lang="ar-SA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47721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404</Words>
  <Application>Microsoft Office PowerPoint</Application>
  <PresentationFormat>Custom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الاتجاه النقدي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الفلسفة</dc:title>
  <dc:creator>athari .m</dc:creator>
  <cp:lastModifiedBy>Ahmed</cp:lastModifiedBy>
  <cp:revision>36</cp:revision>
  <dcterms:created xsi:type="dcterms:W3CDTF">2016-10-15T20:13:50Z</dcterms:created>
  <dcterms:modified xsi:type="dcterms:W3CDTF">2019-11-01T17:12:55Z</dcterms:modified>
</cp:coreProperties>
</file>