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8" r:id="rId7"/>
    <p:sldId id="269" r:id="rId8"/>
    <p:sldId id="267" r:id="rId9"/>
    <p:sldId id="270" r:id="rId10"/>
    <p:sldId id="271" r:id="rId11"/>
    <p:sldId id="272" r:id="rId12"/>
    <p:sldId id="273" r:id="rId13"/>
    <p:sldId id="275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A60C"/>
    <a:srgbClr val="EB5E57"/>
    <a:srgbClr val="A7DE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48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770762" y="0"/>
            <a:ext cx="267128" cy="6857999"/>
          </a:xfrm>
          <a:prstGeom prst="rect">
            <a:avLst/>
          </a:prstGeom>
          <a:solidFill>
            <a:srgbClr val="F7A60C"/>
          </a:solidFill>
          <a:ln>
            <a:solidFill>
              <a:srgbClr val="F7A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66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C8CB-D91A-46AC-B99C-0EC59217ECE5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AADA-A942-4923-BBC8-49D4C986D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38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C8CB-D91A-46AC-B99C-0EC59217ECE5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AADA-A942-4923-BBC8-49D4C986D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51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C8CB-D91A-46AC-B99C-0EC59217ECE5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AADA-A942-4923-BBC8-49D4C986D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74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C8CB-D91A-46AC-B99C-0EC59217ECE5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AADA-A942-4923-BBC8-49D4C986D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9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A7DEE3"/>
          </a:solidFill>
          <a:ln>
            <a:solidFill>
              <a:srgbClr val="A7DE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33564" y="133564"/>
            <a:ext cx="11897474" cy="6565187"/>
          </a:xfrm>
          <a:prstGeom prst="rect">
            <a:avLst/>
          </a:prstGeom>
          <a:solidFill>
            <a:schemeClr val="bg1"/>
          </a:solidFill>
          <a:ln>
            <a:solidFill>
              <a:srgbClr val="A7DE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57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EB5E57"/>
          </a:solidFill>
          <a:ln>
            <a:solidFill>
              <a:srgbClr val="EB5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33564" y="123290"/>
            <a:ext cx="11897474" cy="6565187"/>
          </a:xfrm>
          <a:prstGeom prst="rect">
            <a:avLst/>
          </a:prstGeom>
          <a:solidFill>
            <a:schemeClr val="bg1"/>
          </a:solidFill>
          <a:ln>
            <a:solidFill>
              <a:srgbClr val="EB5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24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F7A60C"/>
          </a:solidFill>
          <a:ln>
            <a:solidFill>
              <a:srgbClr val="F7A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33564" y="123290"/>
            <a:ext cx="11897474" cy="6565187"/>
          </a:xfrm>
          <a:prstGeom prst="rect">
            <a:avLst/>
          </a:prstGeom>
          <a:solidFill>
            <a:schemeClr val="bg1"/>
          </a:solidFill>
          <a:ln>
            <a:solidFill>
              <a:srgbClr val="F7A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32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1770762" y="0"/>
            <a:ext cx="267128" cy="6857999"/>
          </a:xfrm>
          <a:prstGeom prst="rect">
            <a:avLst/>
          </a:prstGeom>
          <a:solidFill>
            <a:srgbClr val="A7DEE3"/>
          </a:solidFill>
          <a:ln>
            <a:solidFill>
              <a:srgbClr val="A7DE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54110" y="-1"/>
            <a:ext cx="267128" cy="6857999"/>
          </a:xfrm>
          <a:prstGeom prst="rect">
            <a:avLst/>
          </a:prstGeom>
          <a:solidFill>
            <a:srgbClr val="A7DEE3"/>
          </a:solidFill>
          <a:ln>
            <a:solidFill>
              <a:srgbClr val="A7DE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1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1770762" y="0"/>
            <a:ext cx="267128" cy="6857999"/>
          </a:xfrm>
          <a:prstGeom prst="rect">
            <a:avLst/>
          </a:prstGeom>
          <a:solidFill>
            <a:srgbClr val="EB5E57"/>
          </a:solidFill>
          <a:ln>
            <a:solidFill>
              <a:srgbClr val="EB5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4110" y="-1"/>
            <a:ext cx="267128" cy="6857999"/>
          </a:xfrm>
          <a:prstGeom prst="rect">
            <a:avLst/>
          </a:prstGeom>
          <a:solidFill>
            <a:srgbClr val="EB5E57"/>
          </a:solidFill>
          <a:ln>
            <a:solidFill>
              <a:srgbClr val="EB5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61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770762" y="0"/>
            <a:ext cx="267128" cy="6857999"/>
          </a:xfrm>
          <a:prstGeom prst="rect">
            <a:avLst/>
          </a:prstGeom>
          <a:solidFill>
            <a:srgbClr val="F7A60C"/>
          </a:solidFill>
          <a:ln>
            <a:solidFill>
              <a:srgbClr val="F7A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54110" y="-1"/>
            <a:ext cx="267128" cy="6857999"/>
          </a:xfrm>
          <a:prstGeom prst="rect">
            <a:avLst/>
          </a:prstGeom>
          <a:solidFill>
            <a:srgbClr val="F7A60C"/>
          </a:solidFill>
          <a:ln>
            <a:solidFill>
              <a:srgbClr val="F7A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75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1770762" y="0"/>
            <a:ext cx="267128" cy="6857999"/>
          </a:xfrm>
          <a:prstGeom prst="rect">
            <a:avLst/>
          </a:prstGeom>
          <a:solidFill>
            <a:srgbClr val="A7DEE3"/>
          </a:solidFill>
          <a:ln>
            <a:solidFill>
              <a:srgbClr val="A7DE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33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1770762" y="0"/>
            <a:ext cx="267128" cy="6857999"/>
          </a:xfrm>
          <a:prstGeom prst="rect">
            <a:avLst/>
          </a:prstGeom>
          <a:solidFill>
            <a:srgbClr val="EB5E57"/>
          </a:solidFill>
          <a:ln>
            <a:solidFill>
              <a:srgbClr val="EB5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1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EC8CB-D91A-46AC-B99C-0EC59217ECE5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6AADA-A942-4923-BBC8-49D4C986D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2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460937" y="4255479"/>
            <a:ext cx="9144000" cy="1374504"/>
          </a:xfrm>
        </p:spPr>
        <p:txBody>
          <a:bodyPr>
            <a:noAutofit/>
          </a:bodyPr>
          <a:lstStyle/>
          <a:p>
            <a:pPr algn="ctr" rtl="1">
              <a:lnSpc>
                <a:spcPct val="100000"/>
              </a:lnSpc>
            </a:pPr>
            <a:r>
              <a:rPr lang="ar-KW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أولا : </a:t>
            </a:r>
            <a:r>
              <a:rPr lang="ar-K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(أ) مفهوم الفلسفة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K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(ب) أهمية الفلسفة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870" y="2617075"/>
            <a:ext cx="2850134" cy="1280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8457" t="21471" r="21237" b="50000"/>
          <a:stretch/>
        </p:blipFill>
        <p:spPr>
          <a:xfrm>
            <a:off x="11205144" y="204686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3611" t="22085" r="36083" b="49386"/>
          <a:stretch/>
        </p:blipFill>
        <p:spPr>
          <a:xfrm>
            <a:off x="10193457" y="923107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4265" t="21266" r="65429" b="50205"/>
          <a:stretch/>
        </p:blipFill>
        <p:spPr>
          <a:xfrm>
            <a:off x="11205144" y="2605300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9534" t="20858" r="80160" b="50613"/>
          <a:stretch/>
        </p:blipFill>
        <p:spPr>
          <a:xfrm>
            <a:off x="11205144" y="4407217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83493" t="43583" r="6107" b="27121"/>
          <a:stretch/>
        </p:blipFill>
        <p:spPr>
          <a:xfrm>
            <a:off x="1221280" y="923107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54876" t="43322" r="34724" b="27382"/>
          <a:stretch/>
        </p:blipFill>
        <p:spPr>
          <a:xfrm>
            <a:off x="181018" y="204686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41195" t="43322" r="48405" b="27382"/>
          <a:stretch/>
        </p:blipFill>
        <p:spPr>
          <a:xfrm>
            <a:off x="181018" y="2617075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12019" t="43322" r="77581" b="27382"/>
          <a:stretch/>
        </p:blipFill>
        <p:spPr>
          <a:xfrm>
            <a:off x="187574" y="4407217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460937" y="5568464"/>
            <a:ext cx="9144000" cy="1254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ar-K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إعداد المعلمات :</a:t>
            </a:r>
          </a:p>
          <a:p>
            <a:pPr algn="ctr" rtl="1">
              <a:lnSpc>
                <a:spcPct val="100000"/>
              </a:lnSpc>
            </a:pPr>
            <a:r>
              <a:rPr lang="ar-K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 / فضة المطيري      أ / منى المرشاد     أ / أنفال الوعلان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8346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51735" y="3021235"/>
            <a:ext cx="11007317" cy="727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KW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بعد قراءة الفقرة السابقة ، أكملي المخطط التالي :</a:t>
            </a:r>
            <a:endParaRPr lang="ar-KW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1734" y="3817096"/>
            <a:ext cx="11007317" cy="727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( 1 )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الشرق القديم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</a:t>
            </a:r>
            <a:r>
              <a:rPr lang="ar-S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انتقلت الفلسفة إلى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</a:t>
            </a:r>
            <a:r>
              <a:rPr lang="ar-S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.........................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1734" y="4544835"/>
            <a:ext cx="11007317" cy="727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( 2 ) </a:t>
            </a:r>
            <a:r>
              <a:rPr lang="ar-S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الحكيم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</a:t>
            </a:r>
            <a:r>
              <a:rPr lang="ar-S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حل محله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</a:t>
            </a:r>
            <a:r>
              <a:rPr lang="ar-S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.........................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0802" y="5272574"/>
            <a:ext cx="11007317" cy="727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( 3 ) </a:t>
            </a:r>
            <a:r>
              <a:rPr lang="ar-S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الآراء والأفكار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</a:t>
            </a:r>
            <a:r>
              <a:rPr lang="ar-S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تحولت إلى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</a:t>
            </a:r>
            <a:r>
              <a:rPr lang="ar-S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.........................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4" b="4417"/>
          <a:stretch/>
        </p:blipFill>
        <p:spPr>
          <a:xfrm>
            <a:off x="399332" y="195939"/>
            <a:ext cx="11350258" cy="2895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589870" y="5916835"/>
            <a:ext cx="11007317" cy="727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( 4 ) </a:t>
            </a:r>
            <a:r>
              <a:rPr lang="ar-S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الحكمة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</a:t>
            </a:r>
            <a:r>
              <a:rPr lang="ar-S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أصبحت</a:t>
            </a:r>
            <a:r>
              <a:rPr lang="ar-S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</a:t>
            </a:r>
            <a:r>
              <a:rPr lang="ar-S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.........................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78627" y="3817096"/>
            <a:ext cx="2590800" cy="5045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accent5"/>
                </a:solidFill>
              </a:rPr>
              <a:t>بلاد اليونان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21086" y="4556223"/>
            <a:ext cx="2590800" cy="5045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accent5"/>
                </a:solidFill>
              </a:rPr>
              <a:t>الفيلسوف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99858" y="5306393"/>
            <a:ext cx="2590800" cy="5045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accent5"/>
                </a:solidFill>
              </a:rPr>
              <a:t>تساؤلات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95258" y="5943179"/>
            <a:ext cx="2590800" cy="5045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accent5"/>
                </a:solidFill>
              </a:rPr>
              <a:t>الفلسفة</a:t>
            </a:r>
            <a:endParaRPr lang="en-US" sz="3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2243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7" grpId="0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4289" y="294835"/>
            <a:ext cx="11613931" cy="11052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K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حل ( تقويم الوحدة الأولى ) صفحة ( 34 )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290" y="1524545"/>
            <a:ext cx="11613930" cy="7514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KW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أولاً : أكمل العبارات التالية بما يناسبها :</a:t>
            </a:r>
            <a:endParaRPr lang="en-US" sz="3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4289" y="2790525"/>
            <a:ext cx="116139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 rtl="1">
              <a:lnSpc>
                <a:spcPct val="100000"/>
              </a:lnSpc>
              <a:buFont typeface="+mj-lt"/>
              <a:buAutoNum type="arabicParenR" startAt="4"/>
            </a:pPr>
            <a:r>
              <a:rPr lang="ar-KW" sz="3200" b="1" dirty="0"/>
              <a:t>( الفلسفة هي علم الأِياء بحقائقها بقدر طاقة الإنسان ) تعريف ينسب إلى الفيلسوف يسمى ...................... .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7845220" y="3249537"/>
            <a:ext cx="2590800" cy="5045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accent5"/>
                </a:solidFill>
              </a:rPr>
              <a:t>الكندي</a:t>
            </a:r>
            <a:endParaRPr lang="en-US" sz="3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10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4289" y="294835"/>
            <a:ext cx="11613931" cy="11052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K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حل ( تقويم الوحدة الأولى ) صفحة ( 34 )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290" y="1524545"/>
            <a:ext cx="11613930" cy="7514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KW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ثانياً : اذكر ثلاثاً لكل مما يلي :</a:t>
            </a:r>
            <a:endParaRPr lang="en-US" sz="3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4289" y="2286038"/>
            <a:ext cx="116139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KW" sz="3200" b="1" dirty="0"/>
              <a:t>1 ) أهمية الفلسفة بالنسبة للفرد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294288" y="4284181"/>
            <a:ext cx="116139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KW" sz="3200" b="1" dirty="0"/>
              <a:t>2 ) أهمية الفلسفة بالنسبة للمجتمع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294288" y="2754090"/>
            <a:ext cx="10856435" cy="1463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 rtl="1">
              <a:buFont typeface="Wingdings" panose="05000000000000000000" pitchFamily="2" charset="2"/>
              <a:buChar char="§"/>
            </a:pPr>
            <a:r>
              <a:rPr lang="ar-KW" sz="2800" b="1" dirty="0">
                <a:solidFill>
                  <a:schemeClr val="accent5"/>
                </a:solidFill>
              </a:rPr>
              <a:t>تساعد</a:t>
            </a:r>
            <a:r>
              <a:rPr lang="ar-KW" sz="3200" b="1" dirty="0">
                <a:solidFill>
                  <a:schemeClr val="accent5"/>
                </a:solidFill>
              </a:rPr>
              <a:t> على فهم الإنسان لنفسه وللعالم</a:t>
            </a:r>
          </a:p>
          <a:p>
            <a:pPr marL="457200" indent="-457200" algn="just" rtl="1">
              <a:buFont typeface="Wingdings" panose="05000000000000000000" pitchFamily="2" charset="2"/>
              <a:buChar char="§"/>
            </a:pPr>
            <a:r>
              <a:rPr lang="ar-KW" sz="3200" b="1" dirty="0">
                <a:solidFill>
                  <a:schemeClr val="accent6"/>
                </a:solidFill>
              </a:rPr>
              <a:t>تنمية قدرات التفكير وحل المشكلات</a:t>
            </a:r>
          </a:p>
          <a:p>
            <a:pPr marL="457200" indent="-457200" algn="just" rtl="1">
              <a:buFont typeface="Wingdings" panose="05000000000000000000" pitchFamily="2" charset="2"/>
              <a:buChar char="§"/>
            </a:pPr>
            <a:r>
              <a:rPr lang="ar-KW" sz="3200" b="1" dirty="0">
                <a:solidFill>
                  <a:schemeClr val="accent5"/>
                </a:solidFill>
              </a:rPr>
              <a:t>إشباع الرغبة الطبيعية لدى الإنسان في المعرفة</a:t>
            </a:r>
          </a:p>
        </p:txBody>
      </p:sp>
      <p:sp>
        <p:nvSpPr>
          <p:cNvPr id="9" name="Rectangle 8"/>
          <p:cNvSpPr/>
          <p:nvPr/>
        </p:nvSpPr>
        <p:spPr>
          <a:xfrm>
            <a:off x="294287" y="4824690"/>
            <a:ext cx="10856435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 rtl="1">
              <a:buFont typeface="Wingdings" panose="05000000000000000000" pitchFamily="2" charset="2"/>
              <a:buChar char="§"/>
            </a:pPr>
            <a:r>
              <a:rPr lang="ar-KW" sz="2800" b="1" dirty="0">
                <a:solidFill>
                  <a:schemeClr val="accent6"/>
                </a:solidFill>
              </a:rPr>
              <a:t>اعتماد المؤسسات المدنية على الأفكار الفلسفية</a:t>
            </a:r>
          </a:p>
          <a:p>
            <a:pPr marL="457200" indent="-457200" algn="just" rtl="1">
              <a:buFont typeface="Wingdings" panose="05000000000000000000" pitchFamily="2" charset="2"/>
              <a:buChar char="§"/>
            </a:pPr>
            <a:r>
              <a:rPr lang="ar-KW" sz="2800" b="1" dirty="0">
                <a:solidFill>
                  <a:schemeClr val="accent5"/>
                </a:solidFill>
              </a:rPr>
              <a:t>تعد الفلسفة إحدى الركائز وأهم الدعائم لبناء الحضارة الإنساية</a:t>
            </a:r>
          </a:p>
          <a:p>
            <a:pPr marL="457200" indent="-457200" algn="just" rtl="1">
              <a:buFont typeface="Wingdings" panose="05000000000000000000" pitchFamily="2" charset="2"/>
              <a:buChar char="§"/>
            </a:pPr>
            <a:r>
              <a:rPr lang="ar-KW" sz="2800" b="1" dirty="0">
                <a:solidFill>
                  <a:schemeClr val="accent6"/>
                </a:solidFill>
              </a:rPr>
              <a:t>تعمل الفلسفة على نقد وتحليل الواقع الاجتماعي وعلاج مشكلاته وأمراضه</a:t>
            </a:r>
          </a:p>
          <a:p>
            <a:pPr marL="457200" indent="-457200" algn="just" rtl="1">
              <a:buFont typeface="Wingdings" panose="05000000000000000000" pitchFamily="2" charset="2"/>
              <a:buChar char="§"/>
            </a:pPr>
            <a:r>
              <a:rPr lang="ar-KW" sz="2800" b="1" dirty="0">
                <a:solidFill>
                  <a:schemeClr val="accent5"/>
                </a:solidFill>
              </a:rPr>
              <a:t>تقوم الأنظمة التربوية بناء الأفكار الفلسفية التي يؤمن بها المجتمع</a:t>
            </a:r>
            <a:endParaRPr lang="ar-KW" sz="32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919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4289" y="294835"/>
            <a:ext cx="11613931" cy="11052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K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حل ( تقويم الوحدة الأولى ) صفحة ( 35 )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290" y="1524545"/>
            <a:ext cx="11613930" cy="7514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KW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ثالثاً : ما المقصود بكل من :</a:t>
            </a:r>
            <a:endParaRPr lang="en-US" sz="3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4289" y="2616350"/>
            <a:ext cx="116139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KW" sz="3200" b="1" dirty="0"/>
              <a:t>2 ) الفيلسوف :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294288" y="4027758"/>
            <a:ext cx="116139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KW" sz="3200" b="1" dirty="0"/>
              <a:t>3 ) تعريف أرسطو للفلسفة :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294288" y="5439166"/>
            <a:ext cx="116139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KW" sz="3200" b="1" dirty="0"/>
              <a:t>4 ) تعريف جون ديوي للفلسفة :</a:t>
            </a:r>
          </a:p>
        </p:txBody>
      </p:sp>
      <p:sp>
        <p:nvSpPr>
          <p:cNvPr id="9" name="Rectangle 8"/>
          <p:cNvSpPr/>
          <p:nvPr/>
        </p:nvSpPr>
        <p:spPr>
          <a:xfrm>
            <a:off x="294288" y="2589687"/>
            <a:ext cx="9364720" cy="11242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ar-KW" sz="3200" b="1" dirty="0">
                <a:solidFill>
                  <a:schemeClr val="accent5"/>
                </a:solidFill>
              </a:rPr>
              <a:t>هو الشخص المحب للحكمة أي المقبل والباحث عن المعرفة بمعناها العام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4288" y="3953473"/>
            <a:ext cx="7583216" cy="11242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ar-KW" sz="3200" b="1" dirty="0">
                <a:solidFill>
                  <a:schemeClr val="accent6"/>
                </a:solidFill>
              </a:rPr>
              <a:t>هي العلم العام الذي تعرف فيه موضوعات العلوم كلها من حيث أسبابها ومبادئها الجوهرية وعللها الأولى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4287" y="5418421"/>
            <a:ext cx="7136525" cy="11242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ar-KW" sz="3200" b="1" dirty="0">
                <a:solidFill>
                  <a:schemeClr val="accent5"/>
                </a:solidFill>
              </a:rPr>
              <a:t>هي عملية تكوين نماذج يعمل بموجبها التفكير ويسير بمقتضاها العمل وبها تتقدم الحضارة</a:t>
            </a:r>
          </a:p>
        </p:txBody>
      </p:sp>
    </p:spTree>
    <p:extLst>
      <p:ext uri="{BB962C8B-B14F-4D97-AF65-F5344CB8AC3E}">
        <p14:creationId xmlns:p14="http://schemas.microsoft.com/office/powerpoint/2010/main" val="272793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4289" y="294835"/>
            <a:ext cx="11613931" cy="11052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K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حل ( تقويم الوحدة الأولى ) صفحة ( 35 )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290" y="1524545"/>
            <a:ext cx="11613930" cy="7102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KW" sz="3000" b="1" u="sng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رابعاً : ضع علامة ( </a:t>
            </a:r>
            <a:r>
              <a:rPr lang="en-US" sz="3000" b="1" u="sng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</a:t>
            </a:r>
            <a:r>
              <a:rPr lang="ar-KW" sz="3000" b="1" u="sng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 أما العبارة الصحيحة وعلامة ( </a:t>
            </a:r>
            <a:r>
              <a:rPr lang="en-US" sz="3000" b="1" u="sng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</a:t>
            </a:r>
            <a:r>
              <a:rPr lang="ar-KW" sz="3000" b="1" u="sng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 أمام العبارة غير الصحيحة :</a:t>
            </a:r>
            <a:endParaRPr lang="en-US" sz="3000" b="1" u="sng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4289" y="2790525"/>
            <a:ext cx="116139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 rtl="1">
              <a:lnSpc>
                <a:spcPct val="150000"/>
              </a:lnSpc>
              <a:buFont typeface="+mj-lt"/>
              <a:buAutoNum type="arabicParenR" startAt="2"/>
            </a:pPr>
            <a:r>
              <a:rPr lang="ar-KW" sz="3200" b="1" dirty="0"/>
              <a:t>اتفقت الاتجاهات الفلسفية والفلاسفة على مر العصور على تحديد مفهوم واحد متفق عليه للفلسفة .	    								(  	  )</a:t>
            </a:r>
            <a:endParaRPr lang="en-US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294290" y="4716968"/>
            <a:ext cx="116139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 rtl="1">
              <a:buFont typeface="+mj-lt"/>
              <a:buAutoNum type="arabicParenR" startAt="3"/>
            </a:pPr>
            <a:r>
              <a:rPr lang="ar-KW" sz="3200" b="1" dirty="0"/>
              <a:t>الفلسفة جهد عقلي وعملي قائم على أن الحكمة هدفها والسعادة غايتها .  (	  )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727308" y="3522913"/>
            <a:ext cx="6735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</a:t>
            </a:r>
            <a:endParaRPr lang="en-US" sz="6000" dirty="0">
              <a:solidFill>
                <a:schemeClr val="accent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7308" y="4538576"/>
            <a:ext cx="6735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</a:t>
            </a:r>
            <a:endParaRPr lang="en-US" sz="6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2" grpId="0"/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5192110" y="1008985"/>
            <a:ext cx="1645920" cy="128016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الحكمة</a:t>
            </a:r>
            <a:endParaRPr lang="en-US" sz="3200" dirty="0"/>
          </a:p>
        </p:txBody>
      </p:sp>
      <p:sp>
        <p:nvSpPr>
          <p:cNvPr id="33" name="Arrow: Left 32"/>
          <p:cNvSpPr/>
          <p:nvPr/>
        </p:nvSpPr>
        <p:spPr>
          <a:xfrm>
            <a:off x="6999890" y="1423093"/>
            <a:ext cx="599090" cy="451944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760840" y="1385255"/>
            <a:ext cx="2049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البداية</a:t>
            </a:r>
            <a:endParaRPr lang="en-US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34207" y="2460449"/>
            <a:ext cx="8954813" cy="751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KW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عندما تتجمع الخبرات الحيوية والتجارب لدى الإنسان </a:t>
            </a:r>
            <a:endParaRPr lang="en-US" sz="32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" name="Picture 3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5"/>
          <a:stretch/>
        </p:blipFill>
        <p:spPr>
          <a:xfrm>
            <a:off x="9553901" y="3183350"/>
            <a:ext cx="2148939" cy="3664138"/>
          </a:xfrm>
          <a:prstGeom prst="rect">
            <a:avLst/>
          </a:prstGeom>
        </p:spPr>
      </p:pic>
      <p:pic>
        <p:nvPicPr>
          <p:cNvPr id="37" name="Picture 3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r="50455"/>
          <a:stretch/>
        </p:blipFill>
        <p:spPr>
          <a:xfrm>
            <a:off x="457629" y="3225393"/>
            <a:ext cx="2148939" cy="366413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606568" y="3821744"/>
            <a:ext cx="694733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KW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تعكس على النفس الاتزان العقلي والعاطفي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606568" y="5199890"/>
            <a:ext cx="6947333" cy="751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KW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فيكون مرجعاً لمواجهة المشكلات وحل الأزمات</a:t>
            </a:r>
          </a:p>
        </p:txBody>
      </p:sp>
      <p:pic>
        <p:nvPicPr>
          <p:cNvPr id="42" name="Picture 4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069" y="95042"/>
            <a:ext cx="3486329" cy="72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98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/>
      <p:bldP spid="35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132321" y="1943505"/>
            <a:ext cx="4114800" cy="8229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حكماء الشرق القديم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Left Arrow 2"/>
          <p:cNvSpPr/>
          <p:nvPr/>
        </p:nvSpPr>
        <p:spPr>
          <a:xfrm>
            <a:off x="4432434" y="2119166"/>
            <a:ext cx="2699887" cy="471638"/>
          </a:xfrm>
          <a:prstGeom prst="leftArrow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7634" y="1943505"/>
            <a:ext cx="4114800" cy="8229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فلاسفة اليونان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00875" y="1665171"/>
            <a:ext cx="2531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انتقلت الفلسفة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385660" y="1482288"/>
            <a:ext cx="1097280" cy="63687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3503596" y="1482288"/>
            <a:ext cx="1097280" cy="63687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إلى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32321" y="3252560"/>
            <a:ext cx="4114800" cy="822960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الحكمة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Left Arrow 13"/>
          <p:cNvSpPr/>
          <p:nvPr/>
        </p:nvSpPr>
        <p:spPr>
          <a:xfrm>
            <a:off x="4432434" y="3428221"/>
            <a:ext cx="2699887" cy="471638"/>
          </a:xfrm>
          <a:prstGeom prst="leftArrow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17634" y="3252560"/>
            <a:ext cx="4114800" cy="822960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فلسفة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00875" y="2974226"/>
            <a:ext cx="2531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أصبحت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32321" y="4455563"/>
            <a:ext cx="4114800" cy="822960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الحكيم ( الحكماء )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Left Arrow 17"/>
          <p:cNvSpPr/>
          <p:nvPr/>
        </p:nvSpPr>
        <p:spPr>
          <a:xfrm>
            <a:off x="4432434" y="4631224"/>
            <a:ext cx="2699887" cy="471638"/>
          </a:xfrm>
          <a:prstGeom prst="leftArrow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17634" y="4455563"/>
            <a:ext cx="4114800" cy="822960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الفيلسوف ( الفلاسفة )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00875" y="4177229"/>
            <a:ext cx="2531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حل محله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32321" y="5732518"/>
            <a:ext cx="4114800" cy="822960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آراء وأفكار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Left Arrow 21"/>
          <p:cNvSpPr/>
          <p:nvPr/>
        </p:nvSpPr>
        <p:spPr>
          <a:xfrm>
            <a:off x="4432434" y="5908179"/>
            <a:ext cx="2699887" cy="471638"/>
          </a:xfrm>
          <a:prstGeom prst="leftArrow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17634" y="5732518"/>
            <a:ext cx="4114800" cy="822960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تساؤلات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00875" y="5425309"/>
            <a:ext cx="2531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تحولت إلى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949441" y="473419"/>
            <a:ext cx="3643162" cy="79177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الفلسفة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Left Arrow 25"/>
          <p:cNvSpPr/>
          <p:nvPr/>
        </p:nvSpPr>
        <p:spPr>
          <a:xfrm>
            <a:off x="4494999" y="633485"/>
            <a:ext cx="2454442" cy="4716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51837" y="473418"/>
            <a:ext cx="3643162" cy="79177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الحكمة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29752" y="194115"/>
            <a:ext cx="219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البداية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462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 animBg="1"/>
      <p:bldP spid="27" grpId="0"/>
      <p:bldP spid="28" grpId="0" animBg="1"/>
      <p:bldP spid="29" grpId="0" animBg="1"/>
      <p:bldP spid="30" grpId="0" animBg="1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6209" y="2957260"/>
            <a:ext cx="4846320" cy="914400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K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أول</a:t>
            </a:r>
            <a:r>
              <a:rPr lang="ar-KW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من استخدم </a:t>
            </a:r>
            <a:r>
              <a:rPr lang="ar-K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لفظ</a:t>
            </a:r>
            <a:r>
              <a:rPr lang="ar-KW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</a:t>
            </a:r>
            <a:r>
              <a:rPr lang="ar-KW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الفلسفة</a:t>
            </a:r>
            <a:r>
              <a:rPr lang="ar-KW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527" y="4456337"/>
            <a:ext cx="4846320" cy="914400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K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وأطلق</a:t>
            </a:r>
            <a:r>
              <a:rPr lang="ar-KW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على </a:t>
            </a:r>
            <a:r>
              <a:rPr lang="ar-K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نفسه</a:t>
            </a:r>
            <a:r>
              <a:rPr lang="ar-KW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اسم </a:t>
            </a:r>
            <a:r>
              <a:rPr lang="ar-KW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الفيلسوف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" r="10070"/>
          <a:stretch/>
        </p:blipFill>
        <p:spPr>
          <a:xfrm>
            <a:off x="6653051" y="218220"/>
            <a:ext cx="5284880" cy="63924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450595" y="481448"/>
            <a:ext cx="3777252" cy="1546086"/>
          </a:xfrm>
          <a:prstGeom prst="cloud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KW" sz="40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فيثاغورث</a:t>
            </a:r>
          </a:p>
        </p:txBody>
      </p:sp>
    </p:spTree>
    <p:extLst>
      <p:ext uri="{BB962C8B-B14F-4D97-AF65-F5344CB8AC3E}">
        <p14:creationId xmlns:p14="http://schemas.microsoft.com/office/powerpoint/2010/main" val="298481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8579" y="294835"/>
            <a:ext cx="1102535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أختلف</a:t>
            </a:r>
            <a:r>
              <a:rPr lang="ar-KW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الفلاسفة على مر العصور في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تحديد مفهوم الفلسفة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059" y="1226042"/>
            <a:ext cx="5626389" cy="21146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230650" y="3532154"/>
            <a:ext cx="3383280" cy="457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الفلسفة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09614" y="3532154"/>
            <a:ext cx="338328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الفيلسوف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8579" y="3532154"/>
            <a:ext cx="3383280" cy="4572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التفلسف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30650" y="4081330"/>
            <a:ext cx="3383280" cy="2377440"/>
          </a:xfrm>
          <a:prstGeom prst="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ar-KW" sz="24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محبـــة الحكمـــة</a:t>
            </a:r>
          </a:p>
          <a:p>
            <a:pPr algn="ctr"/>
            <a:r>
              <a:rPr lang="ar-KW" sz="24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وهـــي </a:t>
            </a:r>
            <a:r>
              <a:rPr lang="ar-KW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كلمة يونانية </a:t>
            </a:r>
            <a:r>
              <a:rPr lang="ar-KW" sz="24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تتكـــون من لفظيـــن 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09614" y="4081330"/>
            <a:ext cx="3383280" cy="2377440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هو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الشخص</a:t>
            </a:r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المحب للحكمة </a:t>
            </a:r>
          </a:p>
          <a:p>
            <a:pPr algn="ctr" rtl="1"/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أي المقبل والباحث عن المعرفة بمعناها العام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8579" y="4081330"/>
            <a:ext cx="3383280" cy="237744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جهد عقلي </a:t>
            </a:r>
          </a:p>
          <a:p>
            <a:pPr algn="ctr" rtl="1"/>
            <a:r>
              <a:rPr lang="ar-K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يستهدف</a:t>
            </a:r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 rtl="1"/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الكشف عن الحقيقة وإزالة الغموض </a:t>
            </a:r>
          </a:p>
          <a:p>
            <a:pPr algn="ctr" rtl="1"/>
            <a:r>
              <a:rPr lang="ar-K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عبر</a:t>
            </a:r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منهج ثابت ومحدد</a:t>
            </a:r>
            <a:endParaRPr lang="en-US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013733" y="5529817"/>
            <a:ext cx="1673772" cy="10734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4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ar-K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فيلــو</a:t>
            </a:r>
            <a:r>
              <a:rPr lang="ar-KW" sz="24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 </a:t>
            </a:r>
          </a:p>
          <a:p>
            <a:pPr algn="ctr"/>
            <a:r>
              <a:rPr lang="ar-KW" sz="24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وتعني </a:t>
            </a:r>
            <a:r>
              <a:rPr lang="ar-K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المحبة</a:t>
            </a:r>
            <a:r>
              <a:rPr lang="ar-KW" sz="24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5" name="Left Brace 14"/>
          <p:cNvSpPr/>
          <p:nvPr/>
        </p:nvSpPr>
        <p:spPr>
          <a:xfrm rot="5400000">
            <a:off x="9857731" y="4467318"/>
            <a:ext cx="258391" cy="1947935"/>
          </a:xfrm>
          <a:prstGeom prst="leftBrace">
            <a:avLst>
              <a:gd name="adj1" fmla="val 0"/>
              <a:gd name="adj2" fmla="val 50000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107756" y="5531239"/>
            <a:ext cx="1810406" cy="10734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4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ar-KW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صوفيــا</a:t>
            </a:r>
            <a:r>
              <a:rPr lang="ar-KW" sz="24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 </a:t>
            </a:r>
          </a:p>
          <a:p>
            <a:pPr algn="ctr"/>
            <a:r>
              <a:rPr lang="ar-KW" sz="24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وتعني </a:t>
            </a:r>
            <a:r>
              <a:rPr lang="ar-KW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الحكمة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183" y="5312090"/>
            <a:ext cx="1373770" cy="135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427" y="117803"/>
            <a:ext cx="6532711" cy="88463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614" y="1429050"/>
            <a:ext cx="1332470" cy="15809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ounded Rectangular Callout 5"/>
          <p:cNvSpPr/>
          <p:nvPr/>
        </p:nvSpPr>
        <p:spPr>
          <a:xfrm>
            <a:off x="609600" y="1595081"/>
            <a:ext cx="9239810" cy="1366787"/>
          </a:xfrm>
          <a:prstGeom prst="wedgeRoundRectCallout">
            <a:avLst>
              <a:gd name="adj1" fmla="val 52378"/>
              <a:gd name="adj2" fmla="val -31866"/>
              <a:gd name="adj3" fmla="val 16667"/>
            </a:avLst>
          </a:prstGeom>
          <a:ln w="381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أرسطو : الفلسفة</a:t>
            </a: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هي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العلم العام </a:t>
            </a: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الذي تعرف فيه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موضوعات العلوم كلها </a:t>
            </a: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حيث أسبابها ومبادئها الجوهرية وعللها الأولى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665785"/>
            <a:ext cx="1666382" cy="19468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ounded Rectangular Callout 14"/>
          <p:cNvSpPr/>
          <p:nvPr/>
        </p:nvSpPr>
        <p:spPr>
          <a:xfrm>
            <a:off x="2600427" y="3996827"/>
            <a:ext cx="8875657" cy="1366787"/>
          </a:xfrm>
          <a:prstGeom prst="wedgeRoundRectCallout">
            <a:avLst>
              <a:gd name="adj1" fmla="val -52674"/>
              <a:gd name="adj2" fmla="val -24120"/>
              <a:gd name="adj3" fmla="val 16667"/>
            </a:avLst>
          </a:prstGeom>
          <a:ln w="38100">
            <a:solidFill>
              <a:schemeClr val="accent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الكندي : الفلسفة</a:t>
            </a: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هي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الأشياء </a:t>
            </a: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بحقائقها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بقدر طاقة الإنسان</a:t>
            </a:r>
          </a:p>
        </p:txBody>
      </p:sp>
    </p:spTree>
    <p:extLst>
      <p:ext uri="{BB962C8B-B14F-4D97-AF65-F5344CB8AC3E}">
        <p14:creationId xmlns:p14="http://schemas.microsoft.com/office/powerpoint/2010/main" val="313520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5"/>
          <p:cNvSpPr/>
          <p:nvPr/>
        </p:nvSpPr>
        <p:spPr>
          <a:xfrm>
            <a:off x="714703" y="1608094"/>
            <a:ext cx="8796054" cy="1366787"/>
          </a:xfrm>
          <a:prstGeom prst="wedgeRoundRectCallout">
            <a:avLst>
              <a:gd name="adj1" fmla="val 52378"/>
              <a:gd name="adj2" fmla="val -31866"/>
              <a:gd name="adj3" fmla="val 16667"/>
            </a:avLst>
          </a:prstGeom>
          <a:ln w="38100"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ديكارت : </a:t>
            </a: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الفلسفة بمثابة شجرة جذورها الميتافيزيقا وجذعها الفيزيا وأغصانها المتفرعة هي بقية العلوم ، وبخاصة الطب والميكانيكا والأخلاق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ular Callout 14"/>
          <p:cNvSpPr/>
          <p:nvPr/>
        </p:nvSpPr>
        <p:spPr>
          <a:xfrm>
            <a:off x="2743200" y="4301627"/>
            <a:ext cx="8726907" cy="1366787"/>
          </a:xfrm>
          <a:prstGeom prst="wedgeRoundRectCallout">
            <a:avLst>
              <a:gd name="adj1" fmla="val -52674"/>
              <a:gd name="adj2" fmla="val -24120"/>
              <a:gd name="adj3" fmla="val 16667"/>
            </a:avLst>
          </a:prstGeom>
          <a:ln w="38100"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جون ديوي : </a:t>
            </a: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الفلسفة هي عملية تكوين نماذج يعمل بموجبها التفكير ويسير بمقتضاها العمل وبها تتقدم الحضارة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725" y="1326163"/>
            <a:ext cx="1666382" cy="19526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03" y="3807711"/>
            <a:ext cx="1666382" cy="19526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427" y="117803"/>
            <a:ext cx="6532711" cy="88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400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759" y="252137"/>
            <a:ext cx="3822124" cy="775605"/>
          </a:xfrm>
          <a:prstGeom prst="rect">
            <a:avLst/>
          </a:prstGeom>
        </p:spPr>
      </p:pic>
      <p:sp>
        <p:nvSpPr>
          <p:cNvPr id="8" name="Left Brace 7"/>
          <p:cNvSpPr/>
          <p:nvPr/>
        </p:nvSpPr>
        <p:spPr>
          <a:xfrm rot="5400000">
            <a:off x="5812920" y="-2568414"/>
            <a:ext cx="490337" cy="8023524"/>
          </a:xfrm>
          <a:prstGeom prst="leftBrace">
            <a:avLst>
              <a:gd name="adj1" fmla="val 0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450316" y="1688514"/>
            <a:ext cx="3149141" cy="6512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للفرد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1755" y="1688514"/>
            <a:ext cx="3149141" cy="6512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للمجتمع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5421" y="2434644"/>
            <a:ext cx="521208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rtl="1"/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تساعد</a:t>
            </a:r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على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فهم الإنسان </a:t>
            </a:r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لنفسه وللعالم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5421" y="3147283"/>
            <a:ext cx="521208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rtl="1"/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تنمية</a:t>
            </a:r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قدرات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التفكير وحل المشكلات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85421" y="3859922"/>
            <a:ext cx="521208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rtl="1"/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إشباع</a:t>
            </a:r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الرغبة الطبيعية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لدى الإنسان </a:t>
            </a:r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المعرفة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2627" y="2434644"/>
            <a:ext cx="5212080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اعتماد المؤسسات المدنية على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الأفكار الفلسفية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2627" y="3483653"/>
            <a:ext cx="5212080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تعد الفلسفة إحدى الركائز وأهم الدعائم لبناء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الحضارة الإنساية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2627" y="4565624"/>
            <a:ext cx="5212080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تعمل الفلسفة على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نقد وتحليل الواقع الاجتماعي</a:t>
            </a:r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علاج</a:t>
            </a:r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مشكلاته وأمراضه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2627" y="5647595"/>
            <a:ext cx="5212080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تقوم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الأنظمة التربوية </a:t>
            </a:r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بناء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الأفكار الفلسفية </a:t>
            </a:r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التي يؤمن بها المجتمع</a:t>
            </a:r>
          </a:p>
        </p:txBody>
      </p:sp>
    </p:spTree>
    <p:extLst>
      <p:ext uri="{BB962C8B-B14F-4D97-AF65-F5344CB8AC3E}">
        <p14:creationId xmlns:p14="http://schemas.microsoft.com/office/powerpoint/2010/main" val="331843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460937" y="4782206"/>
            <a:ext cx="9144000" cy="1470955"/>
          </a:xfrm>
        </p:spPr>
        <p:txBody>
          <a:bodyPr>
            <a:normAutofit/>
          </a:bodyPr>
          <a:lstStyle/>
          <a:p>
            <a:pPr algn="ctr" rtl="1"/>
            <a:r>
              <a:rPr lang="ar-KW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التقويم</a:t>
            </a:r>
            <a:endParaRPr lang="en-US" sz="66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870" y="2617075"/>
            <a:ext cx="2850134" cy="1280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8457" t="21471" r="21237" b="50000"/>
          <a:stretch/>
        </p:blipFill>
        <p:spPr>
          <a:xfrm>
            <a:off x="11205144" y="204686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3611" t="22085" r="36083" b="49386"/>
          <a:stretch/>
        </p:blipFill>
        <p:spPr>
          <a:xfrm>
            <a:off x="10193457" y="923107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4265" t="21266" r="65429" b="50205"/>
          <a:stretch/>
        </p:blipFill>
        <p:spPr>
          <a:xfrm>
            <a:off x="11205144" y="2605300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9534" t="20858" r="80160" b="50613"/>
          <a:stretch/>
        </p:blipFill>
        <p:spPr>
          <a:xfrm>
            <a:off x="11205144" y="4407217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83493" t="43583" r="6107" b="27121"/>
          <a:stretch/>
        </p:blipFill>
        <p:spPr>
          <a:xfrm>
            <a:off x="1221280" y="923107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54876" t="43322" r="34724" b="27382"/>
          <a:stretch/>
        </p:blipFill>
        <p:spPr>
          <a:xfrm>
            <a:off x="181018" y="204686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41195" t="43322" r="48405" b="27382"/>
          <a:stretch/>
        </p:blipFill>
        <p:spPr>
          <a:xfrm>
            <a:off x="181018" y="2617075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12019" t="43322" r="77581" b="27382"/>
          <a:stretch/>
        </p:blipFill>
        <p:spPr>
          <a:xfrm>
            <a:off x="187574" y="4407217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831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566</Words>
  <Application>Microsoft Office PowerPoint</Application>
  <PresentationFormat>Custom</PresentationFormat>
  <Paragraphs>96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أولا : (أ) مفهوم الفلسفة (ب) أهمية الفلسفة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التقويم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الفلسفة</dc:title>
  <dc:creator>athari .m</dc:creator>
  <cp:lastModifiedBy>Ahmed</cp:lastModifiedBy>
  <cp:revision>22</cp:revision>
  <dcterms:created xsi:type="dcterms:W3CDTF">2016-10-15T20:13:50Z</dcterms:created>
  <dcterms:modified xsi:type="dcterms:W3CDTF">2019-11-01T16:41:28Z</dcterms:modified>
</cp:coreProperties>
</file>