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4" r:id="rId5"/>
    <p:sldId id="283" r:id="rId6"/>
    <p:sldId id="285" r:id="rId7"/>
    <p:sldId id="270" r:id="rId8"/>
    <p:sldId id="271" r:id="rId9"/>
    <p:sldId id="274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E57"/>
    <a:srgbClr val="F7A60C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108768"/>
            <a:ext cx="9144000" cy="1650682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KW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 : أولا : </a:t>
            </a: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جـ ) علاقة الفلسفة بالدين ( رأي ابن رشد 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60937" y="5461318"/>
            <a:ext cx="9144000" cy="1650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/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rgbClr val="7030A0">
              <a:alpha val="26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4000" b="1" dirty="0"/>
              <a:t>حل ( تقويم الوحدة الأولى ) صفحة ( 36 )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أجب عن الاسئلة التالية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50000"/>
              </a:lnSpc>
              <a:buFont typeface="+mj-lt"/>
              <a:buAutoNum type="arabicParenR" startAt="4"/>
            </a:pPr>
            <a:r>
              <a:rPr lang="ar-KW" sz="3200" b="1" dirty="0"/>
              <a:t>كيف يرى ( ابن رشد ) العلاقة بين الفلسفة والدين 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759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82" y="216100"/>
            <a:ext cx="4937143" cy="9383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779" y="1061545"/>
            <a:ext cx="11603421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علاقة </a:t>
            </a:r>
            <a:r>
              <a:rPr lang="ar-KW" sz="2800" b="1" dirty="0">
                <a:solidFill>
                  <a:srgbClr val="C00000"/>
                </a:solidFill>
              </a:rPr>
              <a:t>قديمة</a:t>
            </a:r>
            <a:r>
              <a:rPr lang="ar-KW" sz="2800" b="1" dirty="0">
                <a:solidFill>
                  <a:schemeClr val="tx1"/>
                </a:solidFill>
              </a:rPr>
              <a:t> و</a:t>
            </a:r>
            <a:r>
              <a:rPr lang="ar-KW" sz="2800" b="1" dirty="0">
                <a:solidFill>
                  <a:srgbClr val="C00000"/>
                </a:solidFill>
              </a:rPr>
              <a:t>متجددة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779" y="1732499"/>
            <a:ext cx="11603421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</a:rPr>
              <a:t>فقد ناقش </a:t>
            </a:r>
            <a:r>
              <a:rPr lang="ar-KW" sz="2800" b="1" dirty="0">
                <a:solidFill>
                  <a:srgbClr val="C00000"/>
                </a:solidFill>
              </a:rPr>
              <a:t>الفلاسفة</a:t>
            </a:r>
            <a:r>
              <a:rPr lang="ar-KW" sz="2800" b="1" dirty="0">
                <a:solidFill>
                  <a:schemeClr val="tx1"/>
                </a:solidFill>
              </a:rPr>
              <a:t> عبر </a:t>
            </a:r>
            <a:r>
              <a:rPr lang="ar-KW" sz="2800" b="1" dirty="0">
                <a:solidFill>
                  <a:srgbClr val="C00000"/>
                </a:solidFill>
              </a:rPr>
              <a:t>المراحل</a:t>
            </a:r>
            <a:r>
              <a:rPr lang="ar-KW" sz="2800" b="1" dirty="0">
                <a:solidFill>
                  <a:schemeClr val="tx1"/>
                </a:solidFill>
              </a:rPr>
              <a:t> المختلفة لتاريخ الفلسفة مسائل دينية متعددة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7218891" y="-1005410"/>
            <a:ext cx="551457" cy="750312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35408" y="2352915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23804" y="3090446"/>
            <a:ext cx="1645920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المرحلة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القديمة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835544" y="2755982"/>
            <a:ext cx="0" cy="27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8144" y="2751070"/>
            <a:ext cx="0" cy="274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45750" y="3104389"/>
            <a:ext cx="2693535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المرحلة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الوسيطة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( </a:t>
            </a:r>
            <a:r>
              <a:rPr lang="ar-KW" sz="2800" b="1" dirty="0">
                <a:solidFill>
                  <a:srgbClr val="C00000"/>
                </a:solidFill>
              </a:rPr>
              <a:t>العصور الوسطى 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5184" y="3123242"/>
            <a:ext cx="1645920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المرحلة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الحديثة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0099" y="3090446"/>
            <a:ext cx="1645920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المرحلة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المعاصرة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5750" y="3030302"/>
            <a:ext cx="2693535" cy="1566524"/>
          </a:xfrm>
          <a:prstGeom prst="ellipse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90919" y="4723364"/>
            <a:ext cx="6289249" cy="1182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تميزت</a:t>
            </a:r>
            <a:r>
              <a:rPr lang="ar-KW" sz="2800" b="1" dirty="0">
                <a:solidFill>
                  <a:schemeClr val="tx1"/>
                </a:solidFill>
              </a:rPr>
              <a:t> بمناقشتها ل</a:t>
            </a:r>
            <a:r>
              <a:rPr lang="ar-KW" sz="2800" b="1" dirty="0">
                <a:solidFill>
                  <a:srgbClr val="C00000"/>
                </a:solidFill>
              </a:rPr>
              <a:t>علاقة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الفلسفة في الدين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سواء في الفلسفة اليهودية أو المسيحية أو الإسلامية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3779" y="5980651"/>
            <a:ext cx="11603421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2400" b="1" dirty="0">
                <a:solidFill>
                  <a:schemeClr val="tx1"/>
                </a:solidFill>
              </a:rPr>
              <a:t>وتم التعبير على هذه المناقشة بالتوفيق بين </a:t>
            </a:r>
            <a:r>
              <a:rPr lang="ar-KW" sz="2400" b="1" dirty="0">
                <a:solidFill>
                  <a:srgbClr val="C00000"/>
                </a:solidFill>
              </a:rPr>
              <a:t>الفلسفة والدين </a:t>
            </a:r>
            <a:r>
              <a:rPr lang="ar-KW" sz="2400" b="1" dirty="0">
                <a:solidFill>
                  <a:schemeClr val="tx1"/>
                </a:solidFill>
              </a:rPr>
              <a:t>أو </a:t>
            </a:r>
            <a:r>
              <a:rPr lang="ar-KW" sz="2400" b="1" dirty="0">
                <a:solidFill>
                  <a:srgbClr val="C00000"/>
                </a:solidFill>
              </a:rPr>
              <a:t>الحكمة والشريعة </a:t>
            </a:r>
            <a:r>
              <a:rPr lang="ar-KW" sz="2400" b="1" dirty="0">
                <a:solidFill>
                  <a:schemeClr val="tx1"/>
                </a:solidFill>
              </a:rPr>
              <a:t>أو </a:t>
            </a:r>
            <a:r>
              <a:rPr lang="ar-KW" sz="2400" b="1" dirty="0">
                <a:solidFill>
                  <a:srgbClr val="C00000"/>
                </a:solidFill>
              </a:rPr>
              <a:t>العقل والنقل </a:t>
            </a:r>
            <a:r>
              <a:rPr lang="ar-KW" sz="2400" b="1" dirty="0">
                <a:solidFill>
                  <a:schemeClr val="tx1"/>
                </a:solidFill>
              </a:rPr>
              <a:t>أو </a:t>
            </a:r>
            <a:r>
              <a:rPr lang="ar-KW" sz="2400" b="1" dirty="0">
                <a:solidFill>
                  <a:srgbClr val="C00000"/>
                </a:solidFill>
              </a:rPr>
              <a:t>العقل والوحي </a:t>
            </a:r>
          </a:p>
        </p:txBody>
      </p:sp>
    </p:spTree>
    <p:extLst>
      <p:ext uri="{BB962C8B-B14F-4D97-AF65-F5344CB8AC3E}">
        <p14:creationId xmlns:p14="http://schemas.microsoft.com/office/powerpoint/2010/main" val="1178788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4" grpId="0"/>
      <p:bldP spid="15" grpId="0"/>
      <p:bldP spid="16" grpId="0"/>
      <p:bldP spid="17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693170"/>
            <a:ext cx="4965247" cy="5155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39" y="284798"/>
            <a:ext cx="11357615" cy="1337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</a:rPr>
              <a:t>ومن بين </a:t>
            </a:r>
            <a:r>
              <a:rPr lang="ar-KW" sz="2800" b="1" dirty="0">
                <a:solidFill>
                  <a:srgbClr val="C00000"/>
                </a:solidFill>
              </a:rPr>
              <a:t>فلاسفة الإسلام </a:t>
            </a:r>
          </a:p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</a:rPr>
              <a:t>الذين قدموا وجهة نظر أساسية ومتميزة في هذه المناقشة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57" y="2011212"/>
            <a:ext cx="3830652" cy="91162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4" y="4362154"/>
            <a:ext cx="5870685" cy="238142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57" y="2790159"/>
            <a:ext cx="2251251" cy="1583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409" t="4153" r="19479" b="1668"/>
          <a:stretch/>
        </p:blipFill>
        <p:spPr>
          <a:xfrm>
            <a:off x="815864" y="1745620"/>
            <a:ext cx="5730749" cy="50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/>
          <p:cNvSpPr/>
          <p:nvPr/>
        </p:nvSpPr>
        <p:spPr>
          <a:xfrm>
            <a:off x="6791566" y="162622"/>
            <a:ext cx="4297680" cy="548640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الفلسفة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057244" y="162622"/>
            <a:ext cx="4389120" cy="54864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الديـــن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6242926" y="780221"/>
            <a:ext cx="5394960" cy="2849091"/>
          </a:xfrm>
          <a:prstGeom prst="bracePai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rgbClr val="C00000"/>
                </a:solidFill>
              </a:rPr>
              <a:t>النظر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في </a:t>
            </a:r>
            <a:r>
              <a:rPr lang="ar-KW" sz="2400" b="1" dirty="0">
                <a:solidFill>
                  <a:srgbClr val="C00000"/>
                </a:solidFill>
              </a:rPr>
              <a:t>الموجودات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واعتبارها من جهة </a:t>
            </a:r>
            <a:r>
              <a:rPr lang="ar-KW" sz="2400" b="1" dirty="0">
                <a:solidFill>
                  <a:srgbClr val="C00000"/>
                </a:solidFill>
              </a:rPr>
              <a:t>دلالتها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على </a:t>
            </a:r>
            <a:r>
              <a:rPr lang="ar-KW" sz="2400" b="1" dirty="0">
                <a:solidFill>
                  <a:srgbClr val="C00000"/>
                </a:solidFill>
              </a:rPr>
              <a:t>الصانع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ar-KW" sz="2400" b="1" dirty="0">
              <a:solidFill>
                <a:srgbClr val="C00000"/>
              </a:solidFill>
            </a:endParaRPr>
          </a:p>
          <a:p>
            <a:pPr algn="ctr"/>
            <a:r>
              <a:rPr lang="ar-KW" sz="2400" b="1" dirty="0">
                <a:solidFill>
                  <a:srgbClr val="C00000"/>
                </a:solidFill>
              </a:rPr>
              <a:t>أي </a:t>
            </a:r>
            <a:r>
              <a:rPr lang="ar-KW" sz="2400" b="1" dirty="0"/>
              <a:t>هي</a:t>
            </a:r>
            <a:r>
              <a:rPr lang="ar-KW" sz="2400" b="1" dirty="0">
                <a:solidFill>
                  <a:srgbClr val="C00000"/>
                </a:solidFill>
              </a:rPr>
              <a:t> </a:t>
            </a:r>
            <a:r>
              <a:rPr lang="ar-KW" sz="2400" b="1" dirty="0"/>
              <a:t>نوع من </a:t>
            </a:r>
            <a:r>
              <a:rPr lang="ar-KW" sz="2400" b="1" dirty="0">
                <a:solidFill>
                  <a:srgbClr val="C00000"/>
                </a:solidFill>
              </a:rPr>
              <a:t>البحث العقلي </a:t>
            </a:r>
          </a:p>
          <a:p>
            <a:pPr algn="ctr"/>
            <a:r>
              <a:rPr lang="ar-KW" sz="2400" b="1" dirty="0"/>
              <a:t>في العالم والحياة والانسان </a:t>
            </a:r>
          </a:p>
          <a:p>
            <a:pPr algn="ctr"/>
            <a:r>
              <a:rPr lang="ar-KW" sz="2400" b="1" dirty="0"/>
              <a:t>ومحاولة الكشف عن </a:t>
            </a:r>
            <a:r>
              <a:rPr lang="ar-KW" sz="2400" b="1" dirty="0">
                <a:solidFill>
                  <a:srgbClr val="C00000"/>
                </a:solidFill>
              </a:rPr>
              <a:t>الحكمة الآلهية </a:t>
            </a:r>
            <a:r>
              <a:rPr lang="ar-KW" sz="2400" b="1" dirty="0"/>
              <a:t>في هذه المجالات الثلاثة </a:t>
            </a:r>
            <a:endParaRPr lang="en-US" sz="2400" b="1" dirty="0"/>
          </a:p>
        </p:txBody>
      </p:sp>
      <p:sp>
        <p:nvSpPr>
          <p:cNvPr id="11" name="Double Brace 10"/>
          <p:cNvSpPr/>
          <p:nvPr/>
        </p:nvSpPr>
        <p:spPr>
          <a:xfrm>
            <a:off x="554324" y="780222"/>
            <a:ext cx="5394960" cy="2849090"/>
          </a:xfrm>
          <a:prstGeom prst="bracePai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endParaRPr lang="ar-KW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مجموعة </a:t>
            </a:r>
            <a:r>
              <a:rPr lang="ar-KW" sz="2400" b="1" dirty="0">
                <a:solidFill>
                  <a:srgbClr val="C00000"/>
                </a:solidFill>
              </a:rPr>
              <a:t>الحقائق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التي </a:t>
            </a:r>
            <a:r>
              <a:rPr lang="ar-KW" sz="2400" b="1" dirty="0">
                <a:solidFill>
                  <a:srgbClr val="C00000"/>
                </a:solidFill>
              </a:rPr>
              <a:t>أوحى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الله </a:t>
            </a:r>
            <a:r>
              <a:rPr lang="ar-KW" sz="2400" b="1" dirty="0">
                <a:solidFill>
                  <a:srgbClr val="C00000"/>
                </a:solidFill>
              </a:rPr>
              <a:t>بها</a:t>
            </a:r>
            <a:r>
              <a:rPr lang="ar-KW" sz="2400" b="1" dirty="0">
                <a:solidFill>
                  <a:schemeClr val="accent5">
                    <a:lumMod val="50000"/>
                  </a:schemeClr>
                </a:solidFill>
              </a:rPr>
              <a:t> الأنبياء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43" y="780221"/>
            <a:ext cx="851752" cy="70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xplosion: 8 Points 4"/>
          <p:cNvSpPr/>
          <p:nvPr/>
        </p:nvSpPr>
        <p:spPr>
          <a:xfrm>
            <a:off x="5087291" y="1466578"/>
            <a:ext cx="2017629" cy="1476375"/>
          </a:xfrm>
          <a:prstGeom prst="irregularSeal1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التعريف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258625" y="3846465"/>
            <a:ext cx="569595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أوجه الاتفاق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5826422" y="1615279"/>
            <a:ext cx="560354" cy="62576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7160473" y="5024284"/>
            <a:ext cx="411480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الموضوع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0473" y="5648556"/>
            <a:ext cx="4114800" cy="10058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وهو معرفة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( </a:t>
            </a:r>
            <a:r>
              <a:rPr lang="ar-KW" sz="2800" b="1" dirty="0">
                <a:solidFill>
                  <a:srgbClr val="002060"/>
                </a:solidFill>
              </a:rPr>
              <a:t>الله</a:t>
            </a:r>
            <a:r>
              <a:rPr lang="ar-KW" sz="2800" b="1" dirty="0">
                <a:solidFill>
                  <a:schemeClr val="tx1"/>
                </a:solidFill>
              </a:rPr>
              <a:t> – </a:t>
            </a:r>
            <a:r>
              <a:rPr lang="ar-KW" sz="2800" b="1" dirty="0">
                <a:solidFill>
                  <a:srgbClr val="002060"/>
                </a:solidFill>
              </a:rPr>
              <a:t>العالم</a:t>
            </a:r>
            <a:r>
              <a:rPr lang="ar-KW" sz="2800" b="1" dirty="0">
                <a:solidFill>
                  <a:schemeClr val="tx1"/>
                </a:solidFill>
              </a:rPr>
              <a:t> – </a:t>
            </a:r>
            <a:r>
              <a:rPr lang="ar-KW" sz="2800" b="1" dirty="0">
                <a:solidFill>
                  <a:srgbClr val="002060"/>
                </a:solidFill>
              </a:rPr>
              <a:t>الحياة</a:t>
            </a:r>
            <a:r>
              <a:rPr lang="ar-KW" sz="2800" b="1" dirty="0">
                <a:solidFill>
                  <a:schemeClr val="tx1"/>
                </a:solidFill>
              </a:rPr>
              <a:t> – </a:t>
            </a:r>
            <a:r>
              <a:rPr lang="ar-KW" sz="2800" b="1" dirty="0">
                <a:solidFill>
                  <a:srgbClr val="002060"/>
                </a:solidFill>
              </a:rPr>
              <a:t>الانسان</a:t>
            </a:r>
            <a:r>
              <a:rPr lang="ar-KW" sz="28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20371" y="5024284"/>
            <a:ext cx="411480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الغاية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0371" y="5648556"/>
            <a:ext cx="4114800" cy="10058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البحث عن الحقيقة</a:t>
            </a:r>
          </a:p>
        </p:txBody>
      </p:sp>
    </p:spTree>
    <p:extLst>
      <p:ext uri="{BB962C8B-B14F-4D97-AF65-F5344CB8AC3E}">
        <p14:creationId xmlns:p14="http://schemas.microsoft.com/office/powerpoint/2010/main" val="2249026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uiExpand="1" build="p" animBg="1"/>
      <p:bldP spid="11" grpId="0" uiExpand="1" build="p" animBg="1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6880056" y="2151622"/>
            <a:ext cx="4297680" cy="548640"/>
          </a:xfrm>
          <a:prstGeom prst="round2Diag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الفلسفة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1145734" y="2151622"/>
            <a:ext cx="4389120" cy="54864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الديـــن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254288" y="156494"/>
            <a:ext cx="5695950" cy="548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أوجه الاختلاف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5804532" y="-1257383"/>
            <a:ext cx="560354" cy="625765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4044862" y="962088"/>
            <a:ext cx="4114800" cy="548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منهج المعرفة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0056" y="2836420"/>
            <a:ext cx="4297680" cy="139267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تعتمد </a:t>
            </a:r>
            <a:r>
              <a:rPr lang="ar-KW" sz="2800" b="1" dirty="0">
                <a:solidFill>
                  <a:schemeClr val="tx1"/>
                </a:solidFill>
              </a:rPr>
              <a:t>على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( </a:t>
            </a:r>
            <a:r>
              <a:rPr lang="ar-KW" sz="2800" b="1" dirty="0">
                <a:solidFill>
                  <a:srgbClr val="C00000"/>
                </a:solidFill>
              </a:rPr>
              <a:t>العقل والبرهان 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5734" y="2836420"/>
            <a:ext cx="4389120" cy="139267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يعتمد </a:t>
            </a:r>
            <a:r>
              <a:rPr lang="ar-KW" sz="2800" b="1" dirty="0">
                <a:solidFill>
                  <a:schemeClr val="tx1"/>
                </a:solidFill>
              </a:rPr>
              <a:t>على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( </a:t>
            </a:r>
            <a:r>
              <a:rPr lang="ar-KW" sz="2800" b="1" dirty="0">
                <a:solidFill>
                  <a:srgbClr val="C00000"/>
                </a:solidFill>
              </a:rPr>
              <a:t>النقل </a:t>
            </a:r>
            <a:r>
              <a:rPr lang="ar-KW" sz="2800" b="1" dirty="0">
                <a:solidFill>
                  <a:schemeClr val="tx1"/>
                </a:solidFill>
              </a:rPr>
              <a:t>أو</a:t>
            </a:r>
            <a:r>
              <a:rPr lang="ar-KW" sz="2800" b="1" dirty="0">
                <a:solidFill>
                  <a:srgbClr val="C00000"/>
                </a:solidFill>
              </a:rPr>
              <a:t> الوحي </a:t>
            </a:r>
            <a:r>
              <a:rPr lang="ar-KW" sz="2800" b="1" dirty="0">
                <a:solidFill>
                  <a:schemeClr val="tx1"/>
                </a:solidFill>
              </a:rPr>
              <a:t>و</a:t>
            </a:r>
            <a:r>
              <a:rPr lang="ar-KW" sz="2800" b="1" dirty="0">
                <a:solidFill>
                  <a:srgbClr val="C00000"/>
                </a:solidFill>
              </a:rPr>
              <a:t>الإيمان </a:t>
            </a:r>
            <a:r>
              <a:rPr lang="ar-KW" sz="2800" b="1" dirty="0">
                <a:solidFill>
                  <a:schemeClr val="tx1"/>
                </a:solidFill>
              </a:rPr>
              <a:t>مع</a:t>
            </a:r>
            <a:r>
              <a:rPr lang="ar-KW" sz="2800" b="1" dirty="0">
                <a:solidFill>
                  <a:srgbClr val="C00000"/>
                </a:solidFill>
              </a:rPr>
              <a:t> استخدام العقل 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5822085" y="-872349"/>
            <a:ext cx="560354" cy="10763250"/>
          </a:xfrm>
          <a:prstGeom prst="rightBrace">
            <a:avLst>
              <a:gd name="adj1" fmla="val 30598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3254288" y="4899944"/>
            <a:ext cx="5695950" cy="548640"/>
          </a:xfrm>
          <a:prstGeom prst="round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طريقة حل الاختلاف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5734" y="5559074"/>
            <a:ext cx="10032002" cy="920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</a:rPr>
              <a:t>التأويل البرهاني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أو كما يقول ابن رشد : </a:t>
            </a:r>
            <a:r>
              <a:rPr lang="ar-KW" sz="2800" b="1" dirty="0">
                <a:solidFill>
                  <a:srgbClr val="002060"/>
                </a:solidFill>
              </a:rPr>
              <a:t>"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</a:rPr>
              <a:t>إخراج </a:t>
            </a:r>
            <a:r>
              <a:rPr lang="ar-KW" sz="2800" b="1" dirty="0">
                <a:solidFill>
                  <a:srgbClr val="C00000"/>
                </a:solidFill>
              </a:rPr>
              <a:t>دلالة اللفظ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</a:rPr>
              <a:t>من الدلالة </a:t>
            </a:r>
            <a:r>
              <a:rPr lang="ar-KW" sz="2800" b="1" dirty="0">
                <a:solidFill>
                  <a:srgbClr val="C00000"/>
                </a:solidFill>
              </a:rPr>
              <a:t>الحقيقية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</a:rPr>
              <a:t> إلى الدلالة </a:t>
            </a:r>
            <a:r>
              <a:rPr lang="ar-KW" sz="2800" b="1" dirty="0">
                <a:solidFill>
                  <a:srgbClr val="C00000"/>
                </a:solidFill>
              </a:rPr>
              <a:t>المجازية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KW" sz="2800" b="1" dirty="0">
                <a:solidFill>
                  <a:schemeClr val="tx1"/>
                </a:solidFill>
              </a:rPr>
              <a:t>"</a:t>
            </a:r>
            <a:r>
              <a:rPr lang="ar-KW" sz="2800" b="1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398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/>
          <p:cNvSpPr/>
          <p:nvPr/>
        </p:nvSpPr>
        <p:spPr>
          <a:xfrm>
            <a:off x="8776355" y="137399"/>
            <a:ext cx="3079675" cy="1974206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النتيجة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904973" y="2308627"/>
            <a:ext cx="9495359" cy="731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إذا كانت </a:t>
            </a:r>
            <a:r>
              <a:rPr lang="ar-KW" sz="2800" b="1" dirty="0">
                <a:solidFill>
                  <a:srgbClr val="C00000"/>
                </a:solidFill>
              </a:rPr>
              <a:t>الفلسفة حق والدين حق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04974" y="3165142"/>
            <a:ext cx="9495359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فإن الحق كما قال ابن رشد ( </a:t>
            </a:r>
            <a:r>
              <a:rPr lang="ar-KW" sz="2800" b="1" dirty="0">
                <a:solidFill>
                  <a:srgbClr val="C00000"/>
                </a:solidFill>
              </a:rPr>
              <a:t>لا يضاد الحق بل يوافقه ويشهد له 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  <a:endParaRPr lang="ar-KW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904973" y="4034347"/>
            <a:ext cx="9495359" cy="731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إن </a:t>
            </a:r>
            <a:r>
              <a:rPr lang="ar-KW" sz="2800" b="1" dirty="0">
                <a:solidFill>
                  <a:srgbClr val="C00000"/>
                </a:solidFill>
              </a:rPr>
              <a:t>الاتفاق ما بين الفلسفة والدين قائم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04973" y="4903552"/>
            <a:ext cx="9495359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وبالتالي تصبح الفلسفة أو الحكمة كما قال ابن رشد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هي ( </a:t>
            </a:r>
            <a:r>
              <a:rPr lang="ar-KW" sz="2800" b="1" dirty="0">
                <a:solidFill>
                  <a:srgbClr val="C00000"/>
                </a:solidFill>
              </a:rPr>
              <a:t>صاحبة الشريعة والأخت الرضيعة لها 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  <a:endParaRPr lang="ar-KW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3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08" y="40574"/>
            <a:ext cx="11642103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خلال الجدول في الكتاب المدرسي ( ص : 19 ) أكمل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المخطط التالي</a:t>
            </a: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يبين 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علاقة </a:t>
            </a:r>
            <a:r>
              <a:rPr lang="ar-K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والدين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خلال ( أوجه الاتفاق والاختلاف ) من وجهة نظر ( 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ابن رشد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3408" y="1223044"/>
            <a:ext cx="11642103" cy="0"/>
          </a:xfrm>
          <a:prstGeom prst="line">
            <a:avLst/>
          </a:prstGeom>
          <a:ln w="28575">
            <a:solidFill>
              <a:srgbClr val="EB5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5400000">
            <a:off x="5647864" y="-759201"/>
            <a:ext cx="365760" cy="5490692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75890" y="2196155"/>
            <a:ext cx="3200400" cy="548640"/>
          </a:xfrm>
          <a:prstGeom prst="rect">
            <a:avLst/>
          </a:prstGeom>
          <a:solidFill>
            <a:srgbClr val="EB5E57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أوجه الاتفاق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75983" y="2196610"/>
            <a:ext cx="3200400" cy="548640"/>
          </a:xfrm>
          <a:prstGeom prst="rect">
            <a:avLst/>
          </a:prstGeom>
          <a:solidFill>
            <a:srgbClr val="EB5E57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أوجه الاختلاف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Left Brace 47"/>
          <p:cNvSpPr/>
          <p:nvPr/>
        </p:nvSpPr>
        <p:spPr>
          <a:xfrm rot="5400000">
            <a:off x="8421543" y="1113876"/>
            <a:ext cx="365760" cy="3657600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Right Brace 63"/>
          <p:cNvSpPr/>
          <p:nvPr/>
        </p:nvSpPr>
        <p:spPr>
          <a:xfrm rot="5400000">
            <a:off x="3064482" y="2813544"/>
            <a:ext cx="382483" cy="60046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0544" y="1333609"/>
            <a:ext cx="3200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 والدين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434217" y="3118062"/>
            <a:ext cx="2468880" cy="5486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4783" y="3126458"/>
            <a:ext cx="2468880" cy="5486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9783" y="3682644"/>
            <a:ext cx="0" cy="27432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39670" y="3668618"/>
            <a:ext cx="0" cy="27432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9367191" y="3880964"/>
            <a:ext cx="2468880" cy="14630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4783" y="3880964"/>
            <a:ext cx="2468880" cy="14630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3076183" y="2754343"/>
            <a:ext cx="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601903" y="2919942"/>
            <a:ext cx="2926080" cy="5486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Left Brace 90"/>
          <p:cNvSpPr/>
          <p:nvPr/>
        </p:nvSpPr>
        <p:spPr>
          <a:xfrm rot="5400000">
            <a:off x="2856203" y="1836611"/>
            <a:ext cx="365760" cy="3657600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395451" y="3892499"/>
            <a:ext cx="2535906" cy="16897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تعتمد الفلسفة على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33043" y="3892499"/>
            <a:ext cx="2468880" cy="16897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يعتمد الدين على</a:t>
            </a:r>
            <a:endParaRPr lang="ar-KW" sz="2800" dirty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dirty="0">
                <a:solidFill>
                  <a:schemeClr val="tx1"/>
                </a:solidFill>
              </a:rPr>
              <a:t>.......................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3408" y="6047175"/>
            <a:ext cx="6004632" cy="5486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طريقة حل الخلاف : </a:t>
            </a:r>
            <a:r>
              <a:rPr lang="ar-KW" sz="2800" dirty="0">
                <a:solidFill>
                  <a:schemeClr val="tx1"/>
                </a:solidFill>
              </a:rPr>
              <a:t>..............................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224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64" grpId="0" animBg="1"/>
      <p:bldP spid="5" grpId="0" animBg="1"/>
      <p:bldP spid="69" grpId="0" animBg="1"/>
      <p:bldP spid="70" grpId="0" animBg="1"/>
      <p:bldP spid="72" grpId="0" animBg="1"/>
      <p:bldP spid="73" grpId="0" animBg="1"/>
      <p:bldP spid="76" grpId="0" animBg="1"/>
      <p:bldP spid="91" grpId="0" animBg="1"/>
      <p:bldP spid="95" grpId="0" animBg="1"/>
      <p:bldP spid="96" grpId="0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4000" b="1" dirty="0"/>
              <a:t>حل ( تقويم الوحدة الأولى ) صفحة ( 35 )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00000"/>
              </a:lnSpc>
              <a:buFont typeface="+mj-lt"/>
              <a:buAutoNum type="arabicParenR" startAt="5"/>
            </a:pPr>
            <a:r>
              <a:rPr lang="ar-KW" sz="3200" b="1" dirty="0"/>
              <a:t>كان ابن رشد متيقناً من استحالة التوفيق بين الفلسفة والدين .              (	  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27308" y="2575080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371</Words>
  <Application>Microsoft Office PowerPoint</Application>
  <PresentationFormat>Custom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تابع : أولا :  ( جـ ) علاقة الفلسفة بالدين ( رأي ابن رشد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45</cp:revision>
  <dcterms:created xsi:type="dcterms:W3CDTF">2016-10-15T20:13:50Z</dcterms:created>
  <dcterms:modified xsi:type="dcterms:W3CDTF">2019-11-01T16:42:43Z</dcterms:modified>
</cp:coreProperties>
</file>